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8" r:id="rId5"/>
    <p:sldId id="269" r:id="rId6"/>
    <p:sldId id="259" r:id="rId7"/>
    <p:sldId id="260" r:id="rId8"/>
    <p:sldId id="261" r:id="rId9"/>
    <p:sldId id="262" r:id="rId10"/>
    <p:sldId id="265" r:id="rId11"/>
    <p:sldId id="266" r:id="rId12"/>
    <p:sldId id="267" r:id="rId1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Estilo Claro 1 - Destaqu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60C39-5B9A-44EB-8874-8055A75F151B}" type="doc">
      <dgm:prSet loTypeId="urn:diagrams.loki3.com/VaryingWidthList+Icon" loCatId="list" qsTypeId="urn:microsoft.com/office/officeart/2005/8/quickstyle/simple1" qsCatId="simple" csTypeId="urn:microsoft.com/office/officeart/2005/8/colors/colorful1" csCatId="colorful" phldr="1"/>
      <dgm:spPr/>
    </dgm:pt>
    <dgm:pt modelId="{2EF2A613-8124-42C6-80D0-49F3593564D5}">
      <dgm:prSet phldrT="[Texto]" custT="1"/>
      <dgm:spPr/>
      <dgm:t>
        <a:bodyPr/>
        <a:lstStyle/>
        <a:p>
          <a:r>
            <a:rPr lang="pt-PT" sz="2400" dirty="0" err="1" smtClean="0"/>
            <a:t>Business</a:t>
          </a:r>
          <a:endParaRPr lang="pt-PT" sz="2400" dirty="0"/>
        </a:p>
      </dgm:t>
    </dgm:pt>
    <dgm:pt modelId="{9243EECD-5B4E-43AF-B65B-FD74052AA957}" type="parTrans" cxnId="{14A0046D-DE4A-4AF5-B3DC-6EF404F3BAA1}">
      <dgm:prSet/>
      <dgm:spPr/>
      <dgm:t>
        <a:bodyPr/>
        <a:lstStyle/>
        <a:p>
          <a:endParaRPr lang="pt-PT" sz="1050"/>
        </a:p>
      </dgm:t>
    </dgm:pt>
    <dgm:pt modelId="{10D6745C-0201-40A1-93BC-86597F702868}" type="sibTrans" cxnId="{14A0046D-DE4A-4AF5-B3DC-6EF404F3BAA1}">
      <dgm:prSet/>
      <dgm:spPr/>
      <dgm:t>
        <a:bodyPr/>
        <a:lstStyle/>
        <a:p>
          <a:endParaRPr lang="pt-PT" sz="1050"/>
        </a:p>
      </dgm:t>
    </dgm:pt>
    <dgm:pt modelId="{1F8EE243-4539-4FEE-8B11-2DD67EFF722C}">
      <dgm:prSet phldrT="[Texto]" custT="1"/>
      <dgm:spPr/>
      <dgm:t>
        <a:bodyPr/>
        <a:lstStyle/>
        <a:p>
          <a:r>
            <a:rPr lang="pt-PT" sz="2400" dirty="0" err="1" smtClean="0"/>
            <a:t>Information</a:t>
          </a:r>
          <a:endParaRPr lang="pt-PT" sz="2400" dirty="0"/>
        </a:p>
      </dgm:t>
    </dgm:pt>
    <dgm:pt modelId="{CF171A44-8FEB-43F4-82A1-4070277FFFA5}" type="parTrans" cxnId="{11ECCE89-A240-4C04-BFFE-A20BC8826F4E}">
      <dgm:prSet/>
      <dgm:spPr/>
      <dgm:t>
        <a:bodyPr/>
        <a:lstStyle/>
        <a:p>
          <a:endParaRPr lang="pt-PT" sz="1050"/>
        </a:p>
      </dgm:t>
    </dgm:pt>
    <dgm:pt modelId="{971FF8DD-D882-465C-954F-81F8C4FE9C04}" type="sibTrans" cxnId="{11ECCE89-A240-4C04-BFFE-A20BC8826F4E}">
      <dgm:prSet/>
      <dgm:spPr/>
      <dgm:t>
        <a:bodyPr/>
        <a:lstStyle/>
        <a:p>
          <a:endParaRPr lang="pt-PT" sz="1050"/>
        </a:p>
      </dgm:t>
    </dgm:pt>
    <dgm:pt modelId="{50673E61-E158-4C8A-89BE-6E352C72ED97}">
      <dgm:prSet phldrT="[Texto]" custT="1"/>
      <dgm:spPr/>
      <dgm:t>
        <a:bodyPr/>
        <a:lstStyle/>
        <a:p>
          <a:r>
            <a:rPr lang="pt-PT" sz="2400" dirty="0" err="1" smtClean="0"/>
            <a:t>Applications</a:t>
          </a:r>
          <a:endParaRPr lang="pt-PT" sz="2400" dirty="0"/>
        </a:p>
      </dgm:t>
    </dgm:pt>
    <dgm:pt modelId="{7F4ADBC8-425F-44BD-93F1-CA7555976009}" type="parTrans" cxnId="{3990751E-3340-41E4-A49B-469B8FFB2D80}">
      <dgm:prSet/>
      <dgm:spPr/>
      <dgm:t>
        <a:bodyPr/>
        <a:lstStyle/>
        <a:p>
          <a:endParaRPr lang="pt-PT" sz="1050"/>
        </a:p>
      </dgm:t>
    </dgm:pt>
    <dgm:pt modelId="{B748CDEA-220B-4448-A419-3AA965CC8461}" type="sibTrans" cxnId="{3990751E-3340-41E4-A49B-469B8FFB2D80}">
      <dgm:prSet/>
      <dgm:spPr/>
      <dgm:t>
        <a:bodyPr/>
        <a:lstStyle/>
        <a:p>
          <a:endParaRPr lang="pt-PT" sz="1050"/>
        </a:p>
      </dgm:t>
    </dgm:pt>
    <dgm:pt modelId="{534BDF8A-4A0A-46CF-92AD-18F95DE3E2FE}">
      <dgm:prSet phldrT="[Texto]" custT="1"/>
      <dgm:spPr/>
      <dgm:t>
        <a:bodyPr/>
        <a:lstStyle/>
        <a:p>
          <a:r>
            <a:rPr lang="pt-PT" sz="2400" dirty="0" err="1" smtClean="0"/>
            <a:t>Technology</a:t>
          </a:r>
          <a:endParaRPr lang="pt-PT" sz="2400" dirty="0"/>
        </a:p>
      </dgm:t>
    </dgm:pt>
    <dgm:pt modelId="{61D1DD99-3A1A-4670-B036-F30DAD362285}" type="parTrans" cxnId="{9A5C9597-A3E0-4EFD-AB45-7B290A5EB17D}">
      <dgm:prSet/>
      <dgm:spPr/>
      <dgm:t>
        <a:bodyPr/>
        <a:lstStyle/>
        <a:p>
          <a:endParaRPr lang="pt-PT" sz="1050"/>
        </a:p>
      </dgm:t>
    </dgm:pt>
    <dgm:pt modelId="{DB364715-1B8E-43D1-B84E-C21A065FF635}" type="sibTrans" cxnId="{9A5C9597-A3E0-4EFD-AB45-7B290A5EB17D}">
      <dgm:prSet/>
      <dgm:spPr/>
      <dgm:t>
        <a:bodyPr/>
        <a:lstStyle/>
        <a:p>
          <a:endParaRPr lang="pt-PT" sz="1050"/>
        </a:p>
      </dgm:t>
    </dgm:pt>
    <dgm:pt modelId="{546319F8-25C1-412E-BB87-5905999F5A2C}" type="pres">
      <dgm:prSet presAssocID="{D1D60C39-5B9A-44EB-8874-8055A75F151B}" presName="Name0" presStyleCnt="0">
        <dgm:presLayoutVars>
          <dgm:resizeHandles/>
        </dgm:presLayoutVars>
      </dgm:prSet>
      <dgm:spPr/>
    </dgm:pt>
    <dgm:pt modelId="{DC0F9674-F35E-4F3E-B55E-32047FCA1F55}" type="pres">
      <dgm:prSet presAssocID="{2EF2A613-8124-42C6-80D0-49F3593564D5}" presName="text" presStyleLbl="node1" presStyleIdx="0" presStyleCnt="4" custScaleX="196226">
        <dgm:presLayoutVars>
          <dgm:bulletEnabled val="1"/>
        </dgm:presLayoutVars>
      </dgm:prSet>
      <dgm:spPr/>
      <dgm:t>
        <a:bodyPr/>
        <a:lstStyle/>
        <a:p>
          <a:endParaRPr lang="pt-PT"/>
        </a:p>
      </dgm:t>
    </dgm:pt>
    <dgm:pt modelId="{C09F491B-C48A-44A0-9D9F-B599719106F8}" type="pres">
      <dgm:prSet presAssocID="{10D6745C-0201-40A1-93BC-86597F702868}" presName="space" presStyleCnt="0"/>
      <dgm:spPr/>
    </dgm:pt>
    <dgm:pt modelId="{A75B2844-4FB3-459E-A39B-621F90E6D53E}" type="pres">
      <dgm:prSet presAssocID="{1F8EE243-4539-4FEE-8B11-2DD67EFF722C}" presName="text" presStyleLbl="node1" presStyleIdx="1" presStyleCnt="4" custScaleX="144444">
        <dgm:presLayoutVars>
          <dgm:bulletEnabled val="1"/>
        </dgm:presLayoutVars>
      </dgm:prSet>
      <dgm:spPr/>
      <dgm:t>
        <a:bodyPr/>
        <a:lstStyle/>
        <a:p>
          <a:endParaRPr lang="pt-PT"/>
        </a:p>
      </dgm:t>
    </dgm:pt>
    <dgm:pt modelId="{55193EB3-4647-487E-A8CF-64BD8B2CF234}" type="pres">
      <dgm:prSet presAssocID="{971FF8DD-D882-465C-954F-81F8C4FE9C04}" presName="space" presStyleCnt="0"/>
      <dgm:spPr/>
    </dgm:pt>
    <dgm:pt modelId="{4C097A03-7627-4508-918B-2F27EF759D7B}" type="pres">
      <dgm:prSet presAssocID="{50673E61-E158-4C8A-89BE-6E352C72ED97}" presName="text" presStyleLbl="node1" presStyleIdx="2" presStyleCnt="4" custScaleX="140541">
        <dgm:presLayoutVars>
          <dgm:bulletEnabled val="1"/>
        </dgm:presLayoutVars>
      </dgm:prSet>
      <dgm:spPr/>
      <dgm:t>
        <a:bodyPr/>
        <a:lstStyle/>
        <a:p>
          <a:endParaRPr lang="pt-PT"/>
        </a:p>
      </dgm:t>
    </dgm:pt>
    <dgm:pt modelId="{44BC4BB3-42D1-4613-B8B3-AAB471EB765B}" type="pres">
      <dgm:prSet presAssocID="{B748CDEA-220B-4448-A419-3AA965CC8461}" presName="space" presStyleCnt="0"/>
      <dgm:spPr/>
    </dgm:pt>
    <dgm:pt modelId="{9C8423E2-A1FB-4DEF-BF51-445E0B54CAB3}" type="pres">
      <dgm:prSet presAssocID="{534BDF8A-4A0A-46CF-92AD-18F95DE3E2FE}" presName="text" presStyleLbl="node1" presStyleIdx="3" presStyleCnt="4" custScaleX="152941">
        <dgm:presLayoutVars>
          <dgm:bulletEnabled val="1"/>
        </dgm:presLayoutVars>
      </dgm:prSet>
      <dgm:spPr/>
      <dgm:t>
        <a:bodyPr/>
        <a:lstStyle/>
        <a:p>
          <a:endParaRPr lang="pt-PT"/>
        </a:p>
      </dgm:t>
    </dgm:pt>
  </dgm:ptLst>
  <dgm:cxnLst>
    <dgm:cxn modelId="{3990751E-3340-41E4-A49B-469B8FFB2D80}" srcId="{D1D60C39-5B9A-44EB-8874-8055A75F151B}" destId="{50673E61-E158-4C8A-89BE-6E352C72ED97}" srcOrd="2" destOrd="0" parTransId="{7F4ADBC8-425F-44BD-93F1-CA7555976009}" sibTransId="{B748CDEA-220B-4448-A419-3AA965CC8461}"/>
    <dgm:cxn modelId="{EE7A254C-E2A2-48B4-A22E-FC69A8543AAA}" type="presOf" srcId="{50673E61-E158-4C8A-89BE-6E352C72ED97}" destId="{4C097A03-7627-4508-918B-2F27EF759D7B}" srcOrd="0" destOrd="0" presId="urn:diagrams.loki3.com/VaryingWidthList+Icon"/>
    <dgm:cxn modelId="{11ECCE89-A240-4C04-BFFE-A20BC8826F4E}" srcId="{D1D60C39-5B9A-44EB-8874-8055A75F151B}" destId="{1F8EE243-4539-4FEE-8B11-2DD67EFF722C}" srcOrd="1" destOrd="0" parTransId="{CF171A44-8FEB-43F4-82A1-4070277FFFA5}" sibTransId="{971FF8DD-D882-465C-954F-81F8C4FE9C04}"/>
    <dgm:cxn modelId="{9A5C9597-A3E0-4EFD-AB45-7B290A5EB17D}" srcId="{D1D60C39-5B9A-44EB-8874-8055A75F151B}" destId="{534BDF8A-4A0A-46CF-92AD-18F95DE3E2FE}" srcOrd="3" destOrd="0" parTransId="{61D1DD99-3A1A-4670-B036-F30DAD362285}" sibTransId="{DB364715-1B8E-43D1-B84E-C21A065FF635}"/>
    <dgm:cxn modelId="{14A0046D-DE4A-4AF5-B3DC-6EF404F3BAA1}" srcId="{D1D60C39-5B9A-44EB-8874-8055A75F151B}" destId="{2EF2A613-8124-42C6-80D0-49F3593564D5}" srcOrd="0" destOrd="0" parTransId="{9243EECD-5B4E-43AF-B65B-FD74052AA957}" sibTransId="{10D6745C-0201-40A1-93BC-86597F702868}"/>
    <dgm:cxn modelId="{142039AD-0E33-43D7-903A-6EE97C0E18B9}" type="presOf" srcId="{1F8EE243-4539-4FEE-8B11-2DD67EFF722C}" destId="{A75B2844-4FB3-459E-A39B-621F90E6D53E}" srcOrd="0" destOrd="0" presId="urn:diagrams.loki3.com/VaryingWidthList+Icon"/>
    <dgm:cxn modelId="{B2D6FC4C-F1E2-48CB-8F91-1CBE7CC31A91}" type="presOf" srcId="{2EF2A613-8124-42C6-80D0-49F3593564D5}" destId="{DC0F9674-F35E-4F3E-B55E-32047FCA1F55}" srcOrd="0" destOrd="0" presId="urn:diagrams.loki3.com/VaryingWidthList+Icon"/>
    <dgm:cxn modelId="{34B9BC84-C60E-40A5-9A57-F1677C4385A8}" type="presOf" srcId="{534BDF8A-4A0A-46CF-92AD-18F95DE3E2FE}" destId="{9C8423E2-A1FB-4DEF-BF51-445E0B54CAB3}" srcOrd="0" destOrd="0" presId="urn:diagrams.loki3.com/VaryingWidthList+Icon"/>
    <dgm:cxn modelId="{EC2B3FF9-828E-454F-B16E-D2EEE919FAE0}" type="presOf" srcId="{D1D60C39-5B9A-44EB-8874-8055A75F151B}" destId="{546319F8-25C1-412E-BB87-5905999F5A2C}" srcOrd="0" destOrd="0" presId="urn:diagrams.loki3.com/VaryingWidthList+Icon"/>
    <dgm:cxn modelId="{CB023F6E-95AB-4058-8BA8-5382EEB9C127}" type="presParOf" srcId="{546319F8-25C1-412E-BB87-5905999F5A2C}" destId="{DC0F9674-F35E-4F3E-B55E-32047FCA1F55}" srcOrd="0" destOrd="0" presId="urn:diagrams.loki3.com/VaryingWidthList+Icon"/>
    <dgm:cxn modelId="{9A4E134D-35CB-4A2E-81B5-4E7411EF1348}" type="presParOf" srcId="{546319F8-25C1-412E-BB87-5905999F5A2C}" destId="{C09F491B-C48A-44A0-9D9F-B599719106F8}" srcOrd="1" destOrd="0" presId="urn:diagrams.loki3.com/VaryingWidthList+Icon"/>
    <dgm:cxn modelId="{F1DD8524-F993-4ACC-9B4F-8E4CB3DE9178}" type="presParOf" srcId="{546319F8-25C1-412E-BB87-5905999F5A2C}" destId="{A75B2844-4FB3-459E-A39B-621F90E6D53E}" srcOrd="2" destOrd="0" presId="urn:diagrams.loki3.com/VaryingWidthList+Icon"/>
    <dgm:cxn modelId="{1873DA17-68C9-427C-B043-D85748DF78E4}" type="presParOf" srcId="{546319F8-25C1-412E-BB87-5905999F5A2C}" destId="{55193EB3-4647-487E-A8CF-64BD8B2CF234}" srcOrd="3" destOrd="0" presId="urn:diagrams.loki3.com/VaryingWidthList+Icon"/>
    <dgm:cxn modelId="{92B48D65-3DB2-4E7B-8FE3-98EC00920B49}" type="presParOf" srcId="{546319F8-25C1-412E-BB87-5905999F5A2C}" destId="{4C097A03-7627-4508-918B-2F27EF759D7B}" srcOrd="4" destOrd="0" presId="urn:diagrams.loki3.com/VaryingWidthList+Icon"/>
    <dgm:cxn modelId="{FA607000-B99A-4363-8D77-B3FA070C7DE6}" type="presParOf" srcId="{546319F8-25C1-412E-BB87-5905999F5A2C}" destId="{44BC4BB3-42D1-4613-B8B3-AAB471EB765B}" srcOrd="5" destOrd="0" presId="urn:diagrams.loki3.com/VaryingWidthList+Icon"/>
    <dgm:cxn modelId="{1655AFB1-4C9A-44B4-B279-96AE3BC9EAC6}" type="presParOf" srcId="{546319F8-25C1-412E-BB87-5905999F5A2C}" destId="{9C8423E2-A1FB-4DEF-BF51-445E0B54CAB3}" srcOrd="6"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F89E75-D875-4A0B-975B-8790B7DCCFD5}" type="doc">
      <dgm:prSet loTypeId="urn:microsoft.com/office/officeart/2005/8/layout/chevron1" loCatId="process" qsTypeId="urn:microsoft.com/office/officeart/2005/8/quickstyle/3d1" qsCatId="3D" csTypeId="urn:microsoft.com/office/officeart/2005/8/colors/colorful5" csCatId="colorful" phldr="1"/>
      <dgm:spPr/>
    </dgm:pt>
    <dgm:pt modelId="{17AF637E-F9B9-4CF3-9B18-326CE853B223}">
      <dgm:prSet phldrT="[Texto]"/>
      <dgm:spPr/>
      <dgm:t>
        <a:bodyPr/>
        <a:lstStyle/>
        <a:p>
          <a:r>
            <a:rPr lang="pt-PT" dirty="0" smtClean="0"/>
            <a:t>AS-IS</a:t>
          </a:r>
          <a:endParaRPr lang="pt-PT" dirty="0"/>
        </a:p>
      </dgm:t>
    </dgm:pt>
    <dgm:pt modelId="{CD0802CA-B6A6-487F-A9FA-386262C45BA8}" type="parTrans" cxnId="{C19D9133-F020-41E8-861E-AFE14576F283}">
      <dgm:prSet/>
      <dgm:spPr/>
      <dgm:t>
        <a:bodyPr/>
        <a:lstStyle/>
        <a:p>
          <a:endParaRPr lang="pt-PT"/>
        </a:p>
      </dgm:t>
    </dgm:pt>
    <dgm:pt modelId="{019CC392-9EFE-450F-9A3C-DC15FE90D964}" type="sibTrans" cxnId="{C19D9133-F020-41E8-861E-AFE14576F283}">
      <dgm:prSet/>
      <dgm:spPr/>
      <dgm:t>
        <a:bodyPr/>
        <a:lstStyle/>
        <a:p>
          <a:endParaRPr lang="pt-PT"/>
        </a:p>
      </dgm:t>
    </dgm:pt>
    <dgm:pt modelId="{6A7D2F43-E1D7-4F51-B93A-233F1DE7FD04}">
      <dgm:prSet phldrT="[Texto]"/>
      <dgm:spPr/>
      <dgm:t>
        <a:bodyPr/>
        <a:lstStyle/>
        <a:p>
          <a:r>
            <a:rPr lang="pt-PT" dirty="0" smtClean="0"/>
            <a:t>TO-BE</a:t>
          </a:r>
          <a:endParaRPr lang="pt-PT" dirty="0"/>
        </a:p>
      </dgm:t>
    </dgm:pt>
    <dgm:pt modelId="{3EE66DC7-64DB-4651-BE6C-3FAD257651F5}" type="parTrans" cxnId="{FD33E0A7-437E-4661-851E-EBF142B637D9}">
      <dgm:prSet/>
      <dgm:spPr/>
      <dgm:t>
        <a:bodyPr/>
        <a:lstStyle/>
        <a:p>
          <a:endParaRPr lang="pt-PT"/>
        </a:p>
      </dgm:t>
    </dgm:pt>
    <dgm:pt modelId="{EA67AA5F-E340-4900-A0CA-2B6C25F714D5}" type="sibTrans" cxnId="{FD33E0A7-437E-4661-851E-EBF142B637D9}">
      <dgm:prSet/>
      <dgm:spPr/>
      <dgm:t>
        <a:bodyPr/>
        <a:lstStyle/>
        <a:p>
          <a:endParaRPr lang="pt-PT"/>
        </a:p>
      </dgm:t>
    </dgm:pt>
    <dgm:pt modelId="{099A603F-323F-4B45-AC1A-AEA9349EEB02}" type="pres">
      <dgm:prSet presAssocID="{6BF89E75-D875-4A0B-975B-8790B7DCCFD5}" presName="Name0" presStyleCnt="0">
        <dgm:presLayoutVars>
          <dgm:dir/>
          <dgm:animLvl val="lvl"/>
          <dgm:resizeHandles val="exact"/>
        </dgm:presLayoutVars>
      </dgm:prSet>
      <dgm:spPr/>
    </dgm:pt>
    <dgm:pt modelId="{F6DCCBD3-DE98-489B-850F-3E09057AD14F}" type="pres">
      <dgm:prSet presAssocID="{17AF637E-F9B9-4CF3-9B18-326CE853B223}" presName="parTxOnly" presStyleLbl="node1" presStyleIdx="0" presStyleCnt="2" custLinFactNeighborY="177">
        <dgm:presLayoutVars>
          <dgm:chMax val="0"/>
          <dgm:chPref val="0"/>
          <dgm:bulletEnabled val="1"/>
        </dgm:presLayoutVars>
      </dgm:prSet>
      <dgm:spPr/>
      <dgm:t>
        <a:bodyPr/>
        <a:lstStyle/>
        <a:p>
          <a:endParaRPr lang="pt-PT"/>
        </a:p>
      </dgm:t>
    </dgm:pt>
    <dgm:pt modelId="{34908E08-358C-4F10-886A-3E6500F3234F}" type="pres">
      <dgm:prSet presAssocID="{019CC392-9EFE-450F-9A3C-DC15FE90D964}" presName="parTxOnlySpace" presStyleCnt="0"/>
      <dgm:spPr/>
    </dgm:pt>
    <dgm:pt modelId="{966D6AD6-53D3-4A11-9079-FD636B4C0954}" type="pres">
      <dgm:prSet presAssocID="{6A7D2F43-E1D7-4F51-B93A-233F1DE7FD04}" presName="parTxOnly" presStyleLbl="node1" presStyleIdx="1" presStyleCnt="2">
        <dgm:presLayoutVars>
          <dgm:chMax val="0"/>
          <dgm:chPref val="0"/>
          <dgm:bulletEnabled val="1"/>
        </dgm:presLayoutVars>
      </dgm:prSet>
      <dgm:spPr/>
      <dgm:t>
        <a:bodyPr/>
        <a:lstStyle/>
        <a:p>
          <a:endParaRPr lang="pt-PT"/>
        </a:p>
      </dgm:t>
    </dgm:pt>
  </dgm:ptLst>
  <dgm:cxnLst>
    <dgm:cxn modelId="{06C7FD05-09C2-40E1-9CAC-801041FEDFC5}" type="presOf" srcId="{17AF637E-F9B9-4CF3-9B18-326CE853B223}" destId="{F6DCCBD3-DE98-489B-850F-3E09057AD14F}" srcOrd="0" destOrd="0" presId="urn:microsoft.com/office/officeart/2005/8/layout/chevron1"/>
    <dgm:cxn modelId="{B22F10CB-24E7-4E4F-BD11-75EB982D7788}" type="presOf" srcId="{6BF89E75-D875-4A0B-975B-8790B7DCCFD5}" destId="{099A603F-323F-4B45-AC1A-AEA9349EEB02}" srcOrd="0" destOrd="0" presId="urn:microsoft.com/office/officeart/2005/8/layout/chevron1"/>
    <dgm:cxn modelId="{FD33E0A7-437E-4661-851E-EBF142B637D9}" srcId="{6BF89E75-D875-4A0B-975B-8790B7DCCFD5}" destId="{6A7D2F43-E1D7-4F51-B93A-233F1DE7FD04}" srcOrd="1" destOrd="0" parTransId="{3EE66DC7-64DB-4651-BE6C-3FAD257651F5}" sibTransId="{EA67AA5F-E340-4900-A0CA-2B6C25F714D5}"/>
    <dgm:cxn modelId="{C19D9133-F020-41E8-861E-AFE14576F283}" srcId="{6BF89E75-D875-4A0B-975B-8790B7DCCFD5}" destId="{17AF637E-F9B9-4CF3-9B18-326CE853B223}" srcOrd="0" destOrd="0" parTransId="{CD0802CA-B6A6-487F-A9FA-386262C45BA8}" sibTransId="{019CC392-9EFE-450F-9A3C-DC15FE90D964}"/>
    <dgm:cxn modelId="{0A3B6013-5722-4ABF-B5F6-F4ADC0B0311C}" type="presOf" srcId="{6A7D2F43-E1D7-4F51-B93A-233F1DE7FD04}" destId="{966D6AD6-53D3-4A11-9079-FD636B4C0954}" srcOrd="0" destOrd="0" presId="urn:microsoft.com/office/officeart/2005/8/layout/chevron1"/>
    <dgm:cxn modelId="{3BC96326-E017-4089-8B52-6211F2410388}" type="presParOf" srcId="{099A603F-323F-4B45-AC1A-AEA9349EEB02}" destId="{F6DCCBD3-DE98-489B-850F-3E09057AD14F}" srcOrd="0" destOrd="0" presId="urn:microsoft.com/office/officeart/2005/8/layout/chevron1"/>
    <dgm:cxn modelId="{A3D4AC4B-BD1E-4D35-A5AA-1241C333BBC1}" type="presParOf" srcId="{099A603F-323F-4B45-AC1A-AEA9349EEB02}" destId="{34908E08-358C-4F10-886A-3E6500F3234F}" srcOrd="1" destOrd="0" presId="urn:microsoft.com/office/officeart/2005/8/layout/chevron1"/>
    <dgm:cxn modelId="{92D573A1-247A-429F-9EFA-8D59962AD53B}" type="presParOf" srcId="{099A603F-323F-4B45-AC1A-AEA9349EEB02}" destId="{966D6AD6-53D3-4A11-9079-FD636B4C0954}"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60C39-5B9A-44EB-8874-8055A75F151B}" type="doc">
      <dgm:prSet loTypeId="urn:diagrams.loki3.com/VaryingWidthList+Icon" loCatId="list" qsTypeId="urn:microsoft.com/office/officeart/2005/8/quickstyle/simple1" qsCatId="simple" csTypeId="urn:microsoft.com/office/officeart/2005/8/colors/colorful1" csCatId="colorful" phldr="1"/>
      <dgm:spPr/>
    </dgm:pt>
    <dgm:pt modelId="{2EF2A613-8124-42C6-80D0-49F3593564D5}">
      <dgm:prSet phldrT="[Texto]" custT="1"/>
      <dgm:spPr/>
      <dgm:t>
        <a:bodyPr/>
        <a:lstStyle/>
        <a:p>
          <a:r>
            <a:rPr lang="pt-PT" sz="2400" dirty="0" err="1" smtClean="0"/>
            <a:t>Business</a:t>
          </a:r>
          <a:endParaRPr lang="pt-PT" sz="2400" dirty="0"/>
        </a:p>
      </dgm:t>
    </dgm:pt>
    <dgm:pt modelId="{9243EECD-5B4E-43AF-B65B-FD74052AA957}" type="parTrans" cxnId="{14A0046D-DE4A-4AF5-B3DC-6EF404F3BAA1}">
      <dgm:prSet/>
      <dgm:spPr/>
      <dgm:t>
        <a:bodyPr/>
        <a:lstStyle/>
        <a:p>
          <a:endParaRPr lang="pt-PT" sz="1050"/>
        </a:p>
      </dgm:t>
    </dgm:pt>
    <dgm:pt modelId="{10D6745C-0201-40A1-93BC-86597F702868}" type="sibTrans" cxnId="{14A0046D-DE4A-4AF5-B3DC-6EF404F3BAA1}">
      <dgm:prSet/>
      <dgm:spPr/>
      <dgm:t>
        <a:bodyPr/>
        <a:lstStyle/>
        <a:p>
          <a:endParaRPr lang="pt-PT" sz="1050"/>
        </a:p>
      </dgm:t>
    </dgm:pt>
    <dgm:pt modelId="{1F8EE243-4539-4FEE-8B11-2DD67EFF722C}">
      <dgm:prSet phldrT="[Texto]" custT="1"/>
      <dgm:spPr/>
      <dgm:t>
        <a:bodyPr/>
        <a:lstStyle/>
        <a:p>
          <a:r>
            <a:rPr lang="pt-PT" sz="2400" dirty="0" err="1" smtClean="0"/>
            <a:t>Information</a:t>
          </a:r>
          <a:endParaRPr lang="pt-PT" sz="2400" dirty="0"/>
        </a:p>
      </dgm:t>
    </dgm:pt>
    <dgm:pt modelId="{CF171A44-8FEB-43F4-82A1-4070277FFFA5}" type="parTrans" cxnId="{11ECCE89-A240-4C04-BFFE-A20BC8826F4E}">
      <dgm:prSet/>
      <dgm:spPr/>
      <dgm:t>
        <a:bodyPr/>
        <a:lstStyle/>
        <a:p>
          <a:endParaRPr lang="pt-PT" sz="1050"/>
        </a:p>
      </dgm:t>
    </dgm:pt>
    <dgm:pt modelId="{971FF8DD-D882-465C-954F-81F8C4FE9C04}" type="sibTrans" cxnId="{11ECCE89-A240-4C04-BFFE-A20BC8826F4E}">
      <dgm:prSet/>
      <dgm:spPr/>
      <dgm:t>
        <a:bodyPr/>
        <a:lstStyle/>
        <a:p>
          <a:endParaRPr lang="pt-PT" sz="1050"/>
        </a:p>
      </dgm:t>
    </dgm:pt>
    <dgm:pt modelId="{50673E61-E158-4C8A-89BE-6E352C72ED97}">
      <dgm:prSet phldrT="[Texto]" custT="1"/>
      <dgm:spPr/>
      <dgm:t>
        <a:bodyPr/>
        <a:lstStyle/>
        <a:p>
          <a:r>
            <a:rPr lang="pt-PT" sz="2400" dirty="0" err="1" smtClean="0"/>
            <a:t>Applications</a:t>
          </a:r>
          <a:endParaRPr lang="pt-PT" sz="2400" dirty="0"/>
        </a:p>
      </dgm:t>
    </dgm:pt>
    <dgm:pt modelId="{7F4ADBC8-425F-44BD-93F1-CA7555976009}" type="parTrans" cxnId="{3990751E-3340-41E4-A49B-469B8FFB2D80}">
      <dgm:prSet/>
      <dgm:spPr/>
      <dgm:t>
        <a:bodyPr/>
        <a:lstStyle/>
        <a:p>
          <a:endParaRPr lang="pt-PT" sz="1050"/>
        </a:p>
      </dgm:t>
    </dgm:pt>
    <dgm:pt modelId="{B748CDEA-220B-4448-A419-3AA965CC8461}" type="sibTrans" cxnId="{3990751E-3340-41E4-A49B-469B8FFB2D80}">
      <dgm:prSet/>
      <dgm:spPr/>
      <dgm:t>
        <a:bodyPr/>
        <a:lstStyle/>
        <a:p>
          <a:endParaRPr lang="pt-PT" sz="1050"/>
        </a:p>
      </dgm:t>
    </dgm:pt>
    <dgm:pt modelId="{534BDF8A-4A0A-46CF-92AD-18F95DE3E2FE}">
      <dgm:prSet phldrT="[Texto]" custT="1"/>
      <dgm:spPr/>
      <dgm:t>
        <a:bodyPr/>
        <a:lstStyle/>
        <a:p>
          <a:r>
            <a:rPr lang="pt-PT" sz="2400" dirty="0" err="1" smtClean="0"/>
            <a:t>Technology</a:t>
          </a:r>
          <a:endParaRPr lang="pt-PT" sz="2400" dirty="0"/>
        </a:p>
      </dgm:t>
    </dgm:pt>
    <dgm:pt modelId="{61D1DD99-3A1A-4670-B036-F30DAD362285}" type="parTrans" cxnId="{9A5C9597-A3E0-4EFD-AB45-7B290A5EB17D}">
      <dgm:prSet/>
      <dgm:spPr/>
      <dgm:t>
        <a:bodyPr/>
        <a:lstStyle/>
        <a:p>
          <a:endParaRPr lang="pt-PT" sz="1050"/>
        </a:p>
      </dgm:t>
    </dgm:pt>
    <dgm:pt modelId="{DB364715-1B8E-43D1-B84E-C21A065FF635}" type="sibTrans" cxnId="{9A5C9597-A3E0-4EFD-AB45-7B290A5EB17D}">
      <dgm:prSet/>
      <dgm:spPr/>
      <dgm:t>
        <a:bodyPr/>
        <a:lstStyle/>
        <a:p>
          <a:endParaRPr lang="pt-PT" sz="1050"/>
        </a:p>
      </dgm:t>
    </dgm:pt>
    <dgm:pt modelId="{546319F8-25C1-412E-BB87-5905999F5A2C}" type="pres">
      <dgm:prSet presAssocID="{D1D60C39-5B9A-44EB-8874-8055A75F151B}" presName="Name0" presStyleCnt="0">
        <dgm:presLayoutVars>
          <dgm:resizeHandles/>
        </dgm:presLayoutVars>
      </dgm:prSet>
      <dgm:spPr/>
    </dgm:pt>
    <dgm:pt modelId="{DC0F9674-F35E-4F3E-B55E-32047FCA1F55}" type="pres">
      <dgm:prSet presAssocID="{2EF2A613-8124-42C6-80D0-49F3593564D5}" presName="text" presStyleLbl="node1" presStyleIdx="0" presStyleCnt="4" custScaleX="196226">
        <dgm:presLayoutVars>
          <dgm:bulletEnabled val="1"/>
        </dgm:presLayoutVars>
      </dgm:prSet>
      <dgm:spPr/>
      <dgm:t>
        <a:bodyPr/>
        <a:lstStyle/>
        <a:p>
          <a:endParaRPr lang="pt-PT"/>
        </a:p>
      </dgm:t>
    </dgm:pt>
    <dgm:pt modelId="{C09F491B-C48A-44A0-9D9F-B599719106F8}" type="pres">
      <dgm:prSet presAssocID="{10D6745C-0201-40A1-93BC-86597F702868}" presName="space" presStyleCnt="0"/>
      <dgm:spPr/>
    </dgm:pt>
    <dgm:pt modelId="{A75B2844-4FB3-459E-A39B-621F90E6D53E}" type="pres">
      <dgm:prSet presAssocID="{1F8EE243-4539-4FEE-8B11-2DD67EFF722C}" presName="text" presStyleLbl="node1" presStyleIdx="1" presStyleCnt="4" custScaleX="144444">
        <dgm:presLayoutVars>
          <dgm:bulletEnabled val="1"/>
        </dgm:presLayoutVars>
      </dgm:prSet>
      <dgm:spPr/>
      <dgm:t>
        <a:bodyPr/>
        <a:lstStyle/>
        <a:p>
          <a:endParaRPr lang="pt-PT"/>
        </a:p>
      </dgm:t>
    </dgm:pt>
    <dgm:pt modelId="{55193EB3-4647-487E-A8CF-64BD8B2CF234}" type="pres">
      <dgm:prSet presAssocID="{971FF8DD-D882-465C-954F-81F8C4FE9C04}" presName="space" presStyleCnt="0"/>
      <dgm:spPr/>
    </dgm:pt>
    <dgm:pt modelId="{4C097A03-7627-4508-918B-2F27EF759D7B}" type="pres">
      <dgm:prSet presAssocID="{50673E61-E158-4C8A-89BE-6E352C72ED97}" presName="text" presStyleLbl="node1" presStyleIdx="2" presStyleCnt="4" custScaleX="140541">
        <dgm:presLayoutVars>
          <dgm:bulletEnabled val="1"/>
        </dgm:presLayoutVars>
      </dgm:prSet>
      <dgm:spPr/>
      <dgm:t>
        <a:bodyPr/>
        <a:lstStyle/>
        <a:p>
          <a:endParaRPr lang="pt-PT"/>
        </a:p>
      </dgm:t>
    </dgm:pt>
    <dgm:pt modelId="{44BC4BB3-42D1-4613-B8B3-AAB471EB765B}" type="pres">
      <dgm:prSet presAssocID="{B748CDEA-220B-4448-A419-3AA965CC8461}" presName="space" presStyleCnt="0"/>
      <dgm:spPr/>
    </dgm:pt>
    <dgm:pt modelId="{9C8423E2-A1FB-4DEF-BF51-445E0B54CAB3}" type="pres">
      <dgm:prSet presAssocID="{534BDF8A-4A0A-46CF-92AD-18F95DE3E2FE}" presName="text" presStyleLbl="node1" presStyleIdx="3" presStyleCnt="4" custScaleX="152941">
        <dgm:presLayoutVars>
          <dgm:bulletEnabled val="1"/>
        </dgm:presLayoutVars>
      </dgm:prSet>
      <dgm:spPr/>
      <dgm:t>
        <a:bodyPr/>
        <a:lstStyle/>
        <a:p>
          <a:endParaRPr lang="pt-PT"/>
        </a:p>
      </dgm:t>
    </dgm:pt>
  </dgm:ptLst>
  <dgm:cxnLst>
    <dgm:cxn modelId="{9A5C9597-A3E0-4EFD-AB45-7B290A5EB17D}" srcId="{D1D60C39-5B9A-44EB-8874-8055A75F151B}" destId="{534BDF8A-4A0A-46CF-92AD-18F95DE3E2FE}" srcOrd="3" destOrd="0" parTransId="{61D1DD99-3A1A-4670-B036-F30DAD362285}" sibTransId="{DB364715-1B8E-43D1-B84E-C21A065FF635}"/>
    <dgm:cxn modelId="{3990751E-3340-41E4-A49B-469B8FFB2D80}" srcId="{D1D60C39-5B9A-44EB-8874-8055A75F151B}" destId="{50673E61-E158-4C8A-89BE-6E352C72ED97}" srcOrd="2" destOrd="0" parTransId="{7F4ADBC8-425F-44BD-93F1-CA7555976009}" sibTransId="{B748CDEA-220B-4448-A419-3AA965CC8461}"/>
    <dgm:cxn modelId="{0F932482-941D-4C5F-A0EB-CE0573F86FCF}" type="presOf" srcId="{534BDF8A-4A0A-46CF-92AD-18F95DE3E2FE}" destId="{9C8423E2-A1FB-4DEF-BF51-445E0B54CAB3}" srcOrd="0" destOrd="0" presId="urn:diagrams.loki3.com/VaryingWidthList+Icon"/>
    <dgm:cxn modelId="{11ECCE89-A240-4C04-BFFE-A20BC8826F4E}" srcId="{D1D60C39-5B9A-44EB-8874-8055A75F151B}" destId="{1F8EE243-4539-4FEE-8B11-2DD67EFF722C}" srcOrd="1" destOrd="0" parTransId="{CF171A44-8FEB-43F4-82A1-4070277FFFA5}" sibTransId="{971FF8DD-D882-465C-954F-81F8C4FE9C04}"/>
    <dgm:cxn modelId="{17FEF3BC-6146-4D07-BB6D-B8A34EF1994F}" type="presOf" srcId="{1F8EE243-4539-4FEE-8B11-2DD67EFF722C}" destId="{A75B2844-4FB3-459E-A39B-621F90E6D53E}" srcOrd="0" destOrd="0" presId="urn:diagrams.loki3.com/VaryingWidthList+Icon"/>
    <dgm:cxn modelId="{70F95F91-CAB6-49B4-8DD9-DA07E2C1257B}" type="presOf" srcId="{2EF2A613-8124-42C6-80D0-49F3593564D5}" destId="{DC0F9674-F35E-4F3E-B55E-32047FCA1F55}" srcOrd="0" destOrd="0" presId="urn:diagrams.loki3.com/VaryingWidthList+Icon"/>
    <dgm:cxn modelId="{B801D1C7-DDCB-4160-853B-23A69138E1B9}" type="presOf" srcId="{D1D60C39-5B9A-44EB-8874-8055A75F151B}" destId="{546319F8-25C1-412E-BB87-5905999F5A2C}" srcOrd="0" destOrd="0" presId="urn:diagrams.loki3.com/VaryingWidthList+Icon"/>
    <dgm:cxn modelId="{14A0046D-DE4A-4AF5-B3DC-6EF404F3BAA1}" srcId="{D1D60C39-5B9A-44EB-8874-8055A75F151B}" destId="{2EF2A613-8124-42C6-80D0-49F3593564D5}" srcOrd="0" destOrd="0" parTransId="{9243EECD-5B4E-43AF-B65B-FD74052AA957}" sibTransId="{10D6745C-0201-40A1-93BC-86597F702868}"/>
    <dgm:cxn modelId="{1DF5F093-CDF4-4C74-8552-5C5FD9B89B3D}" type="presOf" srcId="{50673E61-E158-4C8A-89BE-6E352C72ED97}" destId="{4C097A03-7627-4508-918B-2F27EF759D7B}" srcOrd="0" destOrd="0" presId="urn:diagrams.loki3.com/VaryingWidthList+Icon"/>
    <dgm:cxn modelId="{08CB0CB5-1C0F-4CB7-B8F1-65EEE2B88ED0}" type="presParOf" srcId="{546319F8-25C1-412E-BB87-5905999F5A2C}" destId="{DC0F9674-F35E-4F3E-B55E-32047FCA1F55}" srcOrd="0" destOrd="0" presId="urn:diagrams.loki3.com/VaryingWidthList+Icon"/>
    <dgm:cxn modelId="{5664B7AA-A4B1-49F4-BFFC-7D7F911B1F4C}" type="presParOf" srcId="{546319F8-25C1-412E-BB87-5905999F5A2C}" destId="{C09F491B-C48A-44A0-9D9F-B599719106F8}" srcOrd="1" destOrd="0" presId="urn:diagrams.loki3.com/VaryingWidthList+Icon"/>
    <dgm:cxn modelId="{0EE11242-3DCB-41A3-AA20-03AF906936E8}" type="presParOf" srcId="{546319F8-25C1-412E-BB87-5905999F5A2C}" destId="{A75B2844-4FB3-459E-A39B-621F90E6D53E}" srcOrd="2" destOrd="0" presId="urn:diagrams.loki3.com/VaryingWidthList+Icon"/>
    <dgm:cxn modelId="{A6C49FBB-8989-4185-8583-76205FDAD546}" type="presParOf" srcId="{546319F8-25C1-412E-BB87-5905999F5A2C}" destId="{55193EB3-4647-487E-A8CF-64BD8B2CF234}" srcOrd="3" destOrd="0" presId="urn:diagrams.loki3.com/VaryingWidthList+Icon"/>
    <dgm:cxn modelId="{85DDAEDA-CEBE-4472-87E9-C04D8450C176}" type="presParOf" srcId="{546319F8-25C1-412E-BB87-5905999F5A2C}" destId="{4C097A03-7627-4508-918B-2F27EF759D7B}" srcOrd="4" destOrd="0" presId="urn:diagrams.loki3.com/VaryingWidthList+Icon"/>
    <dgm:cxn modelId="{F0B0AED3-B87A-4A69-9957-CCDCDAC2F855}" type="presParOf" srcId="{546319F8-25C1-412E-BB87-5905999F5A2C}" destId="{44BC4BB3-42D1-4613-B8B3-AAB471EB765B}" srcOrd="5" destOrd="0" presId="urn:diagrams.loki3.com/VaryingWidthList+Icon"/>
    <dgm:cxn modelId="{6818B214-6DA3-42E0-8EA7-C8EE3C0C003C}" type="presParOf" srcId="{546319F8-25C1-412E-BB87-5905999F5A2C}" destId="{9C8423E2-A1FB-4DEF-BF51-445E0B54CAB3}" srcOrd="6" destOrd="0" presId="urn:diagrams.loki3.com/VaryingWidth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F9674-F35E-4F3E-B55E-32047FCA1F55}">
      <dsp:nvSpPr>
        <dsp:cNvPr id="0" name=""/>
        <dsp:cNvSpPr/>
      </dsp:nvSpPr>
      <dsp:spPr>
        <a:xfrm>
          <a:off x="90142" y="1585"/>
          <a:ext cx="2339995" cy="7626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pt-PT" sz="2400" kern="1200" dirty="0" err="1" smtClean="0"/>
            <a:t>Business</a:t>
          </a:r>
          <a:endParaRPr lang="pt-PT" sz="2400" kern="1200" dirty="0"/>
        </a:p>
      </dsp:txBody>
      <dsp:txXfrm>
        <a:off x="90142" y="1585"/>
        <a:ext cx="2339995" cy="762694"/>
      </dsp:txXfrm>
    </dsp:sp>
    <dsp:sp modelId="{A75B2844-4FB3-459E-A39B-621F90E6D53E}">
      <dsp:nvSpPr>
        <dsp:cNvPr id="0" name=""/>
        <dsp:cNvSpPr/>
      </dsp:nvSpPr>
      <dsp:spPr>
        <a:xfrm>
          <a:off x="90143" y="802414"/>
          <a:ext cx="2339992" cy="7626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pt-PT" sz="2400" kern="1200" dirty="0" err="1" smtClean="0"/>
            <a:t>Information</a:t>
          </a:r>
          <a:endParaRPr lang="pt-PT" sz="2400" kern="1200" dirty="0"/>
        </a:p>
      </dsp:txBody>
      <dsp:txXfrm>
        <a:off x="90143" y="802414"/>
        <a:ext cx="2339992" cy="762694"/>
      </dsp:txXfrm>
    </dsp:sp>
    <dsp:sp modelId="{4C097A03-7627-4508-918B-2F27EF759D7B}">
      <dsp:nvSpPr>
        <dsp:cNvPr id="0" name=""/>
        <dsp:cNvSpPr/>
      </dsp:nvSpPr>
      <dsp:spPr>
        <a:xfrm>
          <a:off x="90136" y="1603243"/>
          <a:ext cx="2340007" cy="76269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pt-PT" sz="2400" kern="1200" dirty="0" err="1" smtClean="0"/>
            <a:t>Applications</a:t>
          </a:r>
          <a:endParaRPr lang="pt-PT" sz="2400" kern="1200" dirty="0"/>
        </a:p>
      </dsp:txBody>
      <dsp:txXfrm>
        <a:off x="90136" y="1603243"/>
        <a:ext cx="2340007" cy="762694"/>
      </dsp:txXfrm>
    </dsp:sp>
    <dsp:sp modelId="{9C8423E2-A1FB-4DEF-BF51-445E0B54CAB3}">
      <dsp:nvSpPr>
        <dsp:cNvPr id="0" name=""/>
        <dsp:cNvSpPr/>
      </dsp:nvSpPr>
      <dsp:spPr>
        <a:xfrm>
          <a:off x="90141" y="2404072"/>
          <a:ext cx="2339997" cy="7626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pt-PT" sz="2400" kern="1200" dirty="0" err="1" smtClean="0"/>
            <a:t>Technology</a:t>
          </a:r>
          <a:endParaRPr lang="pt-PT" sz="2400" kern="1200" dirty="0"/>
        </a:p>
      </dsp:txBody>
      <dsp:txXfrm>
        <a:off x="90141" y="2404072"/>
        <a:ext cx="2339997" cy="762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CCBD3-DE98-489B-850F-3E09057AD14F}">
      <dsp:nvSpPr>
        <dsp:cNvPr id="0" name=""/>
        <dsp:cNvSpPr/>
      </dsp:nvSpPr>
      <dsp:spPr>
        <a:xfrm>
          <a:off x="3385" y="216021"/>
          <a:ext cx="2023762" cy="809505"/>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2017" tIns="44006" rIns="44006" bIns="44006" numCol="1" spcCol="1270" anchor="ctr" anchorCtr="0">
          <a:noAutofit/>
        </a:bodyPr>
        <a:lstStyle/>
        <a:p>
          <a:pPr lvl="0" algn="ctr" defTabSz="1466850">
            <a:lnSpc>
              <a:spcPct val="90000"/>
            </a:lnSpc>
            <a:spcBef>
              <a:spcPct val="0"/>
            </a:spcBef>
            <a:spcAft>
              <a:spcPct val="35000"/>
            </a:spcAft>
          </a:pPr>
          <a:r>
            <a:rPr lang="pt-PT" sz="3300" kern="1200" dirty="0" smtClean="0"/>
            <a:t>AS-IS</a:t>
          </a:r>
          <a:endParaRPr lang="pt-PT" sz="3300" kern="1200" dirty="0"/>
        </a:p>
      </dsp:txBody>
      <dsp:txXfrm>
        <a:off x="408138" y="216021"/>
        <a:ext cx="1214257" cy="809505"/>
      </dsp:txXfrm>
    </dsp:sp>
    <dsp:sp modelId="{966D6AD6-53D3-4A11-9079-FD636B4C0954}">
      <dsp:nvSpPr>
        <dsp:cNvPr id="0" name=""/>
        <dsp:cNvSpPr/>
      </dsp:nvSpPr>
      <dsp:spPr>
        <a:xfrm>
          <a:off x="1824771" y="214588"/>
          <a:ext cx="2023762" cy="809505"/>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2017" tIns="44006" rIns="44006" bIns="44006" numCol="1" spcCol="1270" anchor="ctr" anchorCtr="0">
          <a:noAutofit/>
        </a:bodyPr>
        <a:lstStyle/>
        <a:p>
          <a:pPr lvl="0" algn="ctr" defTabSz="1466850">
            <a:lnSpc>
              <a:spcPct val="90000"/>
            </a:lnSpc>
            <a:spcBef>
              <a:spcPct val="0"/>
            </a:spcBef>
            <a:spcAft>
              <a:spcPct val="35000"/>
            </a:spcAft>
          </a:pPr>
          <a:r>
            <a:rPr lang="pt-PT" sz="3300" kern="1200" dirty="0" smtClean="0"/>
            <a:t>TO-BE</a:t>
          </a:r>
          <a:endParaRPr lang="pt-PT" sz="3300" kern="1200" dirty="0"/>
        </a:p>
      </dsp:txBody>
      <dsp:txXfrm>
        <a:off x="2229524" y="214588"/>
        <a:ext cx="1214257" cy="809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F9674-F35E-4F3E-B55E-32047FCA1F55}">
      <dsp:nvSpPr>
        <dsp:cNvPr id="0" name=""/>
        <dsp:cNvSpPr/>
      </dsp:nvSpPr>
      <dsp:spPr>
        <a:xfrm>
          <a:off x="90142" y="1585"/>
          <a:ext cx="2339995" cy="7626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pt-PT" sz="2400" kern="1200" dirty="0" err="1" smtClean="0"/>
            <a:t>Business</a:t>
          </a:r>
          <a:endParaRPr lang="pt-PT" sz="2400" kern="1200" dirty="0"/>
        </a:p>
      </dsp:txBody>
      <dsp:txXfrm>
        <a:off x="90142" y="1585"/>
        <a:ext cx="2339995" cy="762694"/>
      </dsp:txXfrm>
    </dsp:sp>
    <dsp:sp modelId="{A75B2844-4FB3-459E-A39B-621F90E6D53E}">
      <dsp:nvSpPr>
        <dsp:cNvPr id="0" name=""/>
        <dsp:cNvSpPr/>
      </dsp:nvSpPr>
      <dsp:spPr>
        <a:xfrm>
          <a:off x="90143" y="802414"/>
          <a:ext cx="2339992" cy="7626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pt-PT" sz="2400" kern="1200" dirty="0" err="1" smtClean="0"/>
            <a:t>Information</a:t>
          </a:r>
          <a:endParaRPr lang="pt-PT" sz="2400" kern="1200" dirty="0"/>
        </a:p>
      </dsp:txBody>
      <dsp:txXfrm>
        <a:off x="90143" y="802414"/>
        <a:ext cx="2339992" cy="762694"/>
      </dsp:txXfrm>
    </dsp:sp>
    <dsp:sp modelId="{4C097A03-7627-4508-918B-2F27EF759D7B}">
      <dsp:nvSpPr>
        <dsp:cNvPr id="0" name=""/>
        <dsp:cNvSpPr/>
      </dsp:nvSpPr>
      <dsp:spPr>
        <a:xfrm>
          <a:off x="90136" y="1603243"/>
          <a:ext cx="2340007" cy="76269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pt-PT" sz="2400" kern="1200" dirty="0" err="1" smtClean="0"/>
            <a:t>Applications</a:t>
          </a:r>
          <a:endParaRPr lang="pt-PT" sz="2400" kern="1200" dirty="0"/>
        </a:p>
      </dsp:txBody>
      <dsp:txXfrm>
        <a:off x="90136" y="1603243"/>
        <a:ext cx="2340007" cy="762694"/>
      </dsp:txXfrm>
    </dsp:sp>
    <dsp:sp modelId="{9C8423E2-A1FB-4DEF-BF51-445E0B54CAB3}">
      <dsp:nvSpPr>
        <dsp:cNvPr id="0" name=""/>
        <dsp:cNvSpPr/>
      </dsp:nvSpPr>
      <dsp:spPr>
        <a:xfrm>
          <a:off x="90141" y="2404072"/>
          <a:ext cx="2339997" cy="7626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pt-PT" sz="2400" kern="1200" dirty="0" err="1" smtClean="0"/>
            <a:t>Technology</a:t>
          </a:r>
          <a:endParaRPr lang="pt-PT" sz="2400" kern="1200" dirty="0"/>
        </a:p>
      </dsp:txBody>
      <dsp:txXfrm>
        <a:off x="90141" y="2404072"/>
        <a:ext cx="2339997" cy="762694"/>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17B12-CF94-4A1E-BFAE-2895A3E48E91}" type="datetimeFigureOut">
              <a:rPr lang="pt-PT" smtClean="0"/>
              <a:t>21-10-2011</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D87F8-5DF0-47F6-818B-409F05DEB644}" type="slidenum">
              <a:rPr lang="pt-PT" smtClean="0"/>
              <a:t>‹nº›</a:t>
            </a:fld>
            <a:endParaRPr lang="pt-PT"/>
          </a:p>
        </p:txBody>
      </p:sp>
    </p:spTree>
    <p:extLst>
      <p:ext uri="{BB962C8B-B14F-4D97-AF65-F5344CB8AC3E}">
        <p14:creationId xmlns:p14="http://schemas.microsoft.com/office/powerpoint/2010/main" val="325183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lgn="ctr">
              <a:defRPr/>
            </a:lvl1p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p>
            <a:fld id="{70931AB6-79F3-4E4D-B6E9-CE263A403166}" type="datetime1">
              <a:rPr lang="pt-PT" smtClean="0"/>
              <a:t>21-10-2011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4003191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5C31ACD5-8110-4CCB-9516-393C14D9D28F}" type="datetime1">
              <a:rPr lang="pt-PT" smtClean="0"/>
              <a:t>21-10-2011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303640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E6CC7F5-2D4E-4ABD-B4EA-86211E77D42A}" type="datetime1">
              <a:rPr lang="pt-PT" smtClean="0"/>
              <a:t>21-10-2011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141668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p>
            <a:fld id="{6E077A55-F0D7-4DDA-A1ED-4E9B1C129035}" type="datetime1">
              <a:rPr lang="pt-PT" smtClean="0"/>
              <a:t>21-10-2011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11001884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4E603EBD-F11C-4431-88B6-C01D105AF1CA}" type="datetime1">
              <a:rPr lang="pt-PT" smtClean="0"/>
              <a:t>21-10-2011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374561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045AAC9D-2D81-42A8-BCD0-599FA5BBDAC7}" type="datetime1">
              <a:rPr lang="pt-PT" smtClean="0"/>
              <a:t>21-10-2011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112192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A08A1C55-96EB-4782-BA79-AE4598CC2E08}" type="datetime1">
              <a:rPr lang="pt-PT" smtClean="0"/>
              <a:t>21-10-2011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45223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79D82A20-F974-420D-AA85-3785A0F3809E}" type="datetime1">
              <a:rPr lang="pt-PT" smtClean="0"/>
              <a:t>21-10-2011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398346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5C9E0B10-FE38-4A6B-9C8C-AA62FBFD9A46}" type="datetime1">
              <a:rPr lang="pt-PT" smtClean="0"/>
              <a:t>21-10-2011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426314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D777E2FF-1F61-49E3-AC70-EF6A1190FEDB}" type="datetime1">
              <a:rPr lang="pt-PT" smtClean="0"/>
              <a:t>21-10-2011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390039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A742E96-BA72-4064-86FB-2131F86FF20D}" type="datetime1">
              <a:rPr lang="pt-PT" smtClean="0"/>
              <a:t>21-10-2011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38598BDA-F4CC-450C-BF52-56CFC9AD3B37}" type="slidenum">
              <a:rPr lang="pt-PT" smtClean="0"/>
              <a:t>‹nº›</a:t>
            </a:fld>
            <a:endParaRPr lang="pt-PT"/>
          </a:p>
        </p:txBody>
      </p:sp>
    </p:spTree>
    <p:extLst>
      <p:ext uri="{BB962C8B-B14F-4D97-AF65-F5344CB8AC3E}">
        <p14:creationId xmlns:p14="http://schemas.microsoft.com/office/powerpoint/2010/main" val="264587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ng.uminho.pt/"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uminho.pt/default.aspx"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107504" y="116632"/>
            <a:ext cx="8229600" cy="1008112"/>
          </a:xfrm>
          <a:prstGeom prst="rect">
            <a:avLst/>
          </a:prstGeom>
        </p:spPr>
        <p:txBody>
          <a:bodyPr vert="horz" lIns="91440" tIns="45720" rIns="91440" bIns="45720" rtlCol="0" anchor="ctr">
            <a:normAutofit/>
          </a:bodyPr>
          <a:lstStyle/>
          <a:p>
            <a:r>
              <a:rPr lang="pt-PT" dirty="0" smtClean="0"/>
              <a:t>Clique para editar o estilo</a:t>
            </a:r>
            <a:endParaRPr lang="pt-PT" dirty="0"/>
          </a:p>
        </p:txBody>
      </p:sp>
      <p:sp>
        <p:nvSpPr>
          <p:cNvPr id="3" name="Marcador de Posição do Texto 2"/>
          <p:cNvSpPr>
            <a:spLocks noGrp="1"/>
          </p:cNvSpPr>
          <p:nvPr>
            <p:ph type="body" idx="1"/>
          </p:nvPr>
        </p:nvSpPr>
        <p:spPr>
          <a:xfrm>
            <a:off x="251520" y="1412776"/>
            <a:ext cx="8640960" cy="5184576"/>
          </a:xfrm>
          <a:prstGeom prst="rect">
            <a:avLst/>
          </a:prstGeom>
        </p:spPr>
        <p:txBody>
          <a:bodyPr vert="horz" lIns="91440" tIns="45720" rIns="91440" bIns="45720" rtlCol="0">
            <a:normAutofit/>
          </a:bodyPr>
          <a:lstStyle/>
          <a:p>
            <a:pPr lvl="0"/>
            <a:r>
              <a:rPr lang="en-US" noProof="0" dirty="0" smtClean="0"/>
              <a:t>Clique </a:t>
            </a:r>
            <a:r>
              <a:rPr lang="en-US" noProof="0" dirty="0" err="1" smtClean="0"/>
              <a:t>para</a:t>
            </a:r>
            <a:r>
              <a:rPr lang="en-US" noProof="0" dirty="0" smtClean="0"/>
              <a:t> </a:t>
            </a:r>
            <a:r>
              <a:rPr lang="en-US" noProof="0" dirty="0" err="1" smtClean="0"/>
              <a:t>editar</a:t>
            </a:r>
            <a:r>
              <a:rPr lang="en-US" noProof="0" dirty="0" smtClean="0"/>
              <a:t> </a:t>
            </a:r>
            <a:r>
              <a:rPr lang="en-US" noProof="0" dirty="0" err="1" smtClean="0"/>
              <a:t>os</a:t>
            </a:r>
            <a:r>
              <a:rPr lang="en-US" noProof="0" dirty="0" smtClean="0"/>
              <a:t> </a:t>
            </a:r>
            <a:r>
              <a:rPr lang="en-US" noProof="0" dirty="0" err="1" smtClean="0"/>
              <a:t>estilos</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err="1" smtClean="0"/>
              <a:t>Quinto</a:t>
            </a:r>
            <a:r>
              <a:rPr lang="en-US" noProof="0" dirty="0" smtClean="0"/>
              <a:t> </a:t>
            </a:r>
            <a:r>
              <a:rPr lang="en-US" noProof="0" dirty="0" err="1" smtClean="0"/>
              <a:t>nível</a:t>
            </a:r>
            <a:endParaRPr lang="en-US" noProof="0" dirty="0"/>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003D7-084A-4C90-99D3-61705A8C777F}" type="datetime1">
              <a:rPr lang="pt-PT" smtClean="0"/>
              <a:t>21-10-2011</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7046912" y="65202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98BDA-F4CC-450C-BF52-56CFC9AD3B37}" type="slidenum">
              <a:rPr lang="pt-PT" smtClean="0"/>
              <a:t>‹nº›</a:t>
            </a:fld>
            <a:endParaRPr lang="pt-PT"/>
          </a:p>
        </p:txBody>
      </p:sp>
      <p:grpSp>
        <p:nvGrpSpPr>
          <p:cNvPr id="7" name="Grupo 6"/>
          <p:cNvGrpSpPr/>
          <p:nvPr userDrawn="1"/>
        </p:nvGrpSpPr>
        <p:grpSpPr>
          <a:xfrm>
            <a:off x="7262838" y="0"/>
            <a:ext cx="1881194" cy="962025"/>
            <a:chOff x="7262838" y="0"/>
            <a:chExt cx="1881194" cy="962025"/>
          </a:xfrm>
        </p:grpSpPr>
        <p:pic>
          <p:nvPicPr>
            <p:cNvPr id="8" name="Picture 2" descr="Escola de Engenharia">
              <a:hlinkClick r:id="rId13"/>
            </p:cNvPr>
            <p:cNvPicPr>
              <a:picLocks noChangeAspect="1" noChangeArrowheads="1"/>
            </p:cNvPicPr>
            <p:nvPr/>
          </p:nvPicPr>
          <p:blipFill>
            <a:blip r:embed="rId14" cstate="print"/>
            <a:srcRect/>
            <a:stretch>
              <a:fillRect/>
            </a:stretch>
          </p:blipFill>
          <p:spPr bwMode="auto">
            <a:xfrm>
              <a:off x="8182007" y="0"/>
              <a:ext cx="962025" cy="962025"/>
            </a:xfrm>
            <a:prstGeom prst="rect">
              <a:avLst/>
            </a:prstGeom>
            <a:noFill/>
          </p:spPr>
        </p:pic>
        <p:pic>
          <p:nvPicPr>
            <p:cNvPr id="9" name="Picture 4" descr="Universidade do Minho">
              <a:hlinkClick r:id="rId15"/>
            </p:cNvPr>
            <p:cNvPicPr>
              <a:picLocks noChangeAspect="1" noChangeArrowheads="1"/>
            </p:cNvPicPr>
            <p:nvPr/>
          </p:nvPicPr>
          <p:blipFill>
            <a:blip r:embed="rId16" cstate="print"/>
            <a:srcRect/>
            <a:stretch>
              <a:fillRect/>
            </a:stretch>
          </p:blipFill>
          <p:spPr bwMode="auto">
            <a:xfrm>
              <a:off x="7262838" y="0"/>
              <a:ext cx="952500" cy="962025"/>
            </a:xfrm>
            <a:prstGeom prst="rect">
              <a:avLst/>
            </a:prstGeom>
            <a:noFill/>
          </p:spPr>
        </p:pic>
      </p:grpSp>
    </p:spTree>
    <p:extLst>
      <p:ext uri="{BB962C8B-B14F-4D97-AF65-F5344CB8AC3E}">
        <p14:creationId xmlns:p14="http://schemas.microsoft.com/office/powerpoint/2010/main" val="42961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4400" kern="1200" cap="small" baseline="0">
          <a:solidFill>
            <a:schemeClr val="tx1"/>
          </a:solidFill>
          <a:latin typeface="+mj-lt"/>
          <a:ea typeface="+mj-ea"/>
          <a:cs typeface="+mj-cs"/>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mtClean="0"/>
              <a:t>Enterprise Architecture </a:t>
            </a:r>
            <a:br>
              <a:rPr lang="pt-PT" smtClean="0"/>
            </a:br>
            <a:r>
              <a:rPr lang="pt-PT" smtClean="0"/>
              <a:t>Value Drivers</a:t>
            </a:r>
            <a:endParaRPr lang="pt-PT" dirty="0"/>
          </a:p>
        </p:txBody>
      </p:sp>
      <p:sp>
        <p:nvSpPr>
          <p:cNvPr id="3" name="Subtítulo 2"/>
          <p:cNvSpPr>
            <a:spLocks noGrp="1"/>
          </p:cNvSpPr>
          <p:nvPr>
            <p:ph type="subTitle" idx="1"/>
          </p:nvPr>
        </p:nvSpPr>
        <p:spPr>
          <a:xfrm>
            <a:off x="755576" y="3886200"/>
            <a:ext cx="7632848" cy="2639144"/>
          </a:xfrm>
        </p:spPr>
        <p:txBody>
          <a:bodyPr>
            <a:normAutofit/>
          </a:bodyPr>
          <a:lstStyle/>
          <a:p>
            <a:r>
              <a:rPr lang="pt-PT" dirty="0" smtClean="0"/>
              <a:t>Luís Silva Rodrigues</a:t>
            </a:r>
          </a:p>
          <a:p>
            <a:endParaRPr lang="pt-PT" dirty="0" smtClean="0"/>
          </a:p>
          <a:p>
            <a:r>
              <a:rPr lang="pt-PT" sz="2000" dirty="0" smtClean="0"/>
              <a:t>Programa Doutoral em </a:t>
            </a:r>
          </a:p>
          <a:p>
            <a:r>
              <a:rPr lang="pt-PT" sz="2000" dirty="0" smtClean="0"/>
              <a:t>Tecnologias e Sistemas de Informação</a:t>
            </a:r>
          </a:p>
          <a:p>
            <a:endParaRPr lang="pt-PT" dirty="0" smtClean="0"/>
          </a:p>
          <a:p>
            <a:pPr algn="l"/>
            <a:r>
              <a:rPr lang="pt-PT" sz="1800" dirty="0" smtClean="0"/>
              <a:t>Supervisor: Luís Amaral (Departamento de Sistemas de Informação)</a:t>
            </a:r>
          </a:p>
          <a:p>
            <a:endParaRPr lang="pt-PT" dirty="0"/>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1</a:t>
            </a:fld>
            <a:endParaRPr lang="pt-PT"/>
          </a:p>
        </p:txBody>
      </p:sp>
    </p:spTree>
    <p:extLst>
      <p:ext uri="{BB962C8B-B14F-4D97-AF65-F5344CB8AC3E}">
        <p14:creationId xmlns:p14="http://schemas.microsoft.com/office/powerpoint/2010/main" val="2775845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Delphi </a:t>
            </a:r>
            <a:r>
              <a:rPr lang="pt-PT" dirty="0" err="1" smtClean="0"/>
              <a:t>Study</a:t>
            </a:r>
            <a:r>
              <a:rPr lang="pt-PT" dirty="0" smtClean="0"/>
              <a:t> - </a:t>
            </a:r>
            <a:r>
              <a:rPr lang="pt-PT" dirty="0" err="1" smtClean="0"/>
              <a:t>Results</a:t>
            </a:r>
            <a:endParaRPr lang="pt-PT" dirty="0"/>
          </a:p>
        </p:txBody>
      </p:sp>
      <p:sp>
        <p:nvSpPr>
          <p:cNvPr id="3" name="Marcador de Posição de Conteúdo 2"/>
          <p:cNvSpPr>
            <a:spLocks noGrp="1"/>
          </p:cNvSpPr>
          <p:nvPr>
            <p:ph idx="1"/>
          </p:nvPr>
        </p:nvSpPr>
        <p:spPr/>
        <p:txBody>
          <a:bodyPr/>
          <a:lstStyle/>
          <a:p>
            <a:r>
              <a:rPr lang="pt-PT" dirty="0" err="1" smtClean="0"/>
              <a:t>Value</a:t>
            </a:r>
            <a:r>
              <a:rPr lang="pt-PT" dirty="0" smtClean="0"/>
              <a:t> </a:t>
            </a:r>
            <a:r>
              <a:rPr lang="pt-PT" dirty="0" err="1" smtClean="0"/>
              <a:t>Drivers</a:t>
            </a:r>
            <a:r>
              <a:rPr lang="pt-PT" dirty="0" smtClean="0"/>
              <a:t>: </a:t>
            </a:r>
          </a:p>
          <a:p>
            <a:pPr marL="0" indent="0">
              <a:buNone/>
            </a:pPr>
            <a:r>
              <a:rPr lang="pt-PT" dirty="0"/>
              <a:t> </a:t>
            </a:r>
            <a:r>
              <a:rPr lang="pt-PT" dirty="0" smtClean="0"/>
              <a:t>    Global </a:t>
            </a:r>
            <a:r>
              <a:rPr lang="pt-PT" dirty="0" err="1" smtClean="0"/>
              <a:t>Rank</a:t>
            </a:r>
            <a:r>
              <a:rPr lang="pt-PT" dirty="0" smtClean="0"/>
              <a:t> </a:t>
            </a:r>
            <a:r>
              <a:rPr lang="pt-PT" dirty="0" err="1" smtClean="0"/>
              <a:t>of</a:t>
            </a:r>
            <a:r>
              <a:rPr lang="pt-PT" dirty="0" smtClean="0"/>
              <a:t> </a:t>
            </a:r>
          </a:p>
          <a:p>
            <a:pPr marL="0" indent="0">
              <a:buNone/>
            </a:pPr>
            <a:r>
              <a:rPr lang="pt-PT" dirty="0"/>
              <a:t> </a:t>
            </a:r>
            <a:r>
              <a:rPr lang="pt-PT" dirty="0" smtClean="0"/>
              <a:t>    </a:t>
            </a:r>
            <a:r>
              <a:rPr lang="pt-PT" dirty="0" err="1" smtClean="0"/>
              <a:t>Importance</a:t>
            </a:r>
            <a:endParaRPr lang="pt-PT" dirty="0" smtClean="0"/>
          </a:p>
          <a:p>
            <a:pPr lvl="1"/>
            <a:endParaRPr lang="pt-PT" dirty="0"/>
          </a:p>
        </p:txBody>
      </p:sp>
      <p:sp>
        <p:nvSpPr>
          <p:cNvPr id="9" name="Marcador de Posição do Número do Diapositivo 8"/>
          <p:cNvSpPr>
            <a:spLocks noGrp="1"/>
          </p:cNvSpPr>
          <p:nvPr>
            <p:ph type="sldNum" sz="quarter" idx="12"/>
          </p:nvPr>
        </p:nvSpPr>
        <p:spPr/>
        <p:txBody>
          <a:bodyPr/>
          <a:lstStyle/>
          <a:p>
            <a:fld id="{38598BDA-F4CC-450C-BF52-56CFC9AD3B37}" type="slidenum">
              <a:rPr lang="pt-PT" smtClean="0"/>
              <a:t>10</a:t>
            </a:fld>
            <a:endParaRPr lang="pt-PT"/>
          </a:p>
        </p:txBody>
      </p:sp>
      <p:graphicFrame>
        <p:nvGraphicFramePr>
          <p:cNvPr id="5" name="Tabela 4"/>
          <p:cNvGraphicFramePr>
            <a:graphicFrameLocks noGrp="1"/>
          </p:cNvGraphicFramePr>
          <p:nvPr>
            <p:extLst>
              <p:ext uri="{D42A27DB-BD31-4B8C-83A1-F6EECF244321}">
                <p14:modId xmlns:p14="http://schemas.microsoft.com/office/powerpoint/2010/main" val="2844621114"/>
              </p:ext>
            </p:extLst>
          </p:nvPr>
        </p:nvGraphicFramePr>
        <p:xfrm>
          <a:off x="3779912" y="1124736"/>
          <a:ext cx="3459926" cy="5718372"/>
        </p:xfrm>
        <a:graphic>
          <a:graphicData uri="http://schemas.openxmlformats.org/drawingml/2006/table">
            <a:tbl>
              <a:tblPr firstRow="1" firstCol="1" bandRow="1">
                <a:tableStyleId>{3B4B98B0-60AC-42C2-AFA5-B58CD77FA1E5}</a:tableStyleId>
              </a:tblPr>
              <a:tblGrid>
                <a:gridCol w="486369"/>
                <a:gridCol w="2973557"/>
              </a:tblGrid>
              <a:tr h="381705">
                <a:tc>
                  <a:txBody>
                    <a:bodyPr/>
                    <a:lstStyle/>
                    <a:p>
                      <a:pPr algn="ctr">
                        <a:lnSpc>
                          <a:spcPct val="115000"/>
                        </a:lnSpc>
                        <a:spcAft>
                          <a:spcPts val="0"/>
                        </a:spcAft>
                      </a:pPr>
                      <a:r>
                        <a:rPr lang="pt-PT" sz="900" i="1" dirty="0" err="1" smtClean="0">
                          <a:effectLst/>
                        </a:rPr>
                        <a:t>Position</a:t>
                      </a:r>
                      <a:endParaRPr lang="pt-PT" sz="900" i="1" dirty="0" smtClean="0">
                        <a:effectLst/>
                      </a:endParaRPr>
                    </a:p>
                    <a:p>
                      <a:pPr algn="ctr">
                        <a:lnSpc>
                          <a:spcPct val="115000"/>
                        </a:lnSpc>
                        <a:spcAft>
                          <a:spcPts val="0"/>
                        </a:spcAft>
                      </a:pPr>
                      <a:r>
                        <a:rPr lang="pt-PT" sz="900" i="1" dirty="0" smtClean="0">
                          <a:effectLst/>
                        </a:rPr>
                        <a:t>Roun</a:t>
                      </a:r>
                      <a:r>
                        <a:rPr lang="pt-PT" sz="900" i="1" baseline="0" dirty="0" smtClean="0">
                          <a:effectLst/>
                        </a:rPr>
                        <a:t>d</a:t>
                      </a:r>
                      <a:r>
                        <a:rPr lang="pt-PT" sz="900" b="1" i="1" dirty="0" smtClean="0">
                          <a:effectLst/>
                        </a:rPr>
                        <a:t>3</a:t>
                      </a:r>
                      <a:endParaRPr lang="pt-PT" sz="900" b="1" i="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900" i="1" dirty="0">
                          <a:effectLst/>
                        </a:rPr>
                        <a:t>Item (</a:t>
                      </a:r>
                      <a:r>
                        <a:rPr lang="pt-PT" sz="900" i="1" dirty="0" err="1">
                          <a:effectLst/>
                        </a:rPr>
                        <a:t>Value</a:t>
                      </a:r>
                      <a:r>
                        <a:rPr lang="pt-PT" sz="900" i="1" dirty="0">
                          <a:effectLst/>
                        </a:rPr>
                        <a:t> </a:t>
                      </a:r>
                      <a:r>
                        <a:rPr lang="pt-PT" sz="900" i="1" dirty="0" err="1">
                          <a:effectLst/>
                        </a:rPr>
                        <a:t>Driver</a:t>
                      </a:r>
                      <a:r>
                        <a:rPr lang="pt-PT" sz="900" i="1" dirty="0">
                          <a:effectLst/>
                        </a:rPr>
                        <a:t>)</a:t>
                      </a:r>
                      <a:endParaRPr lang="pt-PT" sz="90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a:effectLst/>
                        </a:rPr>
                        <a:t>1</a:t>
                      </a:r>
                      <a:endParaRPr lang="pt-PT" sz="1000" b="1">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Alignment</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Decision</a:t>
                      </a:r>
                      <a:r>
                        <a:rPr lang="pt-PT" sz="1050" b="1" i="1" cap="small" dirty="0">
                          <a:effectLst/>
                        </a:rPr>
                        <a:t> </a:t>
                      </a:r>
                      <a:r>
                        <a:rPr lang="pt-PT" sz="1050" b="1" i="1" cap="small" dirty="0" err="1">
                          <a:effectLst/>
                        </a:rPr>
                        <a:t>Making</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3</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Governance</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4</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Increased</a:t>
                      </a:r>
                      <a:r>
                        <a:rPr lang="pt-PT" sz="1050" b="1" i="1" cap="small" dirty="0">
                          <a:effectLst/>
                        </a:rPr>
                        <a:t>) </a:t>
                      </a:r>
                      <a:r>
                        <a:rPr lang="pt-PT" sz="1050" b="1" i="1" cap="small" dirty="0" err="1">
                          <a:effectLst/>
                        </a:rPr>
                        <a:t>Agility</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a:effectLst/>
                        </a:rPr>
                        <a:t>5</a:t>
                      </a:r>
                      <a:endParaRPr lang="pt-PT" sz="1000" b="1">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Change</a:t>
                      </a:r>
                      <a:r>
                        <a:rPr lang="pt-PT" sz="1050" b="1" i="1" cap="small" dirty="0">
                          <a:effectLst/>
                        </a:rPr>
                        <a:t> </a:t>
                      </a:r>
                      <a:r>
                        <a:rPr lang="pt-PT" sz="1050" b="1" i="1" cap="small" dirty="0" err="1">
                          <a:effectLst/>
                        </a:rPr>
                        <a:t>Management</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6</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Planning</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7</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Knowledge</a:t>
                      </a:r>
                      <a:r>
                        <a:rPr lang="pt-PT" sz="1050" b="1" i="1" cap="small" dirty="0">
                          <a:effectLst/>
                        </a:rPr>
                        <a:t> &amp; </a:t>
                      </a:r>
                      <a:r>
                        <a:rPr lang="pt-PT" sz="1050" b="1" i="1" cap="small" dirty="0" err="1">
                          <a:effectLst/>
                        </a:rPr>
                        <a:t>Understanding</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8</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Enhanced</a:t>
                      </a:r>
                      <a:r>
                        <a:rPr lang="pt-PT" sz="1050" b="1" i="1" cap="small" dirty="0">
                          <a:effectLst/>
                        </a:rPr>
                        <a:t>) </a:t>
                      </a:r>
                      <a:r>
                        <a:rPr lang="pt-PT" sz="1050" b="1" i="1" cap="small" dirty="0" err="1">
                          <a:effectLst/>
                        </a:rPr>
                        <a:t>Enterprise</a:t>
                      </a:r>
                      <a:r>
                        <a:rPr lang="pt-PT" sz="1050" b="1" i="1" cap="small" dirty="0">
                          <a:effectLst/>
                        </a:rPr>
                        <a:t> </a:t>
                      </a:r>
                      <a:r>
                        <a:rPr lang="pt-PT" sz="1050" b="1" i="1" cap="small" dirty="0" err="1">
                          <a:effectLst/>
                        </a:rPr>
                        <a:t>Integration</a:t>
                      </a:r>
                      <a:r>
                        <a:rPr lang="pt-PT" sz="1050" b="1" i="1" cap="small" dirty="0">
                          <a:effectLst/>
                        </a:rPr>
                        <a:t> &amp; </a:t>
                      </a:r>
                      <a:r>
                        <a:rPr lang="pt-PT" sz="1050" b="1" i="1" cap="small" dirty="0" err="1">
                          <a:effectLst/>
                        </a:rPr>
                        <a:t>Consolidation</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9</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Reduced</a:t>
                      </a:r>
                      <a:r>
                        <a:rPr lang="pt-PT" sz="1050" b="1" i="1" cap="small" dirty="0">
                          <a:effectLst/>
                        </a:rPr>
                        <a:t>) </a:t>
                      </a:r>
                      <a:r>
                        <a:rPr lang="pt-PT" sz="1050" b="1" i="1" cap="small" dirty="0" err="1">
                          <a:effectLst/>
                        </a:rPr>
                        <a:t>Complexity</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10</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Increased</a:t>
                      </a:r>
                      <a:r>
                        <a:rPr lang="pt-PT" sz="1050" b="1" i="1" cap="small" dirty="0">
                          <a:effectLst/>
                        </a:rPr>
                        <a:t>) </a:t>
                      </a:r>
                      <a:r>
                        <a:rPr lang="pt-PT" sz="1050" b="1" i="1" cap="small" dirty="0" err="1">
                          <a:effectLst/>
                        </a:rPr>
                        <a:t>Flexibility</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11</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Communication</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12</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Interoperability</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13</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Increased</a:t>
                      </a:r>
                      <a:r>
                        <a:rPr lang="pt-PT" sz="1050" b="1" i="1" cap="small" dirty="0">
                          <a:effectLst/>
                        </a:rPr>
                        <a:t>) </a:t>
                      </a:r>
                      <a:r>
                        <a:rPr lang="pt-PT" sz="1050" b="1" i="1" cap="small" dirty="0" err="1">
                          <a:effectLst/>
                        </a:rPr>
                        <a:t>Process</a:t>
                      </a:r>
                      <a:r>
                        <a:rPr lang="pt-PT" sz="1050" b="1" i="1" cap="small" dirty="0">
                          <a:effectLst/>
                        </a:rPr>
                        <a:t> </a:t>
                      </a:r>
                      <a:r>
                        <a:rPr lang="pt-PT" sz="1050" b="1" i="1" cap="small" dirty="0" err="1">
                          <a:effectLst/>
                        </a:rPr>
                        <a:t>Improvement</a:t>
                      </a:r>
                      <a:r>
                        <a:rPr lang="pt-PT" sz="1050" b="1" i="1" cap="small" dirty="0">
                          <a:effectLst/>
                        </a:rPr>
                        <a:t> &amp; </a:t>
                      </a:r>
                      <a:r>
                        <a:rPr lang="pt-PT" sz="1050" b="1" i="1" cap="small" dirty="0" err="1">
                          <a:effectLst/>
                        </a:rPr>
                        <a:t>Standardization</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14</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Increased</a:t>
                      </a:r>
                      <a:r>
                        <a:rPr lang="pt-PT" sz="1050" b="1" i="1" cap="small" dirty="0">
                          <a:effectLst/>
                        </a:rPr>
                        <a:t>) Reuse</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15</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Portfolio</a:t>
                      </a:r>
                      <a:r>
                        <a:rPr lang="pt-PT" sz="1050" b="1" i="1" cap="small" dirty="0">
                          <a:effectLst/>
                        </a:rPr>
                        <a:t> </a:t>
                      </a:r>
                      <a:r>
                        <a:rPr lang="pt-PT" sz="1050" b="1" i="1" cap="small" dirty="0" err="1">
                          <a:effectLst/>
                        </a:rPr>
                        <a:t>Management</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16</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Reduced</a:t>
                      </a:r>
                      <a:r>
                        <a:rPr lang="pt-PT" sz="1050" b="1" i="1" cap="small" dirty="0">
                          <a:effectLst/>
                        </a:rPr>
                        <a:t>) </a:t>
                      </a:r>
                      <a:r>
                        <a:rPr lang="pt-PT" sz="1050" b="1" i="1" cap="small" dirty="0" err="1">
                          <a:effectLst/>
                        </a:rPr>
                        <a:t>Costs</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17</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Risk</a:t>
                      </a:r>
                      <a:r>
                        <a:rPr lang="pt-PT" sz="1050" b="1" i="1" cap="small" dirty="0">
                          <a:effectLst/>
                        </a:rPr>
                        <a:t> </a:t>
                      </a:r>
                      <a:r>
                        <a:rPr lang="pt-PT" sz="1050" b="1" i="1" cap="small" dirty="0" err="1">
                          <a:effectLst/>
                        </a:rPr>
                        <a:t>Management</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18</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IT </a:t>
                      </a:r>
                      <a:r>
                        <a:rPr lang="pt-PT" sz="1050" b="1" i="1" cap="small" dirty="0" err="1">
                          <a:effectLst/>
                        </a:rPr>
                        <a:t>Integration</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19</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Quality</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20</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Fostered</a:t>
                      </a:r>
                      <a:r>
                        <a:rPr lang="pt-PT" sz="1050" b="1" i="1" cap="small" dirty="0">
                          <a:effectLst/>
                        </a:rPr>
                        <a:t>) </a:t>
                      </a:r>
                      <a:r>
                        <a:rPr lang="pt-PT" sz="1050" b="1" i="1" cap="small" dirty="0" err="1">
                          <a:effectLst/>
                        </a:rPr>
                        <a:t>Innovation</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21</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Customer</a:t>
                      </a:r>
                      <a:r>
                        <a:rPr lang="pt-PT" sz="1050" b="1" i="1" cap="small" dirty="0">
                          <a:effectLst/>
                        </a:rPr>
                        <a:t> </a:t>
                      </a:r>
                      <a:r>
                        <a:rPr lang="pt-PT" sz="1050" b="1" i="1" cap="small" dirty="0" err="1">
                          <a:effectLst/>
                        </a:rPr>
                        <a:t>Orientation</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22</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IT </a:t>
                      </a:r>
                      <a:r>
                        <a:rPr lang="pt-PT" sz="1050" b="1" i="1" cap="small" dirty="0" err="1">
                          <a:effectLst/>
                        </a:rPr>
                        <a:t>Delivery</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23</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Time to </a:t>
                      </a:r>
                      <a:r>
                        <a:rPr lang="pt-PT" sz="1050" b="1" i="1" cap="small" dirty="0" err="1">
                          <a:effectLst/>
                        </a:rPr>
                        <a:t>Market</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24</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Increased</a:t>
                      </a:r>
                      <a:r>
                        <a:rPr lang="pt-PT" sz="1050" b="1" i="1" cap="small" dirty="0">
                          <a:effectLst/>
                        </a:rPr>
                        <a:t>) </a:t>
                      </a:r>
                      <a:r>
                        <a:rPr lang="pt-PT" sz="1050" b="1" i="1" cap="small" dirty="0" err="1">
                          <a:effectLst/>
                        </a:rPr>
                        <a:t>Compliance</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25</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Increased</a:t>
                      </a:r>
                      <a:r>
                        <a:rPr lang="pt-PT" sz="1050" b="1" i="1" cap="small" dirty="0">
                          <a:effectLst/>
                        </a:rPr>
                        <a:t>) </a:t>
                      </a:r>
                      <a:r>
                        <a:rPr lang="pt-PT" sz="1050" b="1" i="1" cap="small" dirty="0" err="1">
                          <a:effectLst/>
                        </a:rPr>
                        <a:t>Management</a:t>
                      </a:r>
                      <a:r>
                        <a:rPr lang="pt-PT" sz="1050" b="1" i="1" cap="small" dirty="0">
                          <a:effectLst/>
                        </a:rPr>
                        <a:t> </a:t>
                      </a:r>
                      <a:r>
                        <a:rPr lang="pt-PT" sz="1050" b="1" i="1" cap="small" dirty="0" err="1">
                          <a:effectLst/>
                        </a:rPr>
                        <a:t>Satisfaction</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26</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Enhanced</a:t>
                      </a:r>
                      <a:r>
                        <a:rPr lang="pt-PT" sz="1050" b="1" i="1" cap="small" dirty="0">
                          <a:effectLst/>
                        </a:rPr>
                        <a:t>) </a:t>
                      </a:r>
                      <a:r>
                        <a:rPr lang="pt-PT" sz="1050" b="1" i="1" cap="small" dirty="0" err="1">
                          <a:effectLst/>
                        </a:rPr>
                        <a:t>Assurance</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27</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Improved</a:t>
                      </a:r>
                      <a:r>
                        <a:rPr lang="pt-PT" sz="1050" b="1" i="1" cap="small" dirty="0">
                          <a:effectLst/>
                        </a:rPr>
                        <a:t>) </a:t>
                      </a:r>
                      <a:r>
                        <a:rPr lang="pt-PT" sz="1050" b="1" i="1" cap="small" dirty="0" err="1">
                          <a:effectLst/>
                        </a:rPr>
                        <a:t>Security</a:t>
                      </a:r>
                      <a:r>
                        <a:rPr lang="pt-PT" sz="1050" b="1" i="1" cap="small" dirty="0">
                          <a:effectLst/>
                        </a:rPr>
                        <a:t> </a:t>
                      </a:r>
                      <a:r>
                        <a:rPr lang="pt-PT" sz="1050" b="1" i="1" cap="small" dirty="0" err="1">
                          <a:effectLst/>
                        </a:rPr>
                        <a:t>Management</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28</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Enhanced</a:t>
                      </a:r>
                      <a:r>
                        <a:rPr lang="pt-PT" sz="1050" b="1" i="1" cap="small" dirty="0">
                          <a:effectLst/>
                        </a:rPr>
                        <a:t>) </a:t>
                      </a:r>
                      <a:r>
                        <a:rPr lang="pt-PT" sz="1050" b="1" i="1" cap="small" dirty="0" err="1">
                          <a:effectLst/>
                        </a:rPr>
                        <a:t>Technological</a:t>
                      </a:r>
                      <a:r>
                        <a:rPr lang="pt-PT" sz="1050" b="1" i="1" cap="small" dirty="0">
                          <a:effectLst/>
                        </a:rPr>
                        <a:t> </a:t>
                      </a:r>
                      <a:r>
                        <a:rPr lang="pt-PT" sz="1050" b="1" i="1" cap="small" dirty="0" err="1">
                          <a:effectLst/>
                        </a:rPr>
                        <a:t>Evolvability</a:t>
                      </a:r>
                      <a:endParaRPr lang="pt-PT" sz="1050" b="1" i="1" dirty="0">
                        <a:effectLst/>
                        <a:latin typeface="Calibri"/>
                        <a:ea typeface="Calibri"/>
                        <a:cs typeface="Calibri"/>
                      </a:endParaRPr>
                    </a:p>
                  </a:txBody>
                  <a:tcPr marL="17780" marR="17780" marT="0" marB="0" anchor="ctr"/>
                </a:tc>
              </a:tr>
              <a:tr h="180515">
                <a:tc>
                  <a:txBody>
                    <a:bodyPr/>
                    <a:lstStyle/>
                    <a:p>
                      <a:pPr algn="ctr">
                        <a:lnSpc>
                          <a:spcPct val="115000"/>
                        </a:lnSpc>
                        <a:spcAft>
                          <a:spcPts val="0"/>
                        </a:spcAft>
                      </a:pPr>
                      <a:r>
                        <a:rPr lang="pt-PT" sz="1000" b="1" dirty="0">
                          <a:effectLst/>
                        </a:rPr>
                        <a:t>29</a:t>
                      </a:r>
                      <a:endParaRPr lang="pt-PT" sz="1000" b="1" dirty="0">
                        <a:effectLst/>
                        <a:latin typeface="Calibri"/>
                        <a:ea typeface="Calibri"/>
                        <a:cs typeface="Calibri"/>
                      </a:endParaRPr>
                    </a:p>
                  </a:txBody>
                  <a:tcPr marL="17780" marR="17780" marT="0" marB="0" anchor="ctr"/>
                </a:tc>
                <a:tc>
                  <a:txBody>
                    <a:bodyPr/>
                    <a:lstStyle/>
                    <a:p>
                      <a:pPr algn="l">
                        <a:lnSpc>
                          <a:spcPct val="115000"/>
                        </a:lnSpc>
                        <a:spcAft>
                          <a:spcPts val="0"/>
                        </a:spcAft>
                      </a:pPr>
                      <a:r>
                        <a:rPr lang="pt-PT" sz="1050" b="1" i="1" cap="small" dirty="0">
                          <a:effectLst/>
                        </a:rPr>
                        <a:t>(</a:t>
                      </a:r>
                      <a:r>
                        <a:rPr lang="pt-PT" sz="1050" b="1" i="1" cap="small" dirty="0" err="1">
                          <a:effectLst/>
                        </a:rPr>
                        <a:t>Facilitated</a:t>
                      </a:r>
                      <a:r>
                        <a:rPr lang="pt-PT" sz="1050" b="1" i="1" cap="small" dirty="0">
                          <a:effectLst/>
                        </a:rPr>
                        <a:t>) Outsourcing</a:t>
                      </a:r>
                      <a:endParaRPr lang="pt-PT" sz="1050" b="1" i="1" dirty="0">
                        <a:effectLst/>
                        <a:latin typeface="Calibri"/>
                        <a:ea typeface="Calibri"/>
                        <a:cs typeface="Calibri"/>
                      </a:endParaRPr>
                    </a:p>
                  </a:txBody>
                  <a:tcPr marL="17780" marR="17780" marT="0" marB="0" anchor="ctr"/>
                </a:tc>
              </a:tr>
            </a:tbl>
          </a:graphicData>
        </a:graphic>
      </p:graphicFrame>
    </p:spTree>
    <p:extLst>
      <p:ext uri="{BB962C8B-B14F-4D97-AF65-F5344CB8AC3E}">
        <p14:creationId xmlns:p14="http://schemas.microsoft.com/office/powerpoint/2010/main" val="2647057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Delphi </a:t>
            </a:r>
            <a:r>
              <a:rPr lang="pt-PT" dirty="0" err="1" smtClean="0"/>
              <a:t>Study</a:t>
            </a:r>
            <a:r>
              <a:rPr lang="pt-PT" dirty="0" smtClean="0"/>
              <a:t> - </a:t>
            </a:r>
            <a:r>
              <a:rPr lang="pt-PT" dirty="0" err="1" smtClean="0"/>
              <a:t>Results</a:t>
            </a:r>
            <a:endParaRPr lang="pt-PT" dirty="0"/>
          </a:p>
        </p:txBody>
      </p:sp>
      <p:sp>
        <p:nvSpPr>
          <p:cNvPr id="3" name="Marcador de Posição de Conteúdo 2"/>
          <p:cNvSpPr>
            <a:spLocks noGrp="1"/>
          </p:cNvSpPr>
          <p:nvPr>
            <p:ph idx="1"/>
          </p:nvPr>
        </p:nvSpPr>
        <p:spPr/>
        <p:txBody>
          <a:bodyPr/>
          <a:lstStyle/>
          <a:p>
            <a:r>
              <a:rPr lang="pt-PT" dirty="0" err="1" smtClean="0"/>
              <a:t>Short</a:t>
            </a:r>
            <a:r>
              <a:rPr lang="pt-PT" dirty="0" smtClean="0"/>
              <a:t> </a:t>
            </a:r>
            <a:r>
              <a:rPr lang="pt-PT" dirty="0" err="1" smtClean="0"/>
              <a:t>Term</a:t>
            </a:r>
            <a:r>
              <a:rPr lang="pt-PT" dirty="0" smtClean="0"/>
              <a:t> &amp; </a:t>
            </a:r>
            <a:r>
              <a:rPr lang="pt-PT" dirty="0" err="1" smtClean="0"/>
              <a:t>Tangible</a:t>
            </a:r>
            <a:r>
              <a:rPr lang="pt-PT" dirty="0" smtClean="0"/>
              <a:t> </a:t>
            </a:r>
            <a:r>
              <a:rPr lang="pt-PT" dirty="0" err="1" smtClean="0"/>
              <a:t>Value</a:t>
            </a:r>
            <a:r>
              <a:rPr lang="pt-PT" dirty="0" smtClean="0"/>
              <a:t> </a:t>
            </a:r>
            <a:r>
              <a:rPr lang="pt-PT" dirty="0" err="1" smtClean="0"/>
              <a:t>Drivers</a:t>
            </a:r>
            <a:endParaRPr lang="pt-PT" dirty="0"/>
          </a:p>
        </p:txBody>
      </p:sp>
      <p:sp>
        <p:nvSpPr>
          <p:cNvPr id="5" name="Marcador de Posição do Número do Diapositivo 4"/>
          <p:cNvSpPr>
            <a:spLocks noGrp="1"/>
          </p:cNvSpPr>
          <p:nvPr>
            <p:ph type="sldNum" sz="quarter" idx="12"/>
          </p:nvPr>
        </p:nvSpPr>
        <p:spPr/>
        <p:txBody>
          <a:bodyPr/>
          <a:lstStyle/>
          <a:p>
            <a:fld id="{38598BDA-F4CC-450C-BF52-56CFC9AD3B37}" type="slidenum">
              <a:rPr lang="pt-PT" smtClean="0"/>
              <a:t>11</a:t>
            </a:fld>
            <a:endParaRPr lang="pt-PT"/>
          </a:p>
        </p:txBody>
      </p:sp>
      <p:graphicFrame>
        <p:nvGraphicFramePr>
          <p:cNvPr id="6" name="Tabela 5"/>
          <p:cNvGraphicFramePr>
            <a:graphicFrameLocks noGrp="1"/>
          </p:cNvGraphicFramePr>
          <p:nvPr>
            <p:extLst>
              <p:ext uri="{D42A27DB-BD31-4B8C-83A1-F6EECF244321}">
                <p14:modId xmlns:p14="http://schemas.microsoft.com/office/powerpoint/2010/main" val="1214642170"/>
              </p:ext>
            </p:extLst>
          </p:nvPr>
        </p:nvGraphicFramePr>
        <p:xfrm>
          <a:off x="6156176" y="1268760"/>
          <a:ext cx="2987824" cy="5142738"/>
        </p:xfrm>
        <a:graphic>
          <a:graphicData uri="http://schemas.openxmlformats.org/drawingml/2006/table">
            <a:tbl>
              <a:tblPr firstRow="1" firstCol="1" bandRow="1">
                <a:tableStyleId>{2D5ABB26-0587-4C30-8999-92F81FD0307C}</a:tableStyleId>
              </a:tblPr>
              <a:tblGrid>
                <a:gridCol w="2987824"/>
              </a:tblGrid>
              <a:tr h="144016">
                <a:tc>
                  <a:txBody>
                    <a:bodyPr/>
                    <a:lstStyle/>
                    <a:p>
                      <a:pPr>
                        <a:lnSpc>
                          <a:spcPct val="115000"/>
                        </a:lnSpc>
                        <a:spcAft>
                          <a:spcPts val="0"/>
                        </a:spcAft>
                      </a:pPr>
                      <a:r>
                        <a:rPr lang="pt-PT" sz="1000" b="1" cap="small" dirty="0">
                          <a:solidFill>
                            <a:schemeClr val="tx1"/>
                          </a:solidFill>
                          <a:effectLst/>
                        </a:rPr>
                        <a:t>V02 -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Alignment</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V09 -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Decision</a:t>
                      </a:r>
                      <a:r>
                        <a:rPr lang="pt-PT" sz="1000" b="1" cap="small" dirty="0">
                          <a:solidFill>
                            <a:schemeClr val="tx1"/>
                          </a:solidFill>
                          <a:effectLst/>
                        </a:rPr>
                        <a:t> </a:t>
                      </a:r>
                      <a:r>
                        <a:rPr lang="pt-PT" sz="1000" b="1" cap="small" dirty="0" err="1">
                          <a:solidFill>
                            <a:schemeClr val="tx1"/>
                          </a:solidFill>
                          <a:effectLst/>
                        </a:rPr>
                        <a:t>Making</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V11 -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Governance</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V01 - (</a:t>
                      </a:r>
                      <a:r>
                        <a:rPr lang="pt-PT" sz="1000" b="1" cap="small" dirty="0" err="1">
                          <a:solidFill>
                            <a:schemeClr val="tx1"/>
                          </a:solidFill>
                          <a:effectLst/>
                        </a:rPr>
                        <a:t>Increased</a:t>
                      </a:r>
                      <a:r>
                        <a:rPr lang="pt-PT" sz="1000" b="1" cap="small" dirty="0">
                          <a:solidFill>
                            <a:schemeClr val="tx1"/>
                          </a:solidFill>
                          <a:effectLst/>
                        </a:rPr>
                        <a:t>) </a:t>
                      </a:r>
                      <a:r>
                        <a:rPr lang="pt-PT" sz="1000" b="1" cap="small" dirty="0" err="1">
                          <a:solidFill>
                            <a:schemeClr val="tx1"/>
                          </a:solidFill>
                          <a:effectLst/>
                        </a:rPr>
                        <a:t>Agility</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a:solidFill>
                            <a:schemeClr val="tx1"/>
                          </a:solidFill>
                          <a:effectLst/>
                        </a:rPr>
                        <a:t>V03 - (Improved) Change Management</a:t>
                      </a:r>
                      <a:endParaRPr lang="pt-PT" sz="1000" b="1" i="1" cap="small">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V19 -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Planning</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V16 -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Knowledge</a:t>
                      </a:r>
                      <a:r>
                        <a:rPr lang="pt-PT" sz="1000" b="1" cap="small" dirty="0">
                          <a:solidFill>
                            <a:schemeClr val="tx1"/>
                          </a:solidFill>
                          <a:effectLst/>
                        </a:rPr>
                        <a:t> &amp; </a:t>
                      </a:r>
                      <a:r>
                        <a:rPr lang="pt-PT" sz="1000" b="1" cap="small" dirty="0" err="1">
                          <a:solidFill>
                            <a:schemeClr val="tx1"/>
                          </a:solidFill>
                          <a:effectLst/>
                        </a:rPr>
                        <a:t>Understanding</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en-US" sz="1000" b="1" cap="small" dirty="0">
                          <a:solidFill>
                            <a:schemeClr val="tx1"/>
                          </a:solidFill>
                          <a:effectLst/>
                        </a:rPr>
                        <a:t>V28 - (Enhanced) Enterprise Integration &amp; Consolidation</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V05 - (</a:t>
                      </a:r>
                      <a:r>
                        <a:rPr lang="pt-PT" sz="1000" b="1" cap="small" dirty="0" err="1">
                          <a:solidFill>
                            <a:schemeClr val="tx1"/>
                          </a:solidFill>
                          <a:effectLst/>
                        </a:rPr>
                        <a:t>Reduced</a:t>
                      </a:r>
                      <a:r>
                        <a:rPr lang="pt-PT" sz="1000" b="1" cap="small" dirty="0">
                          <a:solidFill>
                            <a:schemeClr val="tx1"/>
                          </a:solidFill>
                          <a:effectLst/>
                        </a:rPr>
                        <a:t>) </a:t>
                      </a:r>
                      <a:r>
                        <a:rPr lang="pt-PT" sz="1000" b="1" cap="small" dirty="0" err="1">
                          <a:solidFill>
                            <a:schemeClr val="tx1"/>
                          </a:solidFill>
                          <a:effectLst/>
                        </a:rPr>
                        <a:t>Complexity</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V10 - (</a:t>
                      </a:r>
                      <a:r>
                        <a:rPr lang="pt-PT" sz="1000" b="1" cap="small" dirty="0" err="1">
                          <a:solidFill>
                            <a:schemeClr val="tx1"/>
                          </a:solidFill>
                          <a:effectLst/>
                        </a:rPr>
                        <a:t>Increased</a:t>
                      </a:r>
                      <a:r>
                        <a:rPr lang="pt-PT" sz="1000" b="1" cap="small" dirty="0">
                          <a:solidFill>
                            <a:schemeClr val="tx1"/>
                          </a:solidFill>
                          <a:effectLst/>
                        </a:rPr>
                        <a:t>) </a:t>
                      </a:r>
                      <a:r>
                        <a:rPr lang="pt-PT" sz="1000" b="1" cap="small" dirty="0" err="1">
                          <a:solidFill>
                            <a:schemeClr val="tx1"/>
                          </a:solidFill>
                          <a:effectLst/>
                        </a:rPr>
                        <a:t>Flexibility</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V04 -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Communication</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V13 -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Interoperability</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en-US" sz="1000" b="1" cap="small" dirty="0">
                          <a:solidFill>
                            <a:schemeClr val="tx1"/>
                          </a:solidFill>
                          <a:effectLst/>
                        </a:rPr>
                        <a:t>V21 - (Increased) Process Improvement &amp; Standardization</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V23 - (</a:t>
                      </a:r>
                      <a:r>
                        <a:rPr lang="pt-PT" sz="1000" b="1" cap="small" dirty="0" err="1">
                          <a:solidFill>
                            <a:schemeClr val="tx1"/>
                          </a:solidFill>
                          <a:effectLst/>
                        </a:rPr>
                        <a:t>Increased</a:t>
                      </a:r>
                      <a:r>
                        <a:rPr lang="pt-PT" sz="1000" b="1" cap="small" dirty="0">
                          <a:solidFill>
                            <a:schemeClr val="tx1"/>
                          </a:solidFill>
                          <a:effectLst/>
                        </a:rPr>
                        <a:t>) Reuse</a:t>
                      </a:r>
                      <a:endParaRPr lang="pt-PT" sz="1000" b="1" i="1" cap="small" dirty="0">
                        <a:solidFill>
                          <a:schemeClr val="tx1"/>
                        </a:solidFill>
                        <a:effectLst/>
                        <a:latin typeface="Calibri"/>
                        <a:ea typeface="Calibri"/>
                        <a:cs typeface="Calibri"/>
                      </a:endParaRPr>
                    </a:p>
                  </a:txBody>
                  <a:tcPr marL="9525" marR="9525" marT="9525" marB="0" anchor="ctr"/>
                </a:tc>
              </a:tr>
              <a:tr h="164432">
                <a:tc>
                  <a:txBody>
                    <a:bodyPr/>
                    <a:lstStyle/>
                    <a:p>
                      <a:pPr>
                        <a:lnSpc>
                          <a:spcPct val="115000"/>
                        </a:lnSpc>
                        <a:spcAft>
                          <a:spcPts val="0"/>
                        </a:spcAft>
                      </a:pPr>
                      <a:r>
                        <a:rPr lang="pt-PT" sz="1000" b="1" cap="small" dirty="0">
                          <a:solidFill>
                            <a:schemeClr val="tx1"/>
                          </a:solidFill>
                          <a:effectLst/>
                        </a:rPr>
                        <a:t>V20 -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Portfolio</a:t>
                      </a:r>
                      <a:r>
                        <a:rPr lang="pt-PT" sz="1000" b="1" cap="small" dirty="0">
                          <a:solidFill>
                            <a:schemeClr val="tx1"/>
                          </a:solidFill>
                          <a:effectLst/>
                        </a:rPr>
                        <a:t> </a:t>
                      </a:r>
                      <a:r>
                        <a:rPr lang="pt-PT" sz="1000" b="1" cap="small" dirty="0" err="1">
                          <a:solidFill>
                            <a:schemeClr val="tx1"/>
                          </a:solidFill>
                          <a:effectLst/>
                        </a:rPr>
                        <a:t>Management</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V07 - (</a:t>
                      </a:r>
                      <a:r>
                        <a:rPr lang="pt-PT" sz="1000" b="1" cap="small" dirty="0" err="1">
                          <a:solidFill>
                            <a:schemeClr val="tx1"/>
                          </a:solidFill>
                          <a:effectLst/>
                        </a:rPr>
                        <a:t>Reduced</a:t>
                      </a:r>
                      <a:r>
                        <a:rPr lang="pt-PT" sz="1000" b="1" cap="small" dirty="0">
                          <a:solidFill>
                            <a:schemeClr val="tx1"/>
                          </a:solidFill>
                          <a:effectLst/>
                        </a:rPr>
                        <a:t>) </a:t>
                      </a:r>
                      <a:r>
                        <a:rPr lang="pt-PT" sz="1000" b="1" cap="small" dirty="0" err="1">
                          <a:solidFill>
                            <a:schemeClr val="tx1"/>
                          </a:solidFill>
                          <a:effectLst/>
                        </a:rPr>
                        <a:t>Costs</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V24 -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Risk</a:t>
                      </a:r>
                      <a:r>
                        <a:rPr lang="pt-PT" sz="1000" b="1" cap="small" dirty="0">
                          <a:solidFill>
                            <a:schemeClr val="tx1"/>
                          </a:solidFill>
                          <a:effectLst/>
                        </a:rPr>
                        <a:t> </a:t>
                      </a:r>
                      <a:r>
                        <a:rPr lang="pt-PT" sz="1000" b="1" cap="small" dirty="0" err="1">
                          <a:solidFill>
                            <a:schemeClr val="tx1"/>
                          </a:solidFill>
                          <a:effectLst/>
                        </a:rPr>
                        <a:t>Management</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V15 - (</a:t>
                      </a:r>
                      <a:r>
                        <a:rPr lang="pt-PT" sz="1000" b="1" cap="small" dirty="0" err="1">
                          <a:solidFill>
                            <a:schemeClr val="tx1"/>
                          </a:solidFill>
                          <a:effectLst/>
                        </a:rPr>
                        <a:t>Improved</a:t>
                      </a:r>
                      <a:r>
                        <a:rPr lang="pt-PT" sz="1000" b="1" cap="small" dirty="0">
                          <a:solidFill>
                            <a:schemeClr val="tx1"/>
                          </a:solidFill>
                          <a:effectLst/>
                        </a:rPr>
                        <a:t>) IT </a:t>
                      </a:r>
                      <a:r>
                        <a:rPr lang="pt-PT" sz="1000" b="1" cap="small" dirty="0" err="1">
                          <a:solidFill>
                            <a:schemeClr val="tx1"/>
                          </a:solidFill>
                          <a:effectLst/>
                        </a:rPr>
                        <a:t>Integration</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V22 - (</a:t>
                      </a:r>
                      <a:r>
                        <a:rPr lang="pt-PT" sz="1000" b="1" cap="small" dirty="0" err="1">
                          <a:solidFill>
                            <a:schemeClr val="tx1"/>
                          </a:solidFill>
                          <a:effectLst/>
                        </a:rPr>
                        <a:t>Improved</a:t>
                      </a:r>
                      <a:r>
                        <a:rPr lang="pt-PT" sz="1000" b="1" cap="small" dirty="0">
                          <a:solidFill>
                            <a:schemeClr val="tx1"/>
                          </a:solidFill>
                          <a:effectLst/>
                        </a:rPr>
                        <a:t>) </a:t>
                      </a:r>
                      <a:r>
                        <a:rPr lang="pt-PT" sz="1000" b="1" cap="small" dirty="0" err="1">
                          <a:solidFill>
                            <a:schemeClr val="tx1"/>
                          </a:solidFill>
                          <a:effectLst/>
                        </a:rPr>
                        <a:t>Quality</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solidFill>
                            <a:schemeClr val="tx1"/>
                          </a:solidFill>
                          <a:effectLst/>
                        </a:rPr>
                        <a:t>V12 - (</a:t>
                      </a:r>
                      <a:r>
                        <a:rPr lang="pt-PT" sz="1000" b="1" cap="small" dirty="0" err="1">
                          <a:solidFill>
                            <a:schemeClr val="tx1"/>
                          </a:solidFill>
                          <a:effectLst/>
                        </a:rPr>
                        <a:t>Fostered</a:t>
                      </a:r>
                      <a:r>
                        <a:rPr lang="pt-PT" sz="1000" b="1" cap="small" dirty="0">
                          <a:solidFill>
                            <a:schemeClr val="tx1"/>
                          </a:solidFill>
                          <a:effectLst/>
                        </a:rPr>
                        <a:t>) </a:t>
                      </a:r>
                      <a:r>
                        <a:rPr lang="pt-PT" sz="1000" b="1" cap="small" dirty="0" err="1">
                          <a:solidFill>
                            <a:schemeClr val="tx1"/>
                          </a:solidFill>
                          <a:effectLst/>
                        </a:rPr>
                        <a:t>Innovation</a:t>
                      </a:r>
                      <a:endParaRPr lang="pt-PT" sz="1000" b="1" i="1" cap="small" dirty="0">
                        <a:solidFill>
                          <a:schemeClr val="tx1"/>
                        </a:solidFi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effectLst/>
                        </a:rPr>
                        <a:t>V08 - (</a:t>
                      </a:r>
                      <a:r>
                        <a:rPr lang="pt-PT" sz="1000" b="1" cap="small" dirty="0" err="1">
                          <a:effectLst/>
                        </a:rPr>
                        <a:t>Improved</a:t>
                      </a:r>
                      <a:r>
                        <a:rPr lang="pt-PT" sz="1000" b="1" cap="small" dirty="0">
                          <a:effectLst/>
                        </a:rPr>
                        <a:t>) </a:t>
                      </a:r>
                      <a:r>
                        <a:rPr lang="pt-PT" sz="1000" b="1" cap="small" dirty="0" err="1">
                          <a:effectLst/>
                        </a:rPr>
                        <a:t>Customer</a:t>
                      </a:r>
                      <a:r>
                        <a:rPr lang="pt-PT" sz="1000" b="1" cap="small" dirty="0">
                          <a:effectLst/>
                        </a:rPr>
                        <a:t> </a:t>
                      </a:r>
                      <a:r>
                        <a:rPr lang="pt-PT" sz="1000" b="1" cap="small" dirty="0" err="1">
                          <a:effectLst/>
                        </a:rPr>
                        <a:t>Orientation</a:t>
                      </a:r>
                      <a:endParaRPr lang="pt-PT" sz="1000" b="1" i="1" cap="small" dirty="0">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a:effectLst/>
                        </a:rPr>
                        <a:t>V14 - (Improved) IT Delivery</a:t>
                      </a:r>
                      <a:endParaRPr lang="pt-PT" sz="1000" b="1" i="1" cap="sma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en-US" sz="1000" b="1" cap="small">
                          <a:effectLst/>
                        </a:rPr>
                        <a:t>V26 - (Improved) Time to Market</a:t>
                      </a:r>
                      <a:endParaRPr lang="pt-PT" sz="1000" b="1" i="1" cap="sma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a:effectLst/>
                        </a:rPr>
                        <a:t>V06 - (Increased) Compliance</a:t>
                      </a:r>
                      <a:endParaRPr lang="pt-PT" sz="1000" b="1" i="1" cap="sma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a:effectLst/>
                        </a:rPr>
                        <a:t>V17 - (Increased) Management Satisfaction</a:t>
                      </a:r>
                      <a:endParaRPr lang="pt-PT" sz="1000" b="1" i="1" cap="sma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a:effectLst/>
                        </a:rPr>
                        <a:t>V27 - (Enhanced) Assurance</a:t>
                      </a:r>
                      <a:endParaRPr lang="pt-PT" sz="1000" b="1" i="1" cap="sma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a:effectLst/>
                        </a:rPr>
                        <a:t>V25 - (Improved) Security Management</a:t>
                      </a:r>
                      <a:endParaRPr lang="pt-PT" sz="1000" b="1" i="1" cap="sma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a:effectLst/>
                        </a:rPr>
                        <a:t>V29 - (Enhanced) Technological Evolvability</a:t>
                      </a:r>
                      <a:endParaRPr lang="pt-PT" sz="1000" b="1" i="1" cap="small">
                        <a:effectLst/>
                        <a:latin typeface="Calibri"/>
                        <a:ea typeface="Calibri"/>
                        <a:cs typeface="Calibri"/>
                      </a:endParaRPr>
                    </a:p>
                  </a:txBody>
                  <a:tcPr marL="9525" marR="9525" marT="9525" marB="0" anchor="ctr"/>
                </a:tc>
              </a:tr>
              <a:tr h="142875">
                <a:tc>
                  <a:txBody>
                    <a:bodyPr/>
                    <a:lstStyle/>
                    <a:p>
                      <a:pPr>
                        <a:lnSpc>
                          <a:spcPct val="115000"/>
                        </a:lnSpc>
                        <a:spcAft>
                          <a:spcPts val="0"/>
                        </a:spcAft>
                      </a:pPr>
                      <a:r>
                        <a:rPr lang="pt-PT" sz="1000" b="1" cap="small" dirty="0">
                          <a:effectLst/>
                        </a:rPr>
                        <a:t>V18 - (</a:t>
                      </a:r>
                      <a:r>
                        <a:rPr lang="pt-PT" sz="1000" b="1" cap="small" dirty="0" err="1">
                          <a:effectLst/>
                        </a:rPr>
                        <a:t>Facilitated</a:t>
                      </a:r>
                      <a:r>
                        <a:rPr lang="pt-PT" sz="1000" b="1" cap="small" dirty="0">
                          <a:effectLst/>
                        </a:rPr>
                        <a:t>) Outsourcing</a:t>
                      </a:r>
                      <a:endParaRPr lang="pt-PT" sz="1000" b="1" i="1" cap="small" dirty="0">
                        <a:effectLst/>
                        <a:latin typeface="Calibri"/>
                        <a:ea typeface="Calibri"/>
                        <a:cs typeface="Calibri"/>
                      </a:endParaRPr>
                    </a:p>
                  </a:txBody>
                  <a:tcPr marL="9525" marR="9525" marT="9525" marB="0" anchor="ctr"/>
                </a:tc>
              </a:tr>
            </a:tbl>
          </a:graphicData>
        </a:graphic>
      </p:graphicFrame>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1234"/>
            <a:ext cx="6048672" cy="473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587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Contributions</a:t>
            </a:r>
            <a:r>
              <a:rPr lang="pt-PT" dirty="0" smtClean="0"/>
              <a:t> &amp; Future </a:t>
            </a:r>
            <a:r>
              <a:rPr lang="pt-PT" dirty="0" err="1" smtClean="0"/>
              <a:t>Work</a:t>
            </a:r>
            <a:endParaRPr lang="pt-PT" dirty="0"/>
          </a:p>
        </p:txBody>
      </p:sp>
      <p:sp>
        <p:nvSpPr>
          <p:cNvPr id="3" name="Marcador de Posição de Conteúdo 2"/>
          <p:cNvSpPr>
            <a:spLocks noGrp="1"/>
          </p:cNvSpPr>
          <p:nvPr>
            <p:ph idx="1"/>
          </p:nvPr>
        </p:nvSpPr>
        <p:spPr/>
        <p:txBody>
          <a:bodyPr/>
          <a:lstStyle/>
          <a:p>
            <a:r>
              <a:rPr lang="en-US" dirty="0" smtClean="0"/>
              <a:t>Contributions</a:t>
            </a:r>
          </a:p>
          <a:p>
            <a:pPr lvl="1"/>
            <a:r>
              <a:rPr lang="en-US" dirty="0" smtClean="0"/>
              <a:t>Comprehensive </a:t>
            </a:r>
            <a:r>
              <a:rPr lang="en-US" dirty="0"/>
              <a:t>list of 29 key value drivers of </a:t>
            </a:r>
            <a:r>
              <a:rPr lang="en-US" dirty="0" smtClean="0"/>
              <a:t>Enterprise Architectures</a:t>
            </a:r>
          </a:p>
          <a:p>
            <a:pPr lvl="1"/>
            <a:r>
              <a:rPr lang="en-US" dirty="0" smtClean="0"/>
              <a:t>Solid </a:t>
            </a:r>
            <a:r>
              <a:rPr lang="en-US" dirty="0"/>
              <a:t>basis for </a:t>
            </a:r>
            <a:r>
              <a:rPr lang="en-US" dirty="0" smtClean="0"/>
              <a:t>the future </a:t>
            </a:r>
            <a:r>
              <a:rPr lang="en-US" dirty="0"/>
              <a:t>development of </a:t>
            </a:r>
            <a:r>
              <a:rPr lang="en-US" dirty="0" smtClean="0"/>
              <a:t>a value model and a measuring </a:t>
            </a:r>
            <a:r>
              <a:rPr lang="en-US" dirty="0"/>
              <a:t>system for Enterprise </a:t>
            </a:r>
            <a:r>
              <a:rPr lang="en-US" dirty="0" smtClean="0"/>
              <a:t>Architectures</a:t>
            </a:r>
          </a:p>
          <a:p>
            <a:pPr lvl="1"/>
            <a:endParaRPr lang="en-US" dirty="0"/>
          </a:p>
          <a:p>
            <a:r>
              <a:rPr lang="en-US" dirty="0" smtClean="0"/>
              <a:t>Future Work</a:t>
            </a:r>
          </a:p>
          <a:p>
            <a:pPr lvl="1"/>
            <a:r>
              <a:rPr lang="en-US" dirty="0" smtClean="0"/>
              <a:t>Identification of key measures and metrics for value drivers</a:t>
            </a:r>
          </a:p>
          <a:p>
            <a:pPr lvl="1"/>
            <a:endParaRPr lang="en-US" dirty="0" smtClean="0"/>
          </a:p>
          <a:p>
            <a:endParaRPr lang="en-US" dirty="0"/>
          </a:p>
          <a:p>
            <a:endParaRPr lang="en-US" dirty="0"/>
          </a:p>
          <a:p>
            <a:endParaRPr lang="pt-PT" dirty="0"/>
          </a:p>
        </p:txBody>
      </p:sp>
      <p:sp>
        <p:nvSpPr>
          <p:cNvPr id="4" name="Marcador de Posição do Número do Diapositivo 3"/>
          <p:cNvSpPr>
            <a:spLocks noGrp="1"/>
          </p:cNvSpPr>
          <p:nvPr>
            <p:ph type="sldNum" sz="quarter" idx="12"/>
          </p:nvPr>
        </p:nvSpPr>
        <p:spPr/>
        <p:txBody>
          <a:bodyPr/>
          <a:lstStyle/>
          <a:p>
            <a:fld id="{38598BDA-F4CC-450C-BF52-56CFC9AD3B37}" type="slidenum">
              <a:rPr lang="pt-PT" smtClean="0"/>
              <a:t>12</a:t>
            </a:fld>
            <a:endParaRPr lang="pt-PT"/>
          </a:p>
        </p:txBody>
      </p:sp>
    </p:spTree>
    <p:extLst>
      <p:ext uri="{BB962C8B-B14F-4D97-AF65-F5344CB8AC3E}">
        <p14:creationId xmlns:p14="http://schemas.microsoft.com/office/powerpoint/2010/main" val="295815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Agenda</a:t>
            </a:r>
            <a:endParaRPr lang="pt-PT" dirty="0"/>
          </a:p>
        </p:txBody>
      </p:sp>
      <p:sp>
        <p:nvSpPr>
          <p:cNvPr id="3" name="Marcador de Posição de Conteúdo 2"/>
          <p:cNvSpPr>
            <a:spLocks noGrp="1"/>
          </p:cNvSpPr>
          <p:nvPr>
            <p:ph idx="1"/>
          </p:nvPr>
        </p:nvSpPr>
        <p:spPr/>
        <p:txBody>
          <a:bodyPr/>
          <a:lstStyle/>
          <a:p>
            <a:r>
              <a:rPr lang="en-US" dirty="0" smtClean="0"/>
              <a:t>Enterprise Architecture</a:t>
            </a:r>
          </a:p>
          <a:p>
            <a:r>
              <a:rPr lang="pt-PT" dirty="0" err="1" smtClean="0"/>
              <a:t>Enterprise</a:t>
            </a:r>
            <a:r>
              <a:rPr lang="pt-PT" dirty="0" smtClean="0"/>
              <a:t> </a:t>
            </a:r>
            <a:r>
              <a:rPr lang="pt-PT" dirty="0" err="1" smtClean="0"/>
              <a:t>Architecture</a:t>
            </a:r>
            <a:r>
              <a:rPr lang="pt-PT" dirty="0" smtClean="0"/>
              <a:t> </a:t>
            </a:r>
            <a:r>
              <a:rPr lang="pt-PT" dirty="0" err="1" smtClean="0"/>
              <a:t>Value</a:t>
            </a:r>
            <a:endParaRPr lang="pt-PT" dirty="0" smtClean="0"/>
          </a:p>
          <a:p>
            <a:r>
              <a:rPr lang="pt-PT" dirty="0" err="1" smtClean="0"/>
              <a:t>Research</a:t>
            </a:r>
            <a:r>
              <a:rPr lang="pt-PT" dirty="0" smtClean="0"/>
              <a:t> </a:t>
            </a:r>
            <a:r>
              <a:rPr lang="pt-PT" dirty="0" err="1" smtClean="0"/>
              <a:t>Questions</a:t>
            </a:r>
            <a:endParaRPr lang="pt-PT" dirty="0" smtClean="0"/>
          </a:p>
          <a:p>
            <a:r>
              <a:rPr lang="pt-PT" dirty="0" smtClean="0"/>
              <a:t>Delphi </a:t>
            </a:r>
            <a:r>
              <a:rPr lang="pt-PT" dirty="0" err="1" smtClean="0"/>
              <a:t>Study</a:t>
            </a:r>
            <a:endParaRPr lang="pt-PT" dirty="0" smtClean="0"/>
          </a:p>
          <a:p>
            <a:r>
              <a:rPr lang="pt-PT" dirty="0"/>
              <a:t>Delphi </a:t>
            </a:r>
            <a:r>
              <a:rPr lang="pt-PT" dirty="0" err="1" smtClean="0"/>
              <a:t>Study</a:t>
            </a:r>
            <a:r>
              <a:rPr lang="pt-PT" dirty="0" smtClean="0"/>
              <a:t> </a:t>
            </a:r>
            <a:r>
              <a:rPr lang="pt-PT" dirty="0" err="1" smtClean="0"/>
              <a:t>Results</a:t>
            </a:r>
            <a:endParaRPr lang="pt-PT" dirty="0" smtClean="0"/>
          </a:p>
          <a:p>
            <a:r>
              <a:rPr lang="pt-PT" dirty="0" err="1"/>
              <a:t>Contributions</a:t>
            </a:r>
            <a:r>
              <a:rPr lang="pt-PT" dirty="0"/>
              <a:t> &amp; Future </a:t>
            </a:r>
            <a:r>
              <a:rPr lang="pt-PT" dirty="0" err="1"/>
              <a:t>Work</a:t>
            </a:r>
            <a:endParaRPr lang="pt-PT" dirty="0" smtClean="0"/>
          </a:p>
          <a:p>
            <a:endParaRPr lang="pt-PT" dirty="0"/>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2</a:t>
            </a:fld>
            <a:endParaRPr lang="pt-PT"/>
          </a:p>
        </p:txBody>
      </p:sp>
    </p:spTree>
    <p:extLst>
      <p:ext uri="{BB962C8B-B14F-4D97-AF65-F5344CB8AC3E}">
        <p14:creationId xmlns:p14="http://schemas.microsoft.com/office/powerpoint/2010/main" val="3767216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Enterprise</a:t>
            </a:r>
            <a:r>
              <a:rPr lang="pt-PT" dirty="0" smtClean="0"/>
              <a:t> </a:t>
            </a:r>
            <a:r>
              <a:rPr lang="pt-PT" dirty="0" err="1" smtClean="0"/>
              <a:t>Architecture</a:t>
            </a:r>
            <a:endParaRPr lang="pt-PT" dirty="0"/>
          </a:p>
        </p:txBody>
      </p:sp>
      <p:sp>
        <p:nvSpPr>
          <p:cNvPr id="3" name="Marcador de Posição de Conteúdo 2"/>
          <p:cNvSpPr>
            <a:spLocks noGrp="1"/>
          </p:cNvSpPr>
          <p:nvPr>
            <p:ph idx="1"/>
          </p:nvPr>
        </p:nvSpPr>
        <p:spPr/>
        <p:txBody>
          <a:bodyPr/>
          <a:lstStyle/>
          <a:p>
            <a:r>
              <a:rPr lang="pt-PT" dirty="0" err="1" smtClean="0"/>
              <a:t>What</a:t>
            </a:r>
            <a:r>
              <a:rPr lang="pt-PT" dirty="0" smtClean="0"/>
              <a:t> </a:t>
            </a:r>
            <a:r>
              <a:rPr lang="pt-PT" dirty="0" err="1" smtClean="0"/>
              <a:t>is</a:t>
            </a:r>
            <a:r>
              <a:rPr lang="pt-PT" dirty="0" smtClean="0"/>
              <a:t> </a:t>
            </a:r>
            <a:r>
              <a:rPr lang="pt-PT" dirty="0" err="1" smtClean="0"/>
              <a:t>an</a:t>
            </a:r>
            <a:r>
              <a:rPr lang="pt-PT" dirty="0" smtClean="0"/>
              <a:t> </a:t>
            </a:r>
            <a:r>
              <a:rPr lang="pt-PT" dirty="0" err="1" smtClean="0"/>
              <a:t>Enterprise</a:t>
            </a:r>
            <a:r>
              <a:rPr lang="pt-PT" dirty="0" smtClean="0"/>
              <a:t> </a:t>
            </a:r>
            <a:r>
              <a:rPr lang="pt-PT" dirty="0" err="1" smtClean="0"/>
              <a:t>Architecture</a:t>
            </a:r>
            <a:r>
              <a:rPr lang="pt-PT" dirty="0" smtClean="0"/>
              <a:t>?</a:t>
            </a:r>
          </a:p>
          <a:p>
            <a:pPr lvl="1"/>
            <a:r>
              <a:rPr lang="pt-PT" dirty="0" err="1" smtClean="0"/>
              <a:t>Architecture</a:t>
            </a:r>
            <a:r>
              <a:rPr lang="pt-PT" dirty="0" smtClean="0"/>
              <a:t> </a:t>
            </a:r>
            <a:r>
              <a:rPr lang="pt-PT" dirty="0" err="1"/>
              <a:t>C</a:t>
            </a:r>
            <a:r>
              <a:rPr lang="pt-PT" dirty="0" err="1" smtClean="0"/>
              <a:t>oncept</a:t>
            </a:r>
            <a:endParaRPr lang="pt-PT" dirty="0" smtClean="0"/>
          </a:p>
          <a:p>
            <a:endParaRPr lang="pt-PT" dirty="0" smtClean="0"/>
          </a:p>
          <a:p>
            <a:endParaRPr lang="pt-P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4858" y="2780928"/>
            <a:ext cx="4361638" cy="34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arcador de Posição do Número do Diapositivo 5"/>
          <p:cNvSpPr>
            <a:spLocks noGrp="1"/>
          </p:cNvSpPr>
          <p:nvPr>
            <p:ph type="sldNum" sz="quarter" idx="12"/>
          </p:nvPr>
        </p:nvSpPr>
        <p:spPr/>
        <p:txBody>
          <a:bodyPr/>
          <a:lstStyle/>
          <a:p>
            <a:fld id="{38598BDA-F4CC-450C-BF52-56CFC9AD3B37}" type="slidenum">
              <a:rPr lang="pt-PT" smtClean="0"/>
              <a:t>3</a:t>
            </a:fld>
            <a:endParaRPr lang="pt-PT"/>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896"/>
            <a:ext cx="47815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0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Enterprise</a:t>
            </a:r>
            <a:r>
              <a:rPr lang="pt-PT" dirty="0"/>
              <a:t> </a:t>
            </a:r>
            <a:r>
              <a:rPr lang="pt-PT" dirty="0" err="1"/>
              <a:t>Architecture</a:t>
            </a:r>
            <a:endParaRPr lang="pt-PT" dirty="0"/>
          </a:p>
        </p:txBody>
      </p:sp>
      <p:sp>
        <p:nvSpPr>
          <p:cNvPr id="3" name="Marcador de Posição de Conteúdo 2"/>
          <p:cNvSpPr>
            <a:spLocks noGrp="1"/>
          </p:cNvSpPr>
          <p:nvPr>
            <p:ph idx="1"/>
          </p:nvPr>
        </p:nvSpPr>
        <p:spPr/>
        <p:txBody>
          <a:bodyPr/>
          <a:lstStyle/>
          <a:p>
            <a:r>
              <a:rPr lang="pt-PT" dirty="0" err="1"/>
              <a:t>What</a:t>
            </a:r>
            <a:r>
              <a:rPr lang="pt-PT" dirty="0"/>
              <a:t> </a:t>
            </a:r>
            <a:r>
              <a:rPr lang="pt-PT" dirty="0" err="1"/>
              <a:t>is</a:t>
            </a:r>
            <a:r>
              <a:rPr lang="pt-PT" dirty="0"/>
              <a:t> </a:t>
            </a:r>
            <a:r>
              <a:rPr lang="pt-PT" dirty="0" err="1"/>
              <a:t>an</a:t>
            </a:r>
            <a:r>
              <a:rPr lang="pt-PT" dirty="0"/>
              <a:t> </a:t>
            </a:r>
            <a:r>
              <a:rPr lang="pt-PT" dirty="0" err="1"/>
              <a:t>Enterprise</a:t>
            </a:r>
            <a:r>
              <a:rPr lang="pt-PT" dirty="0"/>
              <a:t> </a:t>
            </a:r>
            <a:r>
              <a:rPr lang="pt-PT" dirty="0" err="1"/>
              <a:t>Architecture</a:t>
            </a:r>
            <a:r>
              <a:rPr lang="pt-PT" dirty="0"/>
              <a:t>?</a:t>
            </a:r>
          </a:p>
          <a:p>
            <a:endParaRPr lang="pt-PT" dirty="0"/>
          </a:p>
        </p:txBody>
      </p:sp>
      <p:sp>
        <p:nvSpPr>
          <p:cNvPr id="4" name="Marcador de Posição do Número do Diapositivo 3"/>
          <p:cNvSpPr>
            <a:spLocks noGrp="1"/>
          </p:cNvSpPr>
          <p:nvPr>
            <p:ph type="sldNum" sz="quarter" idx="12"/>
          </p:nvPr>
        </p:nvSpPr>
        <p:spPr/>
        <p:txBody>
          <a:bodyPr/>
          <a:lstStyle/>
          <a:p>
            <a:fld id="{38598BDA-F4CC-450C-BF52-56CFC9AD3B37}" type="slidenum">
              <a:rPr lang="pt-PT" smtClean="0"/>
              <a:t>4</a:t>
            </a:fld>
            <a:endParaRPr lang="pt-PT"/>
          </a:p>
        </p:txBody>
      </p:sp>
      <p:pic>
        <p:nvPicPr>
          <p:cNvPr id="18" name="Picture 7" descr="Collaborate"/>
          <p:cNvPicPr>
            <a:picLocks noChangeAspect="1" noChangeArrowheads="1"/>
          </p:cNvPicPr>
          <p:nvPr/>
        </p:nvPicPr>
        <p:blipFill>
          <a:blip r:embed="rId2" cstate="print"/>
          <a:srcRect/>
          <a:stretch>
            <a:fillRect/>
          </a:stretch>
        </p:blipFill>
        <p:spPr bwMode="auto">
          <a:xfrm>
            <a:off x="539552" y="2132856"/>
            <a:ext cx="5071833" cy="4136361"/>
          </a:xfrm>
          <a:prstGeom prst="rect">
            <a:avLst/>
          </a:prstGeom>
          <a:noFill/>
          <a:ln w="9525">
            <a:noFill/>
            <a:miter lim="800000"/>
            <a:headEnd/>
            <a:tailEnd/>
          </a:ln>
        </p:spPr>
      </p:pic>
      <p:graphicFrame>
        <p:nvGraphicFramePr>
          <p:cNvPr id="21" name="Diagrama 20"/>
          <p:cNvGraphicFramePr/>
          <p:nvPr>
            <p:extLst>
              <p:ext uri="{D42A27DB-BD31-4B8C-83A1-F6EECF244321}">
                <p14:modId xmlns:p14="http://schemas.microsoft.com/office/powerpoint/2010/main" val="1575732174"/>
              </p:ext>
            </p:extLst>
          </p:nvPr>
        </p:nvGraphicFramePr>
        <p:xfrm>
          <a:off x="6372200" y="1772816"/>
          <a:ext cx="252028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725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Enterprise</a:t>
            </a:r>
            <a:r>
              <a:rPr lang="pt-PT" dirty="0"/>
              <a:t> </a:t>
            </a:r>
            <a:r>
              <a:rPr lang="pt-PT" dirty="0" err="1"/>
              <a:t>Architecture</a:t>
            </a:r>
            <a:endParaRPr lang="pt-PT" dirty="0"/>
          </a:p>
        </p:txBody>
      </p:sp>
      <p:sp>
        <p:nvSpPr>
          <p:cNvPr id="3" name="Marcador de Posição de Conteúdo 2"/>
          <p:cNvSpPr>
            <a:spLocks noGrp="1"/>
          </p:cNvSpPr>
          <p:nvPr>
            <p:ph idx="1"/>
          </p:nvPr>
        </p:nvSpPr>
        <p:spPr/>
        <p:txBody>
          <a:bodyPr/>
          <a:lstStyle/>
          <a:p>
            <a:r>
              <a:rPr lang="pt-PT" dirty="0" err="1"/>
              <a:t>What</a:t>
            </a:r>
            <a:r>
              <a:rPr lang="pt-PT" dirty="0"/>
              <a:t> </a:t>
            </a:r>
            <a:r>
              <a:rPr lang="pt-PT" dirty="0" err="1"/>
              <a:t>is</a:t>
            </a:r>
            <a:r>
              <a:rPr lang="pt-PT" dirty="0"/>
              <a:t> </a:t>
            </a:r>
            <a:r>
              <a:rPr lang="pt-PT" dirty="0" err="1"/>
              <a:t>an</a:t>
            </a:r>
            <a:r>
              <a:rPr lang="pt-PT" dirty="0"/>
              <a:t> </a:t>
            </a:r>
            <a:r>
              <a:rPr lang="pt-PT" dirty="0" err="1"/>
              <a:t>Enterprise</a:t>
            </a:r>
            <a:r>
              <a:rPr lang="pt-PT" dirty="0"/>
              <a:t> </a:t>
            </a:r>
            <a:r>
              <a:rPr lang="pt-PT" dirty="0" err="1"/>
              <a:t>Architecture</a:t>
            </a:r>
            <a:r>
              <a:rPr lang="pt-PT" dirty="0"/>
              <a:t>?</a:t>
            </a:r>
          </a:p>
          <a:p>
            <a:endParaRPr lang="pt-PT" dirty="0"/>
          </a:p>
        </p:txBody>
      </p:sp>
      <p:sp>
        <p:nvSpPr>
          <p:cNvPr id="4" name="Marcador de Posição do Número do Diapositivo 3"/>
          <p:cNvSpPr>
            <a:spLocks noGrp="1"/>
          </p:cNvSpPr>
          <p:nvPr>
            <p:ph type="sldNum" sz="quarter" idx="12"/>
          </p:nvPr>
        </p:nvSpPr>
        <p:spPr/>
        <p:txBody>
          <a:bodyPr/>
          <a:lstStyle/>
          <a:p>
            <a:fld id="{38598BDA-F4CC-450C-BF52-56CFC9AD3B37}" type="slidenum">
              <a:rPr lang="pt-PT" smtClean="0"/>
              <a:t>5</a:t>
            </a:fld>
            <a:endParaRPr lang="pt-PT"/>
          </a:p>
        </p:txBody>
      </p:sp>
      <p:pic>
        <p:nvPicPr>
          <p:cNvPr id="7" name="Picture 17" descr="diagram group 2"/>
          <p:cNvPicPr>
            <a:picLocks noChangeAspect="1" noChangeArrowheads="1"/>
          </p:cNvPicPr>
          <p:nvPr/>
        </p:nvPicPr>
        <p:blipFill>
          <a:blip r:embed="rId2">
            <a:extLst>
              <a:ext uri="{28A0092B-C50C-407E-A947-70E740481C1C}">
                <a14:useLocalDpi xmlns:a14="http://schemas.microsoft.com/office/drawing/2010/main" val="0"/>
              </a:ext>
            </a:extLst>
          </a:blip>
          <a:srcRect b="1782"/>
          <a:stretch>
            <a:fillRect/>
          </a:stretch>
        </p:blipFill>
        <p:spPr bwMode="auto">
          <a:xfrm>
            <a:off x="1270868" y="1772816"/>
            <a:ext cx="4813300" cy="39004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1686603396"/>
              </p:ext>
            </p:extLst>
          </p:nvPr>
        </p:nvGraphicFramePr>
        <p:xfrm>
          <a:off x="1979712" y="5619317"/>
          <a:ext cx="3851920" cy="1238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extLst>
              <p:ext uri="{D42A27DB-BD31-4B8C-83A1-F6EECF244321}">
                <p14:modId xmlns:p14="http://schemas.microsoft.com/office/powerpoint/2010/main" val="3484442566"/>
              </p:ext>
            </p:extLst>
          </p:nvPr>
        </p:nvGraphicFramePr>
        <p:xfrm>
          <a:off x="6372200" y="1772816"/>
          <a:ext cx="2520280" cy="316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1903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Enterprise Architecture Value</a:t>
            </a:r>
            <a:endParaRPr lang="pt-PT" dirty="0"/>
          </a:p>
        </p:txBody>
      </p:sp>
      <p:sp>
        <p:nvSpPr>
          <p:cNvPr id="3" name="Marcador de Posição de Conteúdo 2"/>
          <p:cNvSpPr>
            <a:spLocks noGrp="1"/>
          </p:cNvSpPr>
          <p:nvPr>
            <p:ph idx="1"/>
          </p:nvPr>
        </p:nvSpPr>
        <p:spPr/>
        <p:txBody>
          <a:bodyPr/>
          <a:lstStyle/>
          <a:p>
            <a:r>
              <a:rPr lang="pt-PT" dirty="0" err="1" smtClean="0"/>
              <a:t>Why</a:t>
            </a:r>
            <a:r>
              <a:rPr lang="pt-PT" dirty="0" smtClean="0"/>
              <a:t>?</a:t>
            </a:r>
          </a:p>
          <a:p>
            <a:pPr lvl="1"/>
            <a:r>
              <a:rPr lang="pt-PT" dirty="0" err="1" smtClean="0"/>
              <a:t>Need</a:t>
            </a:r>
            <a:r>
              <a:rPr lang="pt-PT" dirty="0" smtClean="0"/>
              <a:t> to </a:t>
            </a:r>
            <a:r>
              <a:rPr lang="pt-PT" dirty="0" err="1" smtClean="0"/>
              <a:t>justify</a:t>
            </a:r>
            <a:r>
              <a:rPr lang="pt-PT" dirty="0" smtClean="0"/>
              <a:t> </a:t>
            </a:r>
            <a:r>
              <a:rPr lang="pt-PT" dirty="0" err="1" smtClean="0"/>
              <a:t>the</a:t>
            </a:r>
            <a:r>
              <a:rPr lang="pt-PT" dirty="0" smtClean="0"/>
              <a:t> </a:t>
            </a:r>
            <a:r>
              <a:rPr lang="pt-PT" dirty="0" err="1" smtClean="0"/>
              <a:t>Enterprise</a:t>
            </a:r>
            <a:r>
              <a:rPr lang="pt-PT" dirty="0" smtClean="0"/>
              <a:t> </a:t>
            </a:r>
            <a:r>
              <a:rPr lang="pt-PT" dirty="0" err="1" smtClean="0"/>
              <a:t>Architectures</a:t>
            </a:r>
            <a:r>
              <a:rPr lang="pt-PT" dirty="0" smtClean="0"/>
              <a:t> </a:t>
            </a:r>
            <a:r>
              <a:rPr lang="pt-PT" dirty="0" err="1" smtClean="0"/>
              <a:t>investments</a:t>
            </a:r>
            <a:endParaRPr lang="pt-PT" dirty="0" smtClean="0"/>
          </a:p>
          <a:p>
            <a:pPr lvl="2"/>
            <a:r>
              <a:rPr lang="pt-PT" sz="1600" i="1" dirty="0" err="1" smtClean="0"/>
              <a:t>Estimated</a:t>
            </a:r>
            <a:r>
              <a:rPr lang="pt-PT" sz="1600" i="1" dirty="0" smtClean="0"/>
              <a:t> </a:t>
            </a:r>
            <a:r>
              <a:rPr lang="pt-PT" sz="1600" i="1" dirty="0" err="1" smtClean="0"/>
              <a:t>costs</a:t>
            </a:r>
            <a:r>
              <a:rPr lang="pt-PT" sz="1600" i="1" dirty="0" smtClean="0"/>
              <a:t> per </a:t>
            </a:r>
            <a:r>
              <a:rPr lang="pt-PT" sz="1600" i="1" dirty="0" err="1" smtClean="0"/>
              <a:t>year</a:t>
            </a:r>
            <a:r>
              <a:rPr lang="pt-PT" sz="1600" i="1" dirty="0" smtClean="0"/>
              <a:t>: more </a:t>
            </a:r>
            <a:r>
              <a:rPr lang="pt-PT" sz="1600" i="1" dirty="0" err="1" smtClean="0"/>
              <a:t>than</a:t>
            </a:r>
            <a:r>
              <a:rPr lang="pt-PT" sz="1600" i="1" dirty="0" smtClean="0"/>
              <a:t> $50.000</a:t>
            </a:r>
          </a:p>
          <a:p>
            <a:pPr lvl="1"/>
            <a:r>
              <a:rPr lang="pt-PT" dirty="0" err="1" smtClean="0"/>
              <a:t>Current</a:t>
            </a:r>
            <a:r>
              <a:rPr lang="pt-PT" dirty="0" smtClean="0"/>
              <a:t> </a:t>
            </a:r>
            <a:r>
              <a:rPr lang="pt-PT" dirty="0" err="1" smtClean="0"/>
              <a:t>economic</a:t>
            </a:r>
            <a:r>
              <a:rPr lang="pt-PT" dirty="0" smtClean="0"/>
              <a:t> </a:t>
            </a:r>
            <a:r>
              <a:rPr lang="pt-PT" dirty="0" err="1" smtClean="0"/>
              <a:t>pressures</a:t>
            </a:r>
            <a:endParaRPr lang="pt-PT" dirty="0" smtClean="0"/>
          </a:p>
          <a:p>
            <a:endParaRPr lang="pt-PT" dirty="0" smtClean="0"/>
          </a:p>
          <a:p>
            <a:r>
              <a:rPr lang="pt-PT" dirty="0" err="1" smtClean="0"/>
              <a:t>Issues</a:t>
            </a:r>
            <a:r>
              <a:rPr lang="pt-PT" dirty="0" smtClean="0"/>
              <a:t>:</a:t>
            </a:r>
          </a:p>
          <a:p>
            <a:pPr lvl="1"/>
            <a:r>
              <a:rPr lang="en-US" dirty="0" smtClean="0"/>
              <a:t>Lack of a clear understanding on what is important for Enterprise Architecture value assessment</a:t>
            </a:r>
          </a:p>
          <a:p>
            <a:pPr lvl="1"/>
            <a:r>
              <a:rPr lang="en-US" dirty="0"/>
              <a:t>N</a:t>
            </a:r>
            <a:r>
              <a:rPr lang="en-US" dirty="0" smtClean="0"/>
              <a:t>eed to quickly demonstrate the Enterprise Architecture’s value</a:t>
            </a:r>
            <a:endParaRPr lang="pt-PT" dirty="0" smtClean="0"/>
          </a:p>
          <a:p>
            <a:pPr lvl="1"/>
            <a:r>
              <a:rPr lang="en-US" dirty="0"/>
              <a:t>I</a:t>
            </a:r>
            <a:r>
              <a:rPr lang="en-US" dirty="0" smtClean="0"/>
              <a:t>ntangible nature of some benefits/results</a:t>
            </a:r>
          </a:p>
          <a:p>
            <a:endParaRPr lang="pt-PT" dirty="0"/>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6</a:t>
            </a:fld>
            <a:endParaRPr lang="pt-PT"/>
          </a:p>
        </p:txBody>
      </p:sp>
    </p:spTree>
    <p:extLst>
      <p:ext uri="{BB962C8B-B14F-4D97-AF65-F5344CB8AC3E}">
        <p14:creationId xmlns:p14="http://schemas.microsoft.com/office/powerpoint/2010/main" val="2491025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Research Questions</a:t>
            </a:r>
            <a:endParaRPr lang="pt-PT" dirty="0"/>
          </a:p>
        </p:txBody>
      </p:sp>
      <p:sp>
        <p:nvSpPr>
          <p:cNvPr id="3" name="Marcador de Posição de Conteúdo 2"/>
          <p:cNvSpPr>
            <a:spLocks noGrp="1"/>
          </p:cNvSpPr>
          <p:nvPr>
            <p:ph idx="1"/>
          </p:nvPr>
        </p:nvSpPr>
        <p:spPr/>
        <p:txBody>
          <a:bodyPr>
            <a:normAutofit/>
          </a:bodyPr>
          <a:lstStyle/>
          <a:p>
            <a:r>
              <a:rPr lang="en-US" dirty="0" smtClean="0"/>
              <a:t>R1: What are the key </a:t>
            </a:r>
            <a:r>
              <a:rPr lang="en-US" b="1" i="1" cap="small" dirty="0" smtClean="0">
                <a:solidFill>
                  <a:srgbClr val="FF0000"/>
                </a:solidFill>
              </a:rPr>
              <a:t>value drivers </a:t>
            </a:r>
            <a:r>
              <a:rPr lang="en-US" dirty="0" smtClean="0"/>
              <a:t>of Enterprise Architectures for organizations and what is their ranking of importance?</a:t>
            </a:r>
          </a:p>
          <a:p>
            <a:endParaRPr lang="en-US" dirty="0" smtClean="0"/>
          </a:p>
          <a:p>
            <a:pPr marL="914400" lvl="2" indent="0">
              <a:buNone/>
            </a:pPr>
            <a:r>
              <a:rPr lang="en-US" i="1" dirty="0" smtClean="0"/>
              <a:t>Value driver: any variable that affect the value of Enterprise Architecture to the organization. These variables can be characteristics or actions (activities) in the organization that are affected by an Enterprise Architecture and on a short or long term basis influence the performance of the organization (and creates value).</a:t>
            </a:r>
          </a:p>
          <a:p>
            <a:endParaRPr lang="en-US" dirty="0" smtClean="0"/>
          </a:p>
          <a:p>
            <a:r>
              <a:rPr lang="en-US" dirty="0" smtClean="0"/>
              <a:t>R2: Which value drivers of Enterprise Architectures can be realized in </a:t>
            </a:r>
            <a:r>
              <a:rPr lang="en-US" u="sng" dirty="0" smtClean="0"/>
              <a:t>short term</a:t>
            </a:r>
            <a:r>
              <a:rPr lang="en-US" dirty="0" smtClean="0"/>
              <a:t> (less than a year).</a:t>
            </a:r>
          </a:p>
          <a:p>
            <a:endParaRPr lang="en-US" dirty="0" smtClean="0"/>
          </a:p>
          <a:p>
            <a:r>
              <a:rPr lang="en-US" dirty="0" smtClean="0"/>
              <a:t>R3: Which value drivers of Enterprise Architectures are of </a:t>
            </a:r>
            <a:r>
              <a:rPr lang="en-US" u="sng" dirty="0" smtClean="0"/>
              <a:t>tangible nature</a:t>
            </a:r>
            <a:r>
              <a:rPr lang="en-US" dirty="0" smtClean="0"/>
              <a:t>?</a:t>
            </a:r>
          </a:p>
          <a:p>
            <a:endParaRPr lang="pt-PT" dirty="0"/>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7</a:t>
            </a:fld>
            <a:endParaRPr lang="pt-PT"/>
          </a:p>
        </p:txBody>
      </p:sp>
    </p:spTree>
    <p:extLst>
      <p:ext uri="{BB962C8B-B14F-4D97-AF65-F5344CB8AC3E}">
        <p14:creationId xmlns:p14="http://schemas.microsoft.com/office/powerpoint/2010/main" val="401738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Delphi Study</a:t>
            </a:r>
            <a:endParaRPr lang="pt-PT" dirty="0"/>
          </a:p>
        </p:txBody>
      </p:sp>
      <p:sp>
        <p:nvSpPr>
          <p:cNvPr id="3" name="Marcador de Posição de Conteúdo 2"/>
          <p:cNvSpPr>
            <a:spLocks noGrp="1"/>
          </p:cNvSpPr>
          <p:nvPr>
            <p:ph idx="1"/>
          </p:nvPr>
        </p:nvSpPr>
        <p:spPr/>
        <p:txBody>
          <a:bodyPr/>
          <a:lstStyle/>
          <a:p>
            <a:r>
              <a:rPr lang="en-US" dirty="0" smtClean="0"/>
              <a:t>Delphi Method</a:t>
            </a:r>
          </a:p>
          <a:p>
            <a:pPr marL="914400" lvl="2" indent="0">
              <a:buNone/>
            </a:pPr>
            <a:r>
              <a:rPr lang="en-US" dirty="0" smtClean="0"/>
              <a:t>… the aim </a:t>
            </a:r>
            <a:r>
              <a:rPr lang="en-US" dirty="0"/>
              <a:t>of employing the Delphi method is to achieve consensus through a structured and iterative process</a:t>
            </a:r>
            <a:r>
              <a:rPr lang="pt-PT" dirty="0"/>
              <a:t> </a:t>
            </a:r>
            <a:r>
              <a:rPr lang="pt-PT" dirty="0" err="1"/>
              <a:t>of</a:t>
            </a:r>
            <a:r>
              <a:rPr lang="pt-PT" dirty="0"/>
              <a:t> </a:t>
            </a:r>
            <a:r>
              <a:rPr lang="pt-PT" dirty="0" err="1"/>
              <a:t>listing</a:t>
            </a:r>
            <a:r>
              <a:rPr lang="pt-PT" dirty="0"/>
              <a:t>, </a:t>
            </a:r>
            <a:r>
              <a:rPr lang="pt-PT" dirty="0" err="1"/>
              <a:t>refining</a:t>
            </a:r>
            <a:r>
              <a:rPr lang="pt-PT" dirty="0"/>
              <a:t> </a:t>
            </a:r>
            <a:r>
              <a:rPr lang="pt-PT" dirty="0" err="1"/>
              <a:t>and</a:t>
            </a:r>
            <a:r>
              <a:rPr lang="pt-PT" dirty="0"/>
              <a:t> </a:t>
            </a:r>
            <a:r>
              <a:rPr lang="pt-PT" dirty="0" err="1"/>
              <a:t>aggregating</a:t>
            </a:r>
            <a:r>
              <a:rPr lang="pt-PT" dirty="0"/>
              <a:t> </a:t>
            </a:r>
            <a:r>
              <a:rPr lang="pt-PT" dirty="0" err="1"/>
              <a:t>the</a:t>
            </a:r>
            <a:r>
              <a:rPr lang="pt-PT" dirty="0"/>
              <a:t> </a:t>
            </a:r>
            <a:r>
              <a:rPr lang="pt-PT" dirty="0" err="1"/>
              <a:t>opinions</a:t>
            </a:r>
            <a:r>
              <a:rPr lang="pt-PT" dirty="0"/>
              <a:t> </a:t>
            </a:r>
            <a:r>
              <a:rPr lang="pt-PT" dirty="0" err="1"/>
              <a:t>and</a:t>
            </a:r>
            <a:r>
              <a:rPr lang="pt-PT" dirty="0"/>
              <a:t> </a:t>
            </a:r>
            <a:r>
              <a:rPr lang="pt-PT" dirty="0" err="1"/>
              <a:t>perceptions</a:t>
            </a:r>
            <a:r>
              <a:rPr lang="pt-PT" dirty="0"/>
              <a:t> </a:t>
            </a:r>
            <a:r>
              <a:rPr lang="pt-PT" dirty="0" err="1"/>
              <a:t>of</a:t>
            </a:r>
            <a:r>
              <a:rPr lang="pt-PT" dirty="0"/>
              <a:t> a </a:t>
            </a:r>
            <a:r>
              <a:rPr lang="pt-PT" dirty="0" err="1"/>
              <a:t>group</a:t>
            </a:r>
            <a:r>
              <a:rPr lang="pt-PT" dirty="0"/>
              <a:t> </a:t>
            </a:r>
            <a:r>
              <a:rPr lang="pt-PT" dirty="0" err="1"/>
              <a:t>of</a:t>
            </a:r>
            <a:r>
              <a:rPr lang="pt-PT" dirty="0"/>
              <a:t> </a:t>
            </a:r>
            <a:r>
              <a:rPr lang="pt-PT" dirty="0" err="1"/>
              <a:t>people</a:t>
            </a:r>
            <a:r>
              <a:rPr lang="pt-PT" dirty="0"/>
              <a:t>, </a:t>
            </a:r>
            <a:r>
              <a:rPr lang="pt-PT" dirty="0" err="1"/>
              <a:t>called</a:t>
            </a:r>
            <a:r>
              <a:rPr lang="pt-PT" dirty="0"/>
              <a:t> </a:t>
            </a:r>
            <a:r>
              <a:rPr lang="pt-PT" dirty="0" err="1"/>
              <a:t>the</a:t>
            </a:r>
            <a:r>
              <a:rPr lang="pt-PT" dirty="0"/>
              <a:t> </a:t>
            </a:r>
            <a:r>
              <a:rPr lang="pt-PT" dirty="0" err="1"/>
              <a:t>expert</a:t>
            </a:r>
            <a:r>
              <a:rPr lang="pt-PT" dirty="0"/>
              <a:t> </a:t>
            </a:r>
            <a:r>
              <a:rPr lang="pt-PT" dirty="0" err="1"/>
              <a:t>panel</a:t>
            </a:r>
            <a:r>
              <a:rPr lang="pt-PT" dirty="0"/>
              <a:t>, </a:t>
            </a:r>
            <a:r>
              <a:rPr lang="pt-PT" dirty="0" err="1"/>
              <a:t>that</a:t>
            </a:r>
            <a:r>
              <a:rPr lang="pt-PT" dirty="0"/>
              <a:t> </a:t>
            </a:r>
            <a:r>
              <a:rPr lang="pt-PT" dirty="0" err="1"/>
              <a:t>could</a:t>
            </a:r>
            <a:r>
              <a:rPr lang="pt-PT" dirty="0"/>
              <a:t> </a:t>
            </a:r>
            <a:r>
              <a:rPr lang="pt-PT" dirty="0" err="1"/>
              <a:t>make</a:t>
            </a:r>
            <a:r>
              <a:rPr lang="pt-PT" dirty="0"/>
              <a:t> </a:t>
            </a:r>
            <a:r>
              <a:rPr lang="pt-PT" dirty="0" err="1"/>
              <a:t>valuable</a:t>
            </a:r>
            <a:r>
              <a:rPr lang="pt-PT" dirty="0"/>
              <a:t> </a:t>
            </a:r>
            <a:r>
              <a:rPr lang="pt-PT" dirty="0" err="1"/>
              <a:t>contributions</a:t>
            </a:r>
            <a:r>
              <a:rPr lang="pt-PT" dirty="0"/>
              <a:t> to </a:t>
            </a:r>
            <a:r>
              <a:rPr lang="pt-PT" dirty="0" err="1"/>
              <a:t>the</a:t>
            </a:r>
            <a:r>
              <a:rPr lang="pt-PT" dirty="0"/>
              <a:t> </a:t>
            </a:r>
            <a:r>
              <a:rPr lang="pt-PT" dirty="0" err="1"/>
              <a:t>resolution</a:t>
            </a:r>
            <a:r>
              <a:rPr lang="pt-PT" dirty="0"/>
              <a:t> </a:t>
            </a:r>
            <a:r>
              <a:rPr lang="pt-PT" dirty="0" err="1"/>
              <a:t>or</a:t>
            </a:r>
            <a:r>
              <a:rPr lang="pt-PT" dirty="0"/>
              <a:t> </a:t>
            </a:r>
            <a:r>
              <a:rPr lang="pt-PT" dirty="0" err="1"/>
              <a:t>understanding</a:t>
            </a:r>
            <a:r>
              <a:rPr lang="pt-PT" dirty="0"/>
              <a:t> </a:t>
            </a:r>
            <a:r>
              <a:rPr lang="pt-PT" dirty="0" err="1"/>
              <a:t>of</a:t>
            </a:r>
            <a:r>
              <a:rPr lang="pt-PT" dirty="0"/>
              <a:t> a </a:t>
            </a:r>
            <a:r>
              <a:rPr lang="pt-PT" dirty="0" err="1"/>
              <a:t>complex</a:t>
            </a:r>
            <a:r>
              <a:rPr lang="pt-PT" dirty="0"/>
              <a:t> </a:t>
            </a:r>
            <a:r>
              <a:rPr lang="pt-PT" dirty="0" err="1"/>
              <a:t>topic</a:t>
            </a:r>
            <a:r>
              <a:rPr lang="pt-PT" dirty="0"/>
              <a:t> </a:t>
            </a:r>
            <a:r>
              <a:rPr lang="pt-PT" dirty="0" err="1"/>
              <a:t>or</a:t>
            </a:r>
            <a:r>
              <a:rPr lang="pt-PT" dirty="0"/>
              <a:t> </a:t>
            </a:r>
            <a:r>
              <a:rPr lang="pt-PT" dirty="0" err="1"/>
              <a:t>problem</a:t>
            </a:r>
            <a:r>
              <a:rPr lang="pt-PT" dirty="0"/>
              <a:t> </a:t>
            </a:r>
            <a:r>
              <a:rPr lang="pt-PT" dirty="0" err="1"/>
              <a:t>in</a:t>
            </a:r>
            <a:r>
              <a:rPr lang="pt-PT" dirty="0"/>
              <a:t> </a:t>
            </a:r>
            <a:r>
              <a:rPr lang="pt-PT" dirty="0" err="1"/>
              <a:t>order</a:t>
            </a:r>
            <a:r>
              <a:rPr lang="pt-PT" dirty="0"/>
              <a:t> to </a:t>
            </a:r>
            <a:r>
              <a:rPr lang="pt-PT" dirty="0" err="1"/>
              <a:t>create</a:t>
            </a:r>
            <a:r>
              <a:rPr lang="pt-PT" dirty="0"/>
              <a:t> a consensual </a:t>
            </a:r>
            <a:r>
              <a:rPr lang="pt-PT" dirty="0" err="1"/>
              <a:t>shared</a:t>
            </a:r>
            <a:r>
              <a:rPr lang="pt-PT" dirty="0"/>
              <a:t> </a:t>
            </a:r>
            <a:r>
              <a:rPr lang="pt-PT" dirty="0" err="1"/>
              <a:t>vision</a:t>
            </a:r>
            <a:r>
              <a:rPr lang="pt-PT" dirty="0"/>
              <a:t> </a:t>
            </a:r>
            <a:r>
              <a:rPr lang="pt-PT" dirty="0" err="1"/>
              <a:t>on</a:t>
            </a:r>
            <a:r>
              <a:rPr lang="pt-PT" dirty="0"/>
              <a:t> </a:t>
            </a:r>
            <a:r>
              <a:rPr lang="pt-PT" dirty="0" err="1"/>
              <a:t>the</a:t>
            </a:r>
            <a:r>
              <a:rPr lang="pt-PT" dirty="0"/>
              <a:t> </a:t>
            </a:r>
            <a:r>
              <a:rPr lang="pt-PT" dirty="0" err="1"/>
              <a:t>matter</a:t>
            </a:r>
            <a:r>
              <a:rPr lang="pt-PT" dirty="0"/>
              <a:t> </a:t>
            </a:r>
            <a:r>
              <a:rPr lang="pt-PT" dirty="0" err="1"/>
              <a:t>under</a:t>
            </a:r>
            <a:r>
              <a:rPr lang="pt-PT" dirty="0"/>
              <a:t> </a:t>
            </a:r>
            <a:r>
              <a:rPr lang="pt-PT" dirty="0" err="1"/>
              <a:t>discussion</a:t>
            </a:r>
            <a:r>
              <a:rPr lang="pt-PT" dirty="0"/>
              <a:t> (</a:t>
            </a:r>
            <a:r>
              <a:rPr lang="en-US" dirty="0" err="1"/>
              <a:t>Soares</a:t>
            </a:r>
            <a:r>
              <a:rPr lang="en-US" dirty="0"/>
              <a:t> and </a:t>
            </a:r>
            <a:r>
              <a:rPr lang="en-US" dirty="0" err="1"/>
              <a:t>Amaral</a:t>
            </a:r>
            <a:r>
              <a:rPr lang="en-US" dirty="0"/>
              <a:t> 2011)</a:t>
            </a:r>
            <a:r>
              <a:rPr lang="pt-PT" dirty="0"/>
              <a:t>.</a:t>
            </a:r>
            <a:endParaRPr lang="en-US" dirty="0" smtClean="0"/>
          </a:p>
          <a:p>
            <a:pPr lvl="1"/>
            <a:endParaRPr lang="en-US" dirty="0" smtClean="0"/>
          </a:p>
          <a:p>
            <a:pPr lvl="1"/>
            <a:r>
              <a:rPr lang="en-US" dirty="0" smtClean="0"/>
              <a:t>Main characteristics:</a:t>
            </a:r>
          </a:p>
          <a:p>
            <a:pPr lvl="2"/>
            <a:r>
              <a:rPr lang="en-US" dirty="0" smtClean="0"/>
              <a:t>the feedback of individual contributions of information and knowledge</a:t>
            </a:r>
          </a:p>
          <a:p>
            <a:pPr lvl="2"/>
            <a:r>
              <a:rPr lang="en-US" dirty="0" smtClean="0"/>
              <a:t>an assessment of the group judgment or view</a:t>
            </a:r>
          </a:p>
          <a:p>
            <a:pPr lvl="2"/>
            <a:r>
              <a:rPr lang="en-US" dirty="0" smtClean="0"/>
              <a:t>opportunity for individuals to revise their views</a:t>
            </a:r>
          </a:p>
          <a:p>
            <a:pPr lvl="2"/>
            <a:r>
              <a:rPr lang="en-US" dirty="0" smtClean="0"/>
              <a:t>some degree of anonymity for the individual response</a:t>
            </a:r>
          </a:p>
          <a:p>
            <a:endParaRPr lang="pt-PT" dirty="0"/>
          </a:p>
        </p:txBody>
      </p:sp>
      <p:sp>
        <p:nvSpPr>
          <p:cNvPr id="6" name="Marcador de Posição do Número do Diapositivo 5"/>
          <p:cNvSpPr>
            <a:spLocks noGrp="1"/>
          </p:cNvSpPr>
          <p:nvPr>
            <p:ph type="sldNum" sz="quarter" idx="12"/>
          </p:nvPr>
        </p:nvSpPr>
        <p:spPr/>
        <p:txBody>
          <a:bodyPr/>
          <a:lstStyle/>
          <a:p>
            <a:fld id="{38598BDA-F4CC-450C-BF52-56CFC9AD3B37}" type="slidenum">
              <a:rPr lang="pt-PT" smtClean="0"/>
              <a:t>8</a:t>
            </a:fld>
            <a:endParaRPr lang="pt-PT"/>
          </a:p>
        </p:txBody>
      </p:sp>
    </p:spTree>
    <p:extLst>
      <p:ext uri="{BB962C8B-B14F-4D97-AF65-F5344CB8AC3E}">
        <p14:creationId xmlns:p14="http://schemas.microsoft.com/office/powerpoint/2010/main" val="3287937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Delphi Study</a:t>
            </a:r>
            <a:endParaRPr lang="pt-PT" dirty="0"/>
          </a:p>
        </p:txBody>
      </p:sp>
      <p:sp>
        <p:nvSpPr>
          <p:cNvPr id="3" name="Marcador de Posição de Conteúdo 2"/>
          <p:cNvSpPr>
            <a:spLocks noGrp="1"/>
          </p:cNvSpPr>
          <p:nvPr>
            <p:ph idx="1"/>
          </p:nvPr>
        </p:nvSpPr>
        <p:spPr/>
        <p:txBody>
          <a:bodyPr/>
          <a:lstStyle/>
          <a:p>
            <a:r>
              <a:rPr lang="pt-PT" dirty="0" err="1" smtClean="0"/>
              <a:t>Expert</a:t>
            </a:r>
            <a:r>
              <a:rPr lang="pt-PT" dirty="0" smtClean="0"/>
              <a:t> </a:t>
            </a:r>
            <a:r>
              <a:rPr lang="pt-PT" dirty="0" err="1" smtClean="0"/>
              <a:t>Panel</a:t>
            </a:r>
            <a:endParaRPr lang="pt-PT" dirty="0" smtClean="0"/>
          </a:p>
          <a:p>
            <a:pPr lvl="1"/>
            <a:r>
              <a:rPr lang="pt-PT" dirty="0" err="1" smtClean="0"/>
              <a:t>Expert</a:t>
            </a:r>
            <a:r>
              <a:rPr lang="pt-PT" dirty="0" smtClean="0"/>
              <a:t> </a:t>
            </a:r>
            <a:r>
              <a:rPr lang="pt-PT" dirty="0" err="1" smtClean="0"/>
              <a:t>selection</a:t>
            </a:r>
            <a:r>
              <a:rPr lang="pt-PT" dirty="0" smtClean="0"/>
              <a:t> </a:t>
            </a:r>
            <a:r>
              <a:rPr lang="pt-PT" dirty="0" err="1" smtClean="0"/>
              <a:t>criteria</a:t>
            </a:r>
            <a:endParaRPr lang="pt-PT" dirty="0" smtClean="0"/>
          </a:p>
          <a:p>
            <a:pPr lvl="1"/>
            <a:r>
              <a:rPr lang="pt-PT" dirty="0" err="1"/>
              <a:t>Panel</a:t>
            </a:r>
            <a:r>
              <a:rPr lang="pt-PT" dirty="0"/>
              <a:t> </a:t>
            </a:r>
            <a:r>
              <a:rPr lang="pt-PT" dirty="0" err="1" smtClean="0"/>
              <a:t>Composition</a:t>
            </a:r>
            <a:endParaRPr lang="pt-PT" dirty="0" smtClean="0"/>
          </a:p>
          <a:p>
            <a:pPr lvl="1"/>
            <a:r>
              <a:rPr lang="pt-PT" dirty="0" err="1"/>
              <a:t>Study</a:t>
            </a:r>
            <a:r>
              <a:rPr lang="pt-PT" dirty="0"/>
              <a:t> </a:t>
            </a:r>
            <a:r>
              <a:rPr lang="pt-PT" dirty="0" err="1"/>
              <a:t>Execution</a:t>
            </a:r>
            <a:endParaRPr lang="pt-PT" dirty="0"/>
          </a:p>
          <a:p>
            <a:pPr lvl="1"/>
            <a:endParaRPr lang="pt-PT" dirty="0" smtClean="0"/>
          </a:p>
          <a:p>
            <a:pPr lvl="1"/>
            <a:endParaRPr lang="pt-PT" dirty="0" smtClean="0"/>
          </a:p>
        </p:txBody>
      </p:sp>
      <p:sp>
        <p:nvSpPr>
          <p:cNvPr id="22" name="Marcador de Posição do Número do Diapositivo 21"/>
          <p:cNvSpPr>
            <a:spLocks noGrp="1"/>
          </p:cNvSpPr>
          <p:nvPr>
            <p:ph type="sldNum" sz="quarter" idx="12"/>
          </p:nvPr>
        </p:nvSpPr>
        <p:spPr/>
        <p:txBody>
          <a:bodyPr/>
          <a:lstStyle/>
          <a:p>
            <a:fld id="{38598BDA-F4CC-450C-BF52-56CFC9AD3B37}" type="slidenum">
              <a:rPr lang="pt-PT" smtClean="0"/>
              <a:t>9</a:t>
            </a:fld>
            <a:endParaRPr lang="pt-PT"/>
          </a:p>
        </p:txBody>
      </p:sp>
    </p:spTree>
    <p:extLst>
      <p:ext uri="{BB962C8B-B14F-4D97-AF65-F5344CB8AC3E}">
        <p14:creationId xmlns:p14="http://schemas.microsoft.com/office/powerpoint/2010/main" val="3211625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810</Words>
  <Application>Microsoft Office PowerPoint</Application>
  <PresentationFormat>Apresentação no Ecrã (4:3)</PresentationFormat>
  <Paragraphs>180</Paragraphs>
  <Slides>12</Slides>
  <Notes>0</Notes>
  <HiddenSlides>0</HiddenSlides>
  <MMClips>0</MMClips>
  <ScaleCrop>false</ScaleCrop>
  <HeadingPairs>
    <vt:vector size="4" baseType="variant">
      <vt:variant>
        <vt:lpstr>Tema</vt:lpstr>
      </vt:variant>
      <vt:variant>
        <vt:i4>1</vt:i4>
      </vt:variant>
      <vt:variant>
        <vt:lpstr>Títulos dos diapositivos</vt:lpstr>
      </vt:variant>
      <vt:variant>
        <vt:i4>12</vt:i4>
      </vt:variant>
    </vt:vector>
  </HeadingPairs>
  <TitlesOfParts>
    <vt:vector size="13" baseType="lpstr">
      <vt:lpstr>Tema do Office</vt:lpstr>
      <vt:lpstr>Enterprise Architecture  Value Drivers</vt:lpstr>
      <vt:lpstr>Agenda</vt:lpstr>
      <vt:lpstr>Enterprise Architecture</vt:lpstr>
      <vt:lpstr>Enterprise Architecture</vt:lpstr>
      <vt:lpstr>Enterprise Architecture</vt:lpstr>
      <vt:lpstr>Enterprise Architecture Value</vt:lpstr>
      <vt:lpstr>Research Questions</vt:lpstr>
      <vt:lpstr>Delphi Study</vt:lpstr>
      <vt:lpstr>Delphi Study</vt:lpstr>
      <vt:lpstr>Delphi Study - Results</vt:lpstr>
      <vt:lpstr>Delphi Study - Results</vt:lpstr>
      <vt:lpstr>Contributions &amp; Future Work</vt:lpstr>
    </vt:vector>
  </TitlesOfParts>
  <Company>ISCAP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Architecture  Value Drivers</dc:title>
  <dc:creator>LSR</dc:creator>
  <cp:lastModifiedBy>LSR</cp:lastModifiedBy>
  <cp:revision>36</cp:revision>
  <dcterms:created xsi:type="dcterms:W3CDTF">2011-10-16T22:09:02Z</dcterms:created>
  <dcterms:modified xsi:type="dcterms:W3CDTF">2011-10-21T18:42:58Z</dcterms:modified>
</cp:coreProperties>
</file>