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486" r:id="rId3"/>
    <p:sldId id="499" r:id="rId4"/>
    <p:sldId id="494" r:id="rId5"/>
    <p:sldId id="521" r:id="rId6"/>
    <p:sldId id="522" r:id="rId7"/>
    <p:sldId id="489" r:id="rId8"/>
    <p:sldId id="491" r:id="rId9"/>
    <p:sldId id="498" r:id="rId10"/>
    <p:sldId id="509" r:id="rId11"/>
    <p:sldId id="523" r:id="rId12"/>
    <p:sldId id="524" r:id="rId13"/>
    <p:sldId id="525" r:id="rId14"/>
    <p:sldId id="526" r:id="rId15"/>
    <p:sldId id="513" r:id="rId16"/>
    <p:sldId id="512" r:id="rId17"/>
    <p:sldId id="510" r:id="rId18"/>
    <p:sldId id="511" r:id="rId19"/>
    <p:sldId id="515" r:id="rId20"/>
    <p:sldId id="516" r:id="rId21"/>
    <p:sldId id="514" r:id="rId22"/>
    <p:sldId id="517" r:id="rId23"/>
    <p:sldId id="527" r:id="rId24"/>
    <p:sldId id="528" r:id="rId25"/>
    <p:sldId id="529" r:id="rId26"/>
    <p:sldId id="530" r:id="rId27"/>
    <p:sldId id="531" r:id="rId28"/>
    <p:sldId id="532" r:id="rId2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71" autoAdjust="0"/>
  </p:normalViewPr>
  <p:slideViewPr>
    <p:cSldViewPr>
      <p:cViewPr>
        <p:scale>
          <a:sx n="72" d="100"/>
          <a:sy n="72" d="100"/>
        </p:scale>
        <p:origin x="-86" y="773"/>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uto\Desktop\Malwee\Resist&#234;ncia%20co_lycra%20Malwe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Capitulo%202%20Tese\Marta\Poliamida_coordenadas_28_03_201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Capitulo%202%20Tese\Marta\Poliamida_coordenadas_28_03_201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ernando\Desktop\PA___Esgotamento(1).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ernando\Desktop\PA___Esgotamento(1).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ernando\Desktop\PA___Esgotamento(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rnando\Documents\doutoramento\Doutoramento2011\Estudo%20da%20absorcao.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rnando\Documents\doutoramento\Doutoramento2011\Estudo%20da%20absorcao.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rnando\Documents\doutoramento\Doutoramento2011\Estudo%20da%20absorcao.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apitulo%202%20Tese\Marta\PA_pH...(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Capitulo%202%20Tese\Marta\PA_pH...(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Capitulo%202%20Tese\Marta\Poliamida_coordenadas_28_03_20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Capitulo%202%20Tese\Marta\Poliamida_coordenadas_28_03_20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Capitulo%202%20Tese\Marta\Poliamida_coordenadas_28_03_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15084285080070611"/>
          <c:y val="5.6785412808009833E-2"/>
          <c:w val="0.79166908622948606"/>
          <c:h val="0.72092317111256099"/>
        </c:manualLayout>
      </c:layout>
      <c:scatterChart>
        <c:scatterStyle val="smoothMarker"/>
        <c:ser>
          <c:idx val="0"/>
          <c:order val="0"/>
          <c:spPr>
            <a:ln w="19050">
              <a:solidFill>
                <a:sysClr val="windowText" lastClr="000000"/>
              </a:solidFill>
            </a:ln>
          </c:spPr>
          <c:marker>
            <c:symbol val="none"/>
          </c:marker>
          <c:yVal>
            <c:numRef>
              <c:f>Folha2!$G$2:$G$117</c:f>
              <c:numCache>
                <c:formatCode>General</c:formatCode>
                <c:ptCount val="116"/>
                <c:pt idx="0">
                  <c:v>20</c:v>
                </c:pt>
                <c:pt idx="1">
                  <c:v>22</c:v>
                </c:pt>
                <c:pt idx="2">
                  <c:v>24</c:v>
                </c:pt>
                <c:pt idx="3">
                  <c:v>26</c:v>
                </c:pt>
                <c:pt idx="4">
                  <c:v>28</c:v>
                </c:pt>
                <c:pt idx="5">
                  <c:v>30</c:v>
                </c:pt>
                <c:pt idx="6">
                  <c:v>32</c:v>
                </c:pt>
                <c:pt idx="7">
                  <c:v>34</c:v>
                </c:pt>
                <c:pt idx="8">
                  <c:v>36</c:v>
                </c:pt>
                <c:pt idx="9">
                  <c:v>38</c:v>
                </c:pt>
                <c:pt idx="10">
                  <c:v>40</c:v>
                </c:pt>
                <c:pt idx="11">
                  <c:v>42</c:v>
                </c:pt>
                <c:pt idx="12">
                  <c:v>44</c:v>
                </c:pt>
                <c:pt idx="13">
                  <c:v>46</c:v>
                </c:pt>
                <c:pt idx="14">
                  <c:v>48</c:v>
                </c:pt>
                <c:pt idx="15">
                  <c:v>50</c:v>
                </c:pt>
                <c:pt idx="16">
                  <c:v>52</c:v>
                </c:pt>
                <c:pt idx="17">
                  <c:v>54</c:v>
                </c:pt>
                <c:pt idx="18">
                  <c:v>56</c:v>
                </c:pt>
                <c:pt idx="19">
                  <c:v>58</c:v>
                </c:pt>
                <c:pt idx="20">
                  <c:v>60</c:v>
                </c:pt>
                <c:pt idx="21">
                  <c:v>62</c:v>
                </c:pt>
                <c:pt idx="22">
                  <c:v>64</c:v>
                </c:pt>
                <c:pt idx="23">
                  <c:v>66</c:v>
                </c:pt>
                <c:pt idx="24">
                  <c:v>68</c:v>
                </c:pt>
                <c:pt idx="25">
                  <c:v>70</c:v>
                </c:pt>
                <c:pt idx="26">
                  <c:v>72</c:v>
                </c:pt>
                <c:pt idx="27">
                  <c:v>74</c:v>
                </c:pt>
                <c:pt idx="28">
                  <c:v>76</c:v>
                </c:pt>
                <c:pt idx="29">
                  <c:v>78</c:v>
                </c:pt>
                <c:pt idx="30">
                  <c:v>80</c:v>
                </c:pt>
                <c:pt idx="31">
                  <c:v>82</c:v>
                </c:pt>
                <c:pt idx="32">
                  <c:v>84</c:v>
                </c:pt>
                <c:pt idx="33">
                  <c:v>86</c:v>
                </c:pt>
                <c:pt idx="34">
                  <c:v>88</c:v>
                </c:pt>
                <c:pt idx="35">
                  <c:v>90</c:v>
                </c:pt>
                <c:pt idx="36">
                  <c:v>92</c:v>
                </c:pt>
                <c:pt idx="37">
                  <c:v>94</c:v>
                </c:pt>
                <c:pt idx="38">
                  <c:v>96</c:v>
                </c:pt>
                <c:pt idx="39">
                  <c:v>98</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98</c:v>
                </c:pt>
                <c:pt idx="102">
                  <c:v>96</c:v>
                </c:pt>
                <c:pt idx="103">
                  <c:v>94</c:v>
                </c:pt>
                <c:pt idx="104">
                  <c:v>92</c:v>
                </c:pt>
                <c:pt idx="105">
                  <c:v>90</c:v>
                </c:pt>
                <c:pt idx="106">
                  <c:v>88</c:v>
                </c:pt>
                <c:pt idx="107">
                  <c:v>86</c:v>
                </c:pt>
                <c:pt idx="108">
                  <c:v>84</c:v>
                </c:pt>
                <c:pt idx="109">
                  <c:v>82</c:v>
                </c:pt>
                <c:pt idx="110">
                  <c:v>80</c:v>
                </c:pt>
                <c:pt idx="111">
                  <c:v>78</c:v>
                </c:pt>
                <c:pt idx="112">
                  <c:v>76</c:v>
                </c:pt>
                <c:pt idx="113">
                  <c:v>74</c:v>
                </c:pt>
                <c:pt idx="114">
                  <c:v>72</c:v>
                </c:pt>
                <c:pt idx="115">
                  <c:v>70</c:v>
                </c:pt>
              </c:numCache>
            </c:numRef>
          </c:yVal>
          <c:smooth val="1"/>
        </c:ser>
        <c:ser>
          <c:idx val="1"/>
          <c:order val="1"/>
          <c:spPr>
            <a:ln w="19050">
              <a:solidFill>
                <a:schemeClr val="tx1"/>
              </a:solidFill>
            </a:ln>
          </c:spPr>
          <c:marker>
            <c:symbol val="none"/>
          </c:marker>
          <c:yVal>
            <c:numRef>
              <c:f>Folha2!$H$2:$H$117</c:f>
              <c:numCache>
                <c:formatCode>General</c:formatCode>
                <c:ptCount val="116"/>
                <c:pt idx="0">
                  <c:v>20</c:v>
                </c:pt>
                <c:pt idx="1">
                  <c:v>21.5</c:v>
                </c:pt>
                <c:pt idx="2">
                  <c:v>23</c:v>
                </c:pt>
                <c:pt idx="3">
                  <c:v>24.5</c:v>
                </c:pt>
                <c:pt idx="4">
                  <c:v>26</c:v>
                </c:pt>
                <c:pt idx="5">
                  <c:v>27.5</c:v>
                </c:pt>
                <c:pt idx="6">
                  <c:v>29</c:v>
                </c:pt>
                <c:pt idx="7">
                  <c:v>30.5</c:v>
                </c:pt>
                <c:pt idx="8">
                  <c:v>32</c:v>
                </c:pt>
                <c:pt idx="9">
                  <c:v>33.5</c:v>
                </c:pt>
                <c:pt idx="10">
                  <c:v>35</c:v>
                </c:pt>
                <c:pt idx="11">
                  <c:v>36.5</c:v>
                </c:pt>
                <c:pt idx="12">
                  <c:v>38</c:v>
                </c:pt>
                <c:pt idx="13">
                  <c:v>39.5</c:v>
                </c:pt>
                <c:pt idx="14">
                  <c:v>41</c:v>
                </c:pt>
                <c:pt idx="15">
                  <c:v>42.5</c:v>
                </c:pt>
                <c:pt idx="16">
                  <c:v>44</c:v>
                </c:pt>
                <c:pt idx="17">
                  <c:v>45.5</c:v>
                </c:pt>
                <c:pt idx="18">
                  <c:v>47</c:v>
                </c:pt>
                <c:pt idx="19">
                  <c:v>48.5</c:v>
                </c:pt>
                <c:pt idx="20">
                  <c:v>50</c:v>
                </c:pt>
                <c:pt idx="21">
                  <c:v>51.5</c:v>
                </c:pt>
                <c:pt idx="22">
                  <c:v>53</c:v>
                </c:pt>
                <c:pt idx="23">
                  <c:v>54.5</c:v>
                </c:pt>
                <c:pt idx="24">
                  <c:v>56</c:v>
                </c:pt>
                <c:pt idx="25">
                  <c:v>57.5</c:v>
                </c:pt>
                <c:pt idx="26">
                  <c:v>59</c:v>
                </c:pt>
                <c:pt idx="27">
                  <c:v>60.5</c:v>
                </c:pt>
                <c:pt idx="28">
                  <c:v>62</c:v>
                </c:pt>
                <c:pt idx="29">
                  <c:v>63.5</c:v>
                </c:pt>
                <c:pt idx="30">
                  <c:v>65</c:v>
                </c:pt>
                <c:pt idx="31">
                  <c:v>66.5</c:v>
                </c:pt>
                <c:pt idx="32">
                  <c:v>68</c:v>
                </c:pt>
                <c:pt idx="33">
                  <c:v>69.5</c:v>
                </c:pt>
                <c:pt idx="34">
                  <c:v>71</c:v>
                </c:pt>
                <c:pt idx="35">
                  <c:v>72.5</c:v>
                </c:pt>
                <c:pt idx="36">
                  <c:v>74</c:v>
                </c:pt>
                <c:pt idx="37">
                  <c:v>75.5</c:v>
                </c:pt>
                <c:pt idx="38">
                  <c:v>77</c:v>
                </c:pt>
                <c:pt idx="39">
                  <c:v>78.5</c:v>
                </c:pt>
                <c:pt idx="40">
                  <c:v>80</c:v>
                </c:pt>
                <c:pt idx="41">
                  <c:v>80</c:v>
                </c:pt>
                <c:pt idx="42">
                  <c:v>80</c:v>
                </c:pt>
                <c:pt idx="43">
                  <c:v>80</c:v>
                </c:pt>
                <c:pt idx="44">
                  <c:v>80</c:v>
                </c:pt>
                <c:pt idx="45">
                  <c:v>80</c:v>
                </c:pt>
                <c:pt idx="46">
                  <c:v>80</c:v>
                </c:pt>
                <c:pt idx="47">
                  <c:v>80</c:v>
                </c:pt>
                <c:pt idx="48">
                  <c:v>80</c:v>
                </c:pt>
                <c:pt idx="49">
                  <c:v>80</c:v>
                </c:pt>
                <c:pt idx="50">
                  <c:v>80</c:v>
                </c:pt>
                <c:pt idx="51">
                  <c:v>80</c:v>
                </c:pt>
                <c:pt idx="52">
                  <c:v>80</c:v>
                </c:pt>
                <c:pt idx="53">
                  <c:v>80</c:v>
                </c:pt>
                <c:pt idx="54">
                  <c:v>80</c:v>
                </c:pt>
                <c:pt idx="55">
                  <c:v>80</c:v>
                </c:pt>
                <c:pt idx="56">
                  <c:v>80</c:v>
                </c:pt>
                <c:pt idx="57">
                  <c:v>80</c:v>
                </c:pt>
                <c:pt idx="58">
                  <c:v>80</c:v>
                </c:pt>
                <c:pt idx="59">
                  <c:v>80</c:v>
                </c:pt>
                <c:pt idx="60">
                  <c:v>80</c:v>
                </c:pt>
                <c:pt idx="61">
                  <c:v>80</c:v>
                </c:pt>
                <c:pt idx="62">
                  <c:v>80</c:v>
                </c:pt>
                <c:pt idx="63">
                  <c:v>80</c:v>
                </c:pt>
                <c:pt idx="64">
                  <c:v>80</c:v>
                </c:pt>
                <c:pt idx="65">
                  <c:v>80</c:v>
                </c:pt>
                <c:pt idx="66">
                  <c:v>80</c:v>
                </c:pt>
                <c:pt idx="67">
                  <c:v>80</c:v>
                </c:pt>
                <c:pt idx="68">
                  <c:v>80</c:v>
                </c:pt>
                <c:pt idx="69">
                  <c:v>80</c:v>
                </c:pt>
                <c:pt idx="70">
                  <c:v>80</c:v>
                </c:pt>
                <c:pt idx="71">
                  <c:v>80</c:v>
                </c:pt>
                <c:pt idx="72">
                  <c:v>80</c:v>
                </c:pt>
                <c:pt idx="73">
                  <c:v>80</c:v>
                </c:pt>
                <c:pt idx="74">
                  <c:v>80</c:v>
                </c:pt>
                <c:pt idx="75">
                  <c:v>80</c:v>
                </c:pt>
                <c:pt idx="76">
                  <c:v>80</c:v>
                </c:pt>
                <c:pt idx="77">
                  <c:v>80</c:v>
                </c:pt>
                <c:pt idx="78">
                  <c:v>80</c:v>
                </c:pt>
                <c:pt idx="79">
                  <c:v>80</c:v>
                </c:pt>
                <c:pt idx="80">
                  <c:v>80</c:v>
                </c:pt>
                <c:pt idx="81">
                  <c:v>80</c:v>
                </c:pt>
                <c:pt idx="82">
                  <c:v>80</c:v>
                </c:pt>
                <c:pt idx="83">
                  <c:v>80</c:v>
                </c:pt>
                <c:pt idx="84">
                  <c:v>80</c:v>
                </c:pt>
                <c:pt idx="85">
                  <c:v>80</c:v>
                </c:pt>
                <c:pt idx="86">
                  <c:v>80</c:v>
                </c:pt>
                <c:pt idx="87">
                  <c:v>80</c:v>
                </c:pt>
                <c:pt idx="88">
                  <c:v>80</c:v>
                </c:pt>
                <c:pt idx="89">
                  <c:v>80</c:v>
                </c:pt>
                <c:pt idx="90">
                  <c:v>80</c:v>
                </c:pt>
                <c:pt idx="91">
                  <c:v>80</c:v>
                </c:pt>
                <c:pt idx="92">
                  <c:v>80</c:v>
                </c:pt>
                <c:pt idx="93">
                  <c:v>80</c:v>
                </c:pt>
                <c:pt idx="94">
                  <c:v>80</c:v>
                </c:pt>
                <c:pt idx="95">
                  <c:v>80</c:v>
                </c:pt>
                <c:pt idx="96">
                  <c:v>80</c:v>
                </c:pt>
                <c:pt idx="97">
                  <c:v>80</c:v>
                </c:pt>
                <c:pt idx="98">
                  <c:v>80</c:v>
                </c:pt>
                <c:pt idx="99">
                  <c:v>80</c:v>
                </c:pt>
                <c:pt idx="100">
                  <c:v>80</c:v>
                </c:pt>
                <c:pt idx="101">
                  <c:v>79.333330000000004</c:v>
                </c:pt>
                <c:pt idx="102">
                  <c:v>78.666659999999993</c:v>
                </c:pt>
                <c:pt idx="103">
                  <c:v>77.999989999999997</c:v>
                </c:pt>
                <c:pt idx="104">
                  <c:v>77.333320000000001</c:v>
                </c:pt>
                <c:pt idx="105">
                  <c:v>76.666650000000004</c:v>
                </c:pt>
                <c:pt idx="106">
                  <c:v>75.999979999999994</c:v>
                </c:pt>
                <c:pt idx="107">
                  <c:v>75.333309999999983</c:v>
                </c:pt>
                <c:pt idx="108">
                  <c:v>74.666640000000001</c:v>
                </c:pt>
                <c:pt idx="109">
                  <c:v>73.999970000000005</c:v>
                </c:pt>
                <c:pt idx="110">
                  <c:v>73.333299999999994</c:v>
                </c:pt>
                <c:pt idx="111">
                  <c:v>72.666630000000012</c:v>
                </c:pt>
                <c:pt idx="112">
                  <c:v>71.999960000000527</c:v>
                </c:pt>
                <c:pt idx="113">
                  <c:v>71.333290000000005</c:v>
                </c:pt>
                <c:pt idx="114">
                  <c:v>70.666620000000094</c:v>
                </c:pt>
                <c:pt idx="115">
                  <c:v>69.999950000000126</c:v>
                </c:pt>
              </c:numCache>
            </c:numRef>
          </c:yVal>
          <c:smooth val="1"/>
        </c:ser>
        <c:ser>
          <c:idx val="2"/>
          <c:order val="2"/>
          <c:spPr>
            <a:ln>
              <a:noFill/>
            </a:ln>
          </c:spPr>
          <c:marker>
            <c:symbol val="circle"/>
            <c:size val="3"/>
            <c:spPr>
              <a:solidFill>
                <a:sysClr val="window" lastClr="FFFFFF">
                  <a:lumMod val="75000"/>
                </a:sysClr>
              </a:solidFill>
              <a:ln>
                <a:solidFill>
                  <a:schemeClr val="bg1">
                    <a:lumMod val="75000"/>
                  </a:schemeClr>
                </a:solidFill>
              </a:ln>
            </c:spPr>
          </c:marker>
          <c:dPt>
            <c:idx val="36"/>
            <c:spPr>
              <a:ln>
                <a:solidFill>
                  <a:srgbClr val="FF0000"/>
                </a:solidFill>
              </a:ln>
            </c:spPr>
          </c:dPt>
          <c:dPt>
            <c:idx val="80"/>
            <c:spPr>
              <a:ln>
                <a:solidFill>
                  <a:schemeClr val="bg1">
                    <a:lumMod val="75000"/>
                  </a:schemeClr>
                </a:solidFill>
              </a:ln>
            </c:spPr>
          </c:dPt>
          <c:yVal>
            <c:numRef>
              <c:f>Folha2!$I$2:$I$117</c:f>
              <c:numCache>
                <c:formatCode>General</c:formatCode>
                <c:ptCount val="116"/>
                <c:pt idx="2">
                  <c:v>23.5</c:v>
                </c:pt>
                <c:pt idx="6">
                  <c:v>30.5</c:v>
                </c:pt>
                <c:pt idx="16">
                  <c:v>48</c:v>
                </c:pt>
                <c:pt idx="26">
                  <c:v>64.5</c:v>
                </c:pt>
                <c:pt idx="36">
                  <c:v>83</c:v>
                </c:pt>
                <c:pt idx="40">
                  <c:v>90</c:v>
                </c:pt>
                <c:pt idx="60">
                  <c:v>90</c:v>
                </c:pt>
                <c:pt idx="80">
                  <c:v>90</c:v>
                </c:pt>
                <c:pt idx="100">
                  <c:v>90</c:v>
                </c:pt>
                <c:pt idx="115">
                  <c:v>70</c:v>
                </c:pt>
              </c:numCache>
            </c:numRef>
          </c:yVal>
          <c:smooth val="1"/>
        </c:ser>
        <c:ser>
          <c:idx val="3"/>
          <c:order val="3"/>
          <c:spPr>
            <a:ln>
              <a:noFill/>
            </a:ln>
          </c:spPr>
          <c:marker>
            <c:symbol val="none"/>
          </c:marker>
          <c:dLbls>
            <c:dLbl>
              <c:idx val="2"/>
              <c:layout>
                <c:manualLayout>
                  <c:x val="-3.3278057070557802E-2"/>
                  <c:y val="-0.11653176376168982"/>
                </c:manualLayout>
              </c:layout>
              <c:showVal val="1"/>
            </c:dLbl>
            <c:dLbl>
              <c:idx val="5"/>
              <c:layout>
                <c:manualLayout>
                  <c:x val="0.11881492376783384"/>
                  <c:y val="-0.33405600421630038"/>
                </c:manualLayout>
              </c:layout>
              <c:showVal val="1"/>
            </c:dLbl>
            <c:dLbl>
              <c:idx val="6"/>
              <c:layout>
                <c:manualLayout>
                  <c:x val="-3.3278057070557802E-2"/>
                  <c:y val="-0.14760612592949651"/>
                </c:manualLayout>
              </c:layout>
              <c:showVal val="1"/>
            </c:dLbl>
            <c:dLbl>
              <c:idx val="16"/>
              <c:layout>
                <c:manualLayout>
                  <c:x val="-2.3770040764684242E-2"/>
                  <c:y val="-0.24083104756918094"/>
                </c:manualLayout>
              </c:layout>
              <c:showVal val="1"/>
            </c:dLbl>
            <c:dLbl>
              <c:idx val="26"/>
              <c:delete val="1"/>
            </c:dLbl>
            <c:dLbl>
              <c:idx val="36"/>
              <c:layout>
                <c:manualLayout>
                  <c:x val="-2.8524048917620899E-2"/>
                  <c:y val="-0.47389335166838353"/>
                </c:manualLayout>
              </c:layout>
              <c:showVal val="1"/>
            </c:dLbl>
            <c:dLbl>
              <c:idx val="40"/>
              <c:layout>
                <c:manualLayout>
                  <c:x val="-2.3770040764684242E-2"/>
                  <c:y val="-0.49719958207830406"/>
                </c:manualLayout>
              </c:layout>
              <c:showVal val="1"/>
            </c:dLbl>
            <c:dLbl>
              <c:idx val="60"/>
              <c:layout>
                <c:manualLayout>
                  <c:x val="-3.3278057070557802E-2"/>
                  <c:y val="-0.49719958207830406"/>
                </c:manualLayout>
              </c:layout>
              <c:showVal val="1"/>
            </c:dLbl>
            <c:dLbl>
              <c:idx val="80"/>
              <c:layout>
                <c:manualLayout>
                  <c:x val="-2.8506228430223816E-2"/>
                  <c:y val="-0.48943086119412493"/>
                </c:manualLayout>
              </c:layout>
              <c:showVal val="1"/>
            </c:dLbl>
            <c:dLbl>
              <c:idx val="100"/>
              <c:layout>
                <c:manualLayout>
                  <c:x val="-2.8524048917620899E-2"/>
                  <c:y val="-0.45835586472843681"/>
                </c:manualLayout>
              </c:layout>
              <c:showVal val="1"/>
            </c:dLbl>
            <c:dLbl>
              <c:idx val="115"/>
              <c:layout>
                <c:manualLayout>
                  <c:x val="-3.8032065223495032E-2"/>
                  <c:y val="-0.33405596920887459"/>
                </c:manualLayout>
              </c:layout>
              <c:showVal val="1"/>
            </c:dLbl>
            <c:spPr>
              <a:noFill/>
            </c:spPr>
            <c:txPr>
              <a:bodyPr/>
              <a:lstStyle/>
              <a:p>
                <a:pPr>
                  <a:defRPr sz="1200"/>
                </a:pPr>
                <a:endParaRPr lang="pt-PT"/>
              </a:p>
            </c:txPr>
            <c:showVal val="1"/>
          </c:dLbls>
          <c:yVal>
            <c:numRef>
              <c:f>Folha2!$J$2:$J$117</c:f>
              <c:numCache>
                <c:formatCode>General</c:formatCode>
                <c:ptCount val="116"/>
                <c:pt idx="2">
                  <c:v>1</c:v>
                </c:pt>
                <c:pt idx="5">
                  <c:v>4</c:v>
                </c:pt>
                <c:pt idx="6">
                  <c:v>2</c:v>
                </c:pt>
                <c:pt idx="16">
                  <c:v>3</c:v>
                </c:pt>
                <c:pt idx="26">
                  <c:v>4</c:v>
                </c:pt>
                <c:pt idx="36">
                  <c:v>5</c:v>
                </c:pt>
                <c:pt idx="40">
                  <c:v>6</c:v>
                </c:pt>
                <c:pt idx="60">
                  <c:v>7</c:v>
                </c:pt>
                <c:pt idx="80">
                  <c:v>8</c:v>
                </c:pt>
                <c:pt idx="100">
                  <c:v>9</c:v>
                </c:pt>
                <c:pt idx="115">
                  <c:v>10</c:v>
                </c:pt>
              </c:numCache>
            </c:numRef>
          </c:yVal>
          <c:smooth val="1"/>
        </c:ser>
        <c:axId val="102560896"/>
        <c:axId val="102994688"/>
      </c:scatterChart>
      <c:valAx>
        <c:axId val="102560896"/>
        <c:scaling>
          <c:orientation val="minMax"/>
          <c:max val="120"/>
        </c:scaling>
        <c:axPos val="b"/>
        <c:majorGridlines>
          <c:spPr>
            <a:ln>
              <a:solidFill>
                <a:schemeClr val="bg1">
                  <a:lumMod val="95000"/>
                </a:schemeClr>
              </a:solidFill>
            </a:ln>
          </c:spPr>
        </c:majorGridlines>
        <c:title>
          <c:tx>
            <c:rich>
              <a:bodyPr/>
              <a:lstStyle/>
              <a:p>
                <a:pPr>
                  <a:defRPr sz="1400">
                    <a:latin typeface="Arial" pitchFamily="34" charset="0"/>
                    <a:cs typeface="Arial" pitchFamily="34" charset="0"/>
                  </a:defRPr>
                </a:pPr>
                <a:r>
                  <a:rPr lang="pt-PT" sz="1400">
                    <a:latin typeface="Arial" pitchFamily="34" charset="0"/>
                    <a:cs typeface="Arial" pitchFamily="34" charset="0"/>
                  </a:rPr>
                  <a:t>Time</a:t>
                </a:r>
                <a:r>
                  <a:rPr lang="pt-PT" sz="1400" baseline="0">
                    <a:latin typeface="Arial" pitchFamily="34" charset="0"/>
                    <a:cs typeface="Arial" pitchFamily="34" charset="0"/>
                  </a:rPr>
                  <a:t> (min)</a:t>
                </a:r>
                <a:endParaRPr lang="pt-PT" sz="1400">
                  <a:latin typeface="Arial" pitchFamily="34" charset="0"/>
                  <a:cs typeface="Arial" pitchFamily="34" charset="0"/>
                </a:endParaRPr>
              </a:p>
            </c:rich>
          </c:tx>
          <c:layout>
            <c:manualLayout>
              <c:xMode val="edge"/>
              <c:yMode val="edge"/>
              <c:x val="0.83672431510265977"/>
              <c:y val="0.92915594662096501"/>
            </c:manualLayout>
          </c:layout>
        </c:title>
        <c:numFmt formatCode="General" sourceLinked="1"/>
        <c:tickLblPos val="nextTo"/>
        <c:spPr>
          <a:ln>
            <a:solidFill>
              <a:schemeClr val="tx1"/>
            </a:solidFill>
            <a:tailEnd type="stealth" w="med" len="lg"/>
          </a:ln>
        </c:spPr>
        <c:txPr>
          <a:bodyPr/>
          <a:lstStyle/>
          <a:p>
            <a:pPr>
              <a:defRPr sz="1400"/>
            </a:pPr>
            <a:endParaRPr lang="pt-PT"/>
          </a:p>
        </c:txPr>
        <c:crossAx val="102994688"/>
        <c:crosses val="autoZero"/>
        <c:crossBetween val="midCat"/>
        <c:majorUnit val="20"/>
      </c:valAx>
      <c:valAx>
        <c:axId val="102994688"/>
        <c:scaling>
          <c:orientation val="minMax"/>
        </c:scaling>
        <c:axPos val="l"/>
        <c:majorGridlines>
          <c:spPr>
            <a:ln>
              <a:solidFill>
                <a:schemeClr val="bg1">
                  <a:lumMod val="95000"/>
                </a:schemeClr>
              </a:solidFill>
            </a:ln>
          </c:spPr>
        </c:majorGridlines>
        <c:title>
          <c:tx>
            <c:rich>
              <a:bodyPr/>
              <a:lstStyle/>
              <a:p>
                <a:pPr>
                  <a:defRPr sz="1400">
                    <a:latin typeface="Arial" pitchFamily="34" charset="0"/>
                    <a:cs typeface="Arial" pitchFamily="34" charset="0"/>
                  </a:defRPr>
                </a:pPr>
                <a:r>
                  <a:rPr lang="pt-PT" sz="1400">
                    <a:latin typeface="Arial" pitchFamily="34" charset="0"/>
                    <a:cs typeface="Arial" pitchFamily="34" charset="0"/>
                  </a:rPr>
                  <a:t>Temperature (ºC)</a:t>
                </a:r>
              </a:p>
            </c:rich>
          </c:tx>
          <c:layout>
            <c:manualLayout>
              <c:xMode val="edge"/>
              <c:yMode val="edge"/>
              <c:x val="4.7758245705050145E-3"/>
              <c:y val="3.2437900368888523E-2"/>
            </c:manualLayout>
          </c:layout>
        </c:title>
        <c:numFmt formatCode="General" sourceLinked="1"/>
        <c:tickLblPos val="nextTo"/>
        <c:spPr>
          <a:ln>
            <a:solidFill>
              <a:schemeClr val="tx1"/>
            </a:solidFill>
            <a:headEnd type="none"/>
            <a:tailEnd type="stealth" w="med" len="lg"/>
          </a:ln>
        </c:spPr>
        <c:txPr>
          <a:bodyPr/>
          <a:lstStyle/>
          <a:p>
            <a:pPr>
              <a:defRPr sz="1400"/>
            </a:pPr>
            <a:endParaRPr lang="pt-PT"/>
          </a:p>
        </c:txPr>
        <c:crossAx val="102560896"/>
        <c:crosses val="autoZero"/>
        <c:crossBetween val="midCat"/>
      </c:valAx>
    </c:plotArea>
    <c:plotVisOnly val="1"/>
    <c:dispBlanksAs val="gap"/>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14325914362952846"/>
          <c:y val="5.5749079074425077E-2"/>
          <c:w val="0.81692678430762866"/>
          <c:h val="0.6384070707070707"/>
        </c:manualLayout>
      </c:layout>
      <c:scatterChart>
        <c:scatterStyle val="smoothMarker"/>
        <c:ser>
          <c:idx val="0"/>
          <c:order val="0"/>
          <c:tx>
            <c:v>Dyed at 98ºC - 2,5 kW.min.m-2</c:v>
          </c:tx>
          <c:spPr>
            <a:ln w="19050" cmpd="sng">
              <a:solidFill>
                <a:schemeClr val="tx1"/>
              </a:solidFill>
            </a:ln>
          </c:spPr>
          <c:marker>
            <c:symbol val="none"/>
          </c:marker>
          <c:yVal>
            <c:numRef>
              <c:f>Processo!$P$6:$P$15</c:f>
              <c:numCache>
                <c:formatCode>General</c:formatCode>
                <c:ptCount val="10"/>
                <c:pt idx="0">
                  <c:v>4.6099999999999985</c:v>
                </c:pt>
                <c:pt idx="1">
                  <c:v>5.48</c:v>
                </c:pt>
                <c:pt idx="2">
                  <c:v>9.5500000000000007</c:v>
                </c:pt>
                <c:pt idx="3">
                  <c:v>18.439999999999987</c:v>
                </c:pt>
                <c:pt idx="4">
                  <c:v>49.55</c:v>
                </c:pt>
                <c:pt idx="5">
                  <c:v>75.2</c:v>
                </c:pt>
                <c:pt idx="6">
                  <c:v>115.16999999999999</c:v>
                </c:pt>
                <c:pt idx="7">
                  <c:v>121.81</c:v>
                </c:pt>
                <c:pt idx="8">
                  <c:v>126.72</c:v>
                </c:pt>
                <c:pt idx="9">
                  <c:v>121.55</c:v>
                </c:pt>
              </c:numCache>
            </c:numRef>
          </c:yVal>
          <c:smooth val="1"/>
        </c:ser>
        <c:ser>
          <c:idx val="1"/>
          <c:order val="1"/>
          <c:tx>
            <c:v>Dyed at 80ºC - 2,5 kW.min.m-2</c:v>
          </c:tx>
          <c:spPr>
            <a:ln w="19050">
              <a:solidFill>
                <a:schemeClr val="tx1"/>
              </a:solidFill>
              <a:prstDash val="sysDash"/>
            </a:ln>
          </c:spPr>
          <c:marker>
            <c:symbol val="none"/>
          </c:marker>
          <c:yVal>
            <c:numRef>
              <c:f>Processo!$P$52:$P$61</c:f>
              <c:numCache>
                <c:formatCode>General</c:formatCode>
                <c:ptCount val="10"/>
                <c:pt idx="0">
                  <c:v>4.63</c:v>
                </c:pt>
                <c:pt idx="1">
                  <c:v>5.55</c:v>
                </c:pt>
                <c:pt idx="2">
                  <c:v>7.72</c:v>
                </c:pt>
                <c:pt idx="3">
                  <c:v>11.629999999999999</c:v>
                </c:pt>
                <c:pt idx="4">
                  <c:v>18.479999999999986</c:v>
                </c:pt>
                <c:pt idx="5">
                  <c:v>31.53</c:v>
                </c:pt>
                <c:pt idx="6">
                  <c:v>51.86</c:v>
                </c:pt>
                <c:pt idx="7">
                  <c:v>66.679999999999978</c:v>
                </c:pt>
                <c:pt idx="8">
                  <c:v>77.92</c:v>
                </c:pt>
                <c:pt idx="9">
                  <c:v>81.42</c:v>
                </c:pt>
              </c:numCache>
            </c:numRef>
          </c:yVal>
          <c:smooth val="1"/>
        </c:ser>
        <c:ser>
          <c:idx val="2"/>
          <c:order val="2"/>
          <c:tx>
            <c:v>Dyed at 98ºC - Untreated</c:v>
          </c:tx>
          <c:spPr>
            <a:ln w="19050">
              <a:solidFill>
                <a:schemeClr val="bg1">
                  <a:lumMod val="65000"/>
                </a:schemeClr>
              </a:solidFill>
              <a:prstDash val="solid"/>
            </a:ln>
          </c:spPr>
          <c:marker>
            <c:symbol val="none"/>
          </c:marker>
          <c:yVal>
            <c:numRef>
              <c:f>Processo!$H$6:$H$15</c:f>
              <c:numCache>
                <c:formatCode>General</c:formatCode>
                <c:ptCount val="10"/>
                <c:pt idx="0">
                  <c:v>3.52</c:v>
                </c:pt>
                <c:pt idx="1">
                  <c:v>3.4499999999999997</c:v>
                </c:pt>
                <c:pt idx="2">
                  <c:v>5.33</c:v>
                </c:pt>
                <c:pt idx="3">
                  <c:v>11.16</c:v>
                </c:pt>
                <c:pt idx="4">
                  <c:v>24.610000000000031</c:v>
                </c:pt>
                <c:pt idx="5">
                  <c:v>31.29</c:v>
                </c:pt>
                <c:pt idx="6">
                  <c:v>55.839999999999996</c:v>
                </c:pt>
                <c:pt idx="7">
                  <c:v>65.86</c:v>
                </c:pt>
                <c:pt idx="8">
                  <c:v>64.649999999999991</c:v>
                </c:pt>
                <c:pt idx="9">
                  <c:v>66.8</c:v>
                </c:pt>
              </c:numCache>
            </c:numRef>
          </c:yVal>
          <c:smooth val="1"/>
        </c:ser>
        <c:ser>
          <c:idx val="3"/>
          <c:order val="3"/>
          <c:tx>
            <c:v>Dyed at 80ºC - Untreated</c:v>
          </c:tx>
          <c:spPr>
            <a:ln w="19050">
              <a:solidFill>
                <a:schemeClr val="bg1">
                  <a:lumMod val="50000"/>
                </a:schemeClr>
              </a:solidFill>
              <a:prstDash val="sysDash"/>
            </a:ln>
          </c:spPr>
          <c:marker>
            <c:symbol val="none"/>
          </c:marker>
          <c:yVal>
            <c:numRef>
              <c:f>Processo!$H$52:$H$61</c:f>
              <c:numCache>
                <c:formatCode>General</c:formatCode>
                <c:ptCount val="10"/>
                <c:pt idx="0">
                  <c:v>3.4299999999999997</c:v>
                </c:pt>
                <c:pt idx="1">
                  <c:v>3.7</c:v>
                </c:pt>
                <c:pt idx="2">
                  <c:v>4.07</c:v>
                </c:pt>
                <c:pt idx="3">
                  <c:v>5.13</c:v>
                </c:pt>
                <c:pt idx="4">
                  <c:v>7.4</c:v>
                </c:pt>
                <c:pt idx="5">
                  <c:v>13.09</c:v>
                </c:pt>
                <c:pt idx="6">
                  <c:v>20.66</c:v>
                </c:pt>
                <c:pt idx="7">
                  <c:v>27.84</c:v>
                </c:pt>
                <c:pt idx="8">
                  <c:v>35.11</c:v>
                </c:pt>
                <c:pt idx="9">
                  <c:v>36.520000000000003</c:v>
                </c:pt>
              </c:numCache>
            </c:numRef>
          </c:yVal>
          <c:smooth val="1"/>
        </c:ser>
        <c:axId val="49796608"/>
        <c:axId val="49798144"/>
      </c:scatterChart>
      <c:valAx>
        <c:axId val="49796608"/>
        <c:scaling>
          <c:orientation val="minMax"/>
          <c:max val="10"/>
          <c:min val="1"/>
        </c:scaling>
        <c:axPos val="b"/>
        <c:majorGridlines>
          <c:spPr>
            <a:ln>
              <a:solidFill>
                <a:schemeClr val="bg1">
                  <a:lumMod val="95000"/>
                </a:schemeClr>
              </a:solidFill>
            </a:ln>
          </c:spPr>
        </c:majorGridlines>
        <c:tickLblPos val="nextTo"/>
        <c:spPr>
          <a:ln>
            <a:solidFill>
              <a:schemeClr val="tx1"/>
            </a:solidFill>
            <a:tailEnd type="stealth" w="med" len="lg"/>
          </a:ln>
        </c:spPr>
        <c:txPr>
          <a:bodyPr/>
          <a:lstStyle/>
          <a:p>
            <a:pPr>
              <a:defRPr sz="700"/>
            </a:pPr>
            <a:endParaRPr lang="pt-PT"/>
          </a:p>
        </c:txPr>
        <c:crossAx val="49798144"/>
        <c:crosses val="autoZero"/>
        <c:crossBetween val="midCat"/>
        <c:majorUnit val="1"/>
      </c:valAx>
      <c:valAx>
        <c:axId val="49798144"/>
        <c:scaling>
          <c:orientation val="minMax"/>
          <c:max val="150"/>
          <c:min val="0"/>
        </c:scaling>
        <c:axPos val="l"/>
        <c:majorGridlines>
          <c:spPr>
            <a:ln>
              <a:solidFill>
                <a:sysClr val="window" lastClr="FFFFFF">
                  <a:lumMod val="95000"/>
                  <a:alpha val="82000"/>
                </a:sysClr>
              </a:solidFill>
            </a:ln>
          </c:spPr>
        </c:majorGridlines>
        <c:title>
          <c:tx>
            <c:rich>
              <a:bodyPr rot="0" vert="horz"/>
              <a:lstStyle/>
              <a:p>
                <a:pPr>
                  <a:defRPr sz="1200"/>
                </a:pPr>
                <a:r>
                  <a:rPr lang="pt-PT" sz="1200"/>
                  <a:t>K/S</a:t>
                </a:r>
              </a:p>
            </c:rich>
          </c:tx>
          <c:layout>
            <c:manualLayout>
              <c:xMode val="edge"/>
              <c:yMode val="edge"/>
              <c:x val="4.9787590984117231E-5"/>
              <c:y val="0.30355083236973146"/>
            </c:manualLayout>
          </c:layout>
        </c:title>
        <c:numFmt formatCode="General" sourceLinked="1"/>
        <c:tickLblPos val="nextTo"/>
        <c:spPr>
          <a:ln>
            <a:solidFill>
              <a:schemeClr val="tx1"/>
            </a:solidFill>
            <a:tailEnd type="stealth" w="med" len="lg"/>
          </a:ln>
        </c:spPr>
        <c:txPr>
          <a:bodyPr/>
          <a:lstStyle/>
          <a:p>
            <a:pPr>
              <a:defRPr sz="1000"/>
            </a:pPr>
            <a:endParaRPr lang="pt-PT"/>
          </a:p>
        </c:txPr>
        <c:crossAx val="49796608"/>
        <c:crosses val="autoZero"/>
        <c:crossBetween val="midCat"/>
        <c:majorUnit val="25"/>
      </c:valAx>
      <c:spPr>
        <a:noFill/>
      </c:spPr>
    </c:plotArea>
    <c:legend>
      <c:legendPos val="r"/>
      <c:legendEntry>
        <c:idx val="0"/>
        <c:txPr>
          <a:bodyPr/>
          <a:lstStyle/>
          <a:p>
            <a:pPr>
              <a:defRPr sz="800" b="0" i="0">
                <a:latin typeface="Arial" pitchFamily="34" charset="0"/>
                <a:cs typeface="Arial" pitchFamily="34" charset="0"/>
              </a:defRPr>
            </a:pPr>
            <a:endParaRPr lang="pt-PT"/>
          </a:p>
        </c:txPr>
      </c:legendEntry>
      <c:legendEntry>
        <c:idx val="1"/>
        <c:txPr>
          <a:bodyPr/>
          <a:lstStyle/>
          <a:p>
            <a:pPr>
              <a:defRPr sz="800" b="0" i="0">
                <a:latin typeface="Arial" pitchFamily="34" charset="0"/>
                <a:cs typeface="Arial" pitchFamily="34" charset="0"/>
              </a:defRPr>
            </a:pPr>
            <a:endParaRPr lang="pt-PT"/>
          </a:p>
        </c:txPr>
      </c:legendEntry>
      <c:legendEntry>
        <c:idx val="2"/>
        <c:txPr>
          <a:bodyPr/>
          <a:lstStyle/>
          <a:p>
            <a:pPr>
              <a:defRPr sz="800" b="0" i="0">
                <a:latin typeface="Arial" pitchFamily="34" charset="0"/>
                <a:cs typeface="Arial" pitchFamily="34" charset="0"/>
              </a:defRPr>
            </a:pPr>
            <a:endParaRPr lang="pt-PT"/>
          </a:p>
        </c:txPr>
      </c:legendEntry>
      <c:legendEntry>
        <c:idx val="3"/>
        <c:txPr>
          <a:bodyPr/>
          <a:lstStyle/>
          <a:p>
            <a:pPr>
              <a:defRPr sz="800" b="0" i="0">
                <a:latin typeface="Arial" pitchFamily="34" charset="0"/>
                <a:cs typeface="Arial" pitchFamily="34" charset="0"/>
              </a:defRPr>
            </a:pPr>
            <a:endParaRPr lang="pt-PT"/>
          </a:p>
        </c:txPr>
      </c:legendEntry>
      <c:layout>
        <c:manualLayout>
          <c:xMode val="edge"/>
          <c:yMode val="edge"/>
          <c:x val="0"/>
          <c:y val="0.86189766081871844"/>
          <c:w val="1"/>
          <c:h val="0.1366209490740741"/>
        </c:manualLayout>
      </c:layout>
      <c:txPr>
        <a:bodyPr/>
        <a:lstStyle/>
        <a:p>
          <a:pPr>
            <a:defRPr sz="800" b="1" i="1">
              <a:latin typeface="Arial" pitchFamily="34" charset="0"/>
              <a:cs typeface="Arial" pitchFamily="34" charset="0"/>
            </a:defRPr>
          </a:pPr>
          <a:endParaRPr lang="pt-PT"/>
        </a:p>
      </c:txPr>
    </c:legend>
    <c:plotVisOnly val="1"/>
    <c:dispBlanksAs val="gap"/>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14074148281903512"/>
          <c:y val="3.966447368421061E-2"/>
          <c:w val="0.81573223679842166"/>
          <c:h val="0.63112719298245601"/>
        </c:manualLayout>
      </c:layout>
      <c:scatterChart>
        <c:scatterStyle val="smoothMarker"/>
        <c:ser>
          <c:idx val="0"/>
          <c:order val="0"/>
          <c:tx>
            <c:v>Dyed at 98ºC - 2,5 kW.min.m-2</c:v>
          </c:tx>
          <c:spPr>
            <a:ln w="22225" cmpd="sng">
              <a:solidFill>
                <a:schemeClr val="tx1"/>
              </a:solidFill>
            </a:ln>
          </c:spPr>
          <c:marker>
            <c:symbol val="none"/>
          </c:marker>
          <c:yVal>
            <c:numRef>
              <c:f>Processo!$R$21:$R$30</c:f>
              <c:numCache>
                <c:formatCode>General</c:formatCode>
                <c:ptCount val="10"/>
                <c:pt idx="0">
                  <c:v>5.9</c:v>
                </c:pt>
                <c:pt idx="1">
                  <c:v>6.7700000000000014</c:v>
                </c:pt>
                <c:pt idx="2">
                  <c:v>13.25</c:v>
                </c:pt>
                <c:pt idx="3">
                  <c:v>31.37</c:v>
                </c:pt>
                <c:pt idx="4">
                  <c:v>97.09</c:v>
                </c:pt>
                <c:pt idx="5">
                  <c:v>130.59</c:v>
                </c:pt>
                <c:pt idx="6">
                  <c:v>133.43</c:v>
                </c:pt>
                <c:pt idx="7">
                  <c:v>134.39000000000001</c:v>
                </c:pt>
                <c:pt idx="8">
                  <c:v>145.15</c:v>
                </c:pt>
                <c:pt idx="9">
                  <c:v>145.07</c:v>
                </c:pt>
              </c:numCache>
            </c:numRef>
          </c:yVal>
          <c:smooth val="1"/>
        </c:ser>
        <c:ser>
          <c:idx val="1"/>
          <c:order val="1"/>
          <c:tx>
            <c:v>Dyed at 80ºC - 2,5 kW.min.m-2</c:v>
          </c:tx>
          <c:spPr>
            <a:ln w="22225">
              <a:solidFill>
                <a:schemeClr val="tx1"/>
              </a:solidFill>
              <a:prstDash val="sysDash"/>
            </a:ln>
          </c:spPr>
          <c:marker>
            <c:symbol val="none"/>
          </c:marker>
          <c:yVal>
            <c:numRef>
              <c:f>Processo!$R$67:$R$76</c:f>
              <c:numCache>
                <c:formatCode>General</c:formatCode>
                <c:ptCount val="10"/>
                <c:pt idx="0">
                  <c:v>5.01</c:v>
                </c:pt>
                <c:pt idx="1">
                  <c:v>5.68</c:v>
                </c:pt>
                <c:pt idx="2">
                  <c:v>8.31</c:v>
                </c:pt>
                <c:pt idx="3">
                  <c:v>14.6</c:v>
                </c:pt>
                <c:pt idx="4">
                  <c:v>28.47</c:v>
                </c:pt>
                <c:pt idx="5">
                  <c:v>52.690000000000012</c:v>
                </c:pt>
                <c:pt idx="6">
                  <c:v>98.14</c:v>
                </c:pt>
                <c:pt idx="7">
                  <c:v>124.79</c:v>
                </c:pt>
                <c:pt idx="8">
                  <c:v>125</c:v>
                </c:pt>
                <c:pt idx="9">
                  <c:v>129.83000000000001</c:v>
                </c:pt>
              </c:numCache>
            </c:numRef>
          </c:yVal>
          <c:smooth val="1"/>
        </c:ser>
        <c:ser>
          <c:idx val="2"/>
          <c:order val="2"/>
          <c:tx>
            <c:v>Dyed at 98ºC - Untreated</c:v>
          </c:tx>
          <c:spPr>
            <a:ln w="22225">
              <a:solidFill>
                <a:schemeClr val="bg1">
                  <a:lumMod val="65000"/>
                </a:schemeClr>
              </a:solidFill>
              <a:prstDash val="solid"/>
            </a:ln>
          </c:spPr>
          <c:marker>
            <c:symbol val="none"/>
          </c:marker>
          <c:yVal>
            <c:numRef>
              <c:f>Processo!$H$21:$H$30</c:f>
              <c:numCache>
                <c:formatCode>General</c:formatCode>
                <c:ptCount val="10"/>
                <c:pt idx="0">
                  <c:v>4</c:v>
                </c:pt>
                <c:pt idx="1">
                  <c:v>4.3599999999999985</c:v>
                </c:pt>
                <c:pt idx="2">
                  <c:v>7</c:v>
                </c:pt>
                <c:pt idx="3">
                  <c:v>15.04</c:v>
                </c:pt>
                <c:pt idx="4">
                  <c:v>30.06</c:v>
                </c:pt>
                <c:pt idx="5">
                  <c:v>40.18</c:v>
                </c:pt>
                <c:pt idx="6">
                  <c:v>59.47</c:v>
                </c:pt>
                <c:pt idx="7">
                  <c:v>71.48</c:v>
                </c:pt>
                <c:pt idx="8">
                  <c:v>74.61999999999999</c:v>
                </c:pt>
                <c:pt idx="9">
                  <c:v>80.45</c:v>
                </c:pt>
              </c:numCache>
            </c:numRef>
          </c:yVal>
          <c:smooth val="1"/>
        </c:ser>
        <c:ser>
          <c:idx val="3"/>
          <c:order val="3"/>
          <c:tx>
            <c:v>Dyed at 80ºC - Untreated</c:v>
          </c:tx>
          <c:spPr>
            <a:ln w="22225">
              <a:solidFill>
                <a:schemeClr val="bg1">
                  <a:lumMod val="50000"/>
                </a:schemeClr>
              </a:solidFill>
              <a:prstDash val="sysDash"/>
            </a:ln>
          </c:spPr>
          <c:marker>
            <c:symbol val="none"/>
          </c:marker>
          <c:yVal>
            <c:numRef>
              <c:f>Processo!$H$67:$H$76</c:f>
              <c:numCache>
                <c:formatCode>General</c:formatCode>
                <c:ptCount val="10"/>
                <c:pt idx="0">
                  <c:v>3.9699999999999998</c:v>
                </c:pt>
                <c:pt idx="1">
                  <c:v>4.17</c:v>
                </c:pt>
                <c:pt idx="2">
                  <c:v>5.33</c:v>
                </c:pt>
                <c:pt idx="3">
                  <c:v>8.06</c:v>
                </c:pt>
                <c:pt idx="4">
                  <c:v>11.02</c:v>
                </c:pt>
                <c:pt idx="5">
                  <c:v>17.73</c:v>
                </c:pt>
                <c:pt idx="6">
                  <c:v>29.41</c:v>
                </c:pt>
                <c:pt idx="7">
                  <c:v>41.28</c:v>
                </c:pt>
                <c:pt idx="8">
                  <c:v>46.290000000000013</c:v>
                </c:pt>
                <c:pt idx="9">
                  <c:v>50.230000000000011</c:v>
                </c:pt>
              </c:numCache>
            </c:numRef>
          </c:yVal>
          <c:smooth val="1"/>
        </c:ser>
        <c:axId val="71043712"/>
        <c:axId val="81318272"/>
      </c:scatterChart>
      <c:valAx>
        <c:axId val="71043712"/>
        <c:scaling>
          <c:orientation val="minMax"/>
          <c:max val="10"/>
          <c:min val="1"/>
        </c:scaling>
        <c:axPos val="b"/>
        <c:majorGridlines>
          <c:spPr>
            <a:ln>
              <a:solidFill>
                <a:schemeClr val="bg1">
                  <a:lumMod val="95000"/>
                </a:schemeClr>
              </a:solidFill>
            </a:ln>
          </c:spPr>
        </c:majorGridlines>
        <c:tickLblPos val="nextTo"/>
        <c:spPr>
          <a:ln>
            <a:solidFill>
              <a:schemeClr val="tx1"/>
            </a:solidFill>
            <a:tailEnd type="stealth" w="med" len="lg"/>
          </a:ln>
        </c:spPr>
        <c:txPr>
          <a:bodyPr/>
          <a:lstStyle/>
          <a:p>
            <a:pPr>
              <a:defRPr sz="700"/>
            </a:pPr>
            <a:endParaRPr lang="pt-PT"/>
          </a:p>
        </c:txPr>
        <c:crossAx val="81318272"/>
        <c:crosses val="autoZero"/>
        <c:crossBetween val="midCat"/>
        <c:majorUnit val="1"/>
      </c:valAx>
      <c:valAx>
        <c:axId val="81318272"/>
        <c:scaling>
          <c:orientation val="minMax"/>
          <c:max val="150"/>
        </c:scaling>
        <c:axPos val="l"/>
        <c:majorGridlines>
          <c:spPr>
            <a:ln>
              <a:solidFill>
                <a:sysClr val="window" lastClr="FFFFFF">
                  <a:lumMod val="95000"/>
                  <a:alpha val="82000"/>
                </a:sysClr>
              </a:solidFill>
            </a:ln>
          </c:spPr>
        </c:majorGridlines>
        <c:title>
          <c:tx>
            <c:rich>
              <a:bodyPr rot="0" vert="horz"/>
              <a:lstStyle/>
              <a:p>
                <a:pPr>
                  <a:defRPr sz="1200" b="1"/>
                </a:pPr>
                <a:r>
                  <a:rPr lang="pt-PT" sz="1200" b="1"/>
                  <a:t>K/S</a:t>
                </a:r>
              </a:p>
            </c:rich>
          </c:tx>
          <c:layout>
            <c:manualLayout>
              <c:xMode val="edge"/>
              <c:yMode val="edge"/>
              <c:x val="4.9715234063709184E-5"/>
              <c:y val="0.32041672165281376"/>
            </c:manualLayout>
          </c:layout>
        </c:title>
        <c:numFmt formatCode="General" sourceLinked="1"/>
        <c:tickLblPos val="nextTo"/>
        <c:spPr>
          <a:ln>
            <a:solidFill>
              <a:schemeClr val="tx1"/>
            </a:solidFill>
            <a:tailEnd type="stealth" w="med" len="lg"/>
          </a:ln>
        </c:spPr>
        <c:txPr>
          <a:bodyPr/>
          <a:lstStyle/>
          <a:p>
            <a:pPr>
              <a:defRPr sz="1000"/>
            </a:pPr>
            <a:endParaRPr lang="pt-PT"/>
          </a:p>
        </c:txPr>
        <c:crossAx val="71043712"/>
        <c:crosses val="autoZero"/>
        <c:crossBetween val="midCat"/>
        <c:majorUnit val="25"/>
      </c:valAx>
      <c:spPr>
        <a:noFill/>
      </c:spPr>
    </c:plotArea>
    <c:legend>
      <c:legendPos val="r"/>
      <c:layout>
        <c:manualLayout>
          <c:xMode val="edge"/>
          <c:yMode val="edge"/>
          <c:x val="0"/>
          <c:y val="0.8014676767676765"/>
          <c:w val="1"/>
          <c:h val="0.18534696969697004"/>
        </c:manualLayout>
      </c:layout>
      <c:txPr>
        <a:bodyPr/>
        <a:lstStyle/>
        <a:p>
          <a:pPr>
            <a:defRPr sz="800">
              <a:latin typeface="Arial" pitchFamily="34" charset="0"/>
              <a:cs typeface="Arial" pitchFamily="34" charset="0"/>
            </a:defRPr>
          </a:pPr>
          <a:endParaRPr lang="pt-PT"/>
        </a:p>
      </c:txPr>
    </c:legend>
    <c:plotVisOnly val="1"/>
    <c:dispBlanksAs val="gap"/>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pt-PT"/>
  <c:chart>
    <c:plotArea>
      <c:layout>
        <c:manualLayout>
          <c:layoutTarget val="inner"/>
          <c:xMode val="edge"/>
          <c:yMode val="edge"/>
          <c:x val="0.16058108056021012"/>
          <c:y val="3.2966887548672885E-2"/>
          <c:w val="0.79745646175368257"/>
          <c:h val="0.73105910409275243"/>
        </c:manualLayout>
      </c:layout>
      <c:lineChart>
        <c:grouping val="standard"/>
        <c:ser>
          <c:idx val="0"/>
          <c:order val="0"/>
          <c:tx>
            <c:v>PA2 - (2,5 Kw.min.m-2) - 2%</c:v>
          </c:tx>
          <c:spPr>
            <a:ln>
              <a:solidFill>
                <a:schemeClr val="tx1"/>
              </a:solidFill>
            </a:ln>
          </c:spPr>
          <c:marker>
            <c:symbol val="none"/>
          </c:marker>
          <c:cat>
            <c:numRef>
              <c:f>Folha1!$A$3:$A$34</c:f>
              <c:numCache>
                <c:formatCode>0.0</c:formatCode>
                <c:ptCount val="32"/>
                <c:pt idx="0">
                  <c:v>0</c:v>
                </c:pt>
                <c:pt idx="1">
                  <c:v>2</c:v>
                </c:pt>
                <c:pt idx="2">
                  <c:v>6</c:v>
                </c:pt>
                <c:pt idx="3">
                  <c:v>10</c:v>
                </c:pt>
                <c:pt idx="4">
                  <c:v>14</c:v>
                </c:pt>
                <c:pt idx="5">
                  <c:v>18</c:v>
                </c:pt>
                <c:pt idx="6">
                  <c:v>22</c:v>
                </c:pt>
                <c:pt idx="7">
                  <c:v>26</c:v>
                </c:pt>
                <c:pt idx="8">
                  <c:v>30</c:v>
                </c:pt>
                <c:pt idx="9">
                  <c:v>34</c:v>
                </c:pt>
                <c:pt idx="10">
                  <c:v>38</c:v>
                </c:pt>
                <c:pt idx="11">
                  <c:v>42</c:v>
                </c:pt>
                <c:pt idx="12">
                  <c:v>46</c:v>
                </c:pt>
                <c:pt idx="13">
                  <c:v>50</c:v>
                </c:pt>
                <c:pt idx="14">
                  <c:v>54</c:v>
                </c:pt>
                <c:pt idx="15">
                  <c:v>58</c:v>
                </c:pt>
                <c:pt idx="16">
                  <c:v>62</c:v>
                </c:pt>
                <c:pt idx="17">
                  <c:v>66</c:v>
                </c:pt>
                <c:pt idx="18">
                  <c:v>70</c:v>
                </c:pt>
                <c:pt idx="19">
                  <c:v>74</c:v>
                </c:pt>
                <c:pt idx="20">
                  <c:v>78</c:v>
                </c:pt>
                <c:pt idx="21">
                  <c:v>82</c:v>
                </c:pt>
                <c:pt idx="22">
                  <c:v>86</c:v>
                </c:pt>
                <c:pt idx="23">
                  <c:v>90</c:v>
                </c:pt>
                <c:pt idx="24">
                  <c:v>94</c:v>
                </c:pt>
                <c:pt idx="25">
                  <c:v>98</c:v>
                </c:pt>
                <c:pt idx="26">
                  <c:v>102</c:v>
                </c:pt>
                <c:pt idx="27">
                  <c:v>106</c:v>
                </c:pt>
                <c:pt idx="28">
                  <c:v>110</c:v>
                </c:pt>
                <c:pt idx="29">
                  <c:v>114</c:v>
                </c:pt>
                <c:pt idx="30">
                  <c:v>118</c:v>
                </c:pt>
                <c:pt idx="31">
                  <c:v>122</c:v>
                </c:pt>
              </c:numCache>
            </c:numRef>
          </c:cat>
          <c:val>
            <c:numRef>
              <c:f>Folha1!$J$3:$J$34</c:f>
              <c:numCache>
                <c:formatCode>0.0</c:formatCode>
                <c:ptCount val="32"/>
                <c:pt idx="0">
                  <c:v>0</c:v>
                </c:pt>
                <c:pt idx="1">
                  <c:v>2.8</c:v>
                </c:pt>
                <c:pt idx="2">
                  <c:v>5.3</c:v>
                </c:pt>
                <c:pt idx="3">
                  <c:v>8.4</c:v>
                </c:pt>
                <c:pt idx="4">
                  <c:v>12.9</c:v>
                </c:pt>
                <c:pt idx="5">
                  <c:v>23.6</c:v>
                </c:pt>
                <c:pt idx="6">
                  <c:v>41</c:v>
                </c:pt>
                <c:pt idx="7">
                  <c:v>65.400000000000006</c:v>
                </c:pt>
                <c:pt idx="8">
                  <c:v>79.400000000000006</c:v>
                </c:pt>
                <c:pt idx="9">
                  <c:v>84.8</c:v>
                </c:pt>
                <c:pt idx="10">
                  <c:v>87.7</c:v>
                </c:pt>
                <c:pt idx="11">
                  <c:v>89.7</c:v>
                </c:pt>
                <c:pt idx="12">
                  <c:v>91.2</c:v>
                </c:pt>
                <c:pt idx="13">
                  <c:v>92.6</c:v>
                </c:pt>
                <c:pt idx="14">
                  <c:v>93.3</c:v>
                </c:pt>
                <c:pt idx="15">
                  <c:v>93.8</c:v>
                </c:pt>
                <c:pt idx="16">
                  <c:v>94.3</c:v>
                </c:pt>
                <c:pt idx="17">
                  <c:v>94.7</c:v>
                </c:pt>
                <c:pt idx="18">
                  <c:v>94.9</c:v>
                </c:pt>
                <c:pt idx="19">
                  <c:v>95.1</c:v>
                </c:pt>
                <c:pt idx="20">
                  <c:v>95.2</c:v>
                </c:pt>
                <c:pt idx="21">
                  <c:v>95.4</c:v>
                </c:pt>
                <c:pt idx="22">
                  <c:v>95.5</c:v>
                </c:pt>
                <c:pt idx="23">
                  <c:v>95.4</c:v>
                </c:pt>
                <c:pt idx="24">
                  <c:v>95.6</c:v>
                </c:pt>
                <c:pt idx="25">
                  <c:v>96</c:v>
                </c:pt>
                <c:pt idx="26">
                  <c:v>96.1</c:v>
                </c:pt>
                <c:pt idx="27">
                  <c:v>96.2</c:v>
                </c:pt>
                <c:pt idx="28">
                  <c:v>96.4</c:v>
                </c:pt>
                <c:pt idx="29">
                  <c:v>96.5</c:v>
                </c:pt>
                <c:pt idx="30">
                  <c:v>96.7</c:v>
                </c:pt>
                <c:pt idx="31">
                  <c:v>96.9</c:v>
                </c:pt>
              </c:numCache>
            </c:numRef>
          </c:val>
        </c:ser>
        <c:ser>
          <c:idx val="1"/>
          <c:order val="1"/>
          <c:tx>
            <c:v>PA2 - (Untreated) - 2%</c:v>
          </c:tx>
          <c:spPr>
            <a:ln>
              <a:solidFill>
                <a:schemeClr val="bg1">
                  <a:lumMod val="65000"/>
                </a:schemeClr>
              </a:solidFill>
            </a:ln>
          </c:spPr>
          <c:marker>
            <c:symbol val="none"/>
          </c:marker>
          <c:cat>
            <c:numRef>
              <c:f>Folha1!$A$3:$A$34</c:f>
              <c:numCache>
                <c:formatCode>0.0</c:formatCode>
                <c:ptCount val="32"/>
                <c:pt idx="0">
                  <c:v>0</c:v>
                </c:pt>
                <c:pt idx="1">
                  <c:v>2</c:v>
                </c:pt>
                <c:pt idx="2">
                  <c:v>6</c:v>
                </c:pt>
                <c:pt idx="3">
                  <c:v>10</c:v>
                </c:pt>
                <c:pt idx="4">
                  <c:v>14</c:v>
                </c:pt>
                <c:pt idx="5">
                  <c:v>18</c:v>
                </c:pt>
                <c:pt idx="6">
                  <c:v>22</c:v>
                </c:pt>
                <c:pt idx="7">
                  <c:v>26</c:v>
                </c:pt>
                <c:pt idx="8">
                  <c:v>30</c:v>
                </c:pt>
                <c:pt idx="9">
                  <c:v>34</c:v>
                </c:pt>
                <c:pt idx="10">
                  <c:v>38</c:v>
                </c:pt>
                <c:pt idx="11">
                  <c:v>42</c:v>
                </c:pt>
                <c:pt idx="12">
                  <c:v>46</c:v>
                </c:pt>
                <c:pt idx="13">
                  <c:v>50</c:v>
                </c:pt>
                <c:pt idx="14">
                  <c:v>54</c:v>
                </c:pt>
                <c:pt idx="15">
                  <c:v>58</c:v>
                </c:pt>
                <c:pt idx="16">
                  <c:v>62</c:v>
                </c:pt>
                <c:pt idx="17">
                  <c:v>66</c:v>
                </c:pt>
                <c:pt idx="18">
                  <c:v>70</c:v>
                </c:pt>
                <c:pt idx="19">
                  <c:v>74</c:v>
                </c:pt>
                <c:pt idx="20">
                  <c:v>78</c:v>
                </c:pt>
                <c:pt idx="21">
                  <c:v>82</c:v>
                </c:pt>
                <c:pt idx="22">
                  <c:v>86</c:v>
                </c:pt>
                <c:pt idx="23">
                  <c:v>90</c:v>
                </c:pt>
                <c:pt idx="24">
                  <c:v>94</c:v>
                </c:pt>
                <c:pt idx="25">
                  <c:v>98</c:v>
                </c:pt>
                <c:pt idx="26">
                  <c:v>102</c:v>
                </c:pt>
                <c:pt idx="27">
                  <c:v>106</c:v>
                </c:pt>
                <c:pt idx="28">
                  <c:v>110</c:v>
                </c:pt>
                <c:pt idx="29">
                  <c:v>114</c:v>
                </c:pt>
                <c:pt idx="30">
                  <c:v>118</c:v>
                </c:pt>
                <c:pt idx="31">
                  <c:v>122</c:v>
                </c:pt>
              </c:numCache>
            </c:numRef>
          </c:cat>
          <c:val>
            <c:numRef>
              <c:f>Folha1!$K$3:$K$34</c:f>
              <c:numCache>
                <c:formatCode>0.0</c:formatCode>
                <c:ptCount val="32"/>
                <c:pt idx="0">
                  <c:v>0</c:v>
                </c:pt>
                <c:pt idx="1">
                  <c:v>0</c:v>
                </c:pt>
                <c:pt idx="2">
                  <c:v>0.30000000000000032</c:v>
                </c:pt>
                <c:pt idx="3">
                  <c:v>2.4</c:v>
                </c:pt>
                <c:pt idx="4">
                  <c:v>3.6</c:v>
                </c:pt>
                <c:pt idx="5">
                  <c:v>4.2</c:v>
                </c:pt>
                <c:pt idx="6">
                  <c:v>5.6</c:v>
                </c:pt>
                <c:pt idx="7">
                  <c:v>7.7</c:v>
                </c:pt>
                <c:pt idx="8">
                  <c:v>10</c:v>
                </c:pt>
                <c:pt idx="9">
                  <c:v>13.9</c:v>
                </c:pt>
                <c:pt idx="10">
                  <c:v>15.7</c:v>
                </c:pt>
                <c:pt idx="11">
                  <c:v>16.7</c:v>
                </c:pt>
                <c:pt idx="12">
                  <c:v>17.7</c:v>
                </c:pt>
                <c:pt idx="13">
                  <c:v>18.600000000000001</c:v>
                </c:pt>
                <c:pt idx="14">
                  <c:v>19.3</c:v>
                </c:pt>
                <c:pt idx="15">
                  <c:v>20.6</c:v>
                </c:pt>
                <c:pt idx="16">
                  <c:v>20.5</c:v>
                </c:pt>
                <c:pt idx="17">
                  <c:v>21.1</c:v>
                </c:pt>
                <c:pt idx="18">
                  <c:v>21.2</c:v>
                </c:pt>
                <c:pt idx="19">
                  <c:v>21.8</c:v>
                </c:pt>
                <c:pt idx="20">
                  <c:v>22.4</c:v>
                </c:pt>
                <c:pt idx="21">
                  <c:v>22.5</c:v>
                </c:pt>
                <c:pt idx="22">
                  <c:v>22.8</c:v>
                </c:pt>
                <c:pt idx="23">
                  <c:v>22.9</c:v>
                </c:pt>
                <c:pt idx="24">
                  <c:v>22.9</c:v>
                </c:pt>
                <c:pt idx="25">
                  <c:v>23.9</c:v>
                </c:pt>
                <c:pt idx="26">
                  <c:v>23.8</c:v>
                </c:pt>
                <c:pt idx="27">
                  <c:v>24.1</c:v>
                </c:pt>
                <c:pt idx="28">
                  <c:v>27.6</c:v>
                </c:pt>
                <c:pt idx="29">
                  <c:v>28.1</c:v>
                </c:pt>
                <c:pt idx="30">
                  <c:v>33.6</c:v>
                </c:pt>
                <c:pt idx="31">
                  <c:v>36.700000000000003</c:v>
                </c:pt>
              </c:numCache>
            </c:numRef>
          </c:val>
        </c:ser>
        <c:marker val="1"/>
        <c:axId val="81386880"/>
        <c:axId val="81393152"/>
      </c:lineChart>
      <c:catAx>
        <c:axId val="81386880"/>
        <c:scaling>
          <c:orientation val="minMax"/>
        </c:scaling>
        <c:axPos val="b"/>
        <c:title>
          <c:tx>
            <c:rich>
              <a:bodyPr/>
              <a:lstStyle/>
              <a:p>
                <a:pPr>
                  <a:defRPr/>
                </a:pPr>
                <a:r>
                  <a:rPr lang="en-US"/>
                  <a:t>Time (min)</a:t>
                </a:r>
              </a:p>
            </c:rich>
          </c:tx>
          <c:layout>
            <c:manualLayout>
              <c:xMode val="edge"/>
              <c:yMode val="edge"/>
              <c:x val="0.80228270599122831"/>
              <c:y val="0.90414177957485065"/>
            </c:manualLayout>
          </c:layout>
        </c:title>
        <c:numFmt formatCode="0" sourceLinked="0"/>
        <c:tickLblPos val="nextTo"/>
        <c:spPr>
          <a:ln>
            <a:solidFill>
              <a:schemeClr val="tx1"/>
            </a:solidFill>
            <a:tailEnd type="arrow" w="med" len="lg"/>
          </a:ln>
        </c:spPr>
        <c:txPr>
          <a:bodyPr/>
          <a:lstStyle/>
          <a:p>
            <a:pPr>
              <a:defRPr sz="1200"/>
            </a:pPr>
            <a:endParaRPr lang="pt-PT"/>
          </a:p>
        </c:txPr>
        <c:crossAx val="81393152"/>
        <c:crosses val="autoZero"/>
        <c:auto val="1"/>
        <c:lblAlgn val="ctr"/>
        <c:lblOffset val="100"/>
        <c:tickLblSkip val="5"/>
      </c:catAx>
      <c:valAx>
        <c:axId val="81393152"/>
        <c:scaling>
          <c:orientation val="minMax"/>
          <c:max val="110"/>
          <c:min val="0"/>
        </c:scaling>
        <c:axPos val="l"/>
        <c:title>
          <c:tx>
            <c:rich>
              <a:bodyPr rot="-5400000" vert="horz"/>
              <a:lstStyle/>
              <a:p>
                <a:pPr>
                  <a:defRPr sz="1200"/>
                </a:pPr>
                <a:r>
                  <a:rPr lang="en-US" sz="1200"/>
                  <a:t>% Exhaustion</a:t>
                </a:r>
              </a:p>
            </c:rich>
          </c:tx>
          <c:layout>
            <c:manualLayout>
              <c:xMode val="edge"/>
              <c:yMode val="edge"/>
              <c:x val="2.019328508791897E-3"/>
              <c:y val="0.25002482797758452"/>
            </c:manualLayout>
          </c:layout>
        </c:title>
        <c:numFmt formatCode="0" sourceLinked="0"/>
        <c:tickLblPos val="nextTo"/>
        <c:spPr>
          <a:ln>
            <a:solidFill>
              <a:schemeClr val="tx1"/>
            </a:solidFill>
            <a:tailEnd type="arrow" w="med" len="lg"/>
          </a:ln>
        </c:spPr>
        <c:txPr>
          <a:bodyPr/>
          <a:lstStyle/>
          <a:p>
            <a:pPr>
              <a:defRPr sz="1200"/>
            </a:pPr>
            <a:endParaRPr lang="pt-PT"/>
          </a:p>
        </c:txPr>
        <c:crossAx val="81386880"/>
        <c:crosses val="autoZero"/>
        <c:crossBetween val="between"/>
        <c:majorUnit val="20"/>
      </c:valAx>
      <c:spPr>
        <a:noFill/>
        <a:ln w="25400">
          <a:noFill/>
        </a:ln>
      </c:spPr>
    </c:plotArea>
    <c:legend>
      <c:legendPos val="r"/>
      <c:layout>
        <c:manualLayout>
          <c:xMode val="edge"/>
          <c:yMode val="edge"/>
          <c:x val="0.34342442676437368"/>
          <c:y val="0.29049064812844388"/>
          <c:w val="0.59728510891080056"/>
          <c:h val="0.18432385141046595"/>
        </c:manualLayout>
      </c:layout>
      <c:txPr>
        <a:bodyPr/>
        <a:lstStyle/>
        <a:p>
          <a:pPr>
            <a:defRPr sz="1100"/>
          </a:pPr>
          <a:endParaRPr lang="pt-PT"/>
        </a:p>
      </c:txPr>
    </c:legend>
    <c:plotVisOnly val="1"/>
    <c:dispBlanksAs val="gap"/>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pt-PT"/>
  <c:chart>
    <c:plotArea>
      <c:layout>
        <c:manualLayout>
          <c:layoutTarget val="inner"/>
          <c:xMode val="edge"/>
          <c:yMode val="edge"/>
          <c:x val="0.14650918416472286"/>
          <c:y val="5.1006124234470714E-2"/>
          <c:w val="0.80403450542532306"/>
          <c:h val="0.73105910409275243"/>
        </c:manualLayout>
      </c:layout>
      <c:lineChart>
        <c:grouping val="standard"/>
        <c:ser>
          <c:idx val="0"/>
          <c:order val="0"/>
          <c:tx>
            <c:v>PA2 - (2,5 Kw.min.m-2) - 1%</c:v>
          </c:tx>
          <c:spPr>
            <a:ln>
              <a:solidFill>
                <a:schemeClr val="tx1"/>
              </a:solidFill>
            </a:ln>
          </c:spPr>
          <c:marker>
            <c:symbol val="none"/>
          </c:marker>
          <c:cat>
            <c:numRef>
              <c:f>Folha1!$A$3:$A$34</c:f>
              <c:numCache>
                <c:formatCode>0.0</c:formatCode>
                <c:ptCount val="32"/>
                <c:pt idx="0">
                  <c:v>0</c:v>
                </c:pt>
                <c:pt idx="1">
                  <c:v>2</c:v>
                </c:pt>
                <c:pt idx="2">
                  <c:v>6</c:v>
                </c:pt>
                <c:pt idx="3">
                  <c:v>10</c:v>
                </c:pt>
                <c:pt idx="4">
                  <c:v>14</c:v>
                </c:pt>
                <c:pt idx="5">
                  <c:v>18</c:v>
                </c:pt>
                <c:pt idx="6">
                  <c:v>22</c:v>
                </c:pt>
                <c:pt idx="7">
                  <c:v>26</c:v>
                </c:pt>
                <c:pt idx="8">
                  <c:v>30</c:v>
                </c:pt>
                <c:pt idx="9">
                  <c:v>34</c:v>
                </c:pt>
                <c:pt idx="10">
                  <c:v>38</c:v>
                </c:pt>
                <c:pt idx="11">
                  <c:v>42</c:v>
                </c:pt>
                <c:pt idx="12">
                  <c:v>46</c:v>
                </c:pt>
                <c:pt idx="13">
                  <c:v>50</c:v>
                </c:pt>
                <c:pt idx="14">
                  <c:v>54</c:v>
                </c:pt>
                <c:pt idx="15">
                  <c:v>58</c:v>
                </c:pt>
                <c:pt idx="16">
                  <c:v>62</c:v>
                </c:pt>
                <c:pt idx="17">
                  <c:v>66</c:v>
                </c:pt>
                <c:pt idx="18">
                  <c:v>70</c:v>
                </c:pt>
                <c:pt idx="19">
                  <c:v>74</c:v>
                </c:pt>
                <c:pt idx="20">
                  <c:v>78</c:v>
                </c:pt>
                <c:pt idx="21">
                  <c:v>82</c:v>
                </c:pt>
                <c:pt idx="22">
                  <c:v>86</c:v>
                </c:pt>
                <c:pt idx="23">
                  <c:v>90</c:v>
                </c:pt>
                <c:pt idx="24">
                  <c:v>94</c:v>
                </c:pt>
                <c:pt idx="25">
                  <c:v>98</c:v>
                </c:pt>
                <c:pt idx="26">
                  <c:v>102</c:v>
                </c:pt>
                <c:pt idx="27">
                  <c:v>106</c:v>
                </c:pt>
                <c:pt idx="28">
                  <c:v>110</c:v>
                </c:pt>
                <c:pt idx="29">
                  <c:v>114</c:v>
                </c:pt>
                <c:pt idx="30">
                  <c:v>118</c:v>
                </c:pt>
                <c:pt idx="31">
                  <c:v>122</c:v>
                </c:pt>
              </c:numCache>
            </c:numRef>
          </c:cat>
          <c:val>
            <c:numRef>
              <c:f>Folha1!$H$3:$H$34</c:f>
              <c:numCache>
                <c:formatCode>0.0</c:formatCode>
                <c:ptCount val="32"/>
                <c:pt idx="0">
                  <c:v>0</c:v>
                </c:pt>
                <c:pt idx="1">
                  <c:v>4.2</c:v>
                </c:pt>
                <c:pt idx="2">
                  <c:v>9.1</c:v>
                </c:pt>
                <c:pt idx="3">
                  <c:v>15.6</c:v>
                </c:pt>
                <c:pt idx="4">
                  <c:v>28.9</c:v>
                </c:pt>
                <c:pt idx="5">
                  <c:v>54.3</c:v>
                </c:pt>
                <c:pt idx="6">
                  <c:v>90.9</c:v>
                </c:pt>
                <c:pt idx="7">
                  <c:v>98.6</c:v>
                </c:pt>
                <c:pt idx="8">
                  <c:v>99.1</c:v>
                </c:pt>
                <c:pt idx="9">
                  <c:v>99.1</c:v>
                </c:pt>
                <c:pt idx="10">
                  <c:v>99.3</c:v>
                </c:pt>
                <c:pt idx="11">
                  <c:v>99.3</c:v>
                </c:pt>
                <c:pt idx="12">
                  <c:v>99.3</c:v>
                </c:pt>
                <c:pt idx="13">
                  <c:v>99.3</c:v>
                </c:pt>
                <c:pt idx="14">
                  <c:v>99.3</c:v>
                </c:pt>
                <c:pt idx="15">
                  <c:v>99.3</c:v>
                </c:pt>
                <c:pt idx="16">
                  <c:v>99.3</c:v>
                </c:pt>
                <c:pt idx="17">
                  <c:v>99.3</c:v>
                </c:pt>
                <c:pt idx="18">
                  <c:v>99.1</c:v>
                </c:pt>
                <c:pt idx="19">
                  <c:v>99.3</c:v>
                </c:pt>
                <c:pt idx="20">
                  <c:v>99.3</c:v>
                </c:pt>
                <c:pt idx="21">
                  <c:v>99.3</c:v>
                </c:pt>
                <c:pt idx="22">
                  <c:v>99.3</c:v>
                </c:pt>
                <c:pt idx="23">
                  <c:v>99.4</c:v>
                </c:pt>
                <c:pt idx="24">
                  <c:v>99.5</c:v>
                </c:pt>
                <c:pt idx="25">
                  <c:v>99.5</c:v>
                </c:pt>
                <c:pt idx="26">
                  <c:v>99.6</c:v>
                </c:pt>
                <c:pt idx="27">
                  <c:v>99.6</c:v>
                </c:pt>
                <c:pt idx="28">
                  <c:v>99.6</c:v>
                </c:pt>
                <c:pt idx="29">
                  <c:v>99.7</c:v>
                </c:pt>
                <c:pt idx="30">
                  <c:v>99.7</c:v>
                </c:pt>
                <c:pt idx="31">
                  <c:v>99.7</c:v>
                </c:pt>
              </c:numCache>
            </c:numRef>
          </c:val>
        </c:ser>
        <c:ser>
          <c:idx val="1"/>
          <c:order val="1"/>
          <c:tx>
            <c:v>PA2 - (Untreated) - 1%</c:v>
          </c:tx>
          <c:spPr>
            <a:ln>
              <a:solidFill>
                <a:schemeClr val="bg1">
                  <a:lumMod val="65000"/>
                </a:schemeClr>
              </a:solidFill>
            </a:ln>
          </c:spPr>
          <c:marker>
            <c:symbol val="none"/>
          </c:marker>
          <c:cat>
            <c:numRef>
              <c:f>Folha1!$A$3:$A$34</c:f>
              <c:numCache>
                <c:formatCode>0.0</c:formatCode>
                <c:ptCount val="32"/>
                <c:pt idx="0">
                  <c:v>0</c:v>
                </c:pt>
                <c:pt idx="1">
                  <c:v>2</c:v>
                </c:pt>
                <c:pt idx="2">
                  <c:v>6</c:v>
                </c:pt>
                <c:pt idx="3">
                  <c:v>10</c:v>
                </c:pt>
                <c:pt idx="4">
                  <c:v>14</c:v>
                </c:pt>
                <c:pt idx="5">
                  <c:v>18</c:v>
                </c:pt>
                <c:pt idx="6">
                  <c:v>22</c:v>
                </c:pt>
                <c:pt idx="7">
                  <c:v>26</c:v>
                </c:pt>
                <c:pt idx="8">
                  <c:v>30</c:v>
                </c:pt>
                <c:pt idx="9">
                  <c:v>34</c:v>
                </c:pt>
                <c:pt idx="10">
                  <c:v>38</c:v>
                </c:pt>
                <c:pt idx="11">
                  <c:v>42</c:v>
                </c:pt>
                <c:pt idx="12">
                  <c:v>46</c:v>
                </c:pt>
                <c:pt idx="13">
                  <c:v>50</c:v>
                </c:pt>
                <c:pt idx="14">
                  <c:v>54</c:v>
                </c:pt>
                <c:pt idx="15">
                  <c:v>58</c:v>
                </c:pt>
                <c:pt idx="16">
                  <c:v>62</c:v>
                </c:pt>
                <c:pt idx="17">
                  <c:v>66</c:v>
                </c:pt>
                <c:pt idx="18">
                  <c:v>70</c:v>
                </c:pt>
                <c:pt idx="19">
                  <c:v>74</c:v>
                </c:pt>
                <c:pt idx="20">
                  <c:v>78</c:v>
                </c:pt>
                <c:pt idx="21">
                  <c:v>82</c:v>
                </c:pt>
                <c:pt idx="22">
                  <c:v>86</c:v>
                </c:pt>
                <c:pt idx="23">
                  <c:v>90</c:v>
                </c:pt>
                <c:pt idx="24">
                  <c:v>94</c:v>
                </c:pt>
                <c:pt idx="25">
                  <c:v>98</c:v>
                </c:pt>
                <c:pt idx="26">
                  <c:v>102</c:v>
                </c:pt>
                <c:pt idx="27">
                  <c:v>106</c:v>
                </c:pt>
                <c:pt idx="28">
                  <c:v>110</c:v>
                </c:pt>
                <c:pt idx="29">
                  <c:v>114</c:v>
                </c:pt>
                <c:pt idx="30">
                  <c:v>118</c:v>
                </c:pt>
                <c:pt idx="31">
                  <c:v>122</c:v>
                </c:pt>
              </c:numCache>
            </c:numRef>
          </c:cat>
          <c:val>
            <c:numRef>
              <c:f>Folha1!$I$3:$I$34</c:f>
              <c:numCache>
                <c:formatCode>0.0</c:formatCode>
                <c:ptCount val="32"/>
                <c:pt idx="0">
                  <c:v>0</c:v>
                </c:pt>
                <c:pt idx="1">
                  <c:v>4</c:v>
                </c:pt>
                <c:pt idx="2">
                  <c:v>7</c:v>
                </c:pt>
                <c:pt idx="3">
                  <c:v>9.1</c:v>
                </c:pt>
                <c:pt idx="4">
                  <c:v>11.6</c:v>
                </c:pt>
                <c:pt idx="5">
                  <c:v>19</c:v>
                </c:pt>
                <c:pt idx="6">
                  <c:v>29</c:v>
                </c:pt>
                <c:pt idx="7">
                  <c:v>38.4</c:v>
                </c:pt>
                <c:pt idx="8">
                  <c:v>45.3</c:v>
                </c:pt>
                <c:pt idx="9">
                  <c:v>49.4</c:v>
                </c:pt>
                <c:pt idx="10">
                  <c:v>52.8</c:v>
                </c:pt>
                <c:pt idx="11">
                  <c:v>56</c:v>
                </c:pt>
                <c:pt idx="12">
                  <c:v>57.9</c:v>
                </c:pt>
                <c:pt idx="13">
                  <c:v>61</c:v>
                </c:pt>
                <c:pt idx="14">
                  <c:v>62.3</c:v>
                </c:pt>
                <c:pt idx="15">
                  <c:v>63.4</c:v>
                </c:pt>
                <c:pt idx="16">
                  <c:v>64.400000000000006</c:v>
                </c:pt>
                <c:pt idx="17">
                  <c:v>65.400000000000006</c:v>
                </c:pt>
                <c:pt idx="18">
                  <c:v>66</c:v>
                </c:pt>
                <c:pt idx="19">
                  <c:v>66.7</c:v>
                </c:pt>
                <c:pt idx="20">
                  <c:v>67.400000000000006</c:v>
                </c:pt>
                <c:pt idx="21">
                  <c:v>68.099999999999994</c:v>
                </c:pt>
                <c:pt idx="22">
                  <c:v>69.5</c:v>
                </c:pt>
                <c:pt idx="23">
                  <c:v>70.2</c:v>
                </c:pt>
                <c:pt idx="24">
                  <c:v>71.400000000000006</c:v>
                </c:pt>
                <c:pt idx="25">
                  <c:v>71.5</c:v>
                </c:pt>
                <c:pt idx="26">
                  <c:v>72.5</c:v>
                </c:pt>
                <c:pt idx="27">
                  <c:v>73.3</c:v>
                </c:pt>
                <c:pt idx="28">
                  <c:v>73.599999999999994</c:v>
                </c:pt>
                <c:pt idx="29">
                  <c:v>73.900000000000006</c:v>
                </c:pt>
                <c:pt idx="30">
                  <c:v>75.2</c:v>
                </c:pt>
                <c:pt idx="31">
                  <c:v>75.7</c:v>
                </c:pt>
              </c:numCache>
            </c:numRef>
          </c:val>
        </c:ser>
        <c:marker val="1"/>
        <c:axId val="81471360"/>
        <c:axId val="81678336"/>
      </c:lineChart>
      <c:catAx>
        <c:axId val="81471360"/>
        <c:scaling>
          <c:orientation val="minMax"/>
        </c:scaling>
        <c:axPos val="b"/>
        <c:title>
          <c:tx>
            <c:rich>
              <a:bodyPr/>
              <a:lstStyle/>
              <a:p>
                <a:pPr>
                  <a:defRPr/>
                </a:pPr>
                <a:r>
                  <a:rPr lang="en-US"/>
                  <a:t>Time (min)</a:t>
                </a:r>
              </a:p>
            </c:rich>
          </c:tx>
          <c:layout>
            <c:manualLayout>
              <c:xMode val="edge"/>
              <c:yMode val="edge"/>
              <c:x val="0.80228270599122831"/>
              <c:y val="0.90414177957485065"/>
            </c:manualLayout>
          </c:layout>
        </c:title>
        <c:numFmt formatCode="0" sourceLinked="0"/>
        <c:tickLblPos val="nextTo"/>
        <c:spPr>
          <a:ln>
            <a:solidFill>
              <a:schemeClr val="tx1"/>
            </a:solidFill>
            <a:tailEnd type="arrow" w="med" len="lg"/>
          </a:ln>
        </c:spPr>
        <c:txPr>
          <a:bodyPr/>
          <a:lstStyle/>
          <a:p>
            <a:pPr>
              <a:defRPr sz="1200"/>
            </a:pPr>
            <a:endParaRPr lang="pt-PT"/>
          </a:p>
        </c:txPr>
        <c:crossAx val="81678336"/>
        <c:crosses val="autoZero"/>
        <c:auto val="1"/>
        <c:lblAlgn val="ctr"/>
        <c:lblOffset val="100"/>
        <c:tickLblSkip val="5"/>
      </c:catAx>
      <c:valAx>
        <c:axId val="81678336"/>
        <c:scaling>
          <c:orientation val="minMax"/>
          <c:max val="110"/>
          <c:min val="0"/>
        </c:scaling>
        <c:axPos val="l"/>
        <c:title>
          <c:tx>
            <c:rich>
              <a:bodyPr rot="-5400000" vert="horz"/>
              <a:lstStyle/>
              <a:p>
                <a:pPr>
                  <a:defRPr sz="1200"/>
                </a:pPr>
                <a:r>
                  <a:rPr lang="en-US" sz="1200"/>
                  <a:t>% Exhaustion</a:t>
                </a:r>
              </a:p>
            </c:rich>
          </c:tx>
          <c:layout>
            <c:manualLayout>
              <c:xMode val="edge"/>
              <c:yMode val="edge"/>
              <c:x val="2.019328508791897E-3"/>
              <c:y val="0.25002482797758452"/>
            </c:manualLayout>
          </c:layout>
        </c:title>
        <c:numFmt formatCode="0" sourceLinked="0"/>
        <c:tickLblPos val="nextTo"/>
        <c:spPr>
          <a:ln>
            <a:solidFill>
              <a:schemeClr val="tx1"/>
            </a:solidFill>
            <a:tailEnd type="arrow" w="med" len="lg"/>
          </a:ln>
        </c:spPr>
        <c:txPr>
          <a:bodyPr/>
          <a:lstStyle/>
          <a:p>
            <a:pPr>
              <a:defRPr sz="1200"/>
            </a:pPr>
            <a:endParaRPr lang="pt-PT"/>
          </a:p>
        </c:txPr>
        <c:crossAx val="81471360"/>
        <c:crosses val="autoZero"/>
        <c:crossBetween val="between"/>
        <c:majorUnit val="20"/>
      </c:valAx>
      <c:spPr>
        <a:noFill/>
        <a:ln w="25400">
          <a:noFill/>
        </a:ln>
      </c:spPr>
    </c:plotArea>
    <c:legend>
      <c:legendPos val="r"/>
      <c:layout>
        <c:manualLayout>
          <c:xMode val="edge"/>
          <c:yMode val="edge"/>
          <c:x val="0.40101436742372532"/>
          <c:y val="0.47055496441323208"/>
          <c:w val="0.59481035671962357"/>
          <c:h val="0.18432385141046595"/>
        </c:manualLayout>
      </c:layout>
      <c:txPr>
        <a:bodyPr/>
        <a:lstStyle/>
        <a:p>
          <a:pPr>
            <a:defRPr sz="1100"/>
          </a:pPr>
          <a:endParaRPr lang="pt-PT"/>
        </a:p>
      </c:txPr>
    </c:legend>
    <c:plotVisOnly val="1"/>
    <c:dispBlanksAs val="gap"/>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pt-PT"/>
  <c:chart>
    <c:plotArea>
      <c:layout>
        <c:manualLayout>
          <c:layoutTarget val="inner"/>
          <c:xMode val="edge"/>
          <c:yMode val="edge"/>
          <c:x val="0.13898733474058461"/>
          <c:y val="3.2966887548672885E-2"/>
          <c:w val="0.82592767470281081"/>
          <c:h val="0.73105910409275243"/>
        </c:manualLayout>
      </c:layout>
      <c:lineChart>
        <c:grouping val="standard"/>
        <c:ser>
          <c:idx val="0"/>
          <c:order val="0"/>
          <c:tx>
            <c:v>PA2 - (2,5 Kw.min.m-2) - 3%</c:v>
          </c:tx>
          <c:spPr>
            <a:ln>
              <a:solidFill>
                <a:schemeClr val="tx1"/>
              </a:solidFill>
            </a:ln>
          </c:spPr>
          <c:marker>
            <c:symbol val="none"/>
          </c:marker>
          <c:cat>
            <c:numRef>
              <c:f>Folha1!$A$3:$A$34</c:f>
              <c:numCache>
                <c:formatCode>0.0</c:formatCode>
                <c:ptCount val="32"/>
                <c:pt idx="0">
                  <c:v>0</c:v>
                </c:pt>
                <c:pt idx="1">
                  <c:v>2</c:v>
                </c:pt>
                <c:pt idx="2">
                  <c:v>6</c:v>
                </c:pt>
                <c:pt idx="3">
                  <c:v>10</c:v>
                </c:pt>
                <c:pt idx="4">
                  <c:v>14</c:v>
                </c:pt>
                <c:pt idx="5">
                  <c:v>18</c:v>
                </c:pt>
                <c:pt idx="6">
                  <c:v>22</c:v>
                </c:pt>
                <c:pt idx="7">
                  <c:v>26</c:v>
                </c:pt>
                <c:pt idx="8">
                  <c:v>30</c:v>
                </c:pt>
                <c:pt idx="9">
                  <c:v>34</c:v>
                </c:pt>
                <c:pt idx="10">
                  <c:v>38</c:v>
                </c:pt>
                <c:pt idx="11">
                  <c:v>42</c:v>
                </c:pt>
                <c:pt idx="12">
                  <c:v>46</c:v>
                </c:pt>
                <c:pt idx="13">
                  <c:v>50</c:v>
                </c:pt>
                <c:pt idx="14">
                  <c:v>54</c:v>
                </c:pt>
                <c:pt idx="15">
                  <c:v>58</c:v>
                </c:pt>
                <c:pt idx="16">
                  <c:v>62</c:v>
                </c:pt>
                <c:pt idx="17">
                  <c:v>66</c:v>
                </c:pt>
                <c:pt idx="18">
                  <c:v>70</c:v>
                </c:pt>
                <c:pt idx="19">
                  <c:v>74</c:v>
                </c:pt>
                <c:pt idx="20">
                  <c:v>78</c:v>
                </c:pt>
                <c:pt idx="21">
                  <c:v>82</c:v>
                </c:pt>
                <c:pt idx="22">
                  <c:v>86</c:v>
                </c:pt>
                <c:pt idx="23">
                  <c:v>90</c:v>
                </c:pt>
                <c:pt idx="24">
                  <c:v>94</c:v>
                </c:pt>
                <c:pt idx="25">
                  <c:v>98</c:v>
                </c:pt>
                <c:pt idx="26">
                  <c:v>102</c:v>
                </c:pt>
                <c:pt idx="27">
                  <c:v>106</c:v>
                </c:pt>
                <c:pt idx="28">
                  <c:v>110</c:v>
                </c:pt>
                <c:pt idx="29">
                  <c:v>114</c:v>
                </c:pt>
                <c:pt idx="30">
                  <c:v>118</c:v>
                </c:pt>
                <c:pt idx="31">
                  <c:v>122</c:v>
                </c:pt>
              </c:numCache>
            </c:numRef>
          </c:cat>
          <c:val>
            <c:numRef>
              <c:f>Folha1!$L$3:$L$34</c:f>
              <c:numCache>
                <c:formatCode>0.0</c:formatCode>
                <c:ptCount val="32"/>
                <c:pt idx="0">
                  <c:v>0</c:v>
                </c:pt>
                <c:pt idx="1">
                  <c:v>1.7</c:v>
                </c:pt>
                <c:pt idx="2">
                  <c:v>3.9</c:v>
                </c:pt>
                <c:pt idx="3">
                  <c:v>5</c:v>
                </c:pt>
                <c:pt idx="4">
                  <c:v>10.6</c:v>
                </c:pt>
                <c:pt idx="5">
                  <c:v>18.100000000000001</c:v>
                </c:pt>
                <c:pt idx="6">
                  <c:v>30.8</c:v>
                </c:pt>
                <c:pt idx="7">
                  <c:v>47.4</c:v>
                </c:pt>
                <c:pt idx="8">
                  <c:v>56</c:v>
                </c:pt>
                <c:pt idx="9">
                  <c:v>58.3</c:v>
                </c:pt>
                <c:pt idx="10">
                  <c:v>60.5</c:v>
                </c:pt>
                <c:pt idx="11">
                  <c:v>61.3</c:v>
                </c:pt>
                <c:pt idx="12">
                  <c:v>63.1</c:v>
                </c:pt>
                <c:pt idx="13">
                  <c:v>63.7</c:v>
                </c:pt>
                <c:pt idx="14">
                  <c:v>64.7</c:v>
                </c:pt>
                <c:pt idx="15">
                  <c:v>67</c:v>
                </c:pt>
                <c:pt idx="16">
                  <c:v>66.900000000000006</c:v>
                </c:pt>
                <c:pt idx="17">
                  <c:v>69.2</c:v>
                </c:pt>
                <c:pt idx="18">
                  <c:v>69.3</c:v>
                </c:pt>
                <c:pt idx="19">
                  <c:v>69.7</c:v>
                </c:pt>
                <c:pt idx="20">
                  <c:v>69.900000000000006</c:v>
                </c:pt>
                <c:pt idx="21">
                  <c:v>70</c:v>
                </c:pt>
                <c:pt idx="22">
                  <c:v>70.3</c:v>
                </c:pt>
                <c:pt idx="23">
                  <c:v>70.7</c:v>
                </c:pt>
                <c:pt idx="24">
                  <c:v>71.2</c:v>
                </c:pt>
                <c:pt idx="25">
                  <c:v>71.3</c:v>
                </c:pt>
                <c:pt idx="26">
                  <c:v>72.099999999999994</c:v>
                </c:pt>
                <c:pt idx="27">
                  <c:v>72.400000000000006</c:v>
                </c:pt>
                <c:pt idx="28">
                  <c:v>73.400000000000006</c:v>
                </c:pt>
                <c:pt idx="29">
                  <c:v>74.7</c:v>
                </c:pt>
                <c:pt idx="30">
                  <c:v>75.400000000000006</c:v>
                </c:pt>
                <c:pt idx="31">
                  <c:v>75.900000000000006</c:v>
                </c:pt>
              </c:numCache>
            </c:numRef>
          </c:val>
        </c:ser>
        <c:ser>
          <c:idx val="1"/>
          <c:order val="1"/>
          <c:tx>
            <c:v>PA2 - (Untreated) - 3%</c:v>
          </c:tx>
          <c:spPr>
            <a:ln>
              <a:solidFill>
                <a:schemeClr val="bg1">
                  <a:lumMod val="65000"/>
                </a:schemeClr>
              </a:solidFill>
            </a:ln>
          </c:spPr>
          <c:marker>
            <c:symbol val="none"/>
          </c:marker>
          <c:cat>
            <c:numRef>
              <c:f>Folha1!$A$3:$A$34</c:f>
              <c:numCache>
                <c:formatCode>0.0</c:formatCode>
                <c:ptCount val="32"/>
                <c:pt idx="0">
                  <c:v>0</c:v>
                </c:pt>
                <c:pt idx="1">
                  <c:v>2</c:v>
                </c:pt>
                <c:pt idx="2">
                  <c:v>6</c:v>
                </c:pt>
                <c:pt idx="3">
                  <c:v>10</c:v>
                </c:pt>
                <c:pt idx="4">
                  <c:v>14</c:v>
                </c:pt>
                <c:pt idx="5">
                  <c:v>18</c:v>
                </c:pt>
                <c:pt idx="6">
                  <c:v>22</c:v>
                </c:pt>
                <c:pt idx="7">
                  <c:v>26</c:v>
                </c:pt>
                <c:pt idx="8">
                  <c:v>30</c:v>
                </c:pt>
                <c:pt idx="9">
                  <c:v>34</c:v>
                </c:pt>
                <c:pt idx="10">
                  <c:v>38</c:v>
                </c:pt>
                <c:pt idx="11">
                  <c:v>42</c:v>
                </c:pt>
                <c:pt idx="12">
                  <c:v>46</c:v>
                </c:pt>
                <c:pt idx="13">
                  <c:v>50</c:v>
                </c:pt>
                <c:pt idx="14">
                  <c:v>54</c:v>
                </c:pt>
                <c:pt idx="15">
                  <c:v>58</c:v>
                </c:pt>
                <c:pt idx="16">
                  <c:v>62</c:v>
                </c:pt>
                <c:pt idx="17">
                  <c:v>66</c:v>
                </c:pt>
                <c:pt idx="18">
                  <c:v>70</c:v>
                </c:pt>
                <c:pt idx="19">
                  <c:v>74</c:v>
                </c:pt>
                <c:pt idx="20">
                  <c:v>78</c:v>
                </c:pt>
                <c:pt idx="21">
                  <c:v>82</c:v>
                </c:pt>
                <c:pt idx="22">
                  <c:v>86</c:v>
                </c:pt>
                <c:pt idx="23">
                  <c:v>90</c:v>
                </c:pt>
                <c:pt idx="24">
                  <c:v>94</c:v>
                </c:pt>
                <c:pt idx="25">
                  <c:v>98</c:v>
                </c:pt>
                <c:pt idx="26">
                  <c:v>102</c:v>
                </c:pt>
                <c:pt idx="27">
                  <c:v>106</c:v>
                </c:pt>
                <c:pt idx="28">
                  <c:v>110</c:v>
                </c:pt>
                <c:pt idx="29">
                  <c:v>114</c:v>
                </c:pt>
                <c:pt idx="30">
                  <c:v>118</c:v>
                </c:pt>
                <c:pt idx="31">
                  <c:v>122</c:v>
                </c:pt>
              </c:numCache>
            </c:numRef>
          </c:cat>
          <c:val>
            <c:numRef>
              <c:f>Folha1!$M$3:$M$34</c:f>
              <c:numCache>
                <c:formatCode>0.0</c:formatCode>
                <c:ptCount val="32"/>
                <c:pt idx="0">
                  <c:v>0</c:v>
                </c:pt>
                <c:pt idx="1">
                  <c:v>0.1</c:v>
                </c:pt>
                <c:pt idx="2">
                  <c:v>2.4</c:v>
                </c:pt>
                <c:pt idx="3">
                  <c:v>4.2</c:v>
                </c:pt>
                <c:pt idx="4">
                  <c:v>5.4</c:v>
                </c:pt>
                <c:pt idx="5">
                  <c:v>8.8000000000000007</c:v>
                </c:pt>
                <c:pt idx="6">
                  <c:v>10.1</c:v>
                </c:pt>
                <c:pt idx="7">
                  <c:v>12.2</c:v>
                </c:pt>
                <c:pt idx="8">
                  <c:v>15.7</c:v>
                </c:pt>
                <c:pt idx="9">
                  <c:v>17.7</c:v>
                </c:pt>
                <c:pt idx="10">
                  <c:v>21.2</c:v>
                </c:pt>
                <c:pt idx="11">
                  <c:v>22.3</c:v>
                </c:pt>
                <c:pt idx="12">
                  <c:v>22.5</c:v>
                </c:pt>
                <c:pt idx="13">
                  <c:v>24.6</c:v>
                </c:pt>
                <c:pt idx="14">
                  <c:v>24.4</c:v>
                </c:pt>
                <c:pt idx="15">
                  <c:v>25.4</c:v>
                </c:pt>
                <c:pt idx="16">
                  <c:v>25</c:v>
                </c:pt>
                <c:pt idx="17">
                  <c:v>25.6</c:v>
                </c:pt>
                <c:pt idx="18">
                  <c:v>24.8</c:v>
                </c:pt>
                <c:pt idx="19">
                  <c:v>25.7</c:v>
                </c:pt>
                <c:pt idx="20">
                  <c:v>25.5</c:v>
                </c:pt>
                <c:pt idx="21">
                  <c:v>25.8</c:v>
                </c:pt>
                <c:pt idx="22">
                  <c:v>26.8</c:v>
                </c:pt>
                <c:pt idx="23">
                  <c:v>27.7</c:v>
                </c:pt>
                <c:pt idx="24">
                  <c:v>25.9</c:v>
                </c:pt>
                <c:pt idx="25">
                  <c:v>26.6</c:v>
                </c:pt>
                <c:pt idx="26">
                  <c:v>26.7</c:v>
                </c:pt>
                <c:pt idx="27">
                  <c:v>27</c:v>
                </c:pt>
                <c:pt idx="28">
                  <c:v>27.5</c:v>
                </c:pt>
                <c:pt idx="29">
                  <c:v>28.2</c:v>
                </c:pt>
                <c:pt idx="30">
                  <c:v>29.8</c:v>
                </c:pt>
                <c:pt idx="31">
                  <c:v>29.8</c:v>
                </c:pt>
              </c:numCache>
            </c:numRef>
          </c:val>
        </c:ser>
        <c:marker val="1"/>
        <c:axId val="81752448"/>
        <c:axId val="81754368"/>
      </c:lineChart>
      <c:catAx>
        <c:axId val="81752448"/>
        <c:scaling>
          <c:orientation val="minMax"/>
        </c:scaling>
        <c:axPos val="b"/>
        <c:title>
          <c:tx>
            <c:rich>
              <a:bodyPr/>
              <a:lstStyle/>
              <a:p>
                <a:pPr>
                  <a:defRPr/>
                </a:pPr>
                <a:r>
                  <a:rPr lang="en-US"/>
                  <a:t>Time (min)</a:t>
                </a:r>
              </a:p>
            </c:rich>
          </c:tx>
          <c:layout>
            <c:manualLayout>
              <c:xMode val="edge"/>
              <c:yMode val="edge"/>
              <c:x val="0.80228270599122831"/>
              <c:y val="0.90414177957485065"/>
            </c:manualLayout>
          </c:layout>
        </c:title>
        <c:numFmt formatCode="0" sourceLinked="0"/>
        <c:tickLblPos val="nextTo"/>
        <c:spPr>
          <a:ln>
            <a:solidFill>
              <a:schemeClr val="tx1"/>
            </a:solidFill>
            <a:tailEnd type="arrow" w="med" len="lg"/>
          </a:ln>
        </c:spPr>
        <c:txPr>
          <a:bodyPr/>
          <a:lstStyle/>
          <a:p>
            <a:pPr>
              <a:defRPr sz="1200"/>
            </a:pPr>
            <a:endParaRPr lang="pt-PT"/>
          </a:p>
        </c:txPr>
        <c:crossAx val="81754368"/>
        <c:crosses val="autoZero"/>
        <c:auto val="1"/>
        <c:lblAlgn val="ctr"/>
        <c:lblOffset val="100"/>
        <c:tickLblSkip val="5"/>
      </c:catAx>
      <c:valAx>
        <c:axId val="81754368"/>
        <c:scaling>
          <c:orientation val="minMax"/>
          <c:max val="110"/>
          <c:min val="0"/>
        </c:scaling>
        <c:axPos val="l"/>
        <c:title>
          <c:tx>
            <c:rich>
              <a:bodyPr rot="-5400000" vert="horz"/>
              <a:lstStyle/>
              <a:p>
                <a:pPr>
                  <a:defRPr sz="1200"/>
                </a:pPr>
                <a:r>
                  <a:rPr lang="en-US" sz="1200"/>
                  <a:t>% Exhaustion</a:t>
                </a:r>
              </a:p>
            </c:rich>
          </c:tx>
          <c:layout>
            <c:manualLayout>
              <c:xMode val="edge"/>
              <c:yMode val="edge"/>
              <c:x val="2.019328508791897E-3"/>
              <c:y val="0.25002482797758452"/>
            </c:manualLayout>
          </c:layout>
        </c:title>
        <c:numFmt formatCode="0" sourceLinked="0"/>
        <c:tickLblPos val="nextTo"/>
        <c:spPr>
          <a:ln>
            <a:solidFill>
              <a:schemeClr val="tx1"/>
            </a:solidFill>
            <a:tailEnd type="arrow" w="med" len="lg"/>
          </a:ln>
        </c:spPr>
        <c:txPr>
          <a:bodyPr/>
          <a:lstStyle/>
          <a:p>
            <a:pPr>
              <a:defRPr sz="1200"/>
            </a:pPr>
            <a:endParaRPr lang="pt-PT"/>
          </a:p>
        </c:txPr>
        <c:crossAx val="81752448"/>
        <c:crosses val="autoZero"/>
        <c:crossBetween val="between"/>
        <c:majorUnit val="20"/>
      </c:valAx>
      <c:spPr>
        <a:noFill/>
        <a:ln w="25400">
          <a:noFill/>
        </a:ln>
      </c:spPr>
    </c:plotArea>
    <c:legend>
      <c:legendPos val="r"/>
      <c:layout>
        <c:manualLayout>
          <c:xMode val="edge"/>
          <c:yMode val="edge"/>
          <c:x val="0.40101436742372532"/>
          <c:y val="0.36251637464235975"/>
          <c:w val="0.53969505256929884"/>
          <c:h val="0.18432385141046598"/>
        </c:manualLayout>
      </c:layout>
      <c:txPr>
        <a:bodyPr/>
        <a:lstStyle/>
        <a:p>
          <a:pPr>
            <a:defRPr sz="1100"/>
          </a:pPr>
          <a:endParaRPr lang="pt-PT"/>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PT"/>
  <c:style val="1"/>
  <c:chart>
    <c:title>
      <c:tx>
        <c:rich>
          <a:bodyPr/>
          <a:lstStyle/>
          <a:p>
            <a:pPr>
              <a:defRPr sz="1600"/>
            </a:pPr>
            <a:r>
              <a:rPr lang="en-US" sz="1600"/>
              <a:t>Polyamide 1</a:t>
            </a:r>
          </a:p>
        </c:rich>
      </c:tx>
      <c:layout>
        <c:manualLayout>
          <c:xMode val="edge"/>
          <c:yMode val="edge"/>
          <c:x val="0.37857650146673161"/>
          <c:y val="6.9176509186351714E-3"/>
        </c:manualLayout>
      </c:layout>
      <c:overlay val="1"/>
    </c:title>
    <c:plotArea>
      <c:layout>
        <c:manualLayout>
          <c:layoutTarget val="inner"/>
          <c:xMode val="edge"/>
          <c:yMode val="edge"/>
          <c:x val="0.23999714317456827"/>
          <c:y val="0.16251166520851304"/>
          <c:w val="0.76000285682543312"/>
          <c:h val="0.6871139545056868"/>
        </c:manualLayout>
      </c:layout>
      <c:barChart>
        <c:barDir val="col"/>
        <c:grouping val="clustered"/>
        <c:ser>
          <c:idx val="1"/>
          <c:order val="0"/>
          <c:tx>
            <c:v>Poliamida1</c:v>
          </c:tx>
          <c:dLbls>
            <c:dLbl>
              <c:idx val="0"/>
              <c:layout>
                <c:manualLayout>
                  <c:x val="0"/>
                  <c:y val="-2.3148148148148147E-2"/>
                </c:manualLayout>
              </c:layout>
              <c:dLblPos val="outEnd"/>
              <c:showVal val="1"/>
            </c:dLbl>
            <c:dLbl>
              <c:idx val="1"/>
              <c:layout>
                <c:manualLayout>
                  <c:x val="-2.7777777777778568E-3"/>
                  <c:y val="-1.8518518518518701E-2"/>
                </c:manualLayout>
              </c:layout>
              <c:dLblPos val="outEnd"/>
              <c:showVal val="1"/>
            </c:dLbl>
            <c:txPr>
              <a:bodyPr/>
              <a:lstStyle/>
              <a:p>
                <a:pPr>
                  <a:defRPr sz="1000"/>
                </a:pPr>
                <a:endParaRPr lang="pt-PT"/>
              </a:p>
            </c:txPr>
            <c:showVal val="1"/>
          </c:dLbls>
          <c:errBars>
            <c:errBarType val="both"/>
            <c:errValType val="cust"/>
            <c:plus>
              <c:numRef>
                <c:f>Absorção!$K$33:$L$33</c:f>
                <c:numCache>
                  <c:formatCode>General</c:formatCode>
                  <c:ptCount val="2"/>
                  <c:pt idx="0">
                    <c:v>25.290551595407987</c:v>
                  </c:pt>
                  <c:pt idx="1">
                    <c:v>3.8512335686115402</c:v>
                  </c:pt>
                </c:numCache>
              </c:numRef>
            </c:plus>
            <c:minus>
              <c:numLit>
                <c:formatCode>General</c:formatCode>
                <c:ptCount val="1"/>
                <c:pt idx="0">
                  <c:v>1</c:v>
                </c:pt>
              </c:numLit>
            </c:minus>
          </c:errBars>
          <c:cat>
            <c:strRef>
              <c:f>Absorção!$K$20:$L$20</c:f>
              <c:strCache>
                <c:ptCount val="2"/>
                <c:pt idx="0">
                  <c:v>Untreated</c:v>
                </c:pt>
                <c:pt idx="1">
                  <c:v>2500 W.min.m-2</c:v>
                </c:pt>
              </c:strCache>
            </c:strRef>
          </c:cat>
          <c:val>
            <c:numRef>
              <c:f>Absorção!$K$21:$L$21</c:f>
              <c:numCache>
                <c:formatCode>0</c:formatCode>
                <c:ptCount val="2"/>
                <c:pt idx="0">
                  <c:v>403.68</c:v>
                </c:pt>
                <c:pt idx="1">
                  <c:v>69.720000000000013</c:v>
                </c:pt>
              </c:numCache>
            </c:numRef>
          </c:val>
        </c:ser>
        <c:axId val="119848320"/>
        <c:axId val="126775680"/>
      </c:barChart>
      <c:catAx>
        <c:axId val="119848320"/>
        <c:scaling>
          <c:orientation val="minMax"/>
        </c:scaling>
        <c:axPos val="b"/>
        <c:numFmt formatCode="General" sourceLinked="1"/>
        <c:tickLblPos val="nextTo"/>
        <c:txPr>
          <a:bodyPr/>
          <a:lstStyle/>
          <a:p>
            <a:pPr>
              <a:defRPr sz="1000"/>
            </a:pPr>
            <a:endParaRPr lang="pt-PT"/>
          </a:p>
        </c:txPr>
        <c:crossAx val="126775680"/>
        <c:crosses val="autoZero"/>
        <c:auto val="1"/>
        <c:lblAlgn val="ctr"/>
        <c:lblOffset val="100"/>
      </c:catAx>
      <c:valAx>
        <c:axId val="126775680"/>
        <c:scaling>
          <c:orientation val="minMax"/>
          <c:max val="500"/>
          <c:min val="0"/>
        </c:scaling>
        <c:axPos val="l"/>
        <c:title>
          <c:tx>
            <c:rich>
              <a:bodyPr rot="-5400000" vert="horz"/>
              <a:lstStyle/>
              <a:p>
                <a:pPr>
                  <a:defRPr sz="1400"/>
                </a:pPr>
                <a:r>
                  <a:rPr lang="en-US" sz="1400" dirty="0"/>
                  <a:t>Adsorption time  (s)</a:t>
                </a:r>
              </a:p>
            </c:rich>
          </c:tx>
          <c:layout>
            <c:manualLayout>
              <c:xMode val="edge"/>
              <c:yMode val="edge"/>
              <c:x val="1.7948402558445882E-2"/>
              <c:y val="0.11446552234936858"/>
            </c:manualLayout>
          </c:layout>
        </c:title>
        <c:numFmt formatCode="0" sourceLinked="1"/>
        <c:tickLblPos val="nextTo"/>
        <c:txPr>
          <a:bodyPr/>
          <a:lstStyle/>
          <a:p>
            <a:pPr>
              <a:defRPr sz="1000"/>
            </a:pPr>
            <a:endParaRPr lang="pt-PT"/>
          </a:p>
        </c:txPr>
        <c:crossAx val="119848320"/>
        <c:crossesAt val="1"/>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PT"/>
  <c:style val="1"/>
  <c:chart>
    <c:title>
      <c:tx>
        <c:rich>
          <a:bodyPr/>
          <a:lstStyle/>
          <a:p>
            <a:pPr>
              <a:defRPr sz="1600"/>
            </a:pPr>
            <a:r>
              <a:rPr lang="en-US" sz="1600"/>
              <a:t>Polyamide 2</a:t>
            </a:r>
          </a:p>
        </c:rich>
      </c:tx>
      <c:layout>
        <c:manualLayout>
          <c:xMode val="edge"/>
          <c:yMode val="edge"/>
          <c:x val="0.37857638888888989"/>
          <c:y val="3.0436111111111164E-2"/>
        </c:manualLayout>
      </c:layout>
      <c:overlay val="1"/>
    </c:title>
    <c:plotArea>
      <c:layout>
        <c:manualLayout>
          <c:layoutTarget val="inner"/>
          <c:xMode val="edge"/>
          <c:yMode val="edge"/>
          <c:x val="0.22446284722222251"/>
          <c:y val="0.16251166520851293"/>
          <c:w val="0.77553715277777779"/>
          <c:h val="0.6871139545056868"/>
        </c:manualLayout>
      </c:layout>
      <c:barChart>
        <c:barDir val="col"/>
        <c:grouping val="clustered"/>
        <c:ser>
          <c:idx val="1"/>
          <c:order val="0"/>
          <c:tx>
            <c:v>Poliamida1</c:v>
          </c:tx>
          <c:dLbls>
            <c:dLbl>
              <c:idx val="0"/>
              <c:layout>
                <c:manualLayout>
                  <c:x val="6.4000125424567761E-2"/>
                  <c:y val="-2.2872676801275449E-3"/>
                </c:manualLayout>
              </c:layout>
              <c:dLblPos val="outEnd"/>
              <c:showVal val="1"/>
            </c:dLbl>
            <c:dLbl>
              <c:idx val="1"/>
              <c:layout>
                <c:manualLayout>
                  <c:x val="-2.7777777777778598E-3"/>
                  <c:y val="-1.8518518518518701E-2"/>
                </c:manualLayout>
              </c:layout>
              <c:dLblPos val="outEnd"/>
              <c:showVal val="1"/>
            </c:dLbl>
            <c:txPr>
              <a:bodyPr/>
              <a:lstStyle/>
              <a:p>
                <a:pPr>
                  <a:defRPr sz="1000"/>
                </a:pPr>
                <a:endParaRPr lang="pt-PT"/>
              </a:p>
            </c:txPr>
            <c:showVal val="1"/>
          </c:dLbls>
          <c:errBars>
            <c:errBarType val="both"/>
            <c:errValType val="cust"/>
            <c:plus>
              <c:numRef>
                <c:f>Absorção!$M$33:$N$33</c:f>
                <c:numCache>
                  <c:formatCode>General</c:formatCode>
                  <c:ptCount val="2"/>
                  <c:pt idx="0">
                    <c:v>11.70534066142465</c:v>
                  </c:pt>
                  <c:pt idx="1">
                    <c:v>0.20608250774871537</c:v>
                  </c:pt>
                </c:numCache>
              </c:numRef>
            </c:plus>
            <c:minus>
              <c:numLit>
                <c:formatCode>General</c:formatCode>
                <c:ptCount val="1"/>
                <c:pt idx="0">
                  <c:v>1</c:v>
                </c:pt>
              </c:numLit>
            </c:minus>
          </c:errBars>
          <c:cat>
            <c:strRef>
              <c:f>Absorção!$K$20:$L$20</c:f>
              <c:strCache>
                <c:ptCount val="2"/>
                <c:pt idx="0">
                  <c:v>Untreated</c:v>
                </c:pt>
                <c:pt idx="1">
                  <c:v>2500 W.min.m-2</c:v>
                </c:pt>
              </c:strCache>
            </c:strRef>
          </c:cat>
          <c:val>
            <c:numRef>
              <c:f>Absorção!$K$22:$L$22</c:f>
              <c:numCache>
                <c:formatCode>0</c:formatCode>
                <c:ptCount val="2"/>
                <c:pt idx="0">
                  <c:v>62.600000000000009</c:v>
                </c:pt>
                <c:pt idx="1">
                  <c:v>1.3220000000000001</c:v>
                </c:pt>
              </c:numCache>
            </c:numRef>
          </c:val>
        </c:ser>
        <c:axId val="132602112"/>
        <c:axId val="133038080"/>
      </c:barChart>
      <c:catAx>
        <c:axId val="132602112"/>
        <c:scaling>
          <c:orientation val="minMax"/>
        </c:scaling>
        <c:axPos val="b"/>
        <c:numFmt formatCode="General" sourceLinked="1"/>
        <c:tickLblPos val="nextTo"/>
        <c:txPr>
          <a:bodyPr/>
          <a:lstStyle/>
          <a:p>
            <a:pPr>
              <a:defRPr sz="1000"/>
            </a:pPr>
            <a:endParaRPr lang="pt-PT"/>
          </a:p>
        </c:txPr>
        <c:crossAx val="133038080"/>
        <c:crosses val="autoZero"/>
        <c:auto val="1"/>
        <c:lblAlgn val="ctr"/>
        <c:lblOffset val="100"/>
      </c:catAx>
      <c:valAx>
        <c:axId val="133038080"/>
        <c:scaling>
          <c:orientation val="minMax"/>
          <c:max val="80"/>
        </c:scaling>
        <c:axPos val="l"/>
        <c:title>
          <c:tx>
            <c:rich>
              <a:bodyPr rot="-5400000" vert="horz"/>
              <a:lstStyle/>
              <a:p>
                <a:pPr>
                  <a:defRPr sz="1400"/>
                </a:pPr>
                <a:r>
                  <a:rPr lang="en-US" sz="1400" dirty="0" smtClean="0"/>
                  <a:t>Adsorption </a:t>
                </a:r>
                <a:r>
                  <a:rPr lang="en-US" sz="1400" dirty="0"/>
                  <a:t>time (s)</a:t>
                </a:r>
              </a:p>
            </c:rich>
          </c:tx>
          <c:layout>
            <c:manualLayout>
              <c:xMode val="edge"/>
              <c:yMode val="edge"/>
              <c:x val="1.7948263888888892E-2"/>
              <c:y val="0.14384629629629675"/>
            </c:manualLayout>
          </c:layout>
        </c:title>
        <c:numFmt formatCode="0" sourceLinked="1"/>
        <c:tickLblPos val="nextTo"/>
        <c:txPr>
          <a:bodyPr/>
          <a:lstStyle/>
          <a:p>
            <a:pPr>
              <a:defRPr sz="1000"/>
            </a:pPr>
            <a:endParaRPr lang="pt-PT"/>
          </a:p>
        </c:txPr>
        <c:crossAx val="132602112"/>
        <c:crossesAt val="1"/>
        <c:crossBetween val="between"/>
        <c:majorUnit val="10"/>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PT"/>
  <c:style val="1"/>
  <c:chart>
    <c:title>
      <c:tx>
        <c:rich>
          <a:bodyPr/>
          <a:lstStyle/>
          <a:p>
            <a:pPr>
              <a:defRPr sz="1600"/>
            </a:pPr>
            <a:r>
              <a:rPr lang="en-US" sz="1600"/>
              <a:t>Polyamide 3</a:t>
            </a:r>
          </a:p>
        </c:rich>
      </c:tx>
      <c:layout>
        <c:manualLayout>
          <c:xMode val="edge"/>
          <c:yMode val="edge"/>
          <c:x val="0.37857650146673161"/>
          <c:y val="6.9176509186351714E-3"/>
        </c:manualLayout>
      </c:layout>
      <c:overlay val="1"/>
    </c:title>
    <c:plotArea>
      <c:layout>
        <c:manualLayout>
          <c:layoutTarget val="inner"/>
          <c:xMode val="edge"/>
          <c:yMode val="edge"/>
          <c:x val="0.19800449236878773"/>
          <c:y val="0.16251166520851285"/>
          <c:w val="0.80199550763121263"/>
          <c:h val="0.6871139545056868"/>
        </c:manualLayout>
      </c:layout>
      <c:barChart>
        <c:barDir val="col"/>
        <c:grouping val="clustered"/>
        <c:ser>
          <c:idx val="1"/>
          <c:order val="0"/>
          <c:tx>
            <c:v>Poliamida3</c:v>
          </c:tx>
          <c:dLbls>
            <c:dLbl>
              <c:idx val="0"/>
              <c:layout>
                <c:manualLayout>
                  <c:x val="6.4000125424567761E-2"/>
                  <c:y val="-2.2872676801275467E-3"/>
                </c:manualLayout>
              </c:layout>
              <c:dLblPos val="outEnd"/>
              <c:showVal val="1"/>
            </c:dLbl>
            <c:dLbl>
              <c:idx val="1"/>
              <c:layout>
                <c:manualLayout>
                  <c:x val="-2.777777777777862E-3"/>
                  <c:y val="-1.8518518518518701E-2"/>
                </c:manualLayout>
              </c:layout>
              <c:dLblPos val="outEnd"/>
              <c:showVal val="1"/>
            </c:dLbl>
            <c:txPr>
              <a:bodyPr/>
              <a:lstStyle/>
              <a:p>
                <a:pPr>
                  <a:defRPr sz="1000"/>
                </a:pPr>
                <a:endParaRPr lang="pt-PT"/>
              </a:p>
            </c:txPr>
            <c:showVal val="1"/>
          </c:dLbls>
          <c:errBars>
            <c:errBarType val="both"/>
            <c:errValType val="cust"/>
            <c:plus>
              <c:numRef>
                <c:f>Absorção!$O$33:$P$33</c:f>
                <c:numCache>
                  <c:formatCode>General</c:formatCode>
                  <c:ptCount val="2"/>
                  <c:pt idx="0">
                    <c:v>7.1447883103699645</c:v>
                  </c:pt>
                  <c:pt idx="1">
                    <c:v>0.10139033484509404</c:v>
                  </c:pt>
                </c:numCache>
              </c:numRef>
            </c:plus>
            <c:minus>
              <c:numLit>
                <c:formatCode>General</c:formatCode>
                <c:ptCount val="1"/>
                <c:pt idx="0">
                  <c:v>1</c:v>
                </c:pt>
              </c:numLit>
            </c:minus>
          </c:errBars>
          <c:cat>
            <c:strRef>
              <c:f>Absorção!$K$20:$L$20</c:f>
              <c:strCache>
                <c:ptCount val="2"/>
                <c:pt idx="0">
                  <c:v>Untreated</c:v>
                </c:pt>
                <c:pt idx="1">
                  <c:v>2500 W.min.m-2</c:v>
                </c:pt>
              </c:strCache>
            </c:strRef>
          </c:cat>
          <c:val>
            <c:numRef>
              <c:f>Absorção!$K$23:$L$23</c:f>
              <c:numCache>
                <c:formatCode>0</c:formatCode>
                <c:ptCount val="2"/>
                <c:pt idx="0">
                  <c:v>77.16</c:v>
                </c:pt>
                <c:pt idx="1">
                  <c:v>1.276</c:v>
                </c:pt>
              </c:numCache>
            </c:numRef>
          </c:val>
        </c:ser>
        <c:axId val="133719168"/>
        <c:axId val="133720704"/>
      </c:barChart>
      <c:catAx>
        <c:axId val="133719168"/>
        <c:scaling>
          <c:orientation val="minMax"/>
        </c:scaling>
        <c:axPos val="b"/>
        <c:numFmt formatCode="General" sourceLinked="1"/>
        <c:tickLblPos val="nextTo"/>
        <c:txPr>
          <a:bodyPr/>
          <a:lstStyle/>
          <a:p>
            <a:pPr>
              <a:defRPr sz="1000"/>
            </a:pPr>
            <a:endParaRPr lang="pt-PT"/>
          </a:p>
        </c:txPr>
        <c:crossAx val="133720704"/>
        <c:crosses val="autoZero"/>
        <c:auto val="1"/>
        <c:lblAlgn val="ctr"/>
        <c:lblOffset val="100"/>
      </c:catAx>
      <c:valAx>
        <c:axId val="133720704"/>
        <c:scaling>
          <c:orientation val="minMax"/>
          <c:max val="90"/>
        </c:scaling>
        <c:axPos val="l"/>
        <c:title>
          <c:tx>
            <c:rich>
              <a:bodyPr rot="-5400000" vert="horz"/>
              <a:lstStyle/>
              <a:p>
                <a:pPr>
                  <a:defRPr sz="1400"/>
                </a:pPr>
                <a:r>
                  <a:rPr lang="en-US" sz="1400"/>
                  <a:t>Adsortion</a:t>
                </a:r>
                <a:r>
                  <a:rPr lang="en-US" sz="1400" baseline="0"/>
                  <a:t> time </a:t>
                </a:r>
                <a:r>
                  <a:rPr lang="en-US" sz="1400"/>
                  <a:t>(s)</a:t>
                </a:r>
              </a:p>
            </c:rich>
          </c:tx>
          <c:layout>
            <c:manualLayout>
              <c:xMode val="edge"/>
              <c:yMode val="edge"/>
              <c:x val="1.7948264488329334E-2"/>
              <c:y val="0.26731873359580638"/>
            </c:manualLayout>
          </c:layout>
        </c:title>
        <c:numFmt formatCode="0" sourceLinked="1"/>
        <c:tickLblPos val="nextTo"/>
        <c:txPr>
          <a:bodyPr/>
          <a:lstStyle/>
          <a:p>
            <a:pPr>
              <a:defRPr sz="1000"/>
            </a:pPr>
            <a:endParaRPr lang="pt-PT"/>
          </a:p>
        </c:txPr>
        <c:crossAx val="133719168"/>
        <c:crossesAt val="1"/>
        <c:crossBetween val="between"/>
        <c:majorUnit val="10"/>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13037304303740471"/>
          <c:y val="0.11135137701804335"/>
          <c:w val="0.84352970066549426"/>
          <c:h val="0.5089173635904205"/>
        </c:manualLayout>
      </c:layout>
      <c:lineChart>
        <c:grouping val="standard"/>
        <c:ser>
          <c:idx val="0"/>
          <c:order val="0"/>
          <c:tx>
            <c:v>PA1</c:v>
          </c:tx>
          <c:spPr>
            <a:ln w="25400">
              <a:solidFill>
                <a:schemeClr val="bg1">
                  <a:lumMod val="75000"/>
                </a:schemeClr>
              </a:solidFill>
            </a:ln>
          </c:spPr>
          <c:marker>
            <c:symbol val="none"/>
          </c:marker>
          <c:cat>
            <c:strRef>
              <c:f>pH!$B$6:$B$15</c:f>
              <c:strCache>
                <c:ptCount val="10"/>
                <c:pt idx="0">
                  <c:v>ST</c:v>
                </c:pt>
                <c:pt idx="1">
                  <c:v>0.5</c:v>
                </c:pt>
                <c:pt idx="2">
                  <c:v>1.0</c:v>
                </c:pt>
                <c:pt idx="3">
                  <c:v>1.5</c:v>
                </c:pt>
                <c:pt idx="4">
                  <c:v>2.0</c:v>
                </c:pt>
                <c:pt idx="5">
                  <c:v>2.5</c:v>
                </c:pt>
                <c:pt idx="6">
                  <c:v>3.0</c:v>
                </c:pt>
                <c:pt idx="7">
                  <c:v>3.5</c:v>
                </c:pt>
                <c:pt idx="8">
                  <c:v>4.0</c:v>
                </c:pt>
                <c:pt idx="9">
                  <c:v>4.5</c:v>
                </c:pt>
              </c:strCache>
            </c:strRef>
          </c:cat>
          <c:val>
            <c:numRef>
              <c:f>pH!$C$6:$C$15</c:f>
              <c:numCache>
                <c:formatCode>General</c:formatCode>
                <c:ptCount val="10"/>
                <c:pt idx="0">
                  <c:v>5.79</c:v>
                </c:pt>
                <c:pt idx="1">
                  <c:v>4.4800000000000004</c:v>
                </c:pt>
                <c:pt idx="2">
                  <c:v>3.8299999999999987</c:v>
                </c:pt>
                <c:pt idx="3">
                  <c:v>3.57</c:v>
                </c:pt>
                <c:pt idx="4">
                  <c:v>3.27</c:v>
                </c:pt>
                <c:pt idx="5">
                  <c:v>3.2</c:v>
                </c:pt>
                <c:pt idx="6">
                  <c:v>3.1</c:v>
                </c:pt>
                <c:pt idx="7">
                  <c:v>3.02</c:v>
                </c:pt>
                <c:pt idx="8">
                  <c:v>2.98</c:v>
                </c:pt>
                <c:pt idx="9">
                  <c:v>2.9299999999999997</c:v>
                </c:pt>
              </c:numCache>
            </c:numRef>
          </c:val>
        </c:ser>
        <c:ser>
          <c:idx val="1"/>
          <c:order val="1"/>
          <c:tx>
            <c:v>PA2</c:v>
          </c:tx>
          <c:spPr>
            <a:ln w="25400">
              <a:solidFill>
                <a:schemeClr val="tx1"/>
              </a:solidFill>
              <a:prstDash val="sysDash"/>
            </a:ln>
          </c:spPr>
          <c:marker>
            <c:symbol val="none"/>
          </c:marker>
          <c:cat>
            <c:strRef>
              <c:f>pH!$B$6:$B$15</c:f>
              <c:strCache>
                <c:ptCount val="10"/>
                <c:pt idx="0">
                  <c:v>ST</c:v>
                </c:pt>
                <c:pt idx="1">
                  <c:v>0.5</c:v>
                </c:pt>
                <c:pt idx="2">
                  <c:v>1.0</c:v>
                </c:pt>
                <c:pt idx="3">
                  <c:v>1.5</c:v>
                </c:pt>
                <c:pt idx="4">
                  <c:v>2.0</c:v>
                </c:pt>
                <c:pt idx="5">
                  <c:v>2.5</c:v>
                </c:pt>
                <c:pt idx="6">
                  <c:v>3.0</c:v>
                </c:pt>
                <c:pt idx="7">
                  <c:v>3.5</c:v>
                </c:pt>
                <c:pt idx="8">
                  <c:v>4.0</c:v>
                </c:pt>
                <c:pt idx="9">
                  <c:v>4.5</c:v>
                </c:pt>
              </c:strCache>
            </c:strRef>
          </c:cat>
          <c:val>
            <c:numRef>
              <c:f>pH!$E$6:$E$15</c:f>
              <c:numCache>
                <c:formatCode>General</c:formatCode>
                <c:ptCount val="10"/>
                <c:pt idx="0">
                  <c:v>5.75</c:v>
                </c:pt>
                <c:pt idx="1">
                  <c:v>3.96</c:v>
                </c:pt>
                <c:pt idx="2">
                  <c:v>3.62</c:v>
                </c:pt>
                <c:pt idx="3">
                  <c:v>3.34</c:v>
                </c:pt>
                <c:pt idx="4">
                  <c:v>3.23</c:v>
                </c:pt>
                <c:pt idx="5">
                  <c:v>3.09</c:v>
                </c:pt>
                <c:pt idx="6">
                  <c:v>3.06</c:v>
                </c:pt>
                <c:pt idx="7">
                  <c:v>2.98</c:v>
                </c:pt>
                <c:pt idx="8">
                  <c:v>2.9699999999999998</c:v>
                </c:pt>
                <c:pt idx="9">
                  <c:v>2.9699999999999998</c:v>
                </c:pt>
              </c:numCache>
            </c:numRef>
          </c:val>
        </c:ser>
        <c:ser>
          <c:idx val="2"/>
          <c:order val="2"/>
          <c:tx>
            <c:v>PA3</c:v>
          </c:tx>
          <c:spPr>
            <a:ln>
              <a:solidFill>
                <a:sysClr val="windowText" lastClr="000000"/>
              </a:solidFill>
            </a:ln>
          </c:spPr>
          <c:marker>
            <c:symbol val="none"/>
          </c:marker>
          <c:cat>
            <c:strRef>
              <c:f>pH!$B$6:$B$15</c:f>
              <c:strCache>
                <c:ptCount val="10"/>
                <c:pt idx="0">
                  <c:v>ST</c:v>
                </c:pt>
                <c:pt idx="1">
                  <c:v>0.5</c:v>
                </c:pt>
                <c:pt idx="2">
                  <c:v>1.0</c:v>
                </c:pt>
                <c:pt idx="3">
                  <c:v>1.5</c:v>
                </c:pt>
                <c:pt idx="4">
                  <c:v>2.0</c:v>
                </c:pt>
                <c:pt idx="5">
                  <c:v>2.5</c:v>
                </c:pt>
                <c:pt idx="6">
                  <c:v>3.0</c:v>
                </c:pt>
                <c:pt idx="7">
                  <c:v>3.5</c:v>
                </c:pt>
                <c:pt idx="8">
                  <c:v>4.0</c:v>
                </c:pt>
                <c:pt idx="9">
                  <c:v>4.5</c:v>
                </c:pt>
              </c:strCache>
            </c:strRef>
          </c:cat>
          <c:val>
            <c:numRef>
              <c:f>pH!$G$6:$G$15</c:f>
              <c:numCache>
                <c:formatCode>General</c:formatCode>
                <c:ptCount val="10"/>
                <c:pt idx="0">
                  <c:v>6.06</c:v>
                </c:pt>
                <c:pt idx="1">
                  <c:v>3.58</c:v>
                </c:pt>
                <c:pt idx="2">
                  <c:v>3.3699999999999997</c:v>
                </c:pt>
                <c:pt idx="3">
                  <c:v>3.25</c:v>
                </c:pt>
                <c:pt idx="4">
                  <c:v>3.17</c:v>
                </c:pt>
                <c:pt idx="5">
                  <c:v>3.06</c:v>
                </c:pt>
                <c:pt idx="6">
                  <c:v>3</c:v>
                </c:pt>
                <c:pt idx="7">
                  <c:v>2.9299999999999997</c:v>
                </c:pt>
                <c:pt idx="8">
                  <c:v>2.8699999999999997</c:v>
                </c:pt>
                <c:pt idx="9">
                  <c:v>2.8699999999999997</c:v>
                </c:pt>
              </c:numCache>
            </c:numRef>
          </c:val>
        </c:ser>
        <c:marker val="1"/>
        <c:axId val="137075328"/>
        <c:axId val="137588736"/>
      </c:lineChart>
      <c:catAx>
        <c:axId val="137075328"/>
        <c:scaling>
          <c:orientation val="minMax"/>
        </c:scaling>
        <c:axPos val="b"/>
        <c:majorGridlines>
          <c:spPr>
            <a:ln cmpd="sng">
              <a:solidFill>
                <a:sysClr val="window" lastClr="FFFFFF">
                  <a:lumMod val="95000"/>
                </a:sysClr>
              </a:solidFill>
            </a:ln>
          </c:spPr>
        </c:majorGridlines>
        <c:title>
          <c:tx>
            <c:rich>
              <a:bodyPr/>
              <a:lstStyle/>
              <a:p>
                <a:pPr>
                  <a:defRPr sz="1200"/>
                </a:pPr>
                <a:r>
                  <a:rPr lang="en-US" sz="1200"/>
                  <a:t>Dosage kW.min.m</a:t>
                </a:r>
                <a:r>
                  <a:rPr lang="en-US" sz="1200" baseline="30000"/>
                  <a:t>-2</a:t>
                </a:r>
              </a:p>
            </c:rich>
          </c:tx>
          <c:layout>
            <c:manualLayout>
              <c:xMode val="edge"/>
              <c:yMode val="edge"/>
              <c:x val="0.41851710921008833"/>
              <c:y val="0.76665648261304487"/>
            </c:manualLayout>
          </c:layout>
        </c:title>
        <c:tickLblPos val="nextTo"/>
        <c:spPr>
          <a:ln>
            <a:solidFill>
              <a:schemeClr val="tx1"/>
            </a:solidFill>
            <a:tailEnd type="stealth" w="med" len="lg"/>
          </a:ln>
        </c:spPr>
        <c:txPr>
          <a:bodyPr rot="0"/>
          <a:lstStyle/>
          <a:p>
            <a:pPr>
              <a:defRPr sz="1100"/>
            </a:pPr>
            <a:endParaRPr lang="pt-PT"/>
          </a:p>
        </c:txPr>
        <c:crossAx val="137588736"/>
        <c:crosses val="autoZero"/>
        <c:auto val="1"/>
        <c:lblAlgn val="ctr"/>
        <c:lblOffset val="100"/>
      </c:catAx>
      <c:valAx>
        <c:axId val="137588736"/>
        <c:scaling>
          <c:orientation val="minMax"/>
          <c:max val="7"/>
          <c:min val="2"/>
        </c:scaling>
        <c:axPos val="l"/>
        <c:majorGridlines>
          <c:spPr>
            <a:ln>
              <a:solidFill>
                <a:schemeClr val="bg1">
                  <a:lumMod val="95000"/>
                </a:schemeClr>
              </a:solidFill>
              <a:prstDash val="solid"/>
            </a:ln>
          </c:spPr>
        </c:majorGridlines>
        <c:title>
          <c:tx>
            <c:rich>
              <a:bodyPr rot="0" vert="horz"/>
              <a:lstStyle/>
              <a:p>
                <a:pPr>
                  <a:defRPr sz="1400"/>
                </a:pPr>
                <a:r>
                  <a:rPr lang="pt-PT" sz="1400"/>
                  <a:t>pH</a:t>
                </a:r>
              </a:p>
            </c:rich>
          </c:tx>
          <c:layout>
            <c:manualLayout>
              <c:xMode val="edge"/>
              <c:yMode val="edge"/>
              <c:x val="1.6074952656234425E-3"/>
              <c:y val="0.28189352764938802"/>
            </c:manualLayout>
          </c:layout>
        </c:title>
        <c:numFmt formatCode="General" sourceLinked="1"/>
        <c:tickLblPos val="nextTo"/>
        <c:spPr>
          <a:ln>
            <a:solidFill>
              <a:schemeClr val="tx1"/>
            </a:solidFill>
            <a:tailEnd type="stealth" w="med" len="lg"/>
          </a:ln>
        </c:spPr>
        <c:txPr>
          <a:bodyPr/>
          <a:lstStyle/>
          <a:p>
            <a:pPr>
              <a:defRPr sz="1100"/>
            </a:pPr>
            <a:endParaRPr lang="pt-PT"/>
          </a:p>
        </c:txPr>
        <c:crossAx val="137075328"/>
        <c:crosses val="autoZero"/>
        <c:crossBetween val="between"/>
        <c:majorUnit val="1"/>
      </c:valAx>
    </c:plotArea>
    <c:legend>
      <c:legendPos val="b"/>
      <c:layout>
        <c:manualLayout>
          <c:xMode val="edge"/>
          <c:yMode val="edge"/>
          <c:x val="0.231714009251099"/>
          <c:y val="0.90551968236228952"/>
          <c:w val="0.66890545276460589"/>
          <c:h val="9.4480056980057001E-2"/>
        </c:manualLayout>
      </c:layout>
      <c:txPr>
        <a:bodyPr/>
        <a:lstStyle/>
        <a:p>
          <a:pPr>
            <a:defRPr sz="1200" i="1"/>
          </a:pPr>
          <a:endParaRPr lang="pt-PT"/>
        </a:p>
      </c:txPr>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0.19672950282212684"/>
          <c:y val="0.11135137701804335"/>
          <c:w val="0.7771729067140688"/>
          <c:h val="0.49842238562092089"/>
        </c:manualLayout>
      </c:layout>
      <c:lineChart>
        <c:grouping val="standard"/>
        <c:ser>
          <c:idx val="0"/>
          <c:order val="0"/>
          <c:tx>
            <c:v>PA1</c:v>
          </c:tx>
          <c:spPr>
            <a:ln w="25400">
              <a:solidFill>
                <a:schemeClr val="bg1">
                  <a:lumMod val="75000"/>
                </a:schemeClr>
              </a:solidFill>
            </a:ln>
          </c:spPr>
          <c:marker>
            <c:symbol val="none"/>
          </c:marker>
          <c:cat>
            <c:strRef>
              <c:f>pH!$B$6:$B$15</c:f>
              <c:strCache>
                <c:ptCount val="10"/>
                <c:pt idx="0">
                  <c:v>ST</c:v>
                </c:pt>
                <c:pt idx="1">
                  <c:v>0.5</c:v>
                </c:pt>
                <c:pt idx="2">
                  <c:v>1.0</c:v>
                </c:pt>
                <c:pt idx="3">
                  <c:v>1.5</c:v>
                </c:pt>
                <c:pt idx="4">
                  <c:v>2.0</c:v>
                </c:pt>
                <c:pt idx="5">
                  <c:v>2.5</c:v>
                </c:pt>
                <c:pt idx="6">
                  <c:v>3.0</c:v>
                </c:pt>
                <c:pt idx="7">
                  <c:v>3.5</c:v>
                </c:pt>
                <c:pt idx="8">
                  <c:v>4.0</c:v>
                </c:pt>
                <c:pt idx="9">
                  <c:v>4.5</c:v>
                </c:pt>
              </c:strCache>
            </c:strRef>
          </c:cat>
          <c:val>
            <c:numRef>
              <c:f>pH!$D$6:$D$15</c:f>
              <c:numCache>
                <c:formatCode>General</c:formatCode>
                <c:ptCount val="10"/>
                <c:pt idx="0">
                  <c:v>54</c:v>
                </c:pt>
                <c:pt idx="1">
                  <c:v>128</c:v>
                </c:pt>
                <c:pt idx="2">
                  <c:v>166</c:v>
                </c:pt>
                <c:pt idx="3">
                  <c:v>181</c:v>
                </c:pt>
                <c:pt idx="4">
                  <c:v>198</c:v>
                </c:pt>
                <c:pt idx="5">
                  <c:v>202</c:v>
                </c:pt>
                <c:pt idx="6">
                  <c:v>207</c:v>
                </c:pt>
                <c:pt idx="7">
                  <c:v>213</c:v>
                </c:pt>
                <c:pt idx="8">
                  <c:v>216</c:v>
                </c:pt>
                <c:pt idx="9">
                  <c:v>215</c:v>
                </c:pt>
              </c:numCache>
            </c:numRef>
          </c:val>
        </c:ser>
        <c:ser>
          <c:idx val="1"/>
          <c:order val="1"/>
          <c:tx>
            <c:v>PA2</c:v>
          </c:tx>
          <c:spPr>
            <a:ln w="25400">
              <a:solidFill>
                <a:schemeClr val="tx1"/>
              </a:solidFill>
              <a:prstDash val="sysDash"/>
            </a:ln>
          </c:spPr>
          <c:marker>
            <c:symbol val="none"/>
          </c:marker>
          <c:cat>
            <c:strRef>
              <c:f>pH!$B$6:$B$15</c:f>
              <c:strCache>
                <c:ptCount val="10"/>
                <c:pt idx="0">
                  <c:v>ST</c:v>
                </c:pt>
                <c:pt idx="1">
                  <c:v>0.5</c:v>
                </c:pt>
                <c:pt idx="2">
                  <c:v>1.0</c:v>
                </c:pt>
                <c:pt idx="3">
                  <c:v>1.5</c:v>
                </c:pt>
                <c:pt idx="4">
                  <c:v>2.0</c:v>
                </c:pt>
                <c:pt idx="5">
                  <c:v>2.5</c:v>
                </c:pt>
                <c:pt idx="6">
                  <c:v>3.0</c:v>
                </c:pt>
                <c:pt idx="7">
                  <c:v>3.5</c:v>
                </c:pt>
                <c:pt idx="8">
                  <c:v>4.0</c:v>
                </c:pt>
                <c:pt idx="9">
                  <c:v>4.5</c:v>
                </c:pt>
              </c:strCache>
            </c:strRef>
          </c:cat>
          <c:val>
            <c:numRef>
              <c:f>pH!$F$6:$F$15</c:f>
              <c:numCache>
                <c:formatCode>General</c:formatCode>
                <c:ptCount val="10"/>
                <c:pt idx="0">
                  <c:v>57</c:v>
                </c:pt>
                <c:pt idx="1">
                  <c:v>163</c:v>
                </c:pt>
                <c:pt idx="2">
                  <c:v>183</c:v>
                </c:pt>
                <c:pt idx="3">
                  <c:v>197</c:v>
                </c:pt>
                <c:pt idx="4">
                  <c:v>204</c:v>
                </c:pt>
                <c:pt idx="5">
                  <c:v>211</c:v>
                </c:pt>
                <c:pt idx="6">
                  <c:v>213</c:v>
                </c:pt>
                <c:pt idx="7">
                  <c:v>219</c:v>
                </c:pt>
                <c:pt idx="8">
                  <c:v>221</c:v>
                </c:pt>
                <c:pt idx="9">
                  <c:v>220</c:v>
                </c:pt>
              </c:numCache>
            </c:numRef>
          </c:val>
        </c:ser>
        <c:ser>
          <c:idx val="2"/>
          <c:order val="2"/>
          <c:tx>
            <c:v>PA3</c:v>
          </c:tx>
          <c:spPr>
            <a:ln>
              <a:solidFill>
                <a:sysClr val="windowText" lastClr="000000"/>
              </a:solidFill>
            </a:ln>
          </c:spPr>
          <c:marker>
            <c:symbol val="none"/>
          </c:marker>
          <c:cat>
            <c:strRef>
              <c:f>pH!$B$6:$B$15</c:f>
              <c:strCache>
                <c:ptCount val="10"/>
                <c:pt idx="0">
                  <c:v>ST</c:v>
                </c:pt>
                <c:pt idx="1">
                  <c:v>0.5</c:v>
                </c:pt>
                <c:pt idx="2">
                  <c:v>1.0</c:v>
                </c:pt>
                <c:pt idx="3">
                  <c:v>1.5</c:v>
                </c:pt>
                <c:pt idx="4">
                  <c:v>2.0</c:v>
                </c:pt>
                <c:pt idx="5">
                  <c:v>2.5</c:v>
                </c:pt>
                <c:pt idx="6">
                  <c:v>3.0</c:v>
                </c:pt>
                <c:pt idx="7">
                  <c:v>3.5</c:v>
                </c:pt>
                <c:pt idx="8">
                  <c:v>4.0</c:v>
                </c:pt>
                <c:pt idx="9">
                  <c:v>4.5</c:v>
                </c:pt>
              </c:strCache>
            </c:strRef>
          </c:cat>
          <c:val>
            <c:numRef>
              <c:f>pH!$H$6:$H$15</c:f>
              <c:numCache>
                <c:formatCode>General</c:formatCode>
                <c:ptCount val="10"/>
                <c:pt idx="0">
                  <c:v>42</c:v>
                </c:pt>
                <c:pt idx="1">
                  <c:v>181</c:v>
                </c:pt>
                <c:pt idx="2">
                  <c:v>192</c:v>
                </c:pt>
                <c:pt idx="3">
                  <c:v>199</c:v>
                </c:pt>
                <c:pt idx="4">
                  <c:v>204</c:v>
                </c:pt>
                <c:pt idx="5">
                  <c:v>208</c:v>
                </c:pt>
                <c:pt idx="6">
                  <c:v>213</c:v>
                </c:pt>
                <c:pt idx="7">
                  <c:v>217</c:v>
                </c:pt>
                <c:pt idx="8">
                  <c:v>222</c:v>
                </c:pt>
                <c:pt idx="9">
                  <c:v>220</c:v>
                </c:pt>
              </c:numCache>
            </c:numRef>
          </c:val>
        </c:ser>
        <c:marker val="1"/>
        <c:axId val="143502336"/>
        <c:axId val="143926400"/>
      </c:lineChart>
      <c:catAx>
        <c:axId val="143502336"/>
        <c:scaling>
          <c:orientation val="minMax"/>
        </c:scaling>
        <c:axPos val="b"/>
        <c:majorGridlines>
          <c:spPr>
            <a:ln cmpd="sng">
              <a:solidFill>
                <a:sysClr val="window" lastClr="FFFFFF">
                  <a:lumMod val="95000"/>
                </a:sysClr>
              </a:solidFill>
            </a:ln>
          </c:spPr>
        </c:majorGridlines>
        <c:title>
          <c:tx>
            <c:rich>
              <a:bodyPr/>
              <a:lstStyle/>
              <a:p>
                <a:pPr>
                  <a:defRPr sz="1200"/>
                </a:pPr>
                <a:r>
                  <a:rPr lang="en-US" sz="1200"/>
                  <a:t>Dosage kW.min.m</a:t>
                </a:r>
                <a:r>
                  <a:rPr lang="en-US" sz="1200" baseline="30000"/>
                  <a:t>-2</a:t>
                </a:r>
              </a:p>
            </c:rich>
          </c:tx>
          <c:layout>
            <c:manualLayout>
              <c:xMode val="edge"/>
              <c:yMode val="edge"/>
              <c:x val="0.39334845147924863"/>
              <c:y val="0.76032996333740765"/>
            </c:manualLayout>
          </c:layout>
        </c:title>
        <c:tickLblPos val="nextTo"/>
        <c:spPr>
          <a:ln>
            <a:solidFill>
              <a:schemeClr val="tx1"/>
            </a:solidFill>
            <a:tailEnd type="stealth" w="med" len="lg"/>
          </a:ln>
        </c:spPr>
        <c:txPr>
          <a:bodyPr rot="0"/>
          <a:lstStyle/>
          <a:p>
            <a:pPr>
              <a:defRPr sz="1100"/>
            </a:pPr>
            <a:endParaRPr lang="pt-PT"/>
          </a:p>
        </c:txPr>
        <c:crossAx val="143926400"/>
        <c:crosses val="autoZero"/>
        <c:auto val="1"/>
        <c:lblAlgn val="ctr"/>
        <c:lblOffset val="100"/>
      </c:catAx>
      <c:valAx>
        <c:axId val="143926400"/>
        <c:scaling>
          <c:orientation val="minMax"/>
          <c:max val="240"/>
          <c:min val="40"/>
        </c:scaling>
        <c:axPos val="l"/>
        <c:majorGridlines>
          <c:spPr>
            <a:ln>
              <a:solidFill>
                <a:schemeClr val="bg1">
                  <a:lumMod val="95000"/>
                </a:schemeClr>
              </a:solidFill>
              <a:prstDash val="solid"/>
            </a:ln>
          </c:spPr>
        </c:majorGridlines>
        <c:title>
          <c:tx>
            <c:rich>
              <a:bodyPr rot="-5400000" vert="horz"/>
              <a:lstStyle/>
              <a:p>
                <a:pPr>
                  <a:defRPr sz="1400"/>
                </a:pPr>
                <a:r>
                  <a:rPr lang="pt-PT" sz="1400"/>
                  <a:t>Condutivity (mV)</a:t>
                </a:r>
              </a:p>
            </c:rich>
          </c:tx>
          <c:layout>
            <c:manualLayout>
              <c:xMode val="edge"/>
              <c:yMode val="edge"/>
              <c:x val="4.9704421049922313E-3"/>
              <c:y val="9.7240990990991025E-2"/>
            </c:manualLayout>
          </c:layout>
        </c:title>
        <c:numFmt formatCode="General" sourceLinked="1"/>
        <c:tickLblPos val="nextTo"/>
        <c:spPr>
          <a:ln>
            <a:solidFill>
              <a:schemeClr val="tx1"/>
            </a:solidFill>
            <a:tailEnd type="stealth" w="med" len="lg"/>
          </a:ln>
        </c:spPr>
        <c:txPr>
          <a:bodyPr/>
          <a:lstStyle/>
          <a:p>
            <a:pPr>
              <a:defRPr sz="1100"/>
            </a:pPr>
            <a:endParaRPr lang="pt-PT"/>
          </a:p>
        </c:txPr>
        <c:crossAx val="143502336"/>
        <c:crosses val="autoZero"/>
        <c:crossBetween val="between"/>
        <c:majorUnit val="40"/>
      </c:valAx>
    </c:plotArea>
    <c:legend>
      <c:legendPos val="b"/>
      <c:layout>
        <c:manualLayout>
          <c:xMode val="edge"/>
          <c:yMode val="edge"/>
          <c:x val="0.2317140663065354"/>
          <c:y val="0.90551994301993621"/>
          <c:w val="0.65566648814646711"/>
          <c:h val="9.4480056980057001E-2"/>
        </c:manualLayout>
      </c:layout>
      <c:txPr>
        <a:bodyPr/>
        <a:lstStyle/>
        <a:p>
          <a:pPr>
            <a:defRPr sz="1200" i="1"/>
          </a:pPr>
          <a:endParaRPr lang="pt-PT"/>
        </a:p>
      </c:txPr>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PT"/>
  <c:chart>
    <c:title>
      <c:tx>
        <c:rich>
          <a:bodyPr/>
          <a:lstStyle/>
          <a:p>
            <a:pPr>
              <a:defRPr sz="1400" b="1"/>
            </a:pPr>
            <a:r>
              <a:rPr lang="pt-PT" sz="1400" b="1" i="1"/>
              <a:t>Polyamide 1</a:t>
            </a:r>
          </a:p>
        </c:rich>
      </c:tx>
      <c:layout>
        <c:manualLayout>
          <c:xMode val="edge"/>
          <c:yMode val="edge"/>
          <c:x val="0.16264987819086971"/>
          <c:y val="1.2060778727445405E-2"/>
        </c:manualLayout>
      </c:layout>
    </c:title>
    <c:plotArea>
      <c:layout>
        <c:manualLayout>
          <c:layoutTarget val="inner"/>
          <c:xMode val="edge"/>
          <c:yMode val="edge"/>
          <c:x val="0.16247769522207284"/>
          <c:y val="0.11135137701804335"/>
          <c:w val="0.8109144335436661"/>
          <c:h val="0.56067733025519473"/>
        </c:manualLayout>
      </c:layout>
      <c:lineChart>
        <c:grouping val="standard"/>
        <c:ser>
          <c:idx val="0"/>
          <c:order val="0"/>
          <c:tx>
            <c:v>1%</c:v>
          </c:tx>
          <c:spPr>
            <a:ln w="19050">
              <a:solidFill>
                <a:schemeClr val="bg1">
                  <a:lumMod val="75000"/>
                </a:schemeClr>
              </a:solidFill>
            </a:ln>
          </c:spPr>
          <c:marker>
            <c:symbol val="none"/>
          </c:marker>
          <c:cat>
            <c:strRef>
              <c:f>Tratamento!$AH$2:$AH$11</c:f>
              <c:strCache>
                <c:ptCount val="10"/>
                <c:pt idx="0">
                  <c:v>0.0</c:v>
                </c:pt>
                <c:pt idx="1">
                  <c:v>0.5</c:v>
                </c:pt>
                <c:pt idx="2">
                  <c:v>1.0</c:v>
                </c:pt>
                <c:pt idx="3">
                  <c:v>1.5</c:v>
                </c:pt>
                <c:pt idx="4">
                  <c:v>2.0</c:v>
                </c:pt>
                <c:pt idx="5">
                  <c:v>2.5</c:v>
                </c:pt>
                <c:pt idx="6">
                  <c:v>3.0</c:v>
                </c:pt>
                <c:pt idx="7">
                  <c:v>3.5</c:v>
                </c:pt>
                <c:pt idx="8">
                  <c:v>4.0</c:v>
                </c:pt>
                <c:pt idx="9">
                  <c:v>4.5</c:v>
                </c:pt>
              </c:strCache>
            </c:strRef>
          </c:cat>
          <c:val>
            <c:numRef>
              <c:f>Tratamento!$AI$2:$AI$11</c:f>
              <c:numCache>
                <c:formatCode>General</c:formatCode>
                <c:ptCount val="10"/>
                <c:pt idx="0">
                  <c:v>89.88</c:v>
                </c:pt>
                <c:pt idx="1">
                  <c:v>115.01</c:v>
                </c:pt>
                <c:pt idx="2">
                  <c:v>140.29</c:v>
                </c:pt>
                <c:pt idx="3">
                  <c:v>133.47999999999999</c:v>
                </c:pt>
                <c:pt idx="4">
                  <c:v>134.87</c:v>
                </c:pt>
                <c:pt idx="5">
                  <c:v>140.76999999999998</c:v>
                </c:pt>
                <c:pt idx="6">
                  <c:v>131.70999999999998</c:v>
                </c:pt>
                <c:pt idx="7">
                  <c:v>132.47</c:v>
                </c:pt>
                <c:pt idx="8">
                  <c:v>133.96</c:v>
                </c:pt>
                <c:pt idx="9">
                  <c:v>139.09</c:v>
                </c:pt>
              </c:numCache>
            </c:numRef>
          </c:val>
        </c:ser>
        <c:ser>
          <c:idx val="1"/>
          <c:order val="1"/>
          <c:tx>
            <c:v>3%</c:v>
          </c:tx>
          <c:spPr>
            <a:ln w="19050">
              <a:solidFill>
                <a:schemeClr val="tx1"/>
              </a:solidFill>
            </a:ln>
          </c:spPr>
          <c:marker>
            <c:symbol val="none"/>
          </c:marker>
          <c:cat>
            <c:strRef>
              <c:f>Tratamento!$AH$2:$AH$11</c:f>
              <c:strCache>
                <c:ptCount val="10"/>
                <c:pt idx="0">
                  <c:v>0.0</c:v>
                </c:pt>
                <c:pt idx="1">
                  <c:v>0.5</c:v>
                </c:pt>
                <c:pt idx="2">
                  <c:v>1.0</c:v>
                </c:pt>
                <c:pt idx="3">
                  <c:v>1.5</c:v>
                </c:pt>
                <c:pt idx="4">
                  <c:v>2.0</c:v>
                </c:pt>
                <c:pt idx="5">
                  <c:v>2.5</c:v>
                </c:pt>
                <c:pt idx="6">
                  <c:v>3.0</c:v>
                </c:pt>
                <c:pt idx="7">
                  <c:v>3.5</c:v>
                </c:pt>
                <c:pt idx="8">
                  <c:v>4.0</c:v>
                </c:pt>
                <c:pt idx="9">
                  <c:v>4.5</c:v>
                </c:pt>
              </c:strCache>
            </c:strRef>
          </c:cat>
          <c:val>
            <c:numRef>
              <c:f>Tratamento!$AJ$2:$AJ$11</c:f>
              <c:numCache>
                <c:formatCode>General</c:formatCode>
                <c:ptCount val="10"/>
                <c:pt idx="0">
                  <c:v>94.490000000000023</c:v>
                </c:pt>
                <c:pt idx="1">
                  <c:v>166.6</c:v>
                </c:pt>
                <c:pt idx="2">
                  <c:v>185.13</c:v>
                </c:pt>
                <c:pt idx="3">
                  <c:v>185.8</c:v>
                </c:pt>
                <c:pt idx="4">
                  <c:v>194.79</c:v>
                </c:pt>
                <c:pt idx="5">
                  <c:v>206.62</c:v>
                </c:pt>
                <c:pt idx="6">
                  <c:v>200.53</c:v>
                </c:pt>
                <c:pt idx="7">
                  <c:v>212.2</c:v>
                </c:pt>
                <c:pt idx="8">
                  <c:v>208.76999999999998</c:v>
                </c:pt>
                <c:pt idx="9">
                  <c:v>215.2</c:v>
                </c:pt>
              </c:numCache>
            </c:numRef>
          </c:val>
        </c:ser>
        <c:marker val="1"/>
        <c:axId val="153261952"/>
        <c:axId val="163680256"/>
      </c:lineChart>
      <c:catAx>
        <c:axId val="153261952"/>
        <c:scaling>
          <c:orientation val="minMax"/>
        </c:scaling>
        <c:axPos val="b"/>
        <c:majorGridlines>
          <c:spPr>
            <a:ln cmpd="sng">
              <a:solidFill>
                <a:sysClr val="window" lastClr="FFFFFF">
                  <a:lumMod val="95000"/>
                </a:sysClr>
              </a:solidFill>
            </a:ln>
          </c:spPr>
        </c:majorGridlines>
        <c:title>
          <c:tx>
            <c:rich>
              <a:bodyPr/>
              <a:lstStyle/>
              <a:p>
                <a:pPr>
                  <a:defRPr sz="1200"/>
                </a:pPr>
                <a:r>
                  <a:rPr lang="en-US" sz="1200"/>
                  <a:t>Dosage kW.min.m</a:t>
                </a:r>
                <a:r>
                  <a:rPr lang="en-US" sz="1200" baseline="30000"/>
                  <a:t>-2</a:t>
                </a:r>
              </a:p>
            </c:rich>
          </c:tx>
          <c:layout>
            <c:manualLayout>
              <c:xMode val="edge"/>
              <c:yMode val="edge"/>
              <c:x val="0.42498254162236027"/>
              <c:y val="0.80323446967430967"/>
            </c:manualLayout>
          </c:layout>
        </c:title>
        <c:tickLblPos val="nextTo"/>
        <c:spPr>
          <a:ln>
            <a:solidFill>
              <a:schemeClr val="tx1"/>
            </a:solidFill>
            <a:tailEnd type="stealth" w="med" len="lg"/>
          </a:ln>
        </c:spPr>
        <c:txPr>
          <a:bodyPr rot="0"/>
          <a:lstStyle/>
          <a:p>
            <a:pPr>
              <a:defRPr sz="1000"/>
            </a:pPr>
            <a:endParaRPr lang="pt-PT"/>
          </a:p>
        </c:txPr>
        <c:crossAx val="163680256"/>
        <c:crosses val="autoZero"/>
        <c:auto val="1"/>
        <c:lblAlgn val="ctr"/>
        <c:lblOffset val="100"/>
      </c:catAx>
      <c:valAx>
        <c:axId val="163680256"/>
        <c:scaling>
          <c:orientation val="minMax"/>
          <c:max val="280"/>
        </c:scaling>
        <c:axPos val="l"/>
        <c:majorGridlines>
          <c:spPr>
            <a:ln>
              <a:solidFill>
                <a:schemeClr val="bg1">
                  <a:lumMod val="95000"/>
                </a:schemeClr>
              </a:solidFill>
              <a:prstDash val="solid"/>
            </a:ln>
          </c:spPr>
        </c:majorGridlines>
        <c:title>
          <c:tx>
            <c:rich>
              <a:bodyPr rot="-5400000" vert="horz"/>
              <a:lstStyle/>
              <a:p>
                <a:pPr>
                  <a:defRPr sz="1200"/>
                </a:pPr>
                <a:r>
                  <a:rPr lang="pt-PT" sz="1200"/>
                  <a:t>K/S</a:t>
                </a:r>
              </a:p>
            </c:rich>
          </c:tx>
          <c:layout>
            <c:manualLayout>
              <c:xMode val="edge"/>
              <c:yMode val="edge"/>
              <c:x val="1.8733974358974381E-3"/>
              <c:y val="0.31725756502659391"/>
            </c:manualLayout>
          </c:layout>
        </c:title>
        <c:numFmt formatCode="General" sourceLinked="1"/>
        <c:tickLblPos val="nextTo"/>
        <c:spPr>
          <a:ln>
            <a:solidFill>
              <a:schemeClr val="tx1"/>
            </a:solidFill>
            <a:tailEnd type="stealth" w="med" len="lg"/>
          </a:ln>
        </c:spPr>
        <c:txPr>
          <a:bodyPr/>
          <a:lstStyle/>
          <a:p>
            <a:pPr>
              <a:defRPr sz="1000"/>
            </a:pPr>
            <a:endParaRPr lang="pt-PT"/>
          </a:p>
        </c:txPr>
        <c:crossAx val="153261952"/>
        <c:crosses val="autoZero"/>
        <c:crossBetween val="between"/>
        <c:majorUnit val="40"/>
      </c:valAx>
    </c:plotArea>
    <c:legend>
      <c:legendPos val="r"/>
      <c:layout>
        <c:manualLayout>
          <c:xMode val="edge"/>
          <c:yMode val="edge"/>
          <c:x val="0.23815948057648875"/>
          <c:y val="0.88348696822326445"/>
          <c:w val="0.5322855353903837"/>
          <c:h val="0.11651335249760447"/>
        </c:manualLayout>
      </c:layout>
      <c:txPr>
        <a:bodyPr/>
        <a:lstStyle/>
        <a:p>
          <a:pPr>
            <a:defRPr sz="1200" i="1"/>
          </a:pPr>
          <a:endParaRPr lang="pt-PT"/>
        </a:p>
      </c:txPr>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t-PT"/>
  <c:chart>
    <c:title>
      <c:tx>
        <c:rich>
          <a:bodyPr/>
          <a:lstStyle/>
          <a:p>
            <a:pPr>
              <a:defRPr sz="1400" b="1"/>
            </a:pPr>
            <a:r>
              <a:rPr lang="pt-PT" sz="1400" b="1" i="1" dirty="0"/>
              <a:t>Polyamide </a:t>
            </a:r>
            <a:r>
              <a:rPr lang="pt-PT" sz="1400" b="1" i="1" baseline="0" dirty="0"/>
              <a:t>2</a:t>
            </a:r>
            <a:endParaRPr lang="pt-PT" sz="1400" b="1" i="1" dirty="0"/>
          </a:p>
        </c:rich>
      </c:tx>
      <c:layout>
        <c:manualLayout>
          <c:xMode val="edge"/>
          <c:yMode val="edge"/>
          <c:x val="0.16264987819086971"/>
          <c:y val="1.2060778727445405E-2"/>
        </c:manualLayout>
      </c:layout>
    </c:title>
    <c:plotArea>
      <c:layout>
        <c:manualLayout>
          <c:layoutTarget val="inner"/>
          <c:xMode val="edge"/>
          <c:yMode val="edge"/>
          <c:x val="0.15932977207977206"/>
          <c:y val="0.11135137701804335"/>
          <c:w val="0.81328311965811961"/>
          <c:h val="0.56435258058793825"/>
        </c:manualLayout>
      </c:layout>
      <c:lineChart>
        <c:grouping val="standard"/>
        <c:ser>
          <c:idx val="0"/>
          <c:order val="0"/>
          <c:tx>
            <c:v>1%</c:v>
          </c:tx>
          <c:spPr>
            <a:ln w="19050">
              <a:solidFill>
                <a:schemeClr val="bg1">
                  <a:lumMod val="75000"/>
                </a:schemeClr>
              </a:solidFill>
            </a:ln>
          </c:spPr>
          <c:marker>
            <c:symbol val="none"/>
          </c:marker>
          <c:cat>
            <c:strRef>
              <c:f>Tratamento!$AH$2:$AH$11</c:f>
              <c:strCache>
                <c:ptCount val="10"/>
                <c:pt idx="0">
                  <c:v>0.0</c:v>
                </c:pt>
                <c:pt idx="1">
                  <c:v>0.5</c:v>
                </c:pt>
                <c:pt idx="2">
                  <c:v>1.0</c:v>
                </c:pt>
                <c:pt idx="3">
                  <c:v>1.5</c:v>
                </c:pt>
                <c:pt idx="4">
                  <c:v>2.0</c:v>
                </c:pt>
                <c:pt idx="5">
                  <c:v>2.5</c:v>
                </c:pt>
                <c:pt idx="6">
                  <c:v>3.0</c:v>
                </c:pt>
                <c:pt idx="7">
                  <c:v>3.5</c:v>
                </c:pt>
                <c:pt idx="8">
                  <c:v>4.0</c:v>
                </c:pt>
                <c:pt idx="9">
                  <c:v>4.5</c:v>
                </c:pt>
              </c:strCache>
            </c:strRef>
          </c:cat>
          <c:val>
            <c:numRef>
              <c:f>Tratamento!$H$21:$H$30</c:f>
              <c:numCache>
                <c:formatCode>General</c:formatCode>
                <c:ptCount val="10"/>
                <c:pt idx="0">
                  <c:v>73.14</c:v>
                </c:pt>
                <c:pt idx="1">
                  <c:v>135</c:v>
                </c:pt>
                <c:pt idx="2">
                  <c:v>149.62</c:v>
                </c:pt>
                <c:pt idx="3">
                  <c:v>151.19</c:v>
                </c:pt>
                <c:pt idx="4">
                  <c:v>154.26</c:v>
                </c:pt>
                <c:pt idx="5">
                  <c:v>157.13999999999999</c:v>
                </c:pt>
                <c:pt idx="6">
                  <c:v>150.41</c:v>
                </c:pt>
                <c:pt idx="7">
                  <c:v>150.86000000000001</c:v>
                </c:pt>
                <c:pt idx="8">
                  <c:v>149.02000000000001</c:v>
                </c:pt>
                <c:pt idx="9">
                  <c:v>147.94</c:v>
                </c:pt>
              </c:numCache>
            </c:numRef>
          </c:val>
        </c:ser>
        <c:ser>
          <c:idx val="1"/>
          <c:order val="1"/>
          <c:tx>
            <c:v>3%</c:v>
          </c:tx>
          <c:spPr>
            <a:ln w="19050">
              <a:solidFill>
                <a:schemeClr val="tx1"/>
              </a:solidFill>
            </a:ln>
          </c:spPr>
          <c:marker>
            <c:symbol val="none"/>
          </c:marker>
          <c:cat>
            <c:strRef>
              <c:f>Tratamento!$AH$2:$AH$11</c:f>
              <c:strCache>
                <c:ptCount val="10"/>
                <c:pt idx="0">
                  <c:v>0.0</c:v>
                </c:pt>
                <c:pt idx="1">
                  <c:v>0.5</c:v>
                </c:pt>
                <c:pt idx="2">
                  <c:v>1.0</c:v>
                </c:pt>
                <c:pt idx="3">
                  <c:v>1.5</c:v>
                </c:pt>
                <c:pt idx="4">
                  <c:v>2.0</c:v>
                </c:pt>
                <c:pt idx="5">
                  <c:v>2.5</c:v>
                </c:pt>
                <c:pt idx="6">
                  <c:v>3.0</c:v>
                </c:pt>
                <c:pt idx="7">
                  <c:v>3.5</c:v>
                </c:pt>
                <c:pt idx="8">
                  <c:v>4.0</c:v>
                </c:pt>
                <c:pt idx="9">
                  <c:v>4.5</c:v>
                </c:pt>
              </c:strCache>
            </c:strRef>
          </c:cat>
          <c:val>
            <c:numRef>
              <c:f>Tratamento!$P$21:$P$30</c:f>
              <c:numCache>
                <c:formatCode>General</c:formatCode>
                <c:ptCount val="10"/>
                <c:pt idx="0">
                  <c:v>125.66999999999999</c:v>
                </c:pt>
                <c:pt idx="1">
                  <c:v>161.78</c:v>
                </c:pt>
                <c:pt idx="2">
                  <c:v>199.34</c:v>
                </c:pt>
                <c:pt idx="3">
                  <c:v>227.38000000000127</c:v>
                </c:pt>
                <c:pt idx="4">
                  <c:v>238.18</c:v>
                </c:pt>
                <c:pt idx="5">
                  <c:v>241.69</c:v>
                </c:pt>
                <c:pt idx="6">
                  <c:v>260.04000000000002</c:v>
                </c:pt>
                <c:pt idx="7">
                  <c:v>258.78999999999894</c:v>
                </c:pt>
                <c:pt idx="8">
                  <c:v>258.61</c:v>
                </c:pt>
                <c:pt idx="9">
                  <c:v>258.52</c:v>
                </c:pt>
              </c:numCache>
            </c:numRef>
          </c:val>
        </c:ser>
        <c:marker val="1"/>
        <c:axId val="167058816"/>
        <c:axId val="167200256"/>
      </c:lineChart>
      <c:catAx>
        <c:axId val="167058816"/>
        <c:scaling>
          <c:orientation val="minMax"/>
        </c:scaling>
        <c:axPos val="b"/>
        <c:majorGridlines>
          <c:spPr>
            <a:ln cmpd="sng">
              <a:solidFill>
                <a:sysClr val="window" lastClr="FFFFFF">
                  <a:lumMod val="95000"/>
                </a:sysClr>
              </a:solidFill>
            </a:ln>
          </c:spPr>
        </c:majorGridlines>
        <c:title>
          <c:tx>
            <c:rich>
              <a:bodyPr/>
              <a:lstStyle/>
              <a:p>
                <a:pPr>
                  <a:defRPr sz="1200"/>
                </a:pPr>
                <a:r>
                  <a:rPr lang="en-US" sz="1200"/>
                  <a:t>Dosagem kW.min.m</a:t>
                </a:r>
                <a:r>
                  <a:rPr lang="en-US" sz="1200" baseline="30000"/>
                  <a:t>-2</a:t>
                </a:r>
              </a:p>
            </c:rich>
          </c:tx>
          <c:layout>
            <c:manualLayout>
              <c:xMode val="edge"/>
              <c:yMode val="edge"/>
              <c:x val="0.40560000000000002"/>
              <c:y val="0.7953729825300403"/>
            </c:manualLayout>
          </c:layout>
        </c:title>
        <c:tickLblPos val="nextTo"/>
        <c:spPr>
          <a:ln>
            <a:solidFill>
              <a:schemeClr val="tx1"/>
            </a:solidFill>
            <a:tailEnd type="stealth" w="med" len="lg"/>
          </a:ln>
        </c:spPr>
        <c:txPr>
          <a:bodyPr rot="0"/>
          <a:lstStyle/>
          <a:p>
            <a:pPr>
              <a:defRPr sz="1000"/>
            </a:pPr>
            <a:endParaRPr lang="pt-PT"/>
          </a:p>
        </c:txPr>
        <c:crossAx val="167200256"/>
        <c:crosses val="autoZero"/>
        <c:auto val="1"/>
        <c:lblAlgn val="ctr"/>
        <c:lblOffset val="100"/>
      </c:catAx>
      <c:valAx>
        <c:axId val="167200256"/>
        <c:scaling>
          <c:orientation val="minMax"/>
          <c:max val="280"/>
        </c:scaling>
        <c:axPos val="l"/>
        <c:majorGridlines>
          <c:spPr>
            <a:ln>
              <a:solidFill>
                <a:sysClr val="window" lastClr="FFFFFF">
                  <a:lumMod val="95000"/>
                </a:sysClr>
              </a:solidFill>
              <a:prstDash val="solid"/>
            </a:ln>
          </c:spPr>
        </c:majorGridlines>
        <c:title>
          <c:tx>
            <c:rich>
              <a:bodyPr rot="-5400000" vert="horz"/>
              <a:lstStyle/>
              <a:p>
                <a:pPr>
                  <a:defRPr sz="1200"/>
                </a:pPr>
                <a:r>
                  <a:rPr lang="pt-PT" sz="1200"/>
                  <a:t>K/S</a:t>
                </a:r>
              </a:p>
            </c:rich>
          </c:tx>
          <c:layout>
            <c:manualLayout>
              <c:xMode val="edge"/>
              <c:yMode val="edge"/>
              <c:x val="6.5822649572649574E-3"/>
              <c:y val="0.3005912418842383"/>
            </c:manualLayout>
          </c:layout>
        </c:title>
        <c:numFmt formatCode="General" sourceLinked="1"/>
        <c:tickLblPos val="nextTo"/>
        <c:spPr>
          <a:ln>
            <a:solidFill>
              <a:schemeClr val="tx1"/>
            </a:solidFill>
            <a:tailEnd type="stealth" w="med" len="lg"/>
          </a:ln>
        </c:spPr>
        <c:txPr>
          <a:bodyPr/>
          <a:lstStyle/>
          <a:p>
            <a:pPr>
              <a:defRPr sz="1000"/>
            </a:pPr>
            <a:endParaRPr lang="pt-PT"/>
          </a:p>
        </c:txPr>
        <c:crossAx val="167058816"/>
        <c:crosses val="autoZero"/>
        <c:crossBetween val="between"/>
        <c:majorUnit val="40"/>
      </c:valAx>
    </c:plotArea>
    <c:legend>
      <c:legendPos val="r"/>
      <c:layout>
        <c:manualLayout>
          <c:xMode val="edge"/>
          <c:yMode val="edge"/>
          <c:x val="0.26710092592592632"/>
          <c:y val="0.8834869529552517"/>
          <c:w val="0.52739120370370374"/>
          <c:h val="0.11651335249760447"/>
        </c:manualLayout>
      </c:layout>
      <c:txPr>
        <a:bodyPr/>
        <a:lstStyle/>
        <a:p>
          <a:pPr>
            <a:defRPr sz="1200" i="1"/>
          </a:pPr>
          <a:endParaRPr lang="pt-PT"/>
        </a:p>
      </c:txPr>
    </c:legend>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PT"/>
  <c:chart>
    <c:title>
      <c:tx>
        <c:rich>
          <a:bodyPr/>
          <a:lstStyle/>
          <a:p>
            <a:pPr>
              <a:defRPr sz="1400" b="1"/>
            </a:pPr>
            <a:r>
              <a:rPr lang="pt-PT" sz="1400" b="1" i="1"/>
              <a:t>Polyamide </a:t>
            </a:r>
            <a:r>
              <a:rPr lang="pt-PT" sz="1400" b="1" i="1" baseline="0"/>
              <a:t>3</a:t>
            </a:r>
            <a:endParaRPr lang="pt-PT" sz="1400" b="1" i="1"/>
          </a:p>
        </c:rich>
      </c:tx>
      <c:layout>
        <c:manualLayout>
          <c:xMode val="edge"/>
          <c:yMode val="edge"/>
          <c:x val="0.16264987819086973"/>
          <c:y val="1.2060778727445421E-2"/>
        </c:manualLayout>
      </c:layout>
    </c:title>
    <c:plotArea>
      <c:layout>
        <c:manualLayout>
          <c:layoutTarget val="inner"/>
          <c:xMode val="edge"/>
          <c:yMode val="edge"/>
          <c:x val="0.16878668091168092"/>
          <c:y val="0.11135137701804335"/>
          <c:w val="0.80380484330484625"/>
          <c:h val="0.57413865147198484"/>
        </c:manualLayout>
      </c:layout>
      <c:lineChart>
        <c:grouping val="standard"/>
        <c:ser>
          <c:idx val="0"/>
          <c:order val="0"/>
          <c:tx>
            <c:v>1%</c:v>
          </c:tx>
          <c:spPr>
            <a:ln w="19050">
              <a:solidFill>
                <a:schemeClr val="bg1">
                  <a:lumMod val="75000"/>
                </a:schemeClr>
              </a:solidFill>
            </a:ln>
          </c:spPr>
          <c:marker>
            <c:symbol val="none"/>
          </c:marker>
          <c:cat>
            <c:strRef>
              <c:f>Tratamento!$AH$2:$AH$11</c:f>
              <c:strCache>
                <c:ptCount val="10"/>
                <c:pt idx="0">
                  <c:v>0.0</c:v>
                </c:pt>
                <c:pt idx="1">
                  <c:v>0.5</c:v>
                </c:pt>
                <c:pt idx="2">
                  <c:v>1.0</c:v>
                </c:pt>
                <c:pt idx="3">
                  <c:v>1.5</c:v>
                </c:pt>
                <c:pt idx="4">
                  <c:v>2.0</c:v>
                </c:pt>
                <c:pt idx="5">
                  <c:v>2.5</c:v>
                </c:pt>
                <c:pt idx="6">
                  <c:v>3.0</c:v>
                </c:pt>
                <c:pt idx="7">
                  <c:v>3.5</c:v>
                </c:pt>
                <c:pt idx="8">
                  <c:v>4.0</c:v>
                </c:pt>
                <c:pt idx="9">
                  <c:v>4.5</c:v>
                </c:pt>
              </c:strCache>
            </c:strRef>
          </c:cat>
          <c:val>
            <c:numRef>
              <c:f>Tratamento!$H$36:$H$45</c:f>
              <c:numCache>
                <c:formatCode>General</c:formatCode>
                <c:ptCount val="10"/>
                <c:pt idx="0">
                  <c:v>97.179999999999978</c:v>
                </c:pt>
                <c:pt idx="1">
                  <c:v>102.01</c:v>
                </c:pt>
                <c:pt idx="2">
                  <c:v>109.58</c:v>
                </c:pt>
                <c:pt idx="3">
                  <c:v>116.82</c:v>
                </c:pt>
                <c:pt idx="4">
                  <c:v>116.85</c:v>
                </c:pt>
                <c:pt idx="5">
                  <c:v>115.64999999999999</c:v>
                </c:pt>
                <c:pt idx="6">
                  <c:v>121.45</c:v>
                </c:pt>
                <c:pt idx="7">
                  <c:v>120.72</c:v>
                </c:pt>
                <c:pt idx="8">
                  <c:v>120.82</c:v>
                </c:pt>
                <c:pt idx="9">
                  <c:v>121.21000000000002</c:v>
                </c:pt>
              </c:numCache>
            </c:numRef>
          </c:val>
        </c:ser>
        <c:ser>
          <c:idx val="1"/>
          <c:order val="1"/>
          <c:tx>
            <c:v>3%</c:v>
          </c:tx>
          <c:spPr>
            <a:ln w="19050">
              <a:solidFill>
                <a:schemeClr val="tx1"/>
              </a:solidFill>
            </a:ln>
          </c:spPr>
          <c:marker>
            <c:symbol val="none"/>
          </c:marker>
          <c:cat>
            <c:strRef>
              <c:f>Tratamento!$AH$2:$AH$11</c:f>
              <c:strCache>
                <c:ptCount val="10"/>
                <c:pt idx="0">
                  <c:v>0.0</c:v>
                </c:pt>
                <c:pt idx="1">
                  <c:v>0.5</c:v>
                </c:pt>
                <c:pt idx="2">
                  <c:v>1.0</c:v>
                </c:pt>
                <c:pt idx="3">
                  <c:v>1.5</c:v>
                </c:pt>
                <c:pt idx="4">
                  <c:v>2.0</c:v>
                </c:pt>
                <c:pt idx="5">
                  <c:v>2.5</c:v>
                </c:pt>
                <c:pt idx="6">
                  <c:v>3.0</c:v>
                </c:pt>
                <c:pt idx="7">
                  <c:v>3.5</c:v>
                </c:pt>
                <c:pt idx="8">
                  <c:v>4.0</c:v>
                </c:pt>
                <c:pt idx="9">
                  <c:v>4.5</c:v>
                </c:pt>
              </c:strCache>
            </c:strRef>
          </c:cat>
          <c:val>
            <c:numRef>
              <c:f>Tratamento!$P$36:$P$45</c:f>
              <c:numCache>
                <c:formatCode>General</c:formatCode>
                <c:ptCount val="10"/>
                <c:pt idx="0">
                  <c:v>105.13</c:v>
                </c:pt>
                <c:pt idx="1">
                  <c:v>111.58</c:v>
                </c:pt>
                <c:pt idx="2">
                  <c:v>128.41999999999999</c:v>
                </c:pt>
                <c:pt idx="3">
                  <c:v>144.76999999999998</c:v>
                </c:pt>
                <c:pt idx="4">
                  <c:v>156.73999999999998</c:v>
                </c:pt>
                <c:pt idx="5">
                  <c:v>157.73999999999998</c:v>
                </c:pt>
                <c:pt idx="6">
                  <c:v>163.09</c:v>
                </c:pt>
                <c:pt idx="7">
                  <c:v>168.69</c:v>
                </c:pt>
                <c:pt idx="8">
                  <c:v>174.99</c:v>
                </c:pt>
                <c:pt idx="9">
                  <c:v>178.01</c:v>
                </c:pt>
              </c:numCache>
            </c:numRef>
          </c:val>
        </c:ser>
        <c:marker val="1"/>
        <c:axId val="194754432"/>
        <c:axId val="199999488"/>
      </c:lineChart>
      <c:catAx>
        <c:axId val="194754432"/>
        <c:scaling>
          <c:orientation val="minMax"/>
        </c:scaling>
        <c:axPos val="b"/>
        <c:majorGridlines>
          <c:spPr>
            <a:ln cmpd="sng">
              <a:solidFill>
                <a:sysClr val="window" lastClr="FFFFFF">
                  <a:lumMod val="95000"/>
                </a:sysClr>
              </a:solidFill>
            </a:ln>
          </c:spPr>
        </c:majorGridlines>
        <c:title>
          <c:tx>
            <c:rich>
              <a:bodyPr/>
              <a:lstStyle/>
              <a:p>
                <a:pPr>
                  <a:defRPr sz="1200"/>
                </a:pPr>
                <a:r>
                  <a:rPr lang="en-US" sz="1200"/>
                  <a:t>Dosage kW.min.m</a:t>
                </a:r>
                <a:r>
                  <a:rPr lang="en-US" sz="1200" baseline="30000"/>
                  <a:t>-2</a:t>
                </a:r>
              </a:p>
            </c:rich>
          </c:tx>
          <c:layout>
            <c:manualLayout>
              <c:xMode val="edge"/>
              <c:yMode val="edge"/>
              <c:x val="0.39658475783476133"/>
              <c:y val="0.80972176013209662"/>
            </c:manualLayout>
          </c:layout>
        </c:title>
        <c:tickLblPos val="nextTo"/>
        <c:spPr>
          <a:ln>
            <a:solidFill>
              <a:schemeClr val="tx1"/>
            </a:solidFill>
            <a:tailEnd type="stealth" w="med" len="lg"/>
          </a:ln>
        </c:spPr>
        <c:txPr>
          <a:bodyPr rot="0"/>
          <a:lstStyle/>
          <a:p>
            <a:pPr>
              <a:defRPr sz="1000"/>
            </a:pPr>
            <a:endParaRPr lang="pt-PT"/>
          </a:p>
        </c:txPr>
        <c:crossAx val="199999488"/>
        <c:crosses val="autoZero"/>
        <c:auto val="1"/>
        <c:lblAlgn val="ctr"/>
        <c:lblOffset val="100"/>
      </c:catAx>
      <c:valAx>
        <c:axId val="199999488"/>
        <c:scaling>
          <c:orientation val="minMax"/>
          <c:max val="280"/>
        </c:scaling>
        <c:axPos val="l"/>
        <c:majorGridlines>
          <c:spPr>
            <a:ln>
              <a:solidFill>
                <a:sysClr val="window" lastClr="FFFFFF">
                  <a:lumMod val="95000"/>
                </a:sysClr>
              </a:solidFill>
              <a:prstDash val="solid"/>
            </a:ln>
          </c:spPr>
        </c:majorGridlines>
        <c:title>
          <c:tx>
            <c:rich>
              <a:bodyPr rot="-5400000" vert="horz"/>
              <a:lstStyle/>
              <a:p>
                <a:pPr>
                  <a:defRPr sz="1200"/>
                </a:pPr>
                <a:r>
                  <a:rPr lang="pt-PT" sz="1200" dirty="0"/>
                  <a:t>K/S</a:t>
                </a:r>
              </a:p>
            </c:rich>
          </c:tx>
          <c:layout>
            <c:manualLayout>
              <c:xMode val="edge"/>
              <c:yMode val="edge"/>
              <c:x val="8.6752136752137065E-4"/>
              <c:y val="0.29187318690427089"/>
            </c:manualLayout>
          </c:layout>
        </c:title>
        <c:numFmt formatCode="General" sourceLinked="1"/>
        <c:tickLblPos val="nextTo"/>
        <c:spPr>
          <a:ln>
            <a:solidFill>
              <a:schemeClr val="tx1"/>
            </a:solidFill>
            <a:tailEnd type="stealth" w="med" len="lg"/>
          </a:ln>
        </c:spPr>
        <c:txPr>
          <a:bodyPr/>
          <a:lstStyle/>
          <a:p>
            <a:pPr>
              <a:defRPr sz="1000"/>
            </a:pPr>
            <a:endParaRPr lang="pt-PT"/>
          </a:p>
        </c:txPr>
        <c:crossAx val="194754432"/>
        <c:crosses val="autoZero"/>
        <c:crossBetween val="between"/>
        <c:majorUnit val="40"/>
      </c:valAx>
    </c:plotArea>
    <c:legend>
      <c:legendPos val="r"/>
      <c:layout>
        <c:manualLayout>
          <c:xMode val="edge"/>
          <c:yMode val="edge"/>
          <c:x val="0.27886010101010394"/>
          <c:y val="0.88348695295525226"/>
          <c:w val="0.54235757575757559"/>
          <c:h val="0.11651335249760449"/>
        </c:manualLayout>
      </c:layout>
      <c:txPr>
        <a:bodyPr/>
        <a:lstStyle/>
        <a:p>
          <a:pPr>
            <a:defRPr sz="1200" i="1"/>
          </a:pPr>
          <a:endParaRPr lang="pt-PT"/>
        </a:p>
      </c:txPr>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7E34C-1FD3-4284-8B11-8DA537448BAE}" type="datetimeFigureOut">
              <a:rPr lang="pt-PT" smtClean="0"/>
              <a:pPr/>
              <a:t>23-10-2011</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45C2D-55A2-4643-AB25-A1303DA11D70}"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8"/>
          <p:cNvSpPr>
            <a:spLocks noGrp="1" noChangeArrowheads="1"/>
          </p:cNvSpPr>
          <p:nvPr>
            <p:ph type="sldNum" sz="quarter"/>
          </p:nvPr>
        </p:nvSpPr>
        <p:spPr>
          <a:noFill/>
        </p:spPr>
        <p:txBody>
          <a:bodyPr/>
          <a:lstStyle/>
          <a:p>
            <a:fld id="{327DDDA5-5162-49DC-8C5C-7F91F3E4855D}" type="slidenum">
              <a:rPr lang="en-GB" smtClean="0">
                <a:ea typeface="MS Gothic" pitchFamily="49" charset="-128"/>
              </a:rPr>
              <a:pPr/>
              <a:t>1</a:t>
            </a:fld>
            <a:endParaRPr lang="en-GB" smtClean="0">
              <a:ea typeface="MS Gothic" pitchFamily="49" charset="-128"/>
            </a:endParaRPr>
          </a:p>
        </p:txBody>
      </p:sp>
      <p:sp>
        <p:nvSpPr>
          <p:cNvPr id="450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45060" name="Rectangle 2"/>
          <p:cNvSpPr>
            <a:spLocks noGrp="1" noChangeArrowheads="1"/>
          </p:cNvSpPr>
          <p:nvPr>
            <p:ph type="body"/>
          </p:nvPr>
        </p:nvSpPr>
        <p:spPr>
          <a:xfrm>
            <a:off x="685800" y="4343400"/>
            <a:ext cx="5468938" cy="4114800"/>
          </a:xfrm>
          <a:noFill/>
          <a:ln/>
        </p:spPr>
        <p:txBody>
          <a:bodyPr wrap="none" anchor="ctr"/>
          <a:lstStyle/>
          <a:p>
            <a:endParaRPr lang="pt-PT" dirty="0" smtClean="0">
              <a:latin typeface="Times New Roman" pitchFamily="18" charset="0"/>
            </a:endParaRPr>
          </a:p>
        </p:txBody>
      </p:sp>
      <p:sp>
        <p:nvSpPr>
          <p:cNvPr id="4506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808852E-BE33-445E-A911-B6CD0425DA9B}" type="slidenum">
              <a:rPr lang="en-GB" sz="1200">
                <a:solidFill>
                  <a:srgbClr val="000000"/>
                </a:solidFill>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GB"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11</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12</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13</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14</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15</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16</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17</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18</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19</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20</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8675" name="Marcador de Posição de Notas 2"/>
          <p:cNvSpPr>
            <a:spLocks noGrp="1"/>
          </p:cNvSpPr>
          <p:nvPr>
            <p:ph type="body" idx="1"/>
          </p:nvPr>
        </p:nvSpPr>
        <p:spPr bwMode="auto">
          <a:noFill/>
        </p:spPr>
        <p:txBody>
          <a:bodyPr wrap="square" numCol="1" anchor="t" anchorCtr="0" compatLnSpc="1">
            <a:prstTxWarp prst="textNoShape">
              <a:avLst/>
            </a:prstTxWarp>
          </a:bodyPr>
          <a:lstStyle/>
          <a:p>
            <a:r>
              <a:rPr lang="pt-PT" smtClean="0"/>
              <a:t>First, the objective of this research is to study---</a:t>
            </a:r>
          </a:p>
        </p:txBody>
      </p:sp>
      <p:sp>
        <p:nvSpPr>
          <p:cNvPr id="28676"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EA33B-5861-44CD-B011-B8F959C435E5}" type="slidenum">
              <a:rPr lang="pt-PT" smtClean="0">
                <a:latin typeface="Arial" pitchFamily="34" charset="0"/>
                <a:cs typeface="Arial" pitchFamily="34" charset="0"/>
              </a:rPr>
              <a:pPr/>
              <a:t>3</a:t>
            </a:fld>
            <a:endParaRPr lang="pt-PT"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21</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22</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8675"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1200" dirty="0" smtClean="0"/>
              <a:t>The treated polyamide fabrics showed significant improvement in wettability, the static contact angle and the wetting time values were found to depend on the dosage applied, higher dosage lower the contact angle and the time of water absorption.</a:t>
            </a:r>
            <a:endParaRPr lang="en-GB" sz="1200" dirty="0">
              <a:latin typeface="Arial Narrow" pitchFamily="34" charset="0"/>
              <a:cs typeface="Arial" charset="0"/>
            </a:endParaRPr>
          </a:p>
        </p:txBody>
      </p:sp>
      <p:sp>
        <p:nvSpPr>
          <p:cNvPr id="28676"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EA33B-5861-44CD-B011-B8F959C435E5}" type="slidenum">
              <a:rPr lang="pt-PT" smtClean="0">
                <a:latin typeface="Arial" pitchFamily="34" charset="0"/>
                <a:cs typeface="Arial" pitchFamily="34" charset="0"/>
              </a:rPr>
              <a:pPr/>
              <a:t>23</a:t>
            </a:fld>
            <a:endParaRPr lang="pt-PT"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8675"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1200" smtClean="0"/>
              <a:t>The treated polyamide fabrics showed significant improvement in wettability, the static contact angle and the wetting time values were found to depend on the dosage applied, higher dosage lower the contact angle and the time of water absorption.</a:t>
            </a:r>
            <a:endParaRPr lang="en-GB" sz="1200" dirty="0">
              <a:latin typeface="Arial Narrow" pitchFamily="34" charset="0"/>
              <a:cs typeface="Arial" charset="0"/>
            </a:endParaRPr>
          </a:p>
        </p:txBody>
      </p:sp>
      <p:sp>
        <p:nvSpPr>
          <p:cNvPr id="28676"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EA33B-5861-44CD-B011-B8F959C435E5}" type="slidenum">
              <a:rPr lang="pt-PT" smtClean="0">
                <a:latin typeface="Arial" pitchFamily="34" charset="0"/>
                <a:cs typeface="Arial" pitchFamily="34" charset="0"/>
              </a:rPr>
              <a:pPr/>
              <a:t>24</a:t>
            </a:fld>
            <a:endParaRPr lang="pt-PT"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28675"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1200" smtClean="0"/>
              <a:t>The treated polyamide fabrics showed significant improvement in wettability, the static contact angle and the wetting time values were found to depend on the dosage applied, higher dosage lower the contact angle and the time of water absorption.</a:t>
            </a:r>
            <a:endParaRPr lang="en-GB" sz="1200" dirty="0">
              <a:latin typeface="Arial Narrow" pitchFamily="34" charset="0"/>
              <a:cs typeface="Arial" charset="0"/>
            </a:endParaRPr>
          </a:p>
        </p:txBody>
      </p:sp>
      <p:sp>
        <p:nvSpPr>
          <p:cNvPr id="28676"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EA33B-5861-44CD-B011-B8F959C435E5}" type="slidenum">
              <a:rPr lang="pt-PT" smtClean="0">
                <a:latin typeface="Arial" pitchFamily="34" charset="0"/>
                <a:cs typeface="Arial" pitchFamily="34" charset="0"/>
              </a:rPr>
              <a:pPr/>
              <a:t>25</a:t>
            </a:fld>
            <a:endParaRPr lang="pt-PT"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Marcador de Posição da Imagem do Diapositivo 1"/>
          <p:cNvSpPr>
            <a:spLocks noGrp="1" noRot="1" noChangeAspect="1" noTextEdit="1"/>
          </p:cNvSpPr>
          <p:nvPr>
            <p:ph type="sldImg"/>
          </p:nvPr>
        </p:nvSpPr>
        <p:spPr>
          <a:ln/>
        </p:spPr>
      </p:sp>
      <p:sp>
        <p:nvSpPr>
          <p:cNvPr id="99331" name="Marcador de Posição de Notas 2"/>
          <p:cNvSpPr>
            <a:spLocks noGrp="1"/>
          </p:cNvSpPr>
          <p:nvPr>
            <p:ph type="body" idx="1"/>
          </p:nvPr>
        </p:nvSpPr>
        <p:spPr>
          <a:noFill/>
          <a:ln/>
        </p:spPr>
        <p:txBody>
          <a:bodyPr/>
          <a:lstStyle/>
          <a:p>
            <a:endParaRPr lang="pt-PT" smtClean="0"/>
          </a:p>
        </p:txBody>
      </p:sp>
      <p:sp>
        <p:nvSpPr>
          <p:cNvPr id="99332" name="Marcador de Posição do Número do Diapositivo 3"/>
          <p:cNvSpPr>
            <a:spLocks noGrp="1"/>
          </p:cNvSpPr>
          <p:nvPr>
            <p:ph type="sldNum" sz="quarter" idx="5"/>
          </p:nvPr>
        </p:nvSpPr>
        <p:spPr>
          <a:noFill/>
        </p:spPr>
        <p:txBody>
          <a:bodyPr/>
          <a:lstStyle/>
          <a:p>
            <a:fld id="{D6913A47-30B8-4B82-A978-37AD68453FC6}" type="slidenum">
              <a:rPr lang="pt-PT" smtClean="0"/>
              <a:pPr/>
              <a:t>26</a:t>
            </a:fld>
            <a:endParaRPr lang="pt-P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Marcador de Posição da Imagem do Diapositivo 1"/>
          <p:cNvSpPr>
            <a:spLocks noGrp="1" noRot="1" noChangeAspect="1" noTextEdit="1"/>
          </p:cNvSpPr>
          <p:nvPr>
            <p:ph type="sldImg"/>
          </p:nvPr>
        </p:nvSpPr>
        <p:spPr>
          <a:ln/>
        </p:spPr>
      </p:sp>
      <p:sp>
        <p:nvSpPr>
          <p:cNvPr id="123907" name="Marcador de Posição de Notas 2"/>
          <p:cNvSpPr>
            <a:spLocks noGrp="1"/>
          </p:cNvSpPr>
          <p:nvPr>
            <p:ph type="body" idx="1"/>
          </p:nvPr>
        </p:nvSpPr>
        <p:spPr>
          <a:noFill/>
          <a:ln/>
        </p:spPr>
        <p:txBody>
          <a:bodyPr/>
          <a:lstStyle/>
          <a:p>
            <a:endParaRPr lang="pt-PT" smtClean="0"/>
          </a:p>
        </p:txBody>
      </p:sp>
      <p:sp>
        <p:nvSpPr>
          <p:cNvPr id="123908" name="Marcador de Posição do Número do Diapositivo 3"/>
          <p:cNvSpPr>
            <a:spLocks noGrp="1"/>
          </p:cNvSpPr>
          <p:nvPr>
            <p:ph type="sldNum" sz="quarter" idx="5"/>
          </p:nvPr>
        </p:nvSpPr>
        <p:spPr>
          <a:noFill/>
        </p:spPr>
        <p:txBody>
          <a:bodyPr/>
          <a:lstStyle/>
          <a:p>
            <a:fld id="{EF3697F5-3C79-4FF1-BD5D-67872A98AF46}" type="slidenum">
              <a:rPr lang="pt-PT" smtClean="0"/>
              <a:pPr/>
              <a:t>27</a:t>
            </a:fld>
            <a:endParaRPr lang="pt-P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latin typeface="Arial Narrow" pitchFamily="34" charset="0"/>
              </a:rPr>
              <a:t>For the surface modification of polymers the energy is usually coming from electric field, that is responsible to accelerates electrons, which have collision with molecules or atoms and ionize them, producing new charged particle (photons, atomic or molecules ions, electrons).</a:t>
            </a:r>
          </a:p>
          <a:p>
            <a:pPr algn="just">
              <a:buSzPct val="75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200" dirty="0" smtClean="0">
              <a:latin typeface="Arial Narrow" pitchFamily="34" charset="0"/>
            </a:endParaRPr>
          </a:p>
          <a:p>
            <a:pPr algn="just">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smtClean="0">
                <a:latin typeface="Arial Narrow" pitchFamily="34" charset="0"/>
              </a:rPr>
              <a:t>Several researches have explored the use of plasma technology to study the dyeing behaviour of several textile materials, such as (PET, PA, PAC, AC, CO, PP, JUT</a:t>
            </a:r>
            <a:endParaRPr lang="pt-PT" dirty="0"/>
          </a:p>
        </p:txBody>
      </p:sp>
      <p:sp>
        <p:nvSpPr>
          <p:cNvPr id="4" name="Slide Number Placeholder 3"/>
          <p:cNvSpPr>
            <a:spLocks noGrp="1"/>
          </p:cNvSpPr>
          <p:nvPr>
            <p:ph type="sldNum" sz="quarter" idx="10"/>
          </p:nvPr>
        </p:nvSpPr>
        <p:spPr/>
        <p:txBody>
          <a:bodyPr/>
          <a:lstStyle/>
          <a:p>
            <a:fld id="{04F45C2D-55A2-4643-AB25-A1303DA11D70}" type="slidenum">
              <a:rPr lang="pt-PT" smtClean="0"/>
              <a:pPr/>
              <a:t>4</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Posição da Imagem do Diapositivo 1"/>
          <p:cNvSpPr>
            <a:spLocks noGrp="1" noRot="1" noChangeAspect="1" noTextEdit="1"/>
          </p:cNvSpPr>
          <p:nvPr>
            <p:ph type="sldImg"/>
          </p:nvPr>
        </p:nvSpPr>
        <p:spPr>
          <a:xfrm>
            <a:off x="1141413" y="685800"/>
            <a:ext cx="4567237" cy="3427413"/>
          </a:xfrm>
          <a:ln/>
        </p:spPr>
      </p:sp>
      <p:sp>
        <p:nvSpPr>
          <p:cNvPr id="56323" name="Marcador de Posição de Notas 2"/>
          <p:cNvSpPr>
            <a:spLocks noGrp="1"/>
          </p:cNvSpPr>
          <p:nvPr>
            <p:ph type="body" idx="1"/>
          </p:nvPr>
        </p:nvSpPr>
        <p:spPr>
          <a:noFill/>
          <a:ln/>
        </p:spPr>
        <p:txBody>
          <a:bodyPr/>
          <a:lstStyle/>
          <a:p>
            <a:endParaRPr lang="pt-PT" smtClean="0"/>
          </a:p>
        </p:txBody>
      </p:sp>
      <p:sp>
        <p:nvSpPr>
          <p:cNvPr id="56324" name="Marcador de Posição do Rodapé 3"/>
          <p:cNvSpPr>
            <a:spLocks noGrp="1"/>
          </p:cNvSpPr>
          <p:nvPr>
            <p:ph type="ftr" sz="quarter" idx="4"/>
          </p:nvPr>
        </p:nvSpPr>
        <p:spPr>
          <a:noFill/>
        </p:spPr>
        <p:txBody>
          <a:bodyPr/>
          <a:lstStyle/>
          <a:p>
            <a:r>
              <a:rPr lang="en-GB" smtClean="0"/>
              <a:t>amrocha@det.uminho.pt</a:t>
            </a:r>
          </a:p>
        </p:txBody>
      </p:sp>
      <p:sp>
        <p:nvSpPr>
          <p:cNvPr id="56325" name="Marcador de Posição do Número do Diapositivo 4"/>
          <p:cNvSpPr>
            <a:spLocks noGrp="1"/>
          </p:cNvSpPr>
          <p:nvPr>
            <p:ph type="sldNum" sz="quarter" idx="5"/>
          </p:nvPr>
        </p:nvSpPr>
        <p:spPr>
          <a:noFill/>
        </p:spPr>
        <p:txBody>
          <a:bodyPr/>
          <a:lstStyle/>
          <a:p>
            <a:fld id="{84CDAA39-CEBF-44A7-87E6-1293FB3370D7}"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Posição da Imagem do Diapositivo 1"/>
          <p:cNvSpPr>
            <a:spLocks noGrp="1" noRot="1" noChangeAspect="1" noTextEdit="1"/>
          </p:cNvSpPr>
          <p:nvPr>
            <p:ph type="sldImg"/>
          </p:nvPr>
        </p:nvSpPr>
        <p:spPr>
          <a:ln/>
        </p:spPr>
      </p:sp>
      <p:sp>
        <p:nvSpPr>
          <p:cNvPr id="57347" name="Marcador de Posição de Notas 2"/>
          <p:cNvSpPr>
            <a:spLocks noGrp="1"/>
          </p:cNvSpPr>
          <p:nvPr>
            <p:ph type="body" idx="1"/>
          </p:nvPr>
        </p:nvSpPr>
        <p:spPr>
          <a:noFill/>
          <a:ln/>
        </p:spPr>
        <p:txBody>
          <a:bodyPr/>
          <a:lstStyle/>
          <a:p>
            <a:endParaRPr lang="pt-PT" smtClean="0"/>
          </a:p>
        </p:txBody>
      </p:sp>
      <p:sp>
        <p:nvSpPr>
          <p:cNvPr id="57348" name="Marcador de Posição do Número do Diapositivo 3"/>
          <p:cNvSpPr>
            <a:spLocks noGrp="1"/>
          </p:cNvSpPr>
          <p:nvPr>
            <p:ph type="sldNum" sz="quarter" idx="5"/>
          </p:nvPr>
        </p:nvSpPr>
        <p:spPr>
          <a:noFill/>
        </p:spPr>
        <p:txBody>
          <a:bodyPr/>
          <a:lstStyle/>
          <a:p>
            <a:fld id="{452A6234-D095-4249-A9F2-F444F3454407}" type="slidenum">
              <a:rPr lang="pt-PT" smtClean="0"/>
              <a:pPr/>
              <a:t>6</a:t>
            </a:fld>
            <a:endParaRPr lang="pt-P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8"/>
          <p:cNvSpPr>
            <a:spLocks noGrp="1" noChangeArrowheads="1"/>
          </p:cNvSpPr>
          <p:nvPr>
            <p:ph type="sldNum" sz="quarter"/>
          </p:nvPr>
        </p:nvSpPr>
        <p:spPr>
          <a:noFill/>
        </p:spPr>
        <p:txBody>
          <a:bodyPr/>
          <a:lstStyle/>
          <a:p>
            <a:fld id="{B0F42CDE-E197-4BD9-B70F-FB7D512B5C2F}" type="slidenum">
              <a:rPr lang="en-GB" smtClean="0">
                <a:ea typeface="MS Gothic" pitchFamily="49" charset="-128"/>
              </a:rPr>
              <a:pPr/>
              <a:t>7</a:t>
            </a:fld>
            <a:endParaRPr lang="en-GB" smtClean="0">
              <a:ea typeface="MS Gothic" pitchFamily="49" charset="-128"/>
            </a:endParaRPr>
          </a:p>
        </p:txBody>
      </p:sp>
      <p:sp>
        <p:nvSpPr>
          <p:cNvPr id="491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49156"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8"/>
          <p:cNvSpPr>
            <a:spLocks noGrp="1" noChangeArrowheads="1"/>
          </p:cNvSpPr>
          <p:nvPr>
            <p:ph type="sldNum" sz="quarter"/>
          </p:nvPr>
        </p:nvSpPr>
        <p:spPr>
          <a:noFill/>
        </p:spPr>
        <p:txBody>
          <a:bodyPr/>
          <a:lstStyle/>
          <a:p>
            <a:fld id="{12CF6B84-D482-4B1B-B8AF-B3FFA4C41D4E}" type="slidenum">
              <a:rPr lang="en-GB" smtClean="0">
                <a:ea typeface="MS Gothic" pitchFamily="49" charset="-128"/>
              </a:rPr>
              <a:pPr/>
              <a:t>8</a:t>
            </a:fld>
            <a:endParaRPr lang="en-GB" smtClean="0">
              <a:ea typeface="MS Gothic" pitchFamily="49" charset="-128"/>
            </a:endParaRPr>
          </a:p>
        </p:txBody>
      </p:sp>
      <p:sp>
        <p:nvSpPr>
          <p:cNvPr id="512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1204"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8"/>
          <p:cNvSpPr>
            <a:spLocks noGrp="1" noChangeArrowheads="1"/>
          </p:cNvSpPr>
          <p:nvPr>
            <p:ph type="sldNum" sz="quarter"/>
          </p:nvPr>
        </p:nvSpPr>
        <p:spPr>
          <a:noFill/>
        </p:spPr>
        <p:txBody>
          <a:bodyPr/>
          <a:lstStyle/>
          <a:p>
            <a:fld id="{978893BF-DB67-4CE3-9A6F-F1E0D810BB2A}" type="slidenum">
              <a:rPr lang="en-GB" smtClean="0">
                <a:ea typeface="MS Gothic" pitchFamily="49" charset="-128"/>
              </a:rPr>
              <a:pPr/>
              <a:t>9</a:t>
            </a:fld>
            <a:endParaRPr lang="en-GB" smtClean="0">
              <a:ea typeface="MS Gothic" pitchFamily="49" charset="-128"/>
            </a:endParaRPr>
          </a:p>
        </p:txBody>
      </p:sp>
      <p:sp>
        <p:nvSpPr>
          <p:cNvPr id="52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pt-PT"/>
          </a:p>
        </p:txBody>
      </p:sp>
      <p:sp>
        <p:nvSpPr>
          <p:cNvPr id="52228" name="Rectangle 2"/>
          <p:cNvSpPr>
            <a:spLocks noGrp="1" noChangeArrowheads="1"/>
          </p:cNvSpPr>
          <p:nvPr>
            <p:ph type="body"/>
          </p:nvPr>
        </p:nvSpPr>
        <p:spPr>
          <a:xfrm>
            <a:off x="685800" y="4343400"/>
            <a:ext cx="5468938" cy="4114800"/>
          </a:xfrm>
          <a:noFill/>
          <a:ln/>
        </p:spPr>
        <p:txBody>
          <a:bodyPr wrap="none" anchor="ctr"/>
          <a:lstStyle/>
          <a:p>
            <a:endParaRPr lang="pt-P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2771" name="Marcador de Posição de Notas 2"/>
          <p:cNvSpPr>
            <a:spLocks noGrp="1"/>
          </p:cNvSpPr>
          <p:nvPr>
            <p:ph type="body" idx="1"/>
          </p:nvPr>
        </p:nvSpPr>
        <p:spPr bwMode="auto">
          <a:noFill/>
        </p:spPr>
        <p:txBody>
          <a:bodyPr wrap="square" numCol="1" anchor="t" anchorCtr="0" compatLnSpc="1">
            <a:prstTxWarp prst="textNoShape">
              <a:avLst/>
            </a:prstTxWarp>
          </a:bodyPr>
          <a:lstStyle/>
          <a:p>
            <a:r>
              <a:rPr lang="pt-PT" dirty="0" smtClean="0"/>
              <a:t>Now, I will talk about plasma</a:t>
            </a:r>
            <a:r>
              <a:rPr lang="pt-PT" baseline="0" dirty="0" smtClean="0"/>
              <a:t> treatment</a:t>
            </a:r>
            <a:r>
              <a:rPr lang="pt-PT" dirty="0" smtClean="0"/>
              <a:t>. In this table, the dosage was obtained with three factors such as power, velocity and passages numbers-. These differentes dosages was utilized on material for to choose the best results in K/S after dyeing.</a:t>
            </a:r>
          </a:p>
        </p:txBody>
      </p:sp>
      <p:sp>
        <p:nvSpPr>
          <p:cNvPr id="32772"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1593A7-45FA-42F7-81EF-E941B30ABAAB}" type="slidenum">
              <a:rPr lang="pt-PT" smtClean="0">
                <a:latin typeface="Arial" pitchFamily="34" charset="0"/>
                <a:cs typeface="Arial" pitchFamily="34" charset="0"/>
              </a:rPr>
              <a:pPr/>
              <a:t>10</a:t>
            </a:fld>
            <a:endParaRPr lang="pt-PT"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29FB6D6-9608-46D8-81BF-EF5EA8F443B8}" type="datetime1">
              <a:rPr lang="pt-PT" smtClean="0"/>
              <a:pPr/>
              <a:t>23-10-2011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B89BFB3-2591-4DCB-A281-0E1DADAB973E}" type="datetime1">
              <a:rPr lang="pt-PT" smtClean="0"/>
              <a:pPr/>
              <a:t>23-10-2011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2CF46A7-81A3-42F8-BB00-27ED645DA880}" type="datetime1">
              <a:rPr lang="pt-PT" smtClean="0"/>
              <a:pPr/>
              <a:t>23-10-2011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6911553-2B1F-4993-8365-5E1EE55D382D}" type="datetime1">
              <a:rPr lang="pt-PT" smtClean="0"/>
              <a:pPr/>
              <a:t>23-10-2011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586C978-042A-4C55-83FC-A0161464AF9D}" type="datetime1">
              <a:rPr lang="pt-PT" smtClean="0"/>
              <a:pPr/>
              <a:t>23-10-2011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CD57B9E6-F7C0-48A2-BF64-7E4EE775DB95}" type="datetime1">
              <a:rPr lang="pt-PT" smtClean="0"/>
              <a:pPr/>
              <a:t>23-10-2011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6D710444-2619-4138-AF75-A3923C5C3B2E}" type="datetime1">
              <a:rPr lang="pt-PT" smtClean="0"/>
              <a:pPr/>
              <a:t>23-10-2011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16601C26-79C9-4186-A6A3-7E035EDBBBA3}" type="datetime1">
              <a:rPr lang="pt-PT" smtClean="0"/>
              <a:pPr/>
              <a:t>23-10-2011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D915647-A302-49D4-AB4D-F89C3A40A284}" type="datetime1">
              <a:rPr lang="pt-PT" smtClean="0"/>
              <a:pPr/>
              <a:t>23-10-2011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FD92493B-5837-4166-A340-BCEACBD4F994}" type="datetime1">
              <a:rPr lang="pt-PT" smtClean="0"/>
              <a:pPr/>
              <a:t>23-10-2011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E21E8F60-7725-4264-BCA3-8C9805BFCF63}" type="datetime1">
              <a:rPr lang="pt-PT" smtClean="0"/>
              <a:pPr/>
              <a:t>23-10-2011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D1F581-E899-4D26-8250-2667A05C4CE6}"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1EE44-7281-44D0-B77B-68C4CDAC057F}" type="datetime1">
              <a:rPr lang="pt-PT" smtClean="0"/>
              <a:pPr/>
              <a:t>23-10-2011</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1F581-E899-4D26-8250-2667A05C4CE6}"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6.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notesSlide" Target="../notesSlides/notesSlide19.xml"/><Relationship Id="rId16"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chart" Target="../charts/chart11.xml"/><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chart" Target="../charts/chart10.xml"/><Relationship Id="rId9" Type="http://schemas.openxmlformats.org/officeDocument/2006/relationships/image" Target="../media/image30.jpeg"/><Relationship Id="rId1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Fernando.oliveira@uminho.p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928926" y="1700808"/>
            <a:ext cx="6357982" cy="1928813"/>
          </a:xfrm>
          <a:prstGeom prst="rect">
            <a:avLst/>
          </a:prstGeom>
          <a:noFill/>
          <a:ln w="9525">
            <a:noFill/>
            <a:round/>
            <a:headEnd/>
            <a:tailEnd/>
          </a:ln>
        </p:spPr>
        <p:txBody>
          <a:bodyPr lIns="90000" tIns="46800" rIns="90000" bIns="46800"/>
          <a:lstStyle/>
          <a:p>
            <a:pPr marL="323850" indent="-323850" algn="ctr">
              <a:lnSpc>
                <a:spcPct val="90000"/>
              </a:lnSpc>
              <a:spcBef>
                <a:spcPts val="8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pt-PT" sz="3200" b="1" cap="all" dirty="0" smtClean="0">
              <a:solidFill>
                <a:srgbClr val="0047FF"/>
              </a:solidFill>
              <a:cs typeface="Arial" charset="0"/>
            </a:endParaRPr>
          </a:p>
          <a:p>
            <a:pPr algn="ctr"/>
            <a:r>
              <a:rPr lang="en-US" sz="3200" b="1" cap="all" dirty="0" smtClean="0">
                <a:latin typeface="Arial Narrow" pitchFamily="34" charset="0"/>
              </a:rPr>
              <a:t>Influence of DBD plasma modification in the dyeing process Of Polyamide</a:t>
            </a:r>
            <a:endParaRPr lang="pt-PT" sz="3200" dirty="0" smtClean="0">
              <a:latin typeface="Arial Narrow" pitchFamily="34" charset="0"/>
            </a:endParaRPr>
          </a:p>
          <a:p>
            <a:pPr marL="323850" indent="-323850" algn="ctr" defTabSz="449263">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sz="3200" b="1" dirty="0" smtClean="0"/>
              <a:t> </a:t>
            </a:r>
          </a:p>
          <a:p>
            <a:endParaRPr lang="pt-PT" dirty="0" smtClean="0"/>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dirty="0" smtClean="0">
              <a:solidFill>
                <a:srgbClr val="FF6633"/>
              </a:solidFill>
            </a:endParaRP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dirty="0" smtClean="0">
              <a:solidFill>
                <a:srgbClr val="FF6633"/>
              </a:solidFill>
            </a:endParaRP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dirty="0">
              <a:solidFill>
                <a:srgbClr val="FF6633"/>
              </a:solidFill>
            </a:endParaRP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dirty="0">
              <a:solidFill>
                <a:srgbClr val="FF6633"/>
              </a:solidFill>
            </a:endParaRPr>
          </a:p>
        </p:txBody>
      </p:sp>
      <p:pic>
        <p:nvPicPr>
          <p:cNvPr id="8196" name="Picture 14"/>
          <p:cNvPicPr>
            <a:picLocks noChangeAspect="1" noChangeArrowheads="1"/>
          </p:cNvPicPr>
          <p:nvPr/>
        </p:nvPicPr>
        <p:blipFill>
          <a:blip r:embed="rId4" cstate="print"/>
          <a:srcRect/>
          <a:stretch>
            <a:fillRect/>
          </a:stretch>
        </p:blipFill>
        <p:spPr bwMode="auto">
          <a:xfrm>
            <a:off x="5429256" y="4915518"/>
            <a:ext cx="1219200" cy="609600"/>
          </a:xfrm>
          <a:prstGeom prst="rect">
            <a:avLst/>
          </a:prstGeom>
          <a:noFill/>
          <a:ln w="9525">
            <a:noFill/>
            <a:round/>
            <a:headEnd/>
            <a:tailEnd/>
          </a:ln>
        </p:spPr>
      </p:pic>
      <p:sp>
        <p:nvSpPr>
          <p:cNvPr id="8198" name="Rectângulo 16"/>
          <p:cNvSpPr>
            <a:spLocks noChangeArrowheads="1"/>
          </p:cNvSpPr>
          <p:nvPr/>
        </p:nvSpPr>
        <p:spPr bwMode="auto">
          <a:xfrm>
            <a:off x="3714768" y="3772510"/>
            <a:ext cx="4714884" cy="840230"/>
          </a:xfrm>
          <a:prstGeom prst="rect">
            <a:avLst/>
          </a:prstGeom>
          <a:noFill/>
          <a:ln w="9525">
            <a:noFill/>
            <a:miter lim="800000"/>
            <a:headEnd/>
            <a:tailEnd/>
          </a:ln>
        </p:spPr>
        <p:txBody>
          <a:bodyPr wrap="square">
            <a:spAutoFit/>
          </a:bodyPr>
          <a:lstStyle/>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dirty="0" smtClean="0">
                <a:latin typeface="Arial Narrow" pitchFamily="34" charset="0"/>
                <a:cs typeface="Arial" charset="0"/>
              </a:rPr>
              <a:t>Fernando Ribeiro Oliveira</a:t>
            </a: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dirty="0" smtClean="0">
                <a:latin typeface="Arial Narrow" pitchFamily="34" charset="0"/>
                <a:cs typeface="Arial" charset="0"/>
              </a:rPr>
              <a:t>Textile Engineering Department</a:t>
            </a: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dirty="0" smtClean="0">
                <a:latin typeface="Arial Narrow" pitchFamily="34" charset="0"/>
                <a:cs typeface="Arial" charset="0"/>
              </a:rPr>
              <a:t>University of Minho, Guimarães/Portugal</a:t>
            </a:r>
          </a:p>
        </p:txBody>
      </p:sp>
      <p:sp>
        <p:nvSpPr>
          <p:cNvPr id="7" name="Rectângulo 16"/>
          <p:cNvSpPr>
            <a:spLocks noChangeArrowheads="1"/>
          </p:cNvSpPr>
          <p:nvPr/>
        </p:nvSpPr>
        <p:spPr bwMode="auto">
          <a:xfrm>
            <a:off x="3635896" y="476672"/>
            <a:ext cx="4824536" cy="1698927"/>
          </a:xfrm>
          <a:prstGeom prst="rect">
            <a:avLst/>
          </a:prstGeom>
          <a:noFill/>
          <a:ln w="9525">
            <a:noFill/>
            <a:miter lim="800000"/>
            <a:headEnd/>
            <a:tailEnd/>
          </a:ln>
        </p:spPr>
        <p:txBody>
          <a:bodyPr wrap="square">
            <a:spAutoFit/>
          </a:bodyPr>
          <a:lstStyle/>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sz="2000" b="1" dirty="0" smtClean="0">
                <a:latin typeface="Arial Narrow" pitchFamily="34" charset="0"/>
                <a:cs typeface="Arial" charset="0"/>
              </a:rPr>
              <a:t>Semana da Engenharia </a:t>
            </a: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sz="2000" b="1" dirty="0" smtClean="0">
                <a:latin typeface="Arial Narrow" pitchFamily="34" charset="0"/>
                <a:cs typeface="Arial" charset="0"/>
              </a:rPr>
              <a:t>UMA ESCOLA A </a:t>
            </a: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sz="2000" b="1" dirty="0" smtClean="0">
                <a:solidFill>
                  <a:schemeClr val="accent6">
                    <a:lumMod val="75000"/>
                  </a:schemeClr>
                </a:solidFill>
                <a:latin typeface="Arial Narrow" pitchFamily="34" charset="0"/>
                <a:cs typeface="Arial" charset="0"/>
              </a:rPr>
              <a:t>REINVENTAR O FUTURO </a:t>
            </a: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pt-PT" sz="2000" b="1" dirty="0" smtClean="0">
                <a:latin typeface="Arial Narrow" pitchFamily="34" charset="0"/>
                <a:cs typeface="Arial" charset="0"/>
              </a:rPr>
              <a:t>24-27 Outubro de 2011</a:t>
            </a:r>
            <a:endParaRPr lang="en-GB" sz="2000" dirty="0" smtClean="0">
              <a:solidFill>
                <a:srgbClr val="0047FF"/>
              </a:solidFill>
              <a:latin typeface="Arial Narrow" pitchFamily="34" charset="0"/>
              <a:cs typeface="Arial" charset="0"/>
            </a:endParaRPr>
          </a:p>
          <a:p>
            <a:pPr algn="ctr">
              <a:lnSpc>
                <a:spcPct val="8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PT" sz="2000" dirty="0" smtClean="0">
              <a:solidFill>
                <a:srgbClr val="CCCCFF"/>
              </a:solidFill>
              <a:latin typeface="Arial Narrow" pitchFamily="34" charset="0"/>
            </a:endParaRPr>
          </a:p>
          <a:p>
            <a:pPr algn="ctr">
              <a:lnSpc>
                <a:spcPct val="8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PT" sz="2000" dirty="0">
              <a:latin typeface="Arial Narrow" pitchFamily="34" charset="0"/>
            </a:endParaRPr>
          </a:p>
        </p:txBody>
      </p:sp>
      <p:sp>
        <p:nvSpPr>
          <p:cNvPr id="8" name="Slide Number Placeholder 7"/>
          <p:cNvSpPr>
            <a:spLocks noGrp="1"/>
          </p:cNvSpPr>
          <p:nvPr>
            <p:ph type="sldNum" sz="quarter" idx="12"/>
          </p:nvPr>
        </p:nvSpPr>
        <p:spPr/>
        <p:txBody>
          <a:bodyPr/>
          <a:lstStyle/>
          <a:p>
            <a:fld id="{17D1F581-E899-4D26-8250-2667A05C4CE6}" type="slidenum">
              <a:rPr lang="pt-PT" smtClean="0"/>
              <a:pPr/>
              <a:t>1</a:t>
            </a:fld>
            <a:endParaRPr lang="pt-P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ChangeArrowheads="1"/>
          </p:cNvSpPr>
          <p:nvPr/>
        </p:nvSpPr>
        <p:spPr bwMode="auto">
          <a:xfrm>
            <a:off x="539750" y="1989138"/>
            <a:ext cx="7772400" cy="4654550"/>
          </a:xfrm>
          <a:prstGeom prst="rect">
            <a:avLst/>
          </a:prstGeom>
          <a:noFill/>
          <a:ln w="9525">
            <a:noFill/>
            <a:round/>
            <a:headEnd/>
            <a:tailEnd/>
          </a:ln>
        </p:spPr>
        <p:txBody>
          <a:bodyPr lIns="90000" tIns="46800" rIns="90000" bIns="46800"/>
          <a:lstStyle/>
          <a:p>
            <a:pPr marL="323850" indent="-323850">
              <a:spcBef>
                <a:spcPts val="700"/>
              </a:spcBef>
              <a:buClr>
                <a:srgbClr val="3C78B4"/>
              </a:buClr>
              <a:buFont typeface="Arial" pitchFamily="34" charset="0"/>
              <a:buChar cha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800">
              <a:solidFill>
                <a:srgbClr val="0047FF"/>
              </a:solidFill>
              <a:latin typeface="Calibri" pitchFamily="34"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800">
              <a:solidFill>
                <a:srgbClr val="0047FF"/>
              </a:solidFill>
              <a:latin typeface="Calibri" pitchFamily="34" charset="0"/>
            </a:endParaRPr>
          </a:p>
        </p:txBody>
      </p:sp>
      <p:graphicFrame>
        <p:nvGraphicFramePr>
          <p:cNvPr id="8" name="Tabela 7"/>
          <p:cNvGraphicFramePr>
            <a:graphicFrameLocks noGrp="1"/>
          </p:cNvGraphicFramePr>
          <p:nvPr/>
        </p:nvGraphicFramePr>
        <p:xfrm>
          <a:off x="1357313" y="2000250"/>
          <a:ext cx="6357981" cy="4661122"/>
        </p:xfrm>
        <a:graphic>
          <a:graphicData uri="http://schemas.openxmlformats.org/drawingml/2006/table">
            <a:tbl>
              <a:tblPr/>
              <a:tblGrid>
                <a:gridCol w="1299744"/>
                <a:gridCol w="1359254"/>
                <a:gridCol w="1502830"/>
                <a:gridCol w="2196153"/>
              </a:tblGrid>
              <a:tr h="857747">
                <a:tc>
                  <a:txBody>
                    <a:bodyPr/>
                    <a:lstStyle/>
                    <a:p>
                      <a:pPr algn="ctr">
                        <a:lnSpc>
                          <a:spcPct val="115000"/>
                        </a:lnSpc>
                        <a:spcAft>
                          <a:spcPts val="1000"/>
                        </a:spcAft>
                      </a:pPr>
                      <a:r>
                        <a:rPr lang="pt-PT" sz="2000" b="1" dirty="0" err="1">
                          <a:solidFill>
                            <a:srgbClr val="000000"/>
                          </a:solidFill>
                          <a:latin typeface="Arial Narrow" pitchFamily="34" charset="0"/>
                          <a:ea typeface="Calibri"/>
                          <a:cs typeface="Calibri"/>
                        </a:rPr>
                        <a:t>Power</a:t>
                      </a:r>
                      <a:r>
                        <a:rPr lang="pt-PT" sz="2000" b="1" dirty="0">
                          <a:solidFill>
                            <a:srgbClr val="000000"/>
                          </a:solidFill>
                          <a:latin typeface="Arial Narrow" pitchFamily="34" charset="0"/>
                          <a:ea typeface="Calibri"/>
                          <a:cs typeface="Calibri"/>
                        </a:rPr>
                        <a:t> (W)</a:t>
                      </a:r>
                      <a:endParaRPr lang="pt-PT" sz="2000"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pt-PT" sz="2000" b="1" dirty="0" smtClean="0">
                          <a:solidFill>
                            <a:srgbClr val="000000"/>
                          </a:solidFill>
                          <a:latin typeface="Arial Narrow" pitchFamily="34" charset="0"/>
                          <a:ea typeface="Calibri"/>
                          <a:cs typeface="Calibri"/>
                        </a:rPr>
                        <a:t>Passages Numbers</a:t>
                      </a:r>
                      <a:endParaRPr lang="pt-PT" sz="2000"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pt-PT" sz="2000" b="1" dirty="0" smtClean="0">
                          <a:solidFill>
                            <a:srgbClr val="000000"/>
                          </a:solidFill>
                          <a:latin typeface="Arial Narrow" pitchFamily="34" charset="0"/>
                          <a:ea typeface="Calibri"/>
                          <a:cs typeface="Calibri"/>
                        </a:rPr>
                        <a:t>Velocity   (m/min)</a:t>
                      </a:r>
                      <a:endParaRPr lang="pt-PT" sz="2000"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pt-PT" sz="2000" b="1" dirty="0" err="1">
                          <a:solidFill>
                            <a:srgbClr val="000000"/>
                          </a:solidFill>
                          <a:latin typeface="Arial Narrow" pitchFamily="34" charset="0"/>
                          <a:ea typeface="Calibri"/>
                          <a:cs typeface="Calibri"/>
                        </a:rPr>
                        <a:t>Dosage</a:t>
                      </a:r>
                      <a:r>
                        <a:rPr lang="pt-PT" sz="2000" b="1" dirty="0">
                          <a:solidFill>
                            <a:srgbClr val="000000"/>
                          </a:solidFill>
                          <a:latin typeface="Arial Narrow" pitchFamily="34" charset="0"/>
                          <a:ea typeface="Calibri"/>
                          <a:cs typeface="Calibri"/>
                        </a:rPr>
                        <a:t> (</a:t>
                      </a:r>
                      <a:r>
                        <a:rPr lang="pt-PT" sz="2000" b="1" dirty="0" err="1">
                          <a:solidFill>
                            <a:srgbClr val="000000"/>
                          </a:solidFill>
                          <a:latin typeface="Arial Narrow" pitchFamily="34" charset="0"/>
                          <a:ea typeface="Calibri"/>
                          <a:cs typeface="Calibri"/>
                        </a:rPr>
                        <a:t>W.min</a:t>
                      </a:r>
                      <a:r>
                        <a:rPr lang="pt-PT" sz="2000" b="1" dirty="0">
                          <a:solidFill>
                            <a:srgbClr val="000000"/>
                          </a:solidFill>
                          <a:latin typeface="Arial Narrow" pitchFamily="34" charset="0"/>
                          <a:ea typeface="Calibri"/>
                          <a:cs typeface="Calibri"/>
                        </a:rPr>
                        <a:t>/m</a:t>
                      </a:r>
                      <a:r>
                        <a:rPr lang="pt-PT" sz="2000" b="1" baseline="30000" dirty="0">
                          <a:solidFill>
                            <a:srgbClr val="000000"/>
                          </a:solidFill>
                          <a:latin typeface="Arial Narrow" pitchFamily="34" charset="0"/>
                          <a:ea typeface="Calibri"/>
                          <a:cs typeface="Calibri"/>
                        </a:rPr>
                        <a:t>2</a:t>
                      </a:r>
                      <a:r>
                        <a:rPr lang="pt-PT" sz="2000" b="1" dirty="0">
                          <a:solidFill>
                            <a:srgbClr val="000000"/>
                          </a:solidFill>
                          <a:latin typeface="Arial Narrow" pitchFamily="34" charset="0"/>
                          <a:ea typeface="Calibri"/>
                          <a:cs typeface="Calibri"/>
                        </a:rPr>
                        <a:t>)</a:t>
                      </a:r>
                      <a:endParaRPr lang="pt-PT" sz="2000"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18413">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1</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5</a:t>
                      </a:r>
                      <a:r>
                        <a:rPr lang="pt-PT" sz="2400" b="1" dirty="0" smtClean="0">
                          <a:solidFill>
                            <a:srgbClr val="000000"/>
                          </a:solidFill>
                          <a:latin typeface="Arial Narrow" pitchFamily="34" charset="0"/>
                          <a:ea typeface="Calibri"/>
                          <a:cs typeface="Calibri"/>
                        </a:rPr>
                        <a:t>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13">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2</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13">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3</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1500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13">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4</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2000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13">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5</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2500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13">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6</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3000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13">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7</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3500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13">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8</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383">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1000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a:solidFill>
                            <a:srgbClr val="000000"/>
                          </a:solidFill>
                          <a:latin typeface="Arial Narrow" pitchFamily="34" charset="0"/>
                          <a:ea typeface="Calibri"/>
                          <a:cs typeface="Calibri"/>
                        </a:rPr>
                        <a:t>9</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PT" sz="2400" b="1" dirty="0" smtClean="0">
                          <a:solidFill>
                            <a:srgbClr val="000000"/>
                          </a:solidFill>
                          <a:latin typeface="Arial Narrow" pitchFamily="34" charset="0"/>
                          <a:ea typeface="Calibri"/>
                          <a:cs typeface="Calibri"/>
                        </a:rPr>
                        <a:t>4500</a:t>
                      </a:r>
                      <a:endParaRPr lang="pt-PT" sz="2400" b="1" dirty="0">
                        <a:latin typeface="Arial Narrow" pitchFamily="34" charset="0"/>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56" name="CaixaDeTexto 5"/>
          <p:cNvSpPr txBox="1">
            <a:spLocks noChangeArrowheads="1"/>
          </p:cNvSpPr>
          <p:nvPr/>
        </p:nvSpPr>
        <p:spPr bwMode="auto">
          <a:xfrm>
            <a:off x="1547664" y="1412776"/>
            <a:ext cx="6500813" cy="369888"/>
          </a:xfrm>
          <a:prstGeom prst="rect">
            <a:avLst/>
          </a:prstGeom>
          <a:noFill/>
          <a:ln w="9525">
            <a:noFill/>
            <a:miter lim="800000"/>
            <a:headEnd/>
            <a:tailEnd/>
          </a:ln>
        </p:spPr>
        <p:txBody>
          <a:bodyPr>
            <a:spAutoFit/>
          </a:bodyPr>
          <a:lstStyle/>
          <a:p>
            <a:r>
              <a:rPr lang="pt-PT" b="1" dirty="0">
                <a:latin typeface="Arial Narrow" pitchFamily="34" charset="0"/>
              </a:rPr>
              <a:t>Dosage = (Power x Number of passage) / (Velocity x 0,5m)</a:t>
            </a:r>
          </a:p>
        </p:txBody>
      </p:sp>
      <p:sp>
        <p:nvSpPr>
          <p:cNvPr id="9" name="Fluxograma: conexão 8"/>
          <p:cNvSpPr/>
          <p:nvPr/>
        </p:nvSpPr>
        <p:spPr>
          <a:xfrm>
            <a:off x="1285875" y="2057400"/>
            <a:ext cx="1357313" cy="714375"/>
          </a:xfrm>
          <a:prstGeom prst="flowChartConnector">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0" name="Fluxograma: conexão 9"/>
          <p:cNvSpPr/>
          <p:nvPr/>
        </p:nvSpPr>
        <p:spPr>
          <a:xfrm>
            <a:off x="2714625" y="1988840"/>
            <a:ext cx="1357313" cy="864096"/>
          </a:xfrm>
          <a:prstGeom prst="flowChartConnector">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1" name="Fluxograma: conexão 10"/>
          <p:cNvSpPr/>
          <p:nvPr/>
        </p:nvSpPr>
        <p:spPr>
          <a:xfrm>
            <a:off x="4067944" y="2000250"/>
            <a:ext cx="1428750" cy="857250"/>
          </a:xfrm>
          <a:prstGeom prst="flowChartConnector">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2" name="Fluxograma: conexão 11"/>
          <p:cNvSpPr/>
          <p:nvPr/>
        </p:nvSpPr>
        <p:spPr>
          <a:xfrm>
            <a:off x="5929313" y="2152650"/>
            <a:ext cx="1428750" cy="4705350"/>
          </a:xfrm>
          <a:prstGeom prst="flowChartConnector">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3" name="Marcador de Posição do Número do Diapositivo 12"/>
          <p:cNvSpPr>
            <a:spLocks noGrp="1"/>
          </p:cNvSpPr>
          <p:nvPr>
            <p:ph type="sldNum" sz="quarter" idx="12"/>
          </p:nvPr>
        </p:nvSpPr>
        <p:spPr/>
        <p:txBody>
          <a:bodyPr/>
          <a:lstStyle/>
          <a:p>
            <a:pPr>
              <a:defRPr/>
            </a:pPr>
            <a:fld id="{2DE50C18-CBA7-4769-A4F3-8962AEF6FB30}" type="slidenum">
              <a:rPr lang="pt-PT" smtClean="0"/>
              <a:pPr>
                <a:defRPr/>
              </a:pPr>
              <a:t>10</a:t>
            </a:fld>
            <a:endParaRPr lang="pt-PT"/>
          </a:p>
        </p:txBody>
      </p:sp>
      <p:sp>
        <p:nvSpPr>
          <p:cNvPr id="14"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Materials and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D1F581-E899-4D26-8250-2667A05C4CE6}" type="slidenum">
              <a:rPr lang="pt-PT" smtClean="0"/>
              <a:pPr/>
              <a:t>11</a:t>
            </a:fld>
            <a:endParaRPr lang="pt-PT"/>
          </a:p>
        </p:txBody>
      </p:sp>
      <p:sp>
        <p:nvSpPr>
          <p:cNvPr id="33" name="Rectangle 2"/>
          <p:cNvSpPr>
            <a:spLocks noChangeArrowheads="1"/>
          </p:cNvSpPr>
          <p:nvPr/>
        </p:nvSpPr>
        <p:spPr bwMode="auto">
          <a:xfrm>
            <a:off x="539750" y="1484784"/>
            <a:ext cx="8352730" cy="4654550"/>
          </a:xfrm>
          <a:prstGeom prst="rect">
            <a:avLst/>
          </a:prstGeom>
          <a:noFill/>
          <a:ln w="9525">
            <a:noFill/>
            <a:round/>
            <a:headEnd/>
            <a:tailEnd/>
          </a:ln>
        </p:spPr>
        <p:txBody>
          <a:bodyPr lIns="90000" tIns="46800" rIns="90000" bIns="46800"/>
          <a:lstStyle/>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600" dirty="0" smtClean="0">
              <a:cs typeface="Arial" charset="0"/>
            </a:endParaRPr>
          </a:p>
          <a:p>
            <a:pPr lvl="0" algn="just" eaLnBrk="0" fontAlgn="base" hangingPunct="0">
              <a:spcBef>
                <a:spcPct val="0"/>
              </a:spcBef>
              <a:spcAft>
                <a:spcPct val="0"/>
              </a:spcAft>
            </a:pPr>
            <a:r>
              <a:rPr lang="en-GB" sz="2800" b="1" dirty="0" smtClean="0">
                <a:ea typeface="Calibri" pitchFamily="34" charset="0"/>
                <a:cs typeface="Times New Roman" pitchFamily="18" charset="0"/>
              </a:rPr>
              <a:t>Scanning Electron Microscopy</a:t>
            </a:r>
            <a:endParaRPr lang="en-GB" sz="2800" dirty="0" smtClean="0">
              <a:cs typeface="Arial" pitchFamily="34" charset="0"/>
            </a:endParaRPr>
          </a:p>
          <a:p>
            <a:pPr>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t>Ultra-high resolution Field Emission Gun Scanning Electron Microscopy (FEG-SEM), NOVA 200 </a:t>
            </a:r>
            <a:r>
              <a:rPr lang="en-US" sz="2800" dirty="0" err="1" smtClean="0"/>
              <a:t>Nano</a:t>
            </a:r>
            <a:r>
              <a:rPr lang="en-US" sz="2800" dirty="0" smtClean="0"/>
              <a:t> SEM</a:t>
            </a:r>
            <a:r>
              <a:rPr lang="en-US" sz="2800" dirty="0" smtClean="0">
                <a:cs typeface="Arial" charset="0"/>
              </a:rPr>
              <a:t>;</a:t>
            </a: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600" dirty="0" smtClean="0">
              <a:cs typeface="Arial" charset="0"/>
            </a:endParaRPr>
          </a:p>
          <a:p>
            <a:pPr lvl="0" algn="just" eaLnBrk="0" fontAlgn="base" hangingPunct="0">
              <a:spcBef>
                <a:spcPct val="0"/>
              </a:spcBef>
              <a:spcAft>
                <a:spcPct val="0"/>
              </a:spcAft>
            </a:pPr>
            <a:r>
              <a:rPr lang="en-GB" sz="2800" b="1" dirty="0" smtClean="0">
                <a:ea typeface="Times New Roman" pitchFamily="18" charset="0"/>
                <a:cs typeface="Arial" pitchFamily="34" charset="0"/>
              </a:rPr>
              <a:t>Atomic Force Microscopy</a:t>
            </a:r>
            <a:endParaRPr lang="pt-PT" sz="2800" dirty="0" smtClean="0">
              <a:cs typeface="Arial" pitchFamily="34" charset="0"/>
            </a:endParaRPr>
          </a:p>
          <a:p>
            <a:r>
              <a:rPr lang="en-US" sz="2800" dirty="0" smtClean="0">
                <a:ea typeface="Times New Roman" pitchFamily="18" charset="0"/>
                <a:cs typeface="Times New Roman" pitchFamily="18" charset="0"/>
              </a:rPr>
              <a:t>A multimode SPM microscope controlled by a </a:t>
            </a:r>
            <a:r>
              <a:rPr lang="en-US" sz="2800" dirty="0" err="1" smtClean="0">
                <a:ea typeface="Times New Roman" pitchFamily="18" charset="0"/>
                <a:cs typeface="Times New Roman" pitchFamily="18" charset="0"/>
              </a:rPr>
              <a:t>Nanoscope</a:t>
            </a:r>
            <a:r>
              <a:rPr lang="en-US" sz="2800" dirty="0" smtClean="0">
                <a:ea typeface="Times New Roman" pitchFamily="18" charset="0"/>
                <a:cs typeface="Times New Roman" pitchFamily="18" charset="0"/>
              </a:rPr>
              <a:t> III</a:t>
            </a:r>
            <a:r>
              <a:rPr lang="en-US" sz="2800" dirty="0" smtClean="0">
                <a:cs typeface="Arial" charset="0"/>
              </a:rPr>
              <a:t>;</a:t>
            </a:r>
            <a:r>
              <a:rPr lang="en-GB" sz="2800" b="1" dirty="0" smtClean="0"/>
              <a:t> </a:t>
            </a:r>
          </a:p>
          <a:p>
            <a:r>
              <a:rPr lang="en-US" sz="1600" dirty="0" smtClean="0"/>
              <a:t>(Ra) - average surface roughness</a:t>
            </a:r>
          </a:p>
          <a:p>
            <a:r>
              <a:rPr lang="en-US" sz="1600" dirty="0" smtClean="0"/>
              <a:t>(</a:t>
            </a:r>
            <a:r>
              <a:rPr lang="en-US" sz="1600" dirty="0" err="1" smtClean="0"/>
              <a:t>Rq</a:t>
            </a:r>
            <a:r>
              <a:rPr lang="en-US" sz="1600" dirty="0" smtClean="0"/>
              <a:t>) – </a:t>
            </a:r>
            <a:r>
              <a:rPr lang="en-US" sz="1600" dirty="0" err="1" smtClean="0"/>
              <a:t>rootmean</a:t>
            </a:r>
            <a:r>
              <a:rPr lang="en-US" sz="1600" dirty="0" smtClean="0"/>
              <a:t>-square surface roughness</a:t>
            </a:r>
          </a:p>
          <a:p>
            <a:endParaRPr lang="en-US" sz="1600" dirty="0" smtClean="0"/>
          </a:p>
          <a:p>
            <a:r>
              <a:rPr lang="en-US" sz="2800" b="1" dirty="0" smtClean="0">
                <a:cs typeface="Arial" pitchFamily="34" charset="0"/>
              </a:rPr>
              <a:t>Energy Dispersive Spectroscopy</a:t>
            </a:r>
            <a:endParaRPr lang="pt-PT" sz="2800" b="1" dirty="0" smtClean="0">
              <a:cs typeface="Arial" pitchFamily="34" charset="0"/>
            </a:endParaRPr>
          </a:p>
          <a:p>
            <a:pPr marL="323850" indent="-323850">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EDAX Si(Li) detector and </a:t>
            </a:r>
            <a:r>
              <a:rPr lang="en-US" sz="2800" dirty="0" err="1" smtClean="0">
                <a:cs typeface="Arial" pitchFamily="34" charset="0"/>
              </a:rPr>
              <a:t>aceleration</a:t>
            </a:r>
            <a:r>
              <a:rPr lang="en-US" sz="2800" dirty="0" smtClean="0">
                <a:cs typeface="Arial" pitchFamily="34" charset="0"/>
              </a:rPr>
              <a:t> of 5kV;</a:t>
            </a:r>
          </a:p>
          <a:p>
            <a:pPr lvl="0">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2800" dirty="0" smtClean="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8257" name="Picture 1"/>
          <p:cNvPicPr>
            <a:picLocks noChangeAspect="1" noChangeArrowheads="1"/>
          </p:cNvPicPr>
          <p:nvPr/>
        </p:nvPicPr>
        <p:blipFill>
          <a:blip r:embed="rId3" cstate="print"/>
          <a:srcRect/>
          <a:stretch>
            <a:fillRect/>
          </a:stretch>
        </p:blipFill>
        <p:spPr bwMode="auto">
          <a:xfrm>
            <a:off x="3347864" y="4293096"/>
            <a:ext cx="1647825" cy="733425"/>
          </a:xfrm>
          <a:prstGeom prst="rect">
            <a:avLst/>
          </a:prstGeom>
          <a:noFill/>
          <a:ln w="9525">
            <a:noFill/>
            <a:miter lim="800000"/>
            <a:headEnd/>
            <a:tailEnd/>
          </a:ln>
        </p:spPr>
      </p:pic>
      <p:pic>
        <p:nvPicPr>
          <p:cNvPr id="608258" name="Picture 2"/>
          <p:cNvPicPr>
            <a:picLocks noChangeAspect="1" noChangeArrowheads="1"/>
          </p:cNvPicPr>
          <p:nvPr/>
        </p:nvPicPr>
        <p:blipFill>
          <a:blip r:embed="rId4" cstate="print"/>
          <a:srcRect/>
          <a:stretch>
            <a:fillRect/>
          </a:stretch>
        </p:blipFill>
        <p:spPr bwMode="auto">
          <a:xfrm>
            <a:off x="5508104" y="4221088"/>
            <a:ext cx="1584176" cy="881039"/>
          </a:xfrm>
          <a:prstGeom prst="rect">
            <a:avLst/>
          </a:prstGeom>
          <a:noFill/>
          <a:ln w="9525">
            <a:noFill/>
            <a:miter lim="800000"/>
            <a:headEnd/>
            <a:tailEnd/>
          </a:ln>
        </p:spPr>
      </p:pic>
      <p:sp>
        <p:nvSpPr>
          <p:cNvPr id="9" name="Rectangle 1"/>
          <p:cNvSpPr>
            <a:spLocks noChangeArrowheads="1"/>
          </p:cNvSpPr>
          <p:nvPr/>
        </p:nvSpPr>
        <p:spPr bwMode="auto">
          <a:xfrm>
            <a:off x="4067944" y="188640"/>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cs typeface="Arial" pitchFamily="34" charset="0"/>
              </a:rPr>
              <a:t>Materials and Methods</a:t>
            </a:r>
          </a:p>
        </p:txBody>
      </p:sp>
      <p:grpSp>
        <p:nvGrpSpPr>
          <p:cNvPr id="2" name="Group 7"/>
          <p:cNvGrpSpPr>
            <a:grpSpLocks/>
          </p:cNvGrpSpPr>
          <p:nvPr/>
        </p:nvGrpSpPr>
        <p:grpSpPr bwMode="auto">
          <a:xfrm>
            <a:off x="7429500" y="5981700"/>
            <a:ext cx="1676400" cy="876300"/>
            <a:chOff x="4704" y="210"/>
            <a:chExt cx="1056" cy="552"/>
          </a:xfrm>
        </p:grpSpPr>
        <p:pic>
          <p:nvPicPr>
            <p:cNvPr id="10" name="Picture 3"/>
            <p:cNvPicPr>
              <a:picLocks noChangeAspect="1" noChangeArrowheads="1"/>
            </p:cNvPicPr>
            <p:nvPr/>
          </p:nvPicPr>
          <p:blipFill>
            <a:blip r:embed="rId5" cstate="print"/>
            <a:srcRect/>
            <a:stretch>
              <a:fillRect/>
            </a:stretch>
          </p:blipFill>
          <p:spPr bwMode="auto">
            <a:xfrm>
              <a:off x="4740" y="210"/>
              <a:ext cx="768" cy="384"/>
            </a:xfrm>
            <a:prstGeom prst="rect">
              <a:avLst/>
            </a:prstGeom>
            <a:noFill/>
            <a:ln w="9525">
              <a:noFill/>
              <a:round/>
              <a:headEnd/>
              <a:tailEnd/>
            </a:ln>
          </p:spPr>
        </p:pic>
        <p:sp>
          <p:nvSpPr>
            <p:cNvPr id="11"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D1F581-E899-4D26-8250-2667A05C4CE6}" type="slidenum">
              <a:rPr lang="pt-PT" smtClean="0"/>
              <a:pPr/>
              <a:t>12</a:t>
            </a:fld>
            <a:endParaRPr lang="pt-PT"/>
          </a:p>
        </p:txBody>
      </p:sp>
      <p:sp>
        <p:nvSpPr>
          <p:cNvPr id="33" name="Rectangle 2"/>
          <p:cNvSpPr>
            <a:spLocks noChangeArrowheads="1"/>
          </p:cNvSpPr>
          <p:nvPr/>
        </p:nvSpPr>
        <p:spPr bwMode="auto">
          <a:xfrm>
            <a:off x="539750" y="1700808"/>
            <a:ext cx="7772400" cy="4654550"/>
          </a:xfrm>
          <a:prstGeom prst="rect">
            <a:avLst/>
          </a:prstGeom>
          <a:noFill/>
          <a:ln w="9525">
            <a:noFill/>
            <a:round/>
            <a:headEnd/>
            <a:tailEnd/>
          </a:ln>
        </p:spPr>
        <p:txBody>
          <a:bodyPr lIns="90000" tIns="46800" rIns="90000" bIns="46800"/>
          <a:lstStyle/>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b="1" dirty="0" smtClean="0">
                <a:cs typeface="Arial" pitchFamily="34" charset="0"/>
              </a:rPr>
              <a:t>X-Ray Photoelectron Spectroscopy</a:t>
            </a:r>
          </a:p>
          <a:p>
            <a:pPr marL="323850" indent="-323850">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ea typeface="Times New Roman" pitchFamily="18" charset="0"/>
                <a:cs typeface="Arial" pitchFamily="34" charset="0"/>
              </a:rPr>
              <a:t>VG Scientific ESCALAB 200A equipment</a:t>
            </a:r>
            <a:r>
              <a:rPr lang="en-US" sz="2800" dirty="0" smtClean="0">
                <a:cs typeface="Arial" pitchFamily="34" charset="0"/>
              </a:rPr>
              <a:t>;</a:t>
            </a:r>
          </a:p>
          <a:p>
            <a:pPr marL="323850" indent="-323850">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2800" dirty="0" smtClean="0">
              <a:cs typeface="Arial" pitchFamily="34" charset="0"/>
            </a:endParaRPr>
          </a:p>
          <a:p>
            <a:pPr>
              <a:defRPr/>
            </a:pPr>
            <a:r>
              <a:rPr lang="en-US" sz="2800" b="1" dirty="0" smtClean="0">
                <a:cs typeface="Arial" pitchFamily="34" charset="0"/>
              </a:rPr>
              <a:t>Contact Angle Measurement</a:t>
            </a:r>
          </a:p>
          <a:p>
            <a:pPr>
              <a:buFont typeface="Wingdings" pitchFamily="2" charset="2"/>
              <a:buChar char="Ø"/>
              <a:defRPr/>
            </a:pPr>
            <a:r>
              <a:rPr lang="en-US" sz="2800" b="1" dirty="0">
                <a:cs typeface="Arial" pitchFamily="34" charset="0"/>
              </a:rPr>
              <a:t> </a:t>
            </a:r>
            <a:r>
              <a:rPr lang="en-US" sz="2800" dirty="0" err="1" smtClean="0">
                <a:cs typeface="Arial" pitchFamily="34" charset="0"/>
              </a:rPr>
              <a:t>Dataphysics</a:t>
            </a:r>
            <a:r>
              <a:rPr lang="en-US" sz="2800" dirty="0" smtClean="0">
                <a:cs typeface="Arial" pitchFamily="34" charset="0"/>
              </a:rPr>
              <a:t> </a:t>
            </a:r>
            <a:r>
              <a:rPr lang="en-US" sz="2800" dirty="0">
                <a:cs typeface="Arial" pitchFamily="34" charset="0"/>
              </a:rPr>
              <a:t>equipment using OCA software</a:t>
            </a:r>
            <a:r>
              <a:rPr lang="en-US" sz="2800" dirty="0" smtClean="0">
                <a:cs typeface="Arial" pitchFamily="34" charset="0"/>
              </a:rPr>
              <a:t>;</a:t>
            </a:r>
          </a:p>
          <a:p>
            <a:pPr>
              <a:buFont typeface="Wingdings" pitchFamily="2" charset="2"/>
              <a:buChar char="Ø"/>
              <a:defRPr/>
            </a:pPr>
            <a:endParaRPr lang="en-US" sz="2800" dirty="0" smtClean="0">
              <a:cs typeface="Arial" pitchFamily="34" charset="0"/>
            </a:endParaRPr>
          </a:p>
          <a:p>
            <a:r>
              <a:rPr lang="en-GB" sz="2800" b="1" dirty="0" smtClean="0"/>
              <a:t>Conductivity and pH of Aqueous Extract</a:t>
            </a:r>
          </a:p>
          <a:p>
            <a:pPr>
              <a:buFont typeface="Wingdings" pitchFamily="2" charset="2"/>
              <a:buChar char="Ø"/>
              <a:defRPr/>
            </a:pPr>
            <a:r>
              <a:rPr lang="en-US" sz="2800" dirty="0" smtClean="0"/>
              <a:t>WTW pH meter 538</a:t>
            </a:r>
            <a:r>
              <a:rPr lang="en-US" sz="2800" dirty="0" smtClean="0">
                <a:cs typeface="Arial" charset="0"/>
              </a:rPr>
              <a:t>;  </a:t>
            </a:r>
            <a:endParaRPr lang="pt-PT" sz="2800" dirty="0" smtClean="0">
              <a:cs typeface="Arial" charset="0"/>
            </a:endParaRPr>
          </a:p>
          <a:p>
            <a:pPr>
              <a:defRPr/>
            </a:pPr>
            <a:r>
              <a:rPr lang="en-US" sz="2800" dirty="0" smtClean="0">
                <a:cs typeface="Arial" pitchFamily="34" charset="0"/>
              </a:rPr>
              <a:t>  </a:t>
            </a:r>
            <a:endParaRPr lang="pt-PT" sz="2800" dirty="0">
              <a:cs typeface="Arial" pitchFamily="34"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cs typeface="Arial" pitchFamily="34"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p:txBody>
      </p:sp>
      <p:sp>
        <p:nvSpPr>
          <p:cNvPr id="5" name="Rectangle 1"/>
          <p:cNvSpPr>
            <a:spLocks noChangeArrowheads="1"/>
          </p:cNvSpPr>
          <p:nvPr/>
        </p:nvSpPr>
        <p:spPr bwMode="auto">
          <a:xfrm>
            <a:off x="4067944" y="188640"/>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cs typeface="Arial" pitchFamily="34" charset="0"/>
              </a:rPr>
              <a:t>Materials and Methods</a:t>
            </a:r>
          </a:p>
        </p:txBody>
      </p:sp>
      <p:grpSp>
        <p:nvGrpSpPr>
          <p:cNvPr id="2" name="Group 7"/>
          <p:cNvGrpSpPr>
            <a:grpSpLocks/>
          </p:cNvGrpSpPr>
          <p:nvPr/>
        </p:nvGrpSpPr>
        <p:grpSpPr bwMode="auto">
          <a:xfrm>
            <a:off x="7429500" y="5981700"/>
            <a:ext cx="1676400" cy="876300"/>
            <a:chOff x="4704" y="210"/>
            <a:chExt cx="1056" cy="552"/>
          </a:xfrm>
        </p:grpSpPr>
        <p:pic>
          <p:nvPicPr>
            <p:cNvPr id="8" name="Picture 3"/>
            <p:cNvPicPr>
              <a:picLocks noChangeAspect="1" noChangeArrowheads="1"/>
            </p:cNvPicPr>
            <p:nvPr/>
          </p:nvPicPr>
          <p:blipFill>
            <a:blip r:embed="rId3" cstate="print"/>
            <a:srcRect/>
            <a:stretch>
              <a:fillRect/>
            </a:stretch>
          </p:blipFill>
          <p:spPr bwMode="auto">
            <a:xfrm>
              <a:off x="4740" y="210"/>
              <a:ext cx="768" cy="384"/>
            </a:xfrm>
            <a:prstGeom prst="rect">
              <a:avLst/>
            </a:prstGeom>
            <a:noFill/>
            <a:ln w="9525">
              <a:noFill/>
              <a:round/>
              <a:headEnd/>
              <a:tailEnd/>
            </a:ln>
          </p:spPr>
        </p:pic>
        <p:sp>
          <p:nvSpPr>
            <p:cNvPr id="9"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D1F581-E899-4D26-8250-2667A05C4CE6}" type="slidenum">
              <a:rPr lang="pt-PT" smtClean="0"/>
              <a:pPr/>
              <a:t>13</a:t>
            </a:fld>
            <a:endParaRPr lang="pt-PT"/>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611560" y="1556792"/>
            <a:ext cx="7772400" cy="4654550"/>
          </a:xfrm>
          <a:prstGeom prst="rect">
            <a:avLst/>
          </a:prstGeom>
          <a:noFill/>
          <a:ln w="9525">
            <a:noFill/>
            <a:round/>
            <a:headEnd/>
            <a:tailEnd/>
          </a:ln>
        </p:spPr>
        <p:txBody>
          <a:bodyPr lIns="90000" tIns="46800" rIns="90000" bIns="46800"/>
          <a:lstStyle/>
          <a:p>
            <a:pPr>
              <a:defRPr/>
            </a:pPr>
            <a:r>
              <a:rPr lang="pt-PT" sz="2800" b="1" dirty="0">
                <a:latin typeface="Arial Narrow" pitchFamily="34" charset="0"/>
                <a:cs typeface="Arial" charset="0"/>
              </a:rPr>
              <a:t>  </a:t>
            </a:r>
            <a:r>
              <a:rPr lang="pt-PT" sz="2800" b="1" dirty="0" err="1">
                <a:cs typeface="Arial" pitchFamily="34" charset="0"/>
              </a:rPr>
              <a:t>Dyeing</a:t>
            </a:r>
            <a:r>
              <a:rPr lang="pt-PT" sz="2800" b="1" dirty="0">
                <a:cs typeface="Arial" pitchFamily="34" charset="0"/>
              </a:rPr>
              <a:t> </a:t>
            </a:r>
            <a:r>
              <a:rPr lang="pt-PT" sz="2800" b="1" dirty="0" err="1">
                <a:cs typeface="Arial" pitchFamily="34" charset="0"/>
              </a:rPr>
              <a:t>Method</a:t>
            </a:r>
            <a:endParaRPr lang="pt-PT" sz="2800" b="1" dirty="0">
              <a:cs typeface="Arial" pitchFamily="34" charset="0"/>
            </a:endParaRPr>
          </a:p>
          <a:p>
            <a:pPr>
              <a:defRPr/>
            </a:pPr>
            <a:r>
              <a:rPr lang="en-US" sz="2800" b="1" dirty="0">
                <a:latin typeface="Arial Narrow" pitchFamily="34" charset="0"/>
                <a:cs typeface="Arial" charset="0"/>
              </a:rPr>
              <a:t> </a:t>
            </a:r>
            <a:endParaRPr lang="pt-PT" sz="2800" b="1"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p:txBody>
      </p:sp>
      <p:graphicFrame>
        <p:nvGraphicFramePr>
          <p:cNvPr id="9" name="Gráfico 4"/>
          <p:cNvGraphicFramePr/>
          <p:nvPr/>
        </p:nvGraphicFramePr>
        <p:xfrm>
          <a:off x="1043608" y="2132856"/>
          <a:ext cx="5976664"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259632" y="5325015"/>
            <a:ext cx="7200800" cy="1477328"/>
          </a:xfrm>
          <a:prstGeom prst="rect">
            <a:avLst/>
          </a:prstGeom>
        </p:spPr>
        <p:txBody>
          <a:bodyPr wrap="square">
            <a:spAutoFit/>
          </a:bodyPr>
          <a:lstStyle/>
          <a:p>
            <a:pPr>
              <a:buFont typeface="Wingdings" pitchFamily="2" charset="2"/>
              <a:buChar char="Ø"/>
            </a:pPr>
            <a:r>
              <a:rPr lang="en-US" dirty="0" smtClean="0">
                <a:cs typeface="Arial" pitchFamily="34" charset="0"/>
              </a:rPr>
              <a:t>Dyeing tests were performed for different temperatures (80ºC and 98ºC).</a:t>
            </a:r>
          </a:p>
          <a:p>
            <a:pPr>
              <a:buFont typeface="Wingdings" pitchFamily="2" charset="2"/>
              <a:buChar char="Ø"/>
            </a:pPr>
            <a:r>
              <a:rPr lang="en-US" dirty="0" smtClean="0">
                <a:cs typeface="Arial" pitchFamily="34" charset="0"/>
              </a:rPr>
              <a:t>Dye concentrations </a:t>
            </a:r>
            <a:r>
              <a:rPr lang="en-US" dirty="0" err="1" smtClean="0">
                <a:cs typeface="Arial" pitchFamily="34" charset="0"/>
              </a:rPr>
              <a:t>owf</a:t>
            </a:r>
            <a:r>
              <a:rPr lang="en-US" dirty="0" smtClean="0">
                <a:cs typeface="Arial" pitchFamily="34" charset="0"/>
              </a:rPr>
              <a:t> (1%, 2% and 3%). </a:t>
            </a:r>
          </a:p>
          <a:p>
            <a:pPr>
              <a:buFont typeface="Wingdings" pitchFamily="2" charset="2"/>
              <a:buChar char="Ø"/>
            </a:pPr>
            <a:r>
              <a:rPr lang="en-US" dirty="0" smtClean="0">
                <a:cs typeface="Arial" pitchFamily="34" charset="0"/>
              </a:rPr>
              <a:t>All the samples were dyed with a liquor ratio of 40:1. </a:t>
            </a:r>
          </a:p>
          <a:p>
            <a:pPr>
              <a:buFont typeface="Wingdings" pitchFamily="2" charset="2"/>
              <a:buChar char="Ø"/>
            </a:pPr>
            <a:r>
              <a:rPr lang="en-US" dirty="0" smtClean="0">
                <a:cs typeface="Arial" pitchFamily="34" charset="0"/>
              </a:rPr>
              <a:t>The pH of dye solution was between 4.5 and 5.0.</a:t>
            </a:r>
          </a:p>
          <a:p>
            <a:pPr>
              <a:buFont typeface="Wingdings" pitchFamily="2" charset="2"/>
              <a:buChar char="Ø"/>
            </a:pPr>
            <a:r>
              <a:rPr lang="en-US" dirty="0" smtClean="0">
                <a:cs typeface="Arial" pitchFamily="34" charset="0"/>
              </a:rPr>
              <a:t>No auxiliaries reagents were used.</a:t>
            </a:r>
            <a:endParaRPr lang="pt-PT" dirty="0">
              <a:cs typeface="Arial" pitchFamily="34" charset="0"/>
            </a:endParaRPr>
          </a:p>
        </p:txBody>
      </p:sp>
      <p:sp>
        <p:nvSpPr>
          <p:cNvPr id="605186" name="Text Box 121"/>
          <p:cNvSpPr txBox="1">
            <a:spLocks noChangeArrowheads="1"/>
          </p:cNvSpPr>
          <p:nvPr/>
        </p:nvSpPr>
        <p:spPr bwMode="auto">
          <a:xfrm>
            <a:off x="2915816" y="3573016"/>
            <a:ext cx="3672408" cy="3077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PT" sz="1400" b="1" i="0" u="none" strike="noStrike" cap="none" normalizeH="0" baseline="0" dirty="0" smtClean="0">
                <a:ln>
                  <a:noFill/>
                </a:ln>
                <a:solidFill>
                  <a:schemeClr val="tx1"/>
                </a:solidFill>
                <a:effectLst/>
                <a:latin typeface="Arial Narrow" pitchFamily="34" charset="0"/>
                <a:cs typeface="Arial" pitchFamily="34" charset="0"/>
              </a:rPr>
              <a:t>1 – 10 Samples taken during dyeing process.</a:t>
            </a:r>
          </a:p>
        </p:txBody>
      </p:sp>
      <p:sp>
        <p:nvSpPr>
          <p:cNvPr id="11" name="Rectangle 1"/>
          <p:cNvSpPr>
            <a:spLocks noChangeArrowheads="1"/>
          </p:cNvSpPr>
          <p:nvPr/>
        </p:nvSpPr>
        <p:spPr bwMode="auto">
          <a:xfrm>
            <a:off x="4067944" y="188640"/>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cs typeface="Arial" pitchFamily="34" charset="0"/>
              </a:rPr>
              <a:t>Materials and Methods</a:t>
            </a:r>
          </a:p>
        </p:txBody>
      </p:sp>
      <p:grpSp>
        <p:nvGrpSpPr>
          <p:cNvPr id="2" name="Group 7"/>
          <p:cNvGrpSpPr>
            <a:grpSpLocks/>
          </p:cNvGrpSpPr>
          <p:nvPr/>
        </p:nvGrpSpPr>
        <p:grpSpPr bwMode="auto">
          <a:xfrm>
            <a:off x="7429500" y="5981700"/>
            <a:ext cx="1676400" cy="876300"/>
            <a:chOff x="4704" y="210"/>
            <a:chExt cx="1056" cy="552"/>
          </a:xfrm>
        </p:grpSpPr>
        <p:pic>
          <p:nvPicPr>
            <p:cNvPr id="13" name="Picture 3"/>
            <p:cNvPicPr>
              <a:picLocks noChangeAspect="1" noChangeArrowheads="1"/>
            </p:cNvPicPr>
            <p:nvPr/>
          </p:nvPicPr>
          <p:blipFill>
            <a:blip r:embed="rId4" cstate="print"/>
            <a:srcRect/>
            <a:stretch>
              <a:fillRect/>
            </a:stretch>
          </p:blipFill>
          <p:spPr bwMode="auto">
            <a:xfrm>
              <a:off x="4740" y="210"/>
              <a:ext cx="768" cy="384"/>
            </a:xfrm>
            <a:prstGeom prst="rect">
              <a:avLst/>
            </a:prstGeom>
            <a:noFill/>
            <a:ln w="9525">
              <a:noFill/>
              <a:round/>
              <a:headEnd/>
              <a:tailEnd/>
            </a:ln>
          </p:spPr>
        </p:pic>
        <p:sp>
          <p:nvSpPr>
            <p:cNvPr id="14"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D1F581-E899-4D26-8250-2667A05C4CE6}" type="slidenum">
              <a:rPr lang="pt-PT" smtClean="0"/>
              <a:pPr/>
              <a:t>14</a:t>
            </a:fld>
            <a:endParaRPr lang="pt-PT"/>
          </a:p>
        </p:txBody>
      </p:sp>
      <p:sp>
        <p:nvSpPr>
          <p:cNvPr id="33" name="Rectangle 2"/>
          <p:cNvSpPr>
            <a:spLocks noChangeArrowheads="1"/>
          </p:cNvSpPr>
          <p:nvPr/>
        </p:nvSpPr>
        <p:spPr bwMode="auto">
          <a:xfrm>
            <a:off x="539750" y="1700808"/>
            <a:ext cx="7772400" cy="4654550"/>
          </a:xfrm>
          <a:prstGeom prst="rect">
            <a:avLst/>
          </a:prstGeom>
          <a:noFill/>
          <a:ln w="9525">
            <a:noFill/>
            <a:round/>
            <a:headEnd/>
            <a:tailEnd/>
          </a:ln>
        </p:spPr>
        <p:txBody>
          <a:bodyPr lIns="90000" tIns="46800" rIns="90000" bIns="46800"/>
          <a:lstStyle/>
          <a:p>
            <a:pPr>
              <a:defRPr/>
            </a:pPr>
            <a:r>
              <a:rPr lang="en-US" sz="2400" b="1" dirty="0" smtClean="0">
                <a:cs typeface="Arial" pitchFamily="34" charset="0"/>
              </a:rPr>
              <a:t>Color Strength (K/S) on Dyed Fabric</a:t>
            </a:r>
            <a:endParaRPr lang="pt-PT" sz="2400" b="1" dirty="0" smtClean="0">
              <a:cs typeface="Arial" pitchFamily="34"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cs typeface="Arial" pitchFamily="34" charset="0"/>
            </a:endParaRPr>
          </a:p>
          <a:p>
            <a:pPr>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400" dirty="0" err="1" smtClean="0">
                <a:cs typeface="Arial" pitchFamily="34" charset="0"/>
              </a:rPr>
              <a:t>Datacolor</a:t>
            </a:r>
            <a:r>
              <a:rPr lang="en-US" sz="2400" dirty="0" smtClean="0">
                <a:cs typeface="Arial" pitchFamily="34" charset="0"/>
              </a:rPr>
              <a:t> </a:t>
            </a:r>
            <a:r>
              <a:rPr lang="en-US" sz="2400" dirty="0" err="1" smtClean="0">
                <a:cs typeface="Arial" pitchFamily="34" charset="0"/>
              </a:rPr>
              <a:t>Spectraflash</a:t>
            </a:r>
            <a:r>
              <a:rPr lang="en-US" sz="2400" dirty="0" smtClean="0">
                <a:cs typeface="Arial" pitchFamily="34" charset="0"/>
              </a:rPr>
              <a:t> SF 600 Plus CT spectrophotometer for D65 illuminant and 10º observer; </a:t>
            </a: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smtClean="0">
              <a:cs typeface="Arial" pitchFamily="34"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smtClean="0">
              <a:cs typeface="Arial" pitchFamily="34"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smtClean="0">
              <a:cs typeface="Arial" pitchFamily="34"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smtClean="0">
              <a:cs typeface="Arial" pitchFamily="34"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400" dirty="0">
              <a:cs typeface="Arial" pitchFamily="34" charset="0"/>
            </a:endParaRPr>
          </a:p>
          <a:p>
            <a:pPr lvl="0" algn="just" eaLnBrk="0" fontAlgn="base" hangingPunct="0">
              <a:spcBef>
                <a:spcPct val="0"/>
              </a:spcBef>
              <a:spcAft>
                <a:spcPct val="0"/>
              </a:spcAft>
            </a:pPr>
            <a:r>
              <a:rPr lang="en-GB" sz="2400" b="1" dirty="0" smtClean="0">
                <a:ea typeface="Calibri" pitchFamily="34" charset="0"/>
                <a:cs typeface="Arial" pitchFamily="34" charset="0"/>
              </a:rPr>
              <a:t>Washing Fastness</a:t>
            </a:r>
            <a:endParaRPr lang="en-GB" sz="2400" dirty="0" smtClean="0">
              <a:cs typeface="Arial" pitchFamily="34"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a:cs typeface="Arial" pitchFamily="34" charset="0"/>
            </a:endParaRPr>
          </a:p>
          <a:p>
            <a:pPr>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400" dirty="0" smtClean="0">
                <a:cs typeface="Arial" pitchFamily="34" charset="0"/>
              </a:rPr>
              <a:t>Standard ISO 105 C06, method A1S;</a:t>
            </a: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06210" name="Object 2"/>
          <p:cNvGraphicFramePr>
            <a:graphicFrameLocks noChangeAspect="1"/>
          </p:cNvGraphicFramePr>
          <p:nvPr/>
        </p:nvGraphicFramePr>
        <p:xfrm>
          <a:off x="2843808" y="3501008"/>
          <a:ext cx="1978710" cy="811858"/>
        </p:xfrm>
        <a:graphic>
          <a:graphicData uri="http://schemas.openxmlformats.org/presentationml/2006/ole">
            <p:oleObj spid="_x0000_s652290" name="Equation" r:id="rId4" imgW="990360" imgH="419040" progId="Equation.3">
              <p:embed/>
            </p:oleObj>
          </a:graphicData>
        </a:graphic>
      </p:graphicFrame>
      <p:sp>
        <p:nvSpPr>
          <p:cNvPr id="7" name="Rectangle 1"/>
          <p:cNvSpPr>
            <a:spLocks noChangeArrowheads="1"/>
          </p:cNvSpPr>
          <p:nvPr/>
        </p:nvSpPr>
        <p:spPr bwMode="auto">
          <a:xfrm>
            <a:off x="4067944" y="188640"/>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cs typeface="Arial" pitchFamily="34" charset="0"/>
              </a:rPr>
              <a:t>Materials and Methods</a:t>
            </a:r>
          </a:p>
        </p:txBody>
      </p:sp>
      <p:grpSp>
        <p:nvGrpSpPr>
          <p:cNvPr id="2" name="Group 7"/>
          <p:cNvGrpSpPr>
            <a:grpSpLocks/>
          </p:cNvGrpSpPr>
          <p:nvPr/>
        </p:nvGrpSpPr>
        <p:grpSpPr bwMode="auto">
          <a:xfrm>
            <a:off x="7429500" y="5981700"/>
            <a:ext cx="1676400" cy="876300"/>
            <a:chOff x="4704" y="210"/>
            <a:chExt cx="1056" cy="552"/>
          </a:xfrm>
        </p:grpSpPr>
        <p:pic>
          <p:nvPicPr>
            <p:cNvPr id="9" name="Picture 3"/>
            <p:cNvPicPr>
              <a:picLocks noChangeAspect="1" noChangeArrowheads="1"/>
            </p:cNvPicPr>
            <p:nvPr/>
          </p:nvPicPr>
          <p:blipFill>
            <a:blip r:embed="rId5" cstate="print"/>
            <a:srcRect/>
            <a:stretch>
              <a:fillRect/>
            </a:stretch>
          </p:blipFill>
          <p:spPr bwMode="auto">
            <a:xfrm>
              <a:off x="4740" y="210"/>
              <a:ext cx="768" cy="384"/>
            </a:xfrm>
            <a:prstGeom prst="rect">
              <a:avLst/>
            </a:prstGeom>
            <a:noFill/>
            <a:ln w="9525">
              <a:noFill/>
              <a:round/>
              <a:headEnd/>
              <a:tailEnd/>
            </a:ln>
          </p:spPr>
        </p:pic>
        <p:sp>
          <p:nvSpPr>
            <p:cNvPr id="10"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a:xfrm>
            <a:off x="6516216" y="6309320"/>
            <a:ext cx="2133600" cy="365125"/>
          </a:xfrm>
        </p:spPr>
        <p:txBody>
          <a:bodyPr/>
          <a:lstStyle/>
          <a:p>
            <a:fld id="{17D1F581-E899-4D26-8250-2667A05C4CE6}" type="slidenum">
              <a:rPr lang="pt-PT" smtClean="0"/>
              <a:pPr/>
              <a:t>15</a:t>
            </a:fld>
            <a:endParaRPr lang="pt-PT"/>
          </a:p>
        </p:txBody>
      </p:sp>
      <p:sp>
        <p:nvSpPr>
          <p:cNvPr id="33" name="Rectangle 2"/>
          <p:cNvSpPr>
            <a:spLocks noChangeArrowheads="1"/>
          </p:cNvSpPr>
          <p:nvPr/>
        </p:nvSpPr>
        <p:spPr bwMode="auto">
          <a:xfrm>
            <a:off x="539552" y="1340768"/>
            <a:ext cx="7772400" cy="4654550"/>
          </a:xfrm>
          <a:prstGeom prst="rect">
            <a:avLst/>
          </a:prstGeom>
          <a:noFill/>
          <a:ln w="9525">
            <a:noFill/>
            <a:round/>
            <a:headEnd/>
            <a:tailEnd/>
          </a:ln>
        </p:spPr>
        <p:txBody>
          <a:bodyPr lIns="90000" tIns="46800" rIns="90000" bIns="46800"/>
          <a:lstStyle/>
          <a:p>
            <a:pPr>
              <a:defRPr/>
            </a:pPr>
            <a:r>
              <a:rPr lang="en-US" sz="2800" b="1" dirty="0" smtClean="0">
                <a:latin typeface="Arial Narrow" pitchFamily="34" charset="0"/>
                <a:cs typeface="Arial" charset="0"/>
              </a:rPr>
              <a:t>SEM and AFM</a:t>
            </a:r>
          </a:p>
          <a:p>
            <a:pPr>
              <a:defRPr/>
            </a:pPr>
            <a:endParaRPr lang="pt-PT" sz="2800" b="1" dirty="0" smtClean="0">
              <a:latin typeface="Arial Narrow" pitchFamily="34" charset="0"/>
              <a:cs typeface="Arial"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19" descr="Tecido 1-sem tratamento_003.tif"/>
          <p:cNvPicPr/>
          <p:nvPr/>
        </p:nvPicPr>
        <p:blipFill>
          <a:blip r:embed="rId3" cstate="print"/>
          <a:srcRect/>
          <a:stretch>
            <a:fillRect/>
          </a:stretch>
        </p:blipFill>
        <p:spPr bwMode="auto">
          <a:xfrm>
            <a:off x="445039" y="2060848"/>
            <a:ext cx="1368000" cy="1548000"/>
          </a:xfrm>
          <a:prstGeom prst="rect">
            <a:avLst/>
          </a:prstGeom>
          <a:noFill/>
          <a:ln w="9525">
            <a:noFill/>
            <a:miter lim="800000"/>
            <a:headEnd/>
            <a:tailEnd/>
          </a:ln>
        </p:spPr>
      </p:pic>
      <p:pic>
        <p:nvPicPr>
          <p:cNvPr id="21" name="Picture 20" descr="Tecido 1-com tratamento_003.tif"/>
          <p:cNvPicPr/>
          <p:nvPr/>
        </p:nvPicPr>
        <p:blipFill>
          <a:blip r:embed="rId4" cstate="print"/>
          <a:srcRect/>
          <a:stretch>
            <a:fillRect/>
          </a:stretch>
        </p:blipFill>
        <p:spPr bwMode="auto">
          <a:xfrm>
            <a:off x="1835848" y="2060848"/>
            <a:ext cx="1368000" cy="1548000"/>
          </a:xfrm>
          <a:prstGeom prst="rect">
            <a:avLst/>
          </a:prstGeom>
          <a:noFill/>
          <a:ln w="9525">
            <a:noFill/>
            <a:miter lim="800000"/>
            <a:headEnd/>
            <a:tailEnd/>
          </a:ln>
        </p:spPr>
      </p:pic>
      <p:pic>
        <p:nvPicPr>
          <p:cNvPr id="22" name="Picture 21" descr="Tecido 3-com tratamento_003.tif"/>
          <p:cNvPicPr/>
          <p:nvPr/>
        </p:nvPicPr>
        <p:blipFill>
          <a:blip r:embed="rId5" cstate="print"/>
          <a:srcRect/>
          <a:stretch>
            <a:fillRect/>
          </a:stretch>
        </p:blipFill>
        <p:spPr bwMode="auto">
          <a:xfrm>
            <a:off x="4790268" y="2060848"/>
            <a:ext cx="1368000" cy="1548000"/>
          </a:xfrm>
          <a:prstGeom prst="rect">
            <a:avLst/>
          </a:prstGeom>
          <a:noFill/>
          <a:ln w="9525">
            <a:noFill/>
            <a:miter lim="800000"/>
            <a:headEnd/>
            <a:tailEnd/>
          </a:ln>
        </p:spPr>
      </p:pic>
      <p:pic>
        <p:nvPicPr>
          <p:cNvPr id="23" name="Picture 22" descr="Tecido 2-sem tratamento_004.tif"/>
          <p:cNvPicPr/>
          <p:nvPr/>
        </p:nvPicPr>
        <p:blipFill>
          <a:blip r:embed="rId6" cstate="print"/>
          <a:srcRect/>
          <a:stretch>
            <a:fillRect/>
          </a:stretch>
        </p:blipFill>
        <p:spPr bwMode="auto">
          <a:xfrm>
            <a:off x="3393994" y="2060848"/>
            <a:ext cx="1368000" cy="1548000"/>
          </a:xfrm>
          <a:prstGeom prst="rect">
            <a:avLst/>
          </a:prstGeom>
          <a:noFill/>
          <a:ln w="9525">
            <a:noFill/>
            <a:miter lim="800000"/>
            <a:headEnd/>
            <a:tailEnd/>
          </a:ln>
        </p:spPr>
      </p:pic>
      <p:pic>
        <p:nvPicPr>
          <p:cNvPr id="24" name="Picture 23" descr="Tecido 2-com tratamento_005.tif"/>
          <p:cNvPicPr/>
          <p:nvPr/>
        </p:nvPicPr>
        <p:blipFill>
          <a:blip r:embed="rId7" cstate="print"/>
          <a:srcRect/>
          <a:stretch>
            <a:fillRect/>
          </a:stretch>
        </p:blipFill>
        <p:spPr bwMode="auto">
          <a:xfrm>
            <a:off x="7696055" y="2058115"/>
            <a:ext cx="1368000" cy="1548000"/>
          </a:xfrm>
          <a:prstGeom prst="rect">
            <a:avLst/>
          </a:prstGeom>
          <a:noFill/>
          <a:ln w="9525">
            <a:noFill/>
            <a:miter lim="800000"/>
            <a:headEnd/>
            <a:tailEnd/>
          </a:ln>
        </p:spPr>
      </p:pic>
      <p:pic>
        <p:nvPicPr>
          <p:cNvPr id="25" name="Picture 24" descr="Tecido 3-sem tratamento_003.tif"/>
          <p:cNvPicPr/>
          <p:nvPr/>
        </p:nvPicPr>
        <p:blipFill>
          <a:blip r:embed="rId8" cstate="print"/>
          <a:srcRect/>
          <a:stretch>
            <a:fillRect/>
          </a:stretch>
        </p:blipFill>
        <p:spPr bwMode="auto">
          <a:xfrm>
            <a:off x="6300192" y="2055459"/>
            <a:ext cx="1368000" cy="1548000"/>
          </a:xfrm>
          <a:prstGeom prst="rect">
            <a:avLst/>
          </a:prstGeom>
          <a:noFill/>
          <a:ln w="9525">
            <a:noFill/>
            <a:miter lim="800000"/>
            <a:headEnd/>
            <a:tailEnd/>
          </a:ln>
        </p:spPr>
      </p:pic>
      <p:pic>
        <p:nvPicPr>
          <p:cNvPr id="617474" name="Picture 2"/>
          <p:cNvPicPr>
            <a:picLocks noChangeAspect="1" noChangeArrowheads="1"/>
          </p:cNvPicPr>
          <p:nvPr/>
        </p:nvPicPr>
        <p:blipFill>
          <a:blip r:embed="rId9" cstate="print"/>
          <a:srcRect/>
          <a:stretch>
            <a:fillRect/>
          </a:stretch>
        </p:blipFill>
        <p:spPr bwMode="auto">
          <a:xfrm>
            <a:off x="5598781" y="4165446"/>
            <a:ext cx="2789643" cy="1711826"/>
          </a:xfrm>
          <a:prstGeom prst="rect">
            <a:avLst/>
          </a:prstGeom>
          <a:noFill/>
        </p:spPr>
      </p:pic>
      <p:pic>
        <p:nvPicPr>
          <p:cNvPr id="617475" name="Picture 3"/>
          <p:cNvPicPr>
            <a:picLocks noChangeAspect="1" noChangeArrowheads="1"/>
          </p:cNvPicPr>
          <p:nvPr/>
        </p:nvPicPr>
        <p:blipFill>
          <a:blip r:embed="rId10" cstate="print"/>
          <a:srcRect/>
          <a:stretch>
            <a:fillRect/>
          </a:stretch>
        </p:blipFill>
        <p:spPr bwMode="auto">
          <a:xfrm>
            <a:off x="179512" y="4272670"/>
            <a:ext cx="2806176" cy="1676610"/>
          </a:xfrm>
          <a:prstGeom prst="rect">
            <a:avLst/>
          </a:prstGeom>
          <a:noFill/>
        </p:spPr>
      </p:pic>
      <p:graphicFrame>
        <p:nvGraphicFramePr>
          <p:cNvPr id="26" name="Table 25"/>
          <p:cNvGraphicFramePr>
            <a:graphicFrameLocks noGrp="1"/>
          </p:cNvGraphicFramePr>
          <p:nvPr/>
        </p:nvGraphicFramePr>
        <p:xfrm>
          <a:off x="2483768" y="5661248"/>
          <a:ext cx="3260166" cy="942811"/>
        </p:xfrm>
        <a:graphic>
          <a:graphicData uri="http://schemas.openxmlformats.org/drawingml/2006/table">
            <a:tbl>
              <a:tblPr/>
              <a:tblGrid>
                <a:gridCol w="872249"/>
                <a:gridCol w="722947"/>
                <a:gridCol w="730885"/>
                <a:gridCol w="934085"/>
              </a:tblGrid>
              <a:tr h="307811">
                <a:tc>
                  <a:txBody>
                    <a:bodyPr/>
                    <a:lstStyle/>
                    <a:p>
                      <a:pPr algn="ctr">
                        <a:spcAft>
                          <a:spcPts val="0"/>
                        </a:spcAft>
                      </a:pPr>
                      <a:r>
                        <a:rPr lang="en-US" sz="1400" b="1" i="1" dirty="0">
                          <a:latin typeface="Arial Narrow" pitchFamily="34" charset="0"/>
                          <a:ea typeface="Times New Roman"/>
                          <a:cs typeface="Times New Roman"/>
                        </a:rPr>
                        <a:t>Samples</a:t>
                      </a:r>
                      <a:endParaRPr lang="pt-PT" sz="1400" i="1"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a:latin typeface="Arial Narrow" pitchFamily="34" charset="0"/>
                          <a:ea typeface="Times New Roman"/>
                          <a:cs typeface="Times New Roman"/>
                        </a:rPr>
                        <a:t>Ra (nm)</a:t>
                      </a:r>
                      <a:endParaRPr lang="pt-PT" sz="1400" i="1"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err="1">
                          <a:latin typeface="Arial Narrow" pitchFamily="34" charset="0"/>
                          <a:ea typeface="Times New Roman"/>
                          <a:cs typeface="Times New Roman"/>
                        </a:rPr>
                        <a:t>Rq</a:t>
                      </a:r>
                      <a:r>
                        <a:rPr lang="en-US" sz="1400" b="1" i="1" dirty="0">
                          <a:latin typeface="Arial Narrow" pitchFamily="34" charset="0"/>
                          <a:ea typeface="Times New Roman"/>
                          <a:cs typeface="Times New Roman"/>
                        </a:rPr>
                        <a:t> (nm)</a:t>
                      </a:r>
                      <a:endParaRPr lang="pt-PT" sz="1400" i="1"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err="1">
                          <a:latin typeface="Arial Narrow" pitchFamily="34" charset="0"/>
                          <a:ea typeface="Times New Roman"/>
                          <a:cs typeface="Times New Roman"/>
                        </a:rPr>
                        <a:t>Rmax</a:t>
                      </a:r>
                      <a:r>
                        <a:rPr lang="en-US" sz="1400" b="1" i="1" dirty="0">
                          <a:latin typeface="Arial Narrow" pitchFamily="34" charset="0"/>
                          <a:ea typeface="Times New Roman"/>
                          <a:cs typeface="Times New Roman"/>
                        </a:rPr>
                        <a:t> (nm)</a:t>
                      </a:r>
                      <a:endParaRPr lang="pt-PT" sz="1400" i="1"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385">
                <a:tc>
                  <a:txBody>
                    <a:bodyPr/>
                    <a:lstStyle/>
                    <a:p>
                      <a:pPr algn="ctr">
                        <a:lnSpc>
                          <a:spcPts val="950"/>
                        </a:lnSpc>
                        <a:spcAft>
                          <a:spcPts val="0"/>
                        </a:spcAft>
                      </a:pPr>
                      <a:endParaRPr lang="en-US" sz="1400" dirty="0" smtClean="0">
                        <a:latin typeface="Arial Narrow" pitchFamily="34" charset="0"/>
                        <a:ea typeface="MS Mincho"/>
                        <a:cs typeface="Times New Roman"/>
                      </a:endParaRPr>
                    </a:p>
                    <a:p>
                      <a:pPr algn="ctr">
                        <a:lnSpc>
                          <a:spcPts val="950"/>
                        </a:lnSpc>
                        <a:spcAft>
                          <a:spcPts val="0"/>
                        </a:spcAft>
                      </a:pPr>
                      <a:r>
                        <a:rPr lang="en-US" sz="1400" dirty="0" smtClean="0">
                          <a:latin typeface="Arial Narrow" pitchFamily="34" charset="0"/>
                          <a:ea typeface="MS Mincho"/>
                          <a:cs typeface="Times New Roman"/>
                        </a:rPr>
                        <a:t>Untreated</a:t>
                      </a:r>
                      <a:endParaRPr lang="pt-PT" sz="1400" dirty="0">
                        <a:latin typeface="Arial Narrow"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endParaRPr lang="en-US" sz="1400" dirty="0" smtClean="0">
                        <a:latin typeface="Arial Narrow" pitchFamily="34" charset="0"/>
                        <a:ea typeface="MS Mincho"/>
                        <a:cs typeface="Times New Roman"/>
                      </a:endParaRPr>
                    </a:p>
                    <a:p>
                      <a:pPr algn="ctr">
                        <a:lnSpc>
                          <a:spcPts val="950"/>
                        </a:lnSpc>
                        <a:spcAft>
                          <a:spcPts val="0"/>
                        </a:spcAft>
                      </a:pPr>
                      <a:r>
                        <a:rPr lang="en-US" sz="1400" dirty="0" smtClean="0">
                          <a:latin typeface="Arial Narrow" pitchFamily="34" charset="0"/>
                          <a:ea typeface="MS Mincho"/>
                          <a:cs typeface="Times New Roman"/>
                        </a:rPr>
                        <a:t>2.36</a:t>
                      </a:r>
                    </a:p>
                    <a:p>
                      <a:pPr algn="ctr">
                        <a:lnSpc>
                          <a:spcPts val="950"/>
                        </a:lnSpc>
                        <a:spcAft>
                          <a:spcPts val="0"/>
                        </a:spcAft>
                      </a:pPr>
                      <a:endParaRPr lang="pt-PT" sz="1400" dirty="0">
                        <a:latin typeface="Arial Narrow"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ctr">
                        <a:spcAft>
                          <a:spcPts val="0"/>
                        </a:spcAft>
                      </a:pPr>
                      <a:r>
                        <a:rPr lang="en-US" sz="1400" dirty="0">
                          <a:latin typeface="Arial Narrow" pitchFamily="34" charset="0"/>
                          <a:ea typeface="Times New Roman"/>
                          <a:cs typeface="Times New Roman"/>
                        </a:rPr>
                        <a:t>3.21</a:t>
                      </a:r>
                      <a:endParaRPr lang="pt-PT" sz="14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ctr">
                        <a:spcAft>
                          <a:spcPts val="0"/>
                        </a:spcAft>
                      </a:pPr>
                      <a:r>
                        <a:rPr lang="en-US" sz="1400" dirty="0">
                          <a:latin typeface="Arial Narrow" pitchFamily="34" charset="0"/>
                          <a:ea typeface="Times New Roman"/>
                          <a:cs typeface="Times New Roman"/>
                        </a:rPr>
                        <a:t>29.2</a:t>
                      </a:r>
                      <a:endParaRPr lang="pt-PT" sz="14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89">
                <a:tc>
                  <a:txBody>
                    <a:bodyPr/>
                    <a:lstStyle/>
                    <a:p>
                      <a:pPr algn="ctr">
                        <a:lnSpc>
                          <a:spcPts val="950"/>
                        </a:lnSpc>
                        <a:spcAft>
                          <a:spcPts val="0"/>
                        </a:spcAft>
                      </a:pPr>
                      <a:endParaRPr lang="en-US" sz="1400" dirty="0" smtClean="0">
                        <a:latin typeface="Arial Narrow" pitchFamily="34" charset="0"/>
                        <a:ea typeface="MS Mincho"/>
                        <a:cs typeface="Times New Roman"/>
                      </a:endParaRPr>
                    </a:p>
                    <a:p>
                      <a:pPr algn="ctr">
                        <a:lnSpc>
                          <a:spcPts val="950"/>
                        </a:lnSpc>
                        <a:spcAft>
                          <a:spcPts val="0"/>
                        </a:spcAft>
                      </a:pPr>
                      <a:r>
                        <a:rPr lang="en-US" sz="1400" dirty="0" smtClean="0">
                          <a:latin typeface="Arial Narrow" pitchFamily="34" charset="0"/>
                          <a:ea typeface="MS Mincho"/>
                          <a:cs typeface="Times New Roman"/>
                        </a:rPr>
                        <a:t>Treated</a:t>
                      </a:r>
                      <a:endParaRPr lang="pt-PT" sz="1400" dirty="0">
                        <a:latin typeface="Arial Narrow"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endParaRPr lang="en-US" sz="1400" dirty="0" smtClean="0">
                        <a:latin typeface="Arial Narrow" pitchFamily="34" charset="0"/>
                        <a:ea typeface="MS Mincho"/>
                        <a:cs typeface="Times New Roman"/>
                      </a:endParaRPr>
                    </a:p>
                    <a:p>
                      <a:pPr algn="ctr">
                        <a:lnSpc>
                          <a:spcPts val="950"/>
                        </a:lnSpc>
                        <a:spcAft>
                          <a:spcPts val="0"/>
                        </a:spcAft>
                      </a:pPr>
                      <a:r>
                        <a:rPr lang="en-US" sz="1400" dirty="0" smtClean="0">
                          <a:latin typeface="Arial Narrow" pitchFamily="34" charset="0"/>
                          <a:ea typeface="MS Mincho"/>
                          <a:cs typeface="Times New Roman"/>
                        </a:rPr>
                        <a:t>6.50</a:t>
                      </a:r>
                      <a:endParaRPr lang="pt-PT" sz="1400" dirty="0">
                        <a:latin typeface="Arial Narrow"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ctr">
                        <a:spcAft>
                          <a:spcPts val="0"/>
                        </a:spcAft>
                      </a:pPr>
                      <a:r>
                        <a:rPr lang="en-US" sz="1400" dirty="0">
                          <a:latin typeface="Arial Narrow" pitchFamily="34" charset="0"/>
                          <a:ea typeface="Times New Roman"/>
                          <a:cs typeface="Times New Roman"/>
                        </a:rPr>
                        <a:t>7.99</a:t>
                      </a:r>
                      <a:endParaRPr lang="pt-PT" sz="14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9705" algn="ctr">
                        <a:spcAft>
                          <a:spcPts val="0"/>
                        </a:spcAft>
                      </a:pPr>
                      <a:r>
                        <a:rPr lang="en-US" sz="1400" dirty="0">
                          <a:latin typeface="Arial Narrow" pitchFamily="34" charset="0"/>
                          <a:ea typeface="Times New Roman"/>
                          <a:cs typeface="Times New Roman"/>
                        </a:rPr>
                        <a:t>48.0</a:t>
                      </a:r>
                      <a:endParaRPr lang="pt-PT" sz="14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Rectangle 35"/>
          <p:cNvSpPr/>
          <p:nvPr/>
        </p:nvSpPr>
        <p:spPr>
          <a:xfrm>
            <a:off x="1584221" y="3645024"/>
            <a:ext cx="539507" cy="369332"/>
          </a:xfrm>
          <a:prstGeom prst="rect">
            <a:avLst/>
          </a:prstGeom>
        </p:spPr>
        <p:txBody>
          <a:bodyPr wrap="none">
            <a:spAutoFit/>
          </a:bodyPr>
          <a:lstStyle/>
          <a:p>
            <a:r>
              <a:rPr lang="en-US" b="1" dirty="0" smtClean="0">
                <a:latin typeface="Arial Narrow" pitchFamily="34" charset="0"/>
                <a:cs typeface="Arial" charset="0"/>
              </a:rPr>
              <a:t>PA1</a:t>
            </a:r>
            <a:endParaRPr lang="pt-PT" dirty="0"/>
          </a:p>
        </p:txBody>
      </p:sp>
      <p:sp>
        <p:nvSpPr>
          <p:cNvPr id="37" name="Rectangle 36"/>
          <p:cNvSpPr/>
          <p:nvPr/>
        </p:nvSpPr>
        <p:spPr>
          <a:xfrm>
            <a:off x="4536549" y="3645024"/>
            <a:ext cx="539507" cy="369332"/>
          </a:xfrm>
          <a:prstGeom prst="rect">
            <a:avLst/>
          </a:prstGeom>
        </p:spPr>
        <p:txBody>
          <a:bodyPr wrap="none">
            <a:spAutoFit/>
          </a:bodyPr>
          <a:lstStyle/>
          <a:p>
            <a:r>
              <a:rPr lang="en-US" b="1" dirty="0" smtClean="0">
                <a:latin typeface="Arial Narrow" pitchFamily="34" charset="0"/>
                <a:cs typeface="Arial" charset="0"/>
              </a:rPr>
              <a:t>PA2</a:t>
            </a:r>
            <a:endParaRPr lang="pt-PT" dirty="0"/>
          </a:p>
        </p:txBody>
      </p:sp>
      <p:sp>
        <p:nvSpPr>
          <p:cNvPr id="38" name="Rectangle 37"/>
          <p:cNvSpPr/>
          <p:nvPr/>
        </p:nvSpPr>
        <p:spPr>
          <a:xfrm>
            <a:off x="7452320" y="3603459"/>
            <a:ext cx="539507" cy="369332"/>
          </a:xfrm>
          <a:prstGeom prst="rect">
            <a:avLst/>
          </a:prstGeom>
        </p:spPr>
        <p:txBody>
          <a:bodyPr wrap="none">
            <a:spAutoFit/>
          </a:bodyPr>
          <a:lstStyle/>
          <a:p>
            <a:r>
              <a:rPr lang="en-US" b="1" dirty="0" smtClean="0">
                <a:latin typeface="Arial Narrow" pitchFamily="34" charset="0"/>
                <a:cs typeface="Arial" charset="0"/>
              </a:rPr>
              <a:t>PA3</a:t>
            </a:r>
            <a:endParaRPr lang="pt-PT" dirty="0"/>
          </a:p>
        </p:txBody>
      </p:sp>
      <p:sp>
        <p:nvSpPr>
          <p:cNvPr id="39" name="Rectangle 38"/>
          <p:cNvSpPr/>
          <p:nvPr/>
        </p:nvSpPr>
        <p:spPr>
          <a:xfrm>
            <a:off x="4010977" y="4797152"/>
            <a:ext cx="539507" cy="369332"/>
          </a:xfrm>
          <a:prstGeom prst="rect">
            <a:avLst/>
          </a:prstGeom>
        </p:spPr>
        <p:txBody>
          <a:bodyPr wrap="none">
            <a:spAutoFit/>
          </a:bodyPr>
          <a:lstStyle/>
          <a:p>
            <a:r>
              <a:rPr lang="en-US" b="1" dirty="0" smtClean="0">
                <a:latin typeface="Arial Narrow" pitchFamily="34" charset="0"/>
                <a:cs typeface="Arial" charset="0"/>
              </a:rPr>
              <a:t>PA1</a:t>
            </a:r>
            <a:endParaRPr lang="pt-PT" dirty="0"/>
          </a:p>
        </p:txBody>
      </p:sp>
      <p:cxnSp>
        <p:nvCxnSpPr>
          <p:cNvPr id="43" name="Straight Arrow Connector 42"/>
          <p:cNvCxnSpPr/>
          <p:nvPr/>
        </p:nvCxnSpPr>
        <p:spPr>
          <a:xfrm>
            <a:off x="4644008" y="494116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644008" y="4581128"/>
            <a:ext cx="936104" cy="338554"/>
          </a:xfrm>
          <a:prstGeom prst="rect">
            <a:avLst/>
          </a:prstGeom>
          <a:noFill/>
        </p:spPr>
        <p:txBody>
          <a:bodyPr wrap="square" rtlCol="0">
            <a:spAutoFit/>
          </a:bodyPr>
          <a:lstStyle/>
          <a:p>
            <a:r>
              <a:rPr lang="pt-PT" sz="1600" dirty="0" smtClean="0"/>
              <a:t>Treated</a:t>
            </a:r>
            <a:endParaRPr lang="pt-PT" sz="1600" dirty="0"/>
          </a:p>
        </p:txBody>
      </p:sp>
      <p:sp>
        <p:nvSpPr>
          <p:cNvPr id="45" name="TextBox 44"/>
          <p:cNvSpPr txBox="1"/>
          <p:nvPr/>
        </p:nvSpPr>
        <p:spPr>
          <a:xfrm>
            <a:off x="2987824" y="4581128"/>
            <a:ext cx="1152128" cy="338554"/>
          </a:xfrm>
          <a:prstGeom prst="rect">
            <a:avLst/>
          </a:prstGeom>
          <a:noFill/>
        </p:spPr>
        <p:txBody>
          <a:bodyPr wrap="square" rtlCol="0">
            <a:spAutoFit/>
          </a:bodyPr>
          <a:lstStyle/>
          <a:p>
            <a:r>
              <a:rPr lang="pt-PT" sz="1600" dirty="0" smtClean="0"/>
              <a:t>Untreated</a:t>
            </a:r>
            <a:endParaRPr lang="pt-PT" sz="1600" dirty="0"/>
          </a:p>
        </p:txBody>
      </p:sp>
      <p:cxnSp>
        <p:nvCxnSpPr>
          <p:cNvPr id="46" name="Straight Arrow Connector 45"/>
          <p:cNvCxnSpPr/>
          <p:nvPr/>
        </p:nvCxnSpPr>
        <p:spPr>
          <a:xfrm flipH="1">
            <a:off x="3203848" y="494116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p:txBody>
          <a:bodyPr/>
          <a:lstStyle/>
          <a:p>
            <a:fld id="{17D1F581-E899-4D26-8250-2667A05C4CE6}" type="slidenum">
              <a:rPr lang="pt-PT" smtClean="0"/>
              <a:pPr/>
              <a:t>16</a:t>
            </a:fld>
            <a:endParaRPr lang="pt-PT"/>
          </a:p>
        </p:txBody>
      </p:sp>
      <p:sp>
        <p:nvSpPr>
          <p:cNvPr id="33" name="Rectangle 2"/>
          <p:cNvSpPr>
            <a:spLocks noChangeArrowheads="1"/>
          </p:cNvSpPr>
          <p:nvPr/>
        </p:nvSpPr>
        <p:spPr bwMode="auto">
          <a:xfrm>
            <a:off x="539750" y="1484784"/>
            <a:ext cx="7772400" cy="4654550"/>
          </a:xfrm>
          <a:prstGeom prst="rect">
            <a:avLst/>
          </a:prstGeom>
          <a:noFill/>
          <a:ln w="9525">
            <a:noFill/>
            <a:round/>
            <a:headEnd/>
            <a:tailEnd/>
          </a:ln>
        </p:spPr>
        <p:txBody>
          <a:bodyPr lIns="90000" tIns="46800" rIns="90000" bIns="46800"/>
          <a:lstStyle/>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b="1" dirty="0" smtClean="0">
                <a:latin typeface="Arial Narrow" pitchFamily="34" charset="0"/>
                <a:cs typeface="Arial" charset="0"/>
              </a:rPr>
              <a:t>Energy Dispersive Spectroscopy</a:t>
            </a:r>
            <a:endParaRPr lang="pt-PT" sz="2800" b="1" dirty="0" smtClean="0">
              <a:latin typeface="Arial Narrow" pitchFamily="34" charset="0"/>
              <a:cs typeface="Arial" charset="0"/>
            </a:endParaRPr>
          </a:p>
          <a:p>
            <a:pPr>
              <a:defRPr/>
            </a:pPr>
            <a:endParaRPr lang="pt-PT" sz="2800" b="1" dirty="0" smtClean="0">
              <a:latin typeface="Arial Narrow" pitchFamily="34" charset="0"/>
              <a:cs typeface="Arial"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467544" y="2132856"/>
          <a:ext cx="4680519" cy="2016224"/>
        </p:xfrm>
        <a:graphic>
          <a:graphicData uri="http://schemas.openxmlformats.org/drawingml/2006/table">
            <a:tbl>
              <a:tblPr/>
              <a:tblGrid>
                <a:gridCol w="1193435"/>
                <a:gridCol w="871771"/>
                <a:gridCol w="871771"/>
                <a:gridCol w="871771"/>
                <a:gridCol w="871771"/>
              </a:tblGrid>
              <a:tr h="504056">
                <a:tc rowSpan="2">
                  <a:txBody>
                    <a:bodyPr/>
                    <a:lstStyle/>
                    <a:p>
                      <a:pPr indent="144145" algn="ctr">
                        <a:spcAft>
                          <a:spcPts val="0"/>
                        </a:spcAft>
                      </a:pPr>
                      <a:r>
                        <a:rPr lang="en-US" sz="1600" b="1" dirty="0">
                          <a:latin typeface="Arial Narrow" pitchFamily="34" charset="0"/>
                          <a:ea typeface="Times New Roman"/>
                          <a:cs typeface="Times New Roman"/>
                        </a:rPr>
                        <a:t>Atoms</a:t>
                      </a:r>
                      <a:endParaRPr lang="pt-PT"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44145" algn="ctr">
                        <a:spcAft>
                          <a:spcPts val="0"/>
                        </a:spcAft>
                      </a:pPr>
                      <a:r>
                        <a:rPr lang="en-US" sz="1600" b="1" dirty="0">
                          <a:latin typeface="Arial Narrow" pitchFamily="34" charset="0"/>
                          <a:ea typeface="Times New Roman"/>
                          <a:cs typeface="Times New Roman"/>
                        </a:rPr>
                        <a:t>PA 1</a:t>
                      </a:r>
                      <a:endParaRPr lang="pt-PT" sz="1600" b="1" dirty="0">
                        <a:latin typeface="Arial Narrow" pitchFamily="34" charset="0"/>
                        <a:ea typeface="Times New Roman"/>
                        <a:cs typeface="Times New Roman"/>
                      </a:endParaRPr>
                    </a:p>
                    <a:p>
                      <a:pPr indent="144145" algn="ctr">
                        <a:spcAft>
                          <a:spcPts val="0"/>
                        </a:spcAft>
                      </a:pPr>
                      <a:r>
                        <a:rPr lang="en-US" sz="1600" b="1" dirty="0">
                          <a:latin typeface="Arial Narrow" pitchFamily="34" charset="0"/>
                          <a:ea typeface="Times New Roman"/>
                          <a:cs typeface="Times New Roman"/>
                        </a:rPr>
                        <a:t>At (%)</a:t>
                      </a:r>
                      <a:endParaRPr lang="pt-PT"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PT"/>
                    </a:p>
                  </a:txBody>
                  <a:tcPr/>
                </a:tc>
                <a:tc gridSpan="2">
                  <a:txBody>
                    <a:bodyPr/>
                    <a:lstStyle/>
                    <a:p>
                      <a:pPr indent="144145" algn="ctr">
                        <a:spcAft>
                          <a:spcPts val="0"/>
                        </a:spcAft>
                      </a:pPr>
                      <a:r>
                        <a:rPr lang="en-US" sz="1600" b="1" dirty="0" smtClean="0">
                          <a:latin typeface="Arial Narrow" pitchFamily="34" charset="0"/>
                          <a:ea typeface="Times New Roman"/>
                          <a:cs typeface="Times New Roman"/>
                        </a:rPr>
                        <a:t>PA2                                   At </a:t>
                      </a:r>
                      <a:r>
                        <a:rPr lang="en-US" sz="1600" b="1" dirty="0">
                          <a:latin typeface="Arial Narrow" pitchFamily="34" charset="0"/>
                          <a:ea typeface="Times New Roman"/>
                          <a:cs typeface="Times New Roman"/>
                        </a:rPr>
                        <a:t>(%)</a:t>
                      </a:r>
                      <a:endParaRPr lang="pt-PT"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PT"/>
                    </a:p>
                  </a:txBody>
                  <a:tcPr/>
                </a:tc>
              </a:tr>
              <a:tr h="252028">
                <a:tc vMerge="1">
                  <a:txBody>
                    <a:bodyPr/>
                    <a:lstStyle/>
                    <a:p>
                      <a:endParaRPr lang="pt-PT"/>
                    </a:p>
                  </a:txBody>
                  <a:tcPr/>
                </a:tc>
                <a:tc>
                  <a:txBody>
                    <a:bodyPr/>
                    <a:lstStyle/>
                    <a:p>
                      <a:pPr algn="ctr">
                        <a:spcAft>
                          <a:spcPts val="0"/>
                        </a:spcAft>
                      </a:pPr>
                      <a:r>
                        <a:rPr lang="en-US" sz="1600" b="1">
                          <a:latin typeface="Arial Narrow" pitchFamily="34" charset="0"/>
                          <a:ea typeface="Times New Roman"/>
                          <a:cs typeface="Times New Roman"/>
                        </a:rPr>
                        <a:t>UT</a:t>
                      </a:r>
                      <a:endParaRPr lang="pt-PT" sz="1600" b="1">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Arial Narrow" pitchFamily="34" charset="0"/>
                          <a:ea typeface="Times New Roman"/>
                          <a:cs typeface="Times New Roman"/>
                        </a:rPr>
                        <a:t>T</a:t>
                      </a:r>
                      <a:endParaRPr lang="pt-PT" sz="1600" b="1">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600" b="1" dirty="0">
                          <a:latin typeface="Arial Narrow" pitchFamily="34" charset="0"/>
                          <a:ea typeface="Times New Roman"/>
                          <a:cs typeface="Times New Roman"/>
                        </a:rPr>
                        <a:t>UT</a:t>
                      </a:r>
                      <a:endParaRPr lang="pt-PT"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600" b="1" dirty="0">
                          <a:latin typeface="Arial Narrow" pitchFamily="34" charset="0"/>
                          <a:ea typeface="Times New Roman"/>
                          <a:cs typeface="Times New Roman"/>
                        </a:rPr>
                        <a:t>T</a:t>
                      </a:r>
                      <a:endParaRPr lang="pt-PT"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indent="144145" algn="ctr">
                        <a:spcAft>
                          <a:spcPts val="0"/>
                        </a:spcAft>
                      </a:pPr>
                      <a:r>
                        <a:rPr lang="en-US" sz="1500" b="1" dirty="0">
                          <a:latin typeface="Arial Narrow" pitchFamily="34" charset="0"/>
                          <a:ea typeface="Times New Roman"/>
                          <a:cs typeface="Times New Roman"/>
                        </a:rPr>
                        <a:t>Carbon</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dirty="0">
                          <a:latin typeface="Arial Narrow" pitchFamily="34" charset="0"/>
                          <a:ea typeface="Times New Roman"/>
                          <a:cs typeface="Times New Roman"/>
                        </a:rPr>
                        <a:t>67.38</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dirty="0">
                          <a:latin typeface="Arial Narrow" pitchFamily="34" charset="0"/>
                          <a:ea typeface="Times New Roman"/>
                          <a:cs typeface="Times New Roman"/>
                        </a:rPr>
                        <a:t>64.05</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67.56</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63.55</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indent="144145" algn="ctr">
                        <a:spcAft>
                          <a:spcPts val="0"/>
                        </a:spcAft>
                      </a:pPr>
                      <a:r>
                        <a:rPr lang="en-US" sz="1500" b="1" dirty="0">
                          <a:latin typeface="Arial Narrow" pitchFamily="34" charset="0"/>
                          <a:ea typeface="Times New Roman"/>
                          <a:cs typeface="Times New Roman"/>
                        </a:rPr>
                        <a:t>Nitrogen</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dirty="0">
                          <a:latin typeface="Arial Narrow" pitchFamily="34" charset="0"/>
                          <a:ea typeface="Times New Roman"/>
                          <a:cs typeface="Times New Roman"/>
                        </a:rPr>
                        <a:t>9.95</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dirty="0">
                          <a:latin typeface="Arial Narrow" pitchFamily="34" charset="0"/>
                          <a:ea typeface="Times New Roman"/>
                          <a:cs typeface="Times New Roman"/>
                        </a:rPr>
                        <a:t>10.82</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10.40</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11.39</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indent="144145" algn="ctr">
                        <a:spcAft>
                          <a:spcPts val="0"/>
                        </a:spcAft>
                      </a:pPr>
                      <a:r>
                        <a:rPr lang="en-US" sz="1500" b="1" dirty="0">
                          <a:latin typeface="Arial Narrow" pitchFamily="34" charset="0"/>
                          <a:ea typeface="Times New Roman"/>
                          <a:cs typeface="Times New Roman"/>
                        </a:rPr>
                        <a:t>Oxygen</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a:latin typeface="Arial Narrow" pitchFamily="34" charset="0"/>
                          <a:ea typeface="Times New Roman"/>
                          <a:cs typeface="Times New Roman"/>
                        </a:rPr>
                        <a:t>22.67</a:t>
                      </a:r>
                      <a:endParaRPr lang="pt-PT" sz="15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dirty="0">
                          <a:latin typeface="Arial Narrow" pitchFamily="34" charset="0"/>
                          <a:ea typeface="Times New Roman"/>
                          <a:cs typeface="Times New Roman"/>
                        </a:rPr>
                        <a:t>25.13</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22.04</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25.06</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indent="144145" algn="ctr">
                        <a:spcAft>
                          <a:spcPts val="0"/>
                        </a:spcAft>
                      </a:pPr>
                      <a:r>
                        <a:rPr lang="en-US" sz="1500" b="1" dirty="0">
                          <a:latin typeface="Arial Narrow" pitchFamily="34" charset="0"/>
                          <a:ea typeface="Times New Roman"/>
                          <a:cs typeface="Times New Roman"/>
                        </a:rPr>
                        <a:t>Ratio O/C</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a:latin typeface="Arial Narrow" pitchFamily="34" charset="0"/>
                          <a:ea typeface="Times New Roman"/>
                          <a:cs typeface="Times New Roman"/>
                        </a:rPr>
                        <a:t>0.33</a:t>
                      </a:r>
                      <a:endParaRPr lang="pt-PT" sz="15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a:latin typeface="Arial Narrow" pitchFamily="34" charset="0"/>
                          <a:ea typeface="Times New Roman"/>
                          <a:cs typeface="Times New Roman"/>
                        </a:rPr>
                        <a:t>0.39</a:t>
                      </a:r>
                      <a:endParaRPr lang="pt-PT" sz="15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0.33</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0.39</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8">
                <a:tc>
                  <a:txBody>
                    <a:bodyPr/>
                    <a:lstStyle/>
                    <a:p>
                      <a:pPr indent="144145" algn="ctr">
                        <a:spcAft>
                          <a:spcPts val="0"/>
                        </a:spcAft>
                      </a:pPr>
                      <a:r>
                        <a:rPr lang="en-US" sz="1500" b="1" dirty="0">
                          <a:latin typeface="Arial Narrow" pitchFamily="34" charset="0"/>
                          <a:ea typeface="Times New Roman"/>
                          <a:cs typeface="Times New Roman"/>
                        </a:rPr>
                        <a:t>Ratio N/C</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a:latin typeface="Arial Narrow" pitchFamily="34" charset="0"/>
                          <a:ea typeface="Times New Roman"/>
                          <a:cs typeface="Times New Roman"/>
                        </a:rPr>
                        <a:t>0.15</a:t>
                      </a:r>
                      <a:endParaRPr lang="pt-PT" sz="15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a:latin typeface="Arial Narrow" pitchFamily="34" charset="0"/>
                          <a:ea typeface="Times New Roman"/>
                          <a:cs typeface="Times New Roman"/>
                        </a:rPr>
                        <a:t>0.17</a:t>
                      </a:r>
                      <a:endParaRPr lang="pt-PT" sz="15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a:latin typeface="Arial Narrow" pitchFamily="34" charset="0"/>
                          <a:ea typeface="Times New Roman"/>
                          <a:cs typeface="Times New Roman"/>
                        </a:rPr>
                        <a:t>0.15</a:t>
                      </a:r>
                      <a:endParaRPr lang="pt-PT" sz="15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a:spcAft>
                          <a:spcPts val="0"/>
                        </a:spcAft>
                      </a:pPr>
                      <a:r>
                        <a:rPr lang="en-US" sz="1500" dirty="0">
                          <a:latin typeface="Arial Narrow" pitchFamily="34" charset="0"/>
                          <a:ea typeface="Times New Roman"/>
                          <a:cs typeface="Times New Roman"/>
                        </a:rPr>
                        <a:t>0.18</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539552" y="4293096"/>
            <a:ext cx="5104282" cy="523220"/>
          </a:xfrm>
          <a:prstGeom prst="rect">
            <a:avLst/>
          </a:prstGeom>
        </p:spPr>
        <p:txBody>
          <a:bodyPr wrap="none">
            <a:spAutoFit/>
          </a:bodyPr>
          <a:lstStyle/>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b="1" dirty="0" smtClean="0">
                <a:latin typeface="Arial Narrow" pitchFamily="34" charset="0"/>
                <a:cs typeface="Arial" charset="0"/>
              </a:rPr>
              <a:t>X-Ray Photoelectron Spectroscopy</a:t>
            </a:r>
          </a:p>
        </p:txBody>
      </p:sp>
      <p:graphicFrame>
        <p:nvGraphicFramePr>
          <p:cNvPr id="14" name="Table 13"/>
          <p:cNvGraphicFramePr>
            <a:graphicFrameLocks noGrp="1"/>
          </p:cNvGraphicFramePr>
          <p:nvPr/>
        </p:nvGraphicFramePr>
        <p:xfrm>
          <a:off x="683569" y="4941168"/>
          <a:ext cx="4464498" cy="1728192"/>
        </p:xfrm>
        <a:graphic>
          <a:graphicData uri="http://schemas.openxmlformats.org/drawingml/2006/table">
            <a:tbl>
              <a:tblPr/>
              <a:tblGrid>
                <a:gridCol w="981577"/>
                <a:gridCol w="747539"/>
                <a:gridCol w="747539"/>
                <a:gridCol w="640889"/>
                <a:gridCol w="673477"/>
                <a:gridCol w="673477"/>
              </a:tblGrid>
              <a:tr h="419671">
                <a:tc rowSpan="2">
                  <a:txBody>
                    <a:bodyPr/>
                    <a:lstStyle/>
                    <a:p>
                      <a:pPr algn="ctr">
                        <a:spcAft>
                          <a:spcPts val="0"/>
                        </a:spcAft>
                      </a:pPr>
                      <a:endParaRPr lang="pt-PT" sz="1600" b="1" dirty="0">
                        <a:latin typeface="Arial Narrow" pitchFamily="34" charset="0"/>
                        <a:ea typeface="Times New Roman"/>
                        <a:cs typeface="Times New Roman"/>
                      </a:endParaRPr>
                    </a:p>
                    <a:p>
                      <a:pPr algn="ctr">
                        <a:spcAft>
                          <a:spcPts val="0"/>
                        </a:spcAft>
                      </a:pPr>
                      <a:r>
                        <a:rPr lang="en-US" sz="1600" b="1" dirty="0">
                          <a:latin typeface="Arial Narrow" pitchFamily="34" charset="0"/>
                          <a:ea typeface="Times New Roman"/>
                          <a:cs typeface="Times New Roman"/>
                        </a:rPr>
                        <a:t>Sample</a:t>
                      </a:r>
                      <a:endParaRPr lang="pt-PT" sz="1600" b="1"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600" b="1" dirty="0">
                          <a:latin typeface="Arial Narrow" pitchFamily="34" charset="0"/>
                          <a:ea typeface="Times New Roman"/>
                          <a:cs typeface="Times New Roman"/>
                        </a:rPr>
                        <a:t>At (%)</a:t>
                      </a:r>
                      <a:endParaRPr lang="pt-PT" sz="16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PT"/>
                    </a:p>
                  </a:txBody>
                  <a:tcPr/>
                </a:tc>
                <a:tc hMerge="1">
                  <a:txBody>
                    <a:bodyPr/>
                    <a:lstStyle/>
                    <a:p>
                      <a:endParaRPr lang="pt-PT"/>
                    </a:p>
                  </a:txBody>
                  <a:tcPr/>
                </a:tc>
                <a:tc gridSpan="2">
                  <a:txBody>
                    <a:bodyPr/>
                    <a:lstStyle/>
                    <a:p>
                      <a:pPr algn="ctr">
                        <a:spcAft>
                          <a:spcPts val="0"/>
                        </a:spcAft>
                      </a:pPr>
                      <a:r>
                        <a:rPr lang="en-US" sz="1600" b="1" dirty="0">
                          <a:latin typeface="Arial Narrow" pitchFamily="34" charset="0"/>
                          <a:ea typeface="Times New Roman"/>
                          <a:cs typeface="Times New Roman"/>
                        </a:rPr>
                        <a:t>Atomic Ratio</a:t>
                      </a:r>
                      <a:endParaRPr lang="pt-PT" sz="16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PT"/>
                    </a:p>
                  </a:txBody>
                  <a:tcPr/>
                </a:tc>
              </a:tr>
              <a:tr h="384245">
                <a:tc vMerge="1">
                  <a:txBody>
                    <a:bodyPr/>
                    <a:lstStyle/>
                    <a:p>
                      <a:endParaRPr lang="pt-PT"/>
                    </a:p>
                  </a:txBody>
                  <a:tcPr/>
                </a:tc>
                <a:tc>
                  <a:txBody>
                    <a:bodyPr/>
                    <a:lstStyle/>
                    <a:p>
                      <a:pPr algn="ctr">
                        <a:lnSpc>
                          <a:spcPts val="950"/>
                        </a:lnSpc>
                        <a:spcAft>
                          <a:spcPts val="0"/>
                        </a:spcAft>
                      </a:pPr>
                      <a:r>
                        <a:rPr lang="en-US" sz="1600" b="1" dirty="0">
                          <a:latin typeface="Arial Narrow" pitchFamily="34" charset="0"/>
                          <a:ea typeface="MS Mincho"/>
                          <a:cs typeface="Times New Roman"/>
                        </a:rPr>
                        <a:t>C</a:t>
                      </a:r>
                      <a:endParaRPr lang="pt-PT" sz="1600" b="1"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600" b="1" dirty="0">
                          <a:latin typeface="Arial Narrow" pitchFamily="34" charset="0"/>
                          <a:ea typeface="MS Mincho"/>
                          <a:cs typeface="Times New Roman"/>
                        </a:rPr>
                        <a:t>O</a:t>
                      </a:r>
                      <a:endParaRPr lang="pt-PT" sz="1600" b="1"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600" b="1" dirty="0">
                          <a:latin typeface="Arial Narrow" pitchFamily="34" charset="0"/>
                          <a:ea typeface="MS Mincho"/>
                          <a:cs typeface="Times New Roman"/>
                        </a:rPr>
                        <a:t>N</a:t>
                      </a:r>
                      <a:endParaRPr lang="pt-PT" sz="1600" b="1"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Arial Narrow" pitchFamily="34" charset="0"/>
                          <a:ea typeface="Times New Roman"/>
                          <a:cs typeface="Times New Roman"/>
                        </a:rPr>
                        <a:t>O/C</a:t>
                      </a:r>
                      <a:endParaRPr lang="pt-PT"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Arial Narrow" pitchFamily="34" charset="0"/>
                          <a:ea typeface="Times New Roman"/>
                          <a:cs typeface="Times New Roman"/>
                        </a:rPr>
                        <a:t>N/C</a:t>
                      </a:r>
                      <a:endParaRPr lang="pt-PT" sz="16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667">
                <a:tc>
                  <a:txBody>
                    <a:bodyPr/>
                    <a:lstStyle/>
                    <a:p>
                      <a:pPr algn="ctr">
                        <a:lnSpc>
                          <a:spcPts val="950"/>
                        </a:lnSpc>
                        <a:spcAft>
                          <a:spcPts val="0"/>
                        </a:spcAft>
                      </a:pPr>
                      <a:endParaRPr lang="en-US" sz="1500" b="1" dirty="0" smtClean="0">
                        <a:latin typeface="Arial Narrow" pitchFamily="34" charset="0"/>
                        <a:ea typeface="MS Mincho"/>
                        <a:cs typeface="Times New Roman"/>
                      </a:endParaRPr>
                    </a:p>
                    <a:p>
                      <a:pPr algn="ctr">
                        <a:lnSpc>
                          <a:spcPts val="950"/>
                        </a:lnSpc>
                        <a:spcAft>
                          <a:spcPts val="0"/>
                        </a:spcAft>
                      </a:pPr>
                      <a:r>
                        <a:rPr lang="en-US" sz="1500" b="1" dirty="0" smtClean="0">
                          <a:latin typeface="Arial Narrow" pitchFamily="34" charset="0"/>
                          <a:ea typeface="MS Mincho"/>
                          <a:cs typeface="Times New Roman"/>
                        </a:rPr>
                        <a:t>Untreated</a:t>
                      </a:r>
                      <a:endParaRPr lang="pt-PT" sz="1500" b="1" dirty="0">
                        <a:latin typeface="Arial Narrow"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a:latin typeface="Arial Narrow" pitchFamily="34" charset="0"/>
                          <a:ea typeface="MS Mincho"/>
                          <a:cs typeface="Times New Roman"/>
                        </a:rPr>
                        <a:t>74.67</a:t>
                      </a:r>
                      <a:endParaRPr lang="pt-PT" sz="150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a:latin typeface="Arial Narrow" pitchFamily="34" charset="0"/>
                          <a:ea typeface="MS Mincho"/>
                          <a:cs typeface="Times New Roman"/>
                        </a:rPr>
                        <a:t>17.75</a:t>
                      </a:r>
                      <a:endParaRPr lang="pt-PT" sz="150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dirty="0">
                          <a:latin typeface="Arial Narrow" pitchFamily="34" charset="0"/>
                          <a:ea typeface="MS Mincho"/>
                          <a:cs typeface="Times New Roman"/>
                        </a:rPr>
                        <a:t>7.58</a:t>
                      </a:r>
                      <a:endParaRPr lang="pt-PT" sz="1500"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a:latin typeface="Arial Narrow" pitchFamily="34" charset="0"/>
                          <a:ea typeface="MS Mincho"/>
                          <a:cs typeface="Times New Roman"/>
                        </a:rPr>
                        <a:t>0.23</a:t>
                      </a:r>
                      <a:endParaRPr lang="pt-PT" sz="150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a:latin typeface="Arial Narrow" pitchFamily="34" charset="0"/>
                          <a:ea typeface="MS Mincho"/>
                          <a:cs typeface="Times New Roman"/>
                        </a:rPr>
                        <a:t>0.10</a:t>
                      </a:r>
                      <a:endParaRPr lang="pt-PT" sz="150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609">
                <a:tc>
                  <a:txBody>
                    <a:bodyPr/>
                    <a:lstStyle/>
                    <a:p>
                      <a:pPr algn="ctr">
                        <a:lnSpc>
                          <a:spcPts val="950"/>
                        </a:lnSpc>
                        <a:spcAft>
                          <a:spcPts val="0"/>
                        </a:spcAft>
                      </a:pPr>
                      <a:endParaRPr lang="en-US" sz="1500" b="1" dirty="0" smtClean="0">
                        <a:latin typeface="Arial Narrow" pitchFamily="34" charset="0"/>
                        <a:ea typeface="MS Mincho"/>
                        <a:cs typeface="Times New Roman"/>
                      </a:endParaRPr>
                    </a:p>
                    <a:p>
                      <a:pPr algn="ctr">
                        <a:lnSpc>
                          <a:spcPts val="950"/>
                        </a:lnSpc>
                        <a:spcAft>
                          <a:spcPts val="0"/>
                        </a:spcAft>
                      </a:pPr>
                      <a:r>
                        <a:rPr lang="en-US" sz="1500" b="1" dirty="0" smtClean="0">
                          <a:latin typeface="Arial Narrow" pitchFamily="34" charset="0"/>
                          <a:ea typeface="MS Mincho"/>
                          <a:cs typeface="Times New Roman"/>
                        </a:rPr>
                        <a:t>DBD </a:t>
                      </a:r>
                      <a:r>
                        <a:rPr lang="en-US" sz="1500" b="1" dirty="0">
                          <a:latin typeface="Arial Narrow" pitchFamily="34" charset="0"/>
                          <a:ea typeface="MS Mincho"/>
                          <a:cs typeface="Times New Roman"/>
                        </a:rPr>
                        <a:t>Treated</a:t>
                      </a:r>
                      <a:endParaRPr lang="pt-PT" sz="1500" b="1" dirty="0">
                        <a:latin typeface="Arial Narrow"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dirty="0">
                          <a:latin typeface="Arial Narrow" pitchFamily="34" charset="0"/>
                          <a:ea typeface="MS Mincho"/>
                          <a:cs typeface="Times New Roman"/>
                        </a:rPr>
                        <a:t>70.25</a:t>
                      </a:r>
                      <a:endParaRPr lang="pt-PT" sz="1500"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dirty="0">
                          <a:latin typeface="Arial Narrow" pitchFamily="34" charset="0"/>
                          <a:ea typeface="MS Mincho"/>
                          <a:cs typeface="Times New Roman"/>
                        </a:rPr>
                        <a:t>19.83</a:t>
                      </a:r>
                      <a:endParaRPr lang="pt-PT" sz="1500"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dirty="0">
                          <a:latin typeface="Arial Narrow" pitchFamily="34" charset="0"/>
                          <a:ea typeface="MS Mincho"/>
                          <a:cs typeface="Times New Roman"/>
                        </a:rPr>
                        <a:t>9.92</a:t>
                      </a:r>
                      <a:endParaRPr lang="pt-PT" sz="1500"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dirty="0">
                          <a:latin typeface="Arial Narrow" pitchFamily="34" charset="0"/>
                          <a:ea typeface="MS Mincho"/>
                          <a:cs typeface="Times New Roman"/>
                        </a:rPr>
                        <a:t>0.28</a:t>
                      </a:r>
                      <a:endParaRPr lang="pt-PT" sz="1500"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950"/>
                        </a:lnSpc>
                        <a:spcAft>
                          <a:spcPts val="0"/>
                        </a:spcAft>
                      </a:pPr>
                      <a:r>
                        <a:rPr lang="en-US" sz="1500" dirty="0">
                          <a:latin typeface="Arial Narrow" pitchFamily="34" charset="0"/>
                          <a:ea typeface="MS Mincho"/>
                          <a:cs typeface="Times New Roman"/>
                        </a:rPr>
                        <a:t>0.14</a:t>
                      </a:r>
                      <a:endParaRPr lang="pt-PT" sz="1500" dirty="0">
                        <a:latin typeface="Arial Narrow" pitchFamily="34" charset="0"/>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 name="Picture 29"/>
          <p:cNvPicPr>
            <a:picLocks noChangeAspect="1" noChangeArrowheads="1"/>
          </p:cNvPicPr>
          <p:nvPr/>
        </p:nvPicPr>
        <p:blipFill>
          <a:blip r:embed="rId3" cstate="print"/>
          <a:srcRect/>
          <a:stretch>
            <a:fillRect/>
          </a:stretch>
        </p:blipFill>
        <p:spPr bwMode="auto">
          <a:xfrm>
            <a:off x="5579096" y="1894417"/>
            <a:ext cx="3313384" cy="814503"/>
          </a:xfrm>
          <a:prstGeom prst="rect">
            <a:avLst/>
          </a:prstGeom>
          <a:noFill/>
          <a:ln w="9525">
            <a:noFill/>
            <a:miter lim="800000"/>
            <a:headEnd/>
            <a:tailEnd/>
          </a:ln>
        </p:spPr>
      </p:pic>
      <p:grpSp>
        <p:nvGrpSpPr>
          <p:cNvPr id="28" name="Group 27"/>
          <p:cNvGrpSpPr/>
          <p:nvPr/>
        </p:nvGrpSpPr>
        <p:grpSpPr>
          <a:xfrm>
            <a:off x="1403648" y="3356992"/>
            <a:ext cx="5454390" cy="3501008"/>
            <a:chOff x="1403648" y="3356992"/>
            <a:chExt cx="5454390" cy="3501008"/>
          </a:xfrm>
        </p:grpSpPr>
        <p:sp>
          <p:nvSpPr>
            <p:cNvPr id="15" name="Seta para a esquerda 25"/>
            <p:cNvSpPr/>
            <p:nvPr/>
          </p:nvSpPr>
          <p:spPr>
            <a:xfrm rot="5400000">
              <a:off x="6012160" y="4293096"/>
              <a:ext cx="792088" cy="360040"/>
            </a:xfrm>
            <a:prstGeom prst="leftArrow">
              <a:avLst/>
            </a:prstGeom>
            <a:solidFill>
              <a:srgbClr val="C00000"/>
            </a:solidFill>
            <a:ln w="25400" cap="flat" cmpd="sng" algn="ctr">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pt-PT"/>
            </a:p>
          </p:txBody>
        </p:sp>
        <p:sp>
          <p:nvSpPr>
            <p:cNvPr id="16" name="TextBox 15"/>
            <p:cNvSpPr txBox="1"/>
            <p:nvPr/>
          </p:nvSpPr>
          <p:spPr>
            <a:xfrm>
              <a:off x="5921934" y="3562258"/>
              <a:ext cx="936104" cy="369332"/>
            </a:xfrm>
            <a:prstGeom prst="rect">
              <a:avLst/>
            </a:prstGeom>
            <a:noFill/>
          </p:spPr>
          <p:txBody>
            <a:bodyPr wrap="square" rtlCol="0">
              <a:spAutoFit/>
            </a:bodyPr>
            <a:lstStyle/>
            <a:p>
              <a:r>
                <a:rPr lang="pt-PT" dirty="0" smtClean="0"/>
                <a:t>Oxygen</a:t>
              </a:r>
              <a:endParaRPr lang="pt-PT" dirty="0"/>
            </a:p>
          </p:txBody>
        </p:sp>
        <p:sp>
          <p:nvSpPr>
            <p:cNvPr id="22" name="Oval 21"/>
            <p:cNvSpPr/>
            <p:nvPr/>
          </p:nvSpPr>
          <p:spPr>
            <a:xfrm>
              <a:off x="2483768" y="5085184"/>
              <a:ext cx="576064" cy="17728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3" name="Oval 22"/>
            <p:cNvSpPr/>
            <p:nvPr/>
          </p:nvSpPr>
          <p:spPr>
            <a:xfrm>
              <a:off x="1403648" y="3356992"/>
              <a:ext cx="4214812" cy="2806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grpSp>
      <p:grpSp>
        <p:nvGrpSpPr>
          <p:cNvPr id="29" name="Group 28"/>
          <p:cNvGrpSpPr/>
          <p:nvPr/>
        </p:nvGrpSpPr>
        <p:grpSpPr>
          <a:xfrm>
            <a:off x="1406381" y="3082815"/>
            <a:ext cx="6593027" cy="3775185"/>
            <a:chOff x="1406381" y="3082815"/>
            <a:chExt cx="6593027" cy="3775185"/>
          </a:xfrm>
        </p:grpSpPr>
        <p:sp>
          <p:nvSpPr>
            <p:cNvPr id="17" name="Seta para a esquerda 25"/>
            <p:cNvSpPr/>
            <p:nvPr/>
          </p:nvSpPr>
          <p:spPr>
            <a:xfrm rot="5400000">
              <a:off x="6969780" y="4274878"/>
              <a:ext cx="792088" cy="360040"/>
            </a:xfrm>
            <a:prstGeom prst="leftArrow">
              <a:avLst/>
            </a:prstGeom>
            <a:solidFill>
              <a:srgbClr val="C00000"/>
            </a:solidFill>
            <a:ln w="25400" cap="flat" cmpd="sng" algn="ctr">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pt-PT"/>
            </a:p>
          </p:txBody>
        </p:sp>
        <p:sp>
          <p:nvSpPr>
            <p:cNvPr id="18" name="TextBox 17"/>
            <p:cNvSpPr txBox="1"/>
            <p:nvPr/>
          </p:nvSpPr>
          <p:spPr>
            <a:xfrm>
              <a:off x="6847280" y="3573016"/>
              <a:ext cx="1152128" cy="369332"/>
            </a:xfrm>
            <a:prstGeom prst="rect">
              <a:avLst/>
            </a:prstGeom>
            <a:noFill/>
          </p:spPr>
          <p:txBody>
            <a:bodyPr wrap="square" rtlCol="0">
              <a:spAutoFit/>
            </a:bodyPr>
            <a:lstStyle/>
            <a:p>
              <a:r>
                <a:rPr lang="pt-PT" dirty="0" smtClean="0"/>
                <a:t>Nitrogen</a:t>
              </a:r>
              <a:endParaRPr lang="pt-PT" dirty="0"/>
            </a:p>
          </p:txBody>
        </p:sp>
        <p:sp>
          <p:nvSpPr>
            <p:cNvPr id="24" name="Oval 23"/>
            <p:cNvSpPr/>
            <p:nvPr/>
          </p:nvSpPr>
          <p:spPr>
            <a:xfrm>
              <a:off x="3131840" y="5072062"/>
              <a:ext cx="642937" cy="17859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5" name="Oval 24"/>
            <p:cNvSpPr/>
            <p:nvPr/>
          </p:nvSpPr>
          <p:spPr>
            <a:xfrm>
              <a:off x="1406381" y="3082815"/>
              <a:ext cx="4214812" cy="2806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grpSp>
      <p:grpSp>
        <p:nvGrpSpPr>
          <p:cNvPr id="31" name="Group 30"/>
          <p:cNvGrpSpPr/>
          <p:nvPr/>
        </p:nvGrpSpPr>
        <p:grpSpPr>
          <a:xfrm>
            <a:off x="1403648" y="2852936"/>
            <a:ext cx="7395308" cy="4005064"/>
            <a:chOff x="1403648" y="2894496"/>
            <a:chExt cx="7395308" cy="4005064"/>
          </a:xfrm>
        </p:grpSpPr>
        <p:sp>
          <p:nvSpPr>
            <p:cNvPr id="20" name="TextBox 19"/>
            <p:cNvSpPr txBox="1"/>
            <p:nvPr/>
          </p:nvSpPr>
          <p:spPr>
            <a:xfrm>
              <a:off x="7862852" y="3614576"/>
              <a:ext cx="936104" cy="369332"/>
            </a:xfrm>
            <a:prstGeom prst="rect">
              <a:avLst/>
            </a:prstGeom>
            <a:noFill/>
          </p:spPr>
          <p:txBody>
            <a:bodyPr wrap="square" rtlCol="0">
              <a:spAutoFit/>
            </a:bodyPr>
            <a:lstStyle/>
            <a:p>
              <a:r>
                <a:rPr lang="pt-PT" dirty="0" smtClean="0"/>
                <a:t>Carbon</a:t>
              </a:r>
              <a:endParaRPr lang="pt-PT" dirty="0"/>
            </a:p>
          </p:txBody>
        </p:sp>
        <p:grpSp>
          <p:nvGrpSpPr>
            <p:cNvPr id="30" name="Group 29"/>
            <p:cNvGrpSpPr/>
            <p:nvPr/>
          </p:nvGrpSpPr>
          <p:grpSpPr>
            <a:xfrm>
              <a:off x="1403648" y="2894496"/>
              <a:ext cx="7053486" cy="4005064"/>
              <a:chOff x="1403648" y="2894496"/>
              <a:chExt cx="7053486" cy="4005064"/>
            </a:xfrm>
          </p:grpSpPr>
          <p:sp>
            <p:nvSpPr>
              <p:cNvPr id="19" name="Seta para a esquerda 25"/>
              <p:cNvSpPr/>
              <p:nvPr/>
            </p:nvSpPr>
            <p:spPr>
              <a:xfrm rot="16200000">
                <a:off x="7881070" y="4352874"/>
                <a:ext cx="792088" cy="360040"/>
              </a:xfrm>
              <a:prstGeom prst="leftArrow">
                <a:avLst/>
              </a:prstGeom>
              <a:solidFill>
                <a:srgbClr val="C00000"/>
              </a:solidFill>
              <a:ln w="25400" cap="flat" cmpd="sng" algn="ctr">
                <a:solidFill>
                  <a:srgbClr val="C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pt-PT"/>
              </a:p>
            </p:txBody>
          </p:sp>
          <p:sp>
            <p:nvSpPr>
              <p:cNvPr id="26" name="Oval 25"/>
              <p:cNvSpPr/>
              <p:nvPr/>
            </p:nvSpPr>
            <p:spPr>
              <a:xfrm>
                <a:off x="1403648" y="2894496"/>
                <a:ext cx="4214812" cy="2806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Oval 26"/>
              <p:cNvSpPr/>
              <p:nvPr/>
            </p:nvSpPr>
            <p:spPr>
              <a:xfrm>
                <a:off x="1705535" y="5113622"/>
                <a:ext cx="642937" cy="17859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grpSp>
      </p:grpSp>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p:txBody>
          <a:bodyPr/>
          <a:lstStyle/>
          <a:p>
            <a:fld id="{17D1F581-E899-4D26-8250-2667A05C4CE6}" type="slidenum">
              <a:rPr lang="pt-PT" smtClean="0"/>
              <a:pPr/>
              <a:t>17</a:t>
            </a:fld>
            <a:endParaRPr lang="pt-PT"/>
          </a:p>
        </p:txBody>
      </p:sp>
      <p:sp>
        <p:nvSpPr>
          <p:cNvPr id="33" name="Rectangle 2"/>
          <p:cNvSpPr>
            <a:spLocks noChangeArrowheads="1"/>
          </p:cNvSpPr>
          <p:nvPr/>
        </p:nvSpPr>
        <p:spPr bwMode="auto">
          <a:xfrm>
            <a:off x="539750" y="1700808"/>
            <a:ext cx="7772400" cy="4654550"/>
          </a:xfrm>
          <a:prstGeom prst="rect">
            <a:avLst/>
          </a:prstGeom>
          <a:noFill/>
          <a:ln w="9525">
            <a:noFill/>
            <a:round/>
            <a:headEnd/>
            <a:tailEnd/>
          </a:ln>
        </p:spPr>
        <p:txBody>
          <a:bodyPr lIns="90000" tIns="46800" rIns="90000" bIns="46800"/>
          <a:lstStyle/>
          <a:p>
            <a:pPr>
              <a:defRPr/>
            </a:pPr>
            <a:r>
              <a:rPr lang="en-US" sz="2800" b="1" dirty="0" smtClean="0">
                <a:latin typeface="Arial Narrow" pitchFamily="34" charset="0"/>
                <a:cs typeface="Arial" charset="0"/>
              </a:rPr>
              <a:t>Contact Angle </a:t>
            </a:r>
          </a:p>
          <a:p>
            <a:pPr>
              <a:defRPr/>
            </a:pPr>
            <a:endParaRPr lang="pt-PT" sz="2800" b="1" dirty="0" smtClean="0">
              <a:latin typeface="Arial Narrow" pitchFamily="34" charset="0"/>
              <a:cs typeface="Arial"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m 56"/>
          <p:cNvPicPr/>
          <p:nvPr/>
        </p:nvPicPr>
        <p:blipFill>
          <a:blip r:embed="rId3" cstate="print"/>
          <a:srcRect/>
          <a:stretch>
            <a:fillRect/>
          </a:stretch>
        </p:blipFill>
        <p:spPr bwMode="auto">
          <a:xfrm>
            <a:off x="323528" y="2420888"/>
            <a:ext cx="8784976" cy="3744416"/>
          </a:xfrm>
          <a:prstGeom prst="rect">
            <a:avLst/>
          </a:prstGeom>
          <a:noFill/>
          <a:ln w="9525">
            <a:noFill/>
            <a:miter lim="800000"/>
            <a:headEnd/>
            <a:tailEnd/>
          </a:ln>
        </p:spPr>
      </p:pic>
      <p:sp>
        <p:nvSpPr>
          <p:cNvPr id="9" name="Oval 8"/>
          <p:cNvSpPr/>
          <p:nvPr/>
        </p:nvSpPr>
        <p:spPr>
          <a:xfrm>
            <a:off x="6588224" y="2060848"/>
            <a:ext cx="1296144" cy="432048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p:txBody>
          <a:bodyPr/>
          <a:lstStyle/>
          <a:p>
            <a:fld id="{17D1F581-E899-4D26-8250-2667A05C4CE6}" type="slidenum">
              <a:rPr lang="pt-PT" smtClean="0"/>
              <a:pPr/>
              <a:t>18</a:t>
            </a:fld>
            <a:endParaRPr lang="pt-PT"/>
          </a:p>
        </p:txBody>
      </p:sp>
      <p:sp>
        <p:nvSpPr>
          <p:cNvPr id="33" name="Rectangle 2"/>
          <p:cNvSpPr>
            <a:spLocks noChangeArrowheads="1"/>
          </p:cNvSpPr>
          <p:nvPr/>
        </p:nvSpPr>
        <p:spPr bwMode="auto">
          <a:xfrm>
            <a:off x="544016" y="1268760"/>
            <a:ext cx="7772400" cy="4654550"/>
          </a:xfrm>
          <a:prstGeom prst="rect">
            <a:avLst/>
          </a:prstGeom>
          <a:noFill/>
          <a:ln w="9525">
            <a:noFill/>
            <a:round/>
            <a:headEnd/>
            <a:tailEnd/>
          </a:ln>
        </p:spPr>
        <p:txBody>
          <a:bodyPr lIns="90000" tIns="46800" rIns="90000" bIns="46800"/>
          <a:lstStyle/>
          <a:p>
            <a:pPr>
              <a:defRPr/>
            </a:pPr>
            <a:r>
              <a:rPr lang="en-US" sz="2800" b="1" dirty="0" smtClean="0">
                <a:latin typeface="Arial Narrow" pitchFamily="34" charset="0"/>
                <a:cs typeface="Arial" charset="0"/>
              </a:rPr>
              <a:t>Wetting time </a:t>
            </a:r>
          </a:p>
          <a:p>
            <a:pPr>
              <a:defRPr/>
            </a:pPr>
            <a:endParaRPr lang="pt-PT" sz="2800" b="1" dirty="0" smtClean="0">
              <a:latin typeface="Arial Narrow" pitchFamily="34" charset="0"/>
              <a:cs typeface="Arial"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Chart 8"/>
          <p:cNvGraphicFramePr/>
          <p:nvPr/>
        </p:nvGraphicFramePr>
        <p:xfrm>
          <a:off x="323528" y="1844824"/>
          <a:ext cx="3024336"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3275856" y="1844824"/>
          <a:ext cx="288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6264000" y="1844824"/>
          <a:ext cx="288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788024" y="4797152"/>
          <a:ext cx="3600400" cy="1800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p:nvPr/>
        </p:nvGraphicFramePr>
        <p:xfrm>
          <a:off x="683568" y="4869160"/>
          <a:ext cx="3672408" cy="1800200"/>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16"/>
          <p:cNvSpPr/>
          <p:nvPr/>
        </p:nvSpPr>
        <p:spPr>
          <a:xfrm>
            <a:off x="542597" y="4149080"/>
            <a:ext cx="6261651" cy="523220"/>
          </a:xfrm>
          <a:prstGeom prst="rect">
            <a:avLst/>
          </a:prstGeom>
        </p:spPr>
        <p:txBody>
          <a:bodyPr wrap="none">
            <a:spAutoFit/>
          </a:bodyPr>
          <a:lstStyle/>
          <a:p>
            <a:pPr>
              <a:defRPr/>
            </a:pPr>
            <a:r>
              <a:rPr lang="en-US" sz="2800" b="1" dirty="0" smtClean="0">
                <a:latin typeface="Arial Narrow" pitchFamily="34" charset="0"/>
                <a:cs typeface="Arial" charset="0"/>
              </a:rPr>
              <a:t>Conductivity and pH of aqueous extraction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p:txBody>
          <a:bodyPr/>
          <a:lstStyle/>
          <a:p>
            <a:fld id="{17D1F581-E899-4D26-8250-2667A05C4CE6}" type="slidenum">
              <a:rPr lang="pt-PT" smtClean="0"/>
              <a:pPr/>
              <a:t>19</a:t>
            </a:fld>
            <a:endParaRPr lang="pt-PT"/>
          </a:p>
        </p:txBody>
      </p:sp>
      <p:sp>
        <p:nvSpPr>
          <p:cNvPr id="33" name="Rectangle 2"/>
          <p:cNvSpPr>
            <a:spLocks noChangeArrowheads="1"/>
          </p:cNvSpPr>
          <p:nvPr/>
        </p:nvSpPr>
        <p:spPr bwMode="auto">
          <a:xfrm>
            <a:off x="539750" y="1340768"/>
            <a:ext cx="7772400" cy="4654550"/>
          </a:xfrm>
          <a:prstGeom prst="rect">
            <a:avLst/>
          </a:prstGeom>
          <a:noFill/>
          <a:ln w="9525">
            <a:noFill/>
            <a:round/>
            <a:headEnd/>
            <a:tailEnd/>
          </a:ln>
        </p:spPr>
        <p:txBody>
          <a:bodyPr lIns="90000" tIns="46800" rIns="90000" bIns="46800"/>
          <a:lstStyle/>
          <a:p>
            <a:pPr>
              <a:defRPr/>
            </a:pPr>
            <a:r>
              <a:rPr lang="en-US" sz="2800" b="1" dirty="0" smtClean="0">
                <a:latin typeface="Arial Narrow" pitchFamily="34" charset="0"/>
                <a:cs typeface="Arial" charset="0"/>
              </a:rPr>
              <a:t>Dyeing – Influence of dosage applied </a:t>
            </a:r>
          </a:p>
          <a:p>
            <a:pPr>
              <a:defRPr/>
            </a:pPr>
            <a:endParaRPr lang="pt-PT" sz="2800" b="1" dirty="0" smtClean="0">
              <a:latin typeface="Arial Narrow" pitchFamily="34" charset="0"/>
              <a:cs typeface="Arial"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hart 6"/>
          <p:cNvGraphicFramePr/>
          <p:nvPr/>
        </p:nvGraphicFramePr>
        <p:xfrm>
          <a:off x="323528" y="1916832"/>
          <a:ext cx="3888432"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788024" y="1916832"/>
          <a:ext cx="3528392" cy="2088232"/>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p:cNvPicPr/>
          <p:nvPr/>
        </p:nvPicPr>
        <p:blipFill>
          <a:blip r:embed="rId5" cstate="print"/>
          <a:srcRect/>
          <a:stretch>
            <a:fillRect/>
          </a:stretch>
        </p:blipFill>
        <p:spPr bwMode="auto">
          <a:xfrm>
            <a:off x="4860031" y="4437112"/>
            <a:ext cx="1440000" cy="1800000"/>
          </a:xfrm>
          <a:prstGeom prst="rect">
            <a:avLst/>
          </a:prstGeom>
          <a:noFill/>
          <a:ln w="9525">
            <a:noFill/>
            <a:miter lim="800000"/>
            <a:headEnd/>
            <a:tailEnd/>
          </a:ln>
        </p:spPr>
      </p:pic>
      <p:pic>
        <p:nvPicPr>
          <p:cNvPr id="17" name="Picture 16"/>
          <p:cNvPicPr/>
          <p:nvPr/>
        </p:nvPicPr>
        <p:blipFill>
          <a:blip r:embed="rId6" cstate="print"/>
          <a:srcRect/>
          <a:stretch>
            <a:fillRect/>
          </a:stretch>
        </p:blipFill>
        <p:spPr bwMode="auto">
          <a:xfrm>
            <a:off x="6516216" y="4437112"/>
            <a:ext cx="1440160" cy="1800000"/>
          </a:xfrm>
          <a:prstGeom prst="rect">
            <a:avLst/>
          </a:prstGeom>
          <a:noFill/>
          <a:ln w="9525">
            <a:noFill/>
            <a:miter lim="800000"/>
            <a:headEnd/>
            <a:tailEnd/>
          </a:ln>
        </p:spPr>
      </p:pic>
      <p:graphicFrame>
        <p:nvGraphicFramePr>
          <p:cNvPr id="18" name="Chart 17"/>
          <p:cNvGraphicFramePr/>
          <p:nvPr/>
        </p:nvGraphicFramePr>
        <p:xfrm>
          <a:off x="467544" y="4149080"/>
          <a:ext cx="3600400" cy="2055108"/>
        </p:xfrm>
        <a:graphic>
          <a:graphicData uri="http://schemas.openxmlformats.org/drawingml/2006/chart">
            <c:chart xmlns:c="http://schemas.openxmlformats.org/drawingml/2006/chart" xmlns:r="http://schemas.openxmlformats.org/officeDocument/2006/relationships" r:id="rId7"/>
          </a:graphicData>
        </a:graphic>
      </p:graphicFrame>
      <p:sp>
        <p:nvSpPr>
          <p:cNvPr id="19" name="Down Arrow 18"/>
          <p:cNvSpPr/>
          <p:nvPr/>
        </p:nvSpPr>
        <p:spPr>
          <a:xfrm>
            <a:off x="1187624" y="4653136"/>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Down Arrow 19"/>
          <p:cNvSpPr/>
          <p:nvPr/>
        </p:nvSpPr>
        <p:spPr>
          <a:xfrm>
            <a:off x="2627784" y="4437112"/>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Down Arrow 20"/>
          <p:cNvSpPr/>
          <p:nvPr/>
        </p:nvSpPr>
        <p:spPr>
          <a:xfrm>
            <a:off x="5134209" y="4149080"/>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Down Arrow 21"/>
          <p:cNvSpPr/>
          <p:nvPr/>
        </p:nvSpPr>
        <p:spPr>
          <a:xfrm>
            <a:off x="6762683" y="4135225"/>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Down Arrow 22"/>
          <p:cNvSpPr/>
          <p:nvPr/>
        </p:nvSpPr>
        <p:spPr>
          <a:xfrm>
            <a:off x="5895854" y="4149080"/>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Down Arrow 23"/>
          <p:cNvSpPr/>
          <p:nvPr/>
        </p:nvSpPr>
        <p:spPr>
          <a:xfrm>
            <a:off x="7524328" y="4135225"/>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Down Arrow 24"/>
          <p:cNvSpPr/>
          <p:nvPr/>
        </p:nvSpPr>
        <p:spPr>
          <a:xfrm rot="10800000">
            <a:off x="2655494" y="5085184"/>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Down Arrow 29"/>
          <p:cNvSpPr/>
          <p:nvPr/>
        </p:nvSpPr>
        <p:spPr>
          <a:xfrm rot="10800000">
            <a:off x="1201479" y="5215345"/>
            <a:ext cx="144016"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D1F581-E899-4D26-8250-2667A05C4CE6}" type="slidenum">
              <a:rPr lang="pt-PT" smtClean="0"/>
              <a:pPr/>
              <a:t>2</a:t>
            </a:fld>
            <a:endParaRPr lang="pt-PT"/>
          </a:p>
        </p:txBody>
      </p:sp>
      <p:sp>
        <p:nvSpPr>
          <p:cNvPr id="7" name="Rectangle 2"/>
          <p:cNvSpPr txBox="1">
            <a:spLocks noChangeArrowheads="1"/>
          </p:cNvSpPr>
          <p:nvPr/>
        </p:nvSpPr>
        <p:spPr>
          <a:xfrm>
            <a:off x="4320480" y="260648"/>
            <a:ext cx="4932040" cy="12716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err="1" smtClean="0">
                <a:ln>
                  <a:noFill/>
                </a:ln>
                <a:effectLst/>
                <a:uLnTx/>
                <a:uFillTx/>
                <a:latin typeface="+mn-lt"/>
                <a:ea typeface="+mj-ea"/>
                <a:cs typeface="Arial" pitchFamily="34" charset="0"/>
              </a:rPr>
              <a:t>Presentation</a:t>
            </a:r>
            <a:r>
              <a:rPr kumimoji="0" lang="fr-FR" sz="3200" b="1" i="0" u="none" strike="noStrike" kern="1200" cap="none" spc="0" normalizeH="0" baseline="0" noProof="0" dirty="0" smtClean="0">
                <a:ln>
                  <a:noFill/>
                </a:ln>
                <a:effectLst/>
                <a:uLnTx/>
                <a:uFillTx/>
                <a:latin typeface="+mn-lt"/>
                <a:ea typeface="+mj-ea"/>
                <a:cs typeface="Arial" pitchFamily="34" charset="0"/>
              </a:rPr>
              <a:t> </a:t>
            </a:r>
            <a:r>
              <a:rPr kumimoji="0" lang="fr-FR" sz="3200" b="1" i="0" u="none" strike="noStrike" kern="1200" cap="none" spc="0" normalizeH="0" baseline="0" noProof="0" dirty="0" err="1" smtClean="0">
                <a:ln>
                  <a:noFill/>
                </a:ln>
                <a:effectLst/>
                <a:uLnTx/>
                <a:uFillTx/>
                <a:latin typeface="+mn-lt"/>
                <a:ea typeface="+mj-ea"/>
                <a:cs typeface="Arial" pitchFamily="34" charset="0"/>
              </a:rPr>
              <a:t>Outline</a:t>
            </a:r>
            <a:endParaRPr kumimoji="0" lang="pt-PT" sz="3200" b="0" i="0" u="none" strike="noStrike" kern="1200" cap="none" spc="0" normalizeH="0" baseline="0" noProof="0" dirty="0" smtClean="0">
              <a:ln>
                <a:noFill/>
              </a:ln>
              <a:effectLst/>
              <a:uLnTx/>
              <a:uFillTx/>
              <a:latin typeface="+mn-lt"/>
              <a:ea typeface="+mj-ea"/>
              <a:cs typeface="Arial" pitchFamily="34" charset="0"/>
            </a:endParaRPr>
          </a:p>
        </p:txBody>
      </p:sp>
      <p:sp>
        <p:nvSpPr>
          <p:cNvPr id="8" name="Rectangle 3"/>
          <p:cNvSpPr txBox="1">
            <a:spLocks noChangeArrowheads="1"/>
          </p:cNvSpPr>
          <p:nvPr/>
        </p:nvSpPr>
        <p:spPr>
          <a:xfrm>
            <a:off x="457200" y="1614488"/>
            <a:ext cx="8229600" cy="4262784"/>
          </a:xfrm>
          <a:prstGeom prst="rect">
            <a:avLst/>
          </a:prstGeom>
        </p:spPr>
        <p:txBody>
          <a:bodyPr vert="horz" lIns="91440" tIns="45720" rIns="91440" bIns="45720" rtlCol="0">
            <a:normAutofit lnSpcReduction="10000"/>
          </a:bodyPr>
          <a:lstStyle/>
          <a:p>
            <a:pPr marL="323850" marR="0" lvl="0" indent="-323850" algn="l" defTabSz="914400" rtl="0" eaLnBrk="1" fontAlgn="auto" latinLnBrk="0" hangingPunct="1">
              <a:lnSpc>
                <a:spcPct val="100000"/>
              </a:lnSpc>
              <a:spcBef>
                <a:spcPts val="1200"/>
              </a:spcBef>
              <a:spcAft>
                <a:spcPts val="0"/>
              </a:spcAft>
              <a:buClrTx/>
              <a:buSzTx/>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kumimoji="0" lang="en-GB" sz="3300" b="0" i="0" u="none" strike="noStrike" kern="1200" cap="none" spc="0" normalizeH="0" baseline="0" noProof="0" dirty="0" smtClean="0">
                <a:ln>
                  <a:noFill/>
                </a:ln>
                <a:effectLst/>
                <a:uLnTx/>
                <a:uFillTx/>
                <a:latin typeface="+mn-lt"/>
                <a:ea typeface="+mn-ea"/>
                <a:cs typeface="Arial" pitchFamily="34" charset="0"/>
              </a:rPr>
              <a:t>Objectives</a:t>
            </a:r>
          </a:p>
          <a:p>
            <a:pPr marL="323850" marR="0" lvl="0" indent="-323850" algn="l" defTabSz="914400" rtl="0" eaLnBrk="1" fontAlgn="auto" latinLnBrk="0" hangingPunct="1">
              <a:lnSpc>
                <a:spcPct val="100000"/>
              </a:lnSpc>
              <a:spcBef>
                <a:spcPts val="1200"/>
              </a:spcBef>
              <a:spcAft>
                <a:spcPts val="0"/>
              </a:spcAft>
              <a:buClrTx/>
              <a:buSzTx/>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kumimoji="0" lang="en-GB" sz="3300" b="0" i="0" u="none" strike="noStrike" kern="1200" cap="none" spc="0" normalizeH="0" baseline="0" noProof="0" dirty="0" smtClean="0">
                <a:ln>
                  <a:noFill/>
                </a:ln>
                <a:effectLst/>
                <a:uLnTx/>
                <a:uFillTx/>
                <a:latin typeface="+mn-lt"/>
                <a:ea typeface="+mn-ea"/>
                <a:cs typeface="Arial" pitchFamily="34" charset="0"/>
              </a:rPr>
              <a:t>Introduction </a:t>
            </a:r>
          </a:p>
          <a:p>
            <a:pPr marL="723900" marR="0" lvl="1" indent="-323850" algn="l" defTabSz="914400" rtl="0" eaLnBrk="1" fontAlgn="auto" latinLnBrk="0" hangingPunct="1">
              <a:lnSpc>
                <a:spcPct val="100000"/>
              </a:lnSpc>
              <a:spcBef>
                <a:spcPts val="1200"/>
              </a:spcBef>
              <a:spcAft>
                <a:spcPts val="0"/>
              </a:spcAft>
              <a:buClrTx/>
              <a:buSzTx/>
              <a:buFont typeface="Arial" pitchFamily="34" charset="0"/>
              <a:buChar cha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kumimoji="0" lang="en-GB" sz="2900" b="0" i="0" u="none" strike="noStrike" kern="1200" cap="none" spc="0" normalizeH="0" baseline="0" noProof="0" dirty="0" smtClean="0">
                <a:ln>
                  <a:noFill/>
                </a:ln>
                <a:effectLst/>
                <a:uLnTx/>
                <a:uFillTx/>
                <a:latin typeface="+mn-lt"/>
                <a:ea typeface="+mn-ea"/>
                <a:cs typeface="Arial" pitchFamily="34" charset="0"/>
              </a:rPr>
              <a:t>What is Plasma?</a:t>
            </a:r>
          </a:p>
          <a:p>
            <a:pPr marL="723900" marR="0" lvl="1" indent="-323850" algn="l" defTabSz="914400" rtl="0" eaLnBrk="1" fontAlgn="auto" latinLnBrk="0" hangingPunct="1">
              <a:lnSpc>
                <a:spcPct val="100000"/>
              </a:lnSpc>
              <a:spcBef>
                <a:spcPts val="1200"/>
              </a:spcBef>
              <a:spcAft>
                <a:spcPts val="0"/>
              </a:spcAft>
              <a:buClrTx/>
              <a:buSzTx/>
              <a:buFont typeface="Arial" pitchFamily="34" charset="0"/>
              <a:buChar cha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kumimoji="0" lang="en-GB" sz="2900" b="0" i="0" u="none" strike="noStrike" kern="1200" cap="none" spc="0" normalizeH="0" baseline="0" noProof="0" dirty="0" smtClean="0">
                <a:ln>
                  <a:noFill/>
                </a:ln>
                <a:effectLst/>
                <a:uLnTx/>
                <a:uFillTx/>
                <a:latin typeface="+mn-lt"/>
                <a:ea typeface="+mn-ea"/>
                <a:cs typeface="Arial" pitchFamily="34" charset="0"/>
              </a:rPr>
              <a:t>DBD Plasma Machines</a:t>
            </a:r>
          </a:p>
          <a:p>
            <a:pPr marL="323850" marR="0" lvl="0" indent="-323850" algn="l" defTabSz="914400" rtl="0" eaLnBrk="1" fontAlgn="auto" latinLnBrk="0" hangingPunct="1">
              <a:lnSpc>
                <a:spcPct val="100000"/>
              </a:lnSpc>
              <a:spcBef>
                <a:spcPts val="1200"/>
              </a:spcBef>
              <a:spcAft>
                <a:spcPts val="0"/>
              </a:spcAft>
              <a:buClrTx/>
              <a:buSzTx/>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kumimoji="0" lang="en-GB" sz="3300" b="0" i="0" u="none" strike="noStrike" kern="1200" cap="none" spc="0" normalizeH="0" baseline="0" noProof="0" dirty="0" smtClean="0">
                <a:ln>
                  <a:noFill/>
                </a:ln>
                <a:effectLst/>
                <a:uLnTx/>
                <a:uFillTx/>
                <a:latin typeface="+mn-lt"/>
                <a:ea typeface="+mn-ea"/>
                <a:cs typeface="Arial" pitchFamily="34" charset="0"/>
              </a:rPr>
              <a:t>Materials and Methods</a:t>
            </a:r>
          </a:p>
          <a:p>
            <a:pPr marL="323850" marR="0" lvl="0" indent="-323850" algn="l" defTabSz="914400" rtl="0" eaLnBrk="1" fontAlgn="auto" latinLnBrk="0" hangingPunct="1">
              <a:lnSpc>
                <a:spcPct val="100000"/>
              </a:lnSpc>
              <a:spcBef>
                <a:spcPts val="1200"/>
              </a:spcBef>
              <a:spcAft>
                <a:spcPts val="0"/>
              </a:spcAft>
              <a:buClrTx/>
              <a:buSzTx/>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kumimoji="0" lang="en-GB" sz="3300" b="0" i="0" u="none" strike="noStrike" kern="1200" cap="none" spc="0" normalizeH="0" baseline="0" noProof="0" dirty="0" smtClean="0">
                <a:ln>
                  <a:noFill/>
                </a:ln>
                <a:effectLst/>
                <a:uLnTx/>
                <a:uFillTx/>
                <a:latin typeface="+mn-lt"/>
                <a:ea typeface="+mn-ea"/>
                <a:cs typeface="Arial" pitchFamily="34" charset="0"/>
              </a:rPr>
              <a:t>Results and Discussions</a:t>
            </a:r>
          </a:p>
          <a:p>
            <a:pPr marL="323850" marR="0" lvl="0" indent="-323850" algn="l" defTabSz="914400" rtl="0" eaLnBrk="1" fontAlgn="auto" latinLnBrk="0" hangingPunct="1">
              <a:lnSpc>
                <a:spcPct val="100000"/>
              </a:lnSpc>
              <a:spcBef>
                <a:spcPts val="1200"/>
              </a:spcBef>
              <a:spcAft>
                <a:spcPts val="0"/>
              </a:spcAft>
              <a:buClrTx/>
              <a:buSzTx/>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kumimoji="0" lang="en-GB" sz="3300" b="0" i="0" u="none" strike="noStrike" kern="1200" cap="none" spc="0" normalizeH="0" baseline="0" noProof="0" dirty="0" smtClean="0">
                <a:ln>
                  <a:noFill/>
                </a:ln>
                <a:effectLst/>
                <a:uLnTx/>
                <a:uFillTx/>
                <a:latin typeface="+mn-lt"/>
                <a:ea typeface="+mn-ea"/>
                <a:cs typeface="Arial" pitchFamily="34" charset="0"/>
              </a:rPr>
              <a:t>Conclusions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pt-PT"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259632" y="6093296"/>
            <a:ext cx="6840760" cy="584775"/>
          </a:xfrm>
          <a:prstGeom prst="rect">
            <a:avLst/>
          </a:prstGeom>
          <a:noFill/>
        </p:spPr>
        <p:txBody>
          <a:bodyPr wrap="square" rtlCol="0">
            <a:spAutoFit/>
          </a:bodyPr>
          <a:lstStyle/>
          <a:p>
            <a:r>
              <a:rPr lang="pt-PT" sz="3200" dirty="0" smtClean="0"/>
              <a:t>Without Treatment</a:t>
            </a:r>
            <a:endParaRPr lang="pt-PT" sz="3200" dirty="0"/>
          </a:p>
        </p:txBody>
      </p:sp>
      <p:pic>
        <p:nvPicPr>
          <p:cNvPr id="623628" name="Imagem 12" descr="6st_ch03.jpg"/>
          <p:cNvPicPr>
            <a:picLocks noChangeAspect="1" noChangeArrowheads="1"/>
          </p:cNvPicPr>
          <p:nvPr/>
        </p:nvPicPr>
        <p:blipFill>
          <a:blip r:embed="rId3" cstate="print"/>
          <a:srcRect/>
          <a:stretch>
            <a:fillRect/>
          </a:stretch>
        </p:blipFill>
        <p:spPr bwMode="auto">
          <a:xfrm>
            <a:off x="3619776" y="5973362"/>
            <a:ext cx="1123950" cy="838200"/>
          </a:xfrm>
          <a:prstGeom prst="rect">
            <a:avLst/>
          </a:prstGeom>
          <a:noFill/>
          <a:ln w="9525">
            <a:noFill/>
            <a:miter lim="800000"/>
            <a:headEnd/>
            <a:tailEnd/>
          </a:ln>
        </p:spPr>
      </p:pic>
      <p:sp>
        <p:nvSpPr>
          <p:cNvPr id="51" name="TextBox 50"/>
          <p:cNvSpPr txBox="1"/>
          <p:nvPr/>
        </p:nvSpPr>
        <p:spPr>
          <a:xfrm>
            <a:off x="1259632" y="5148481"/>
            <a:ext cx="6840760" cy="584775"/>
          </a:xfrm>
          <a:prstGeom prst="rect">
            <a:avLst/>
          </a:prstGeom>
          <a:noFill/>
        </p:spPr>
        <p:txBody>
          <a:bodyPr wrap="square" rtlCol="0">
            <a:spAutoFit/>
          </a:bodyPr>
          <a:lstStyle/>
          <a:p>
            <a:r>
              <a:rPr lang="pt-PT" sz="3200" dirty="0" smtClean="0"/>
              <a:t>With Treatment</a:t>
            </a:r>
            <a:endParaRPr lang="pt-PT" sz="3200" dirty="0"/>
          </a:p>
        </p:txBody>
      </p:sp>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p:txBody>
          <a:bodyPr/>
          <a:lstStyle/>
          <a:p>
            <a:fld id="{17D1F581-E899-4D26-8250-2667A05C4CE6}" type="slidenum">
              <a:rPr lang="pt-PT" smtClean="0"/>
              <a:pPr/>
              <a:t>20</a:t>
            </a:fld>
            <a:endParaRPr lang="pt-PT"/>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Chart 10"/>
          <p:cNvGraphicFramePr/>
          <p:nvPr/>
        </p:nvGraphicFramePr>
        <p:xfrm>
          <a:off x="395536" y="1988840"/>
          <a:ext cx="4032449" cy="19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6"/>
          <p:cNvGraphicFramePr/>
          <p:nvPr/>
        </p:nvGraphicFramePr>
        <p:xfrm>
          <a:off x="4355976" y="1988840"/>
          <a:ext cx="4320480" cy="1980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467544" y="1268760"/>
            <a:ext cx="7031092" cy="523220"/>
          </a:xfrm>
          <a:prstGeom prst="rect">
            <a:avLst/>
          </a:prstGeom>
        </p:spPr>
        <p:txBody>
          <a:bodyPr wrap="none">
            <a:spAutoFit/>
          </a:bodyPr>
          <a:lstStyle/>
          <a:p>
            <a:pPr>
              <a:defRPr/>
            </a:pPr>
            <a:r>
              <a:rPr lang="en-US" sz="2800" b="1" dirty="0" smtClean="0">
                <a:latin typeface="Arial Narrow" pitchFamily="34" charset="0"/>
                <a:cs typeface="Arial" charset="0"/>
              </a:rPr>
              <a:t>Dyeing – Samples taken during dyeing process </a:t>
            </a:r>
          </a:p>
        </p:txBody>
      </p:sp>
      <p:sp>
        <p:nvSpPr>
          <p:cNvPr id="14" name="Rectangle 13"/>
          <p:cNvSpPr/>
          <p:nvPr/>
        </p:nvSpPr>
        <p:spPr>
          <a:xfrm>
            <a:off x="951419" y="1988840"/>
            <a:ext cx="1100301" cy="307777"/>
          </a:xfrm>
          <a:prstGeom prst="rect">
            <a:avLst/>
          </a:prstGeom>
        </p:spPr>
        <p:txBody>
          <a:bodyPr wrap="none">
            <a:spAutoFit/>
          </a:bodyPr>
          <a:lstStyle/>
          <a:p>
            <a:r>
              <a:rPr lang="en-US" sz="1400" b="1" i="1" dirty="0" smtClean="0">
                <a:cs typeface="Arial" charset="0"/>
              </a:rPr>
              <a:t>Polyamide 1</a:t>
            </a:r>
            <a:endParaRPr lang="pt-PT" sz="1400" i="1" dirty="0"/>
          </a:p>
        </p:txBody>
      </p:sp>
      <p:sp>
        <p:nvSpPr>
          <p:cNvPr id="15" name="Rectangle 14"/>
          <p:cNvSpPr/>
          <p:nvPr/>
        </p:nvSpPr>
        <p:spPr>
          <a:xfrm>
            <a:off x="5004048" y="2041103"/>
            <a:ext cx="1100301" cy="307777"/>
          </a:xfrm>
          <a:prstGeom prst="rect">
            <a:avLst/>
          </a:prstGeom>
        </p:spPr>
        <p:txBody>
          <a:bodyPr wrap="none">
            <a:spAutoFit/>
          </a:bodyPr>
          <a:lstStyle/>
          <a:p>
            <a:r>
              <a:rPr lang="en-US" sz="1400" b="1" i="1" dirty="0" smtClean="0">
                <a:cs typeface="Arial" charset="0"/>
              </a:rPr>
              <a:t>Polyamide 2</a:t>
            </a:r>
            <a:endParaRPr lang="pt-PT" sz="1400" i="1" dirty="0"/>
          </a:p>
        </p:txBody>
      </p:sp>
      <p:sp>
        <p:nvSpPr>
          <p:cNvPr id="16" name="Rectangle 15"/>
          <p:cNvSpPr/>
          <p:nvPr/>
        </p:nvSpPr>
        <p:spPr>
          <a:xfrm>
            <a:off x="683568" y="4129916"/>
            <a:ext cx="5184433" cy="523220"/>
          </a:xfrm>
          <a:prstGeom prst="rect">
            <a:avLst/>
          </a:prstGeom>
        </p:spPr>
        <p:txBody>
          <a:bodyPr wrap="none">
            <a:spAutoFit/>
          </a:bodyPr>
          <a:lstStyle/>
          <a:p>
            <a:pPr>
              <a:defRPr/>
            </a:pPr>
            <a:r>
              <a:rPr lang="en-US" sz="2800" b="1" dirty="0" smtClean="0">
                <a:latin typeface="Arial Narrow" pitchFamily="34" charset="0"/>
                <a:cs typeface="Arial" charset="0"/>
              </a:rPr>
              <a:t>Dyeing – Fluorescence Microscopy </a:t>
            </a:r>
          </a:p>
        </p:txBody>
      </p:sp>
      <p:pic>
        <p:nvPicPr>
          <p:cNvPr id="623618" name="Imagem 0" descr="1ct_ch03.jpg"/>
          <p:cNvPicPr>
            <a:picLocks noChangeAspect="1" noChangeArrowheads="1"/>
          </p:cNvPicPr>
          <p:nvPr/>
        </p:nvPicPr>
        <p:blipFill>
          <a:blip r:embed="rId6" cstate="print"/>
          <a:srcRect/>
          <a:stretch>
            <a:fillRect/>
          </a:stretch>
        </p:blipFill>
        <p:spPr bwMode="auto">
          <a:xfrm>
            <a:off x="107504" y="5039072"/>
            <a:ext cx="1123950" cy="839788"/>
          </a:xfrm>
          <a:prstGeom prst="rect">
            <a:avLst/>
          </a:prstGeom>
          <a:noFill/>
          <a:ln w="9525">
            <a:noFill/>
            <a:miter lim="800000"/>
            <a:headEnd/>
            <a:tailEnd/>
          </a:ln>
        </p:spPr>
      </p:pic>
      <p:pic>
        <p:nvPicPr>
          <p:cNvPr id="623619" name="Imagem 20" descr="51ct_ch03.jpg"/>
          <p:cNvPicPr>
            <a:picLocks noChangeAspect="1" noChangeArrowheads="1"/>
          </p:cNvPicPr>
          <p:nvPr/>
        </p:nvPicPr>
        <p:blipFill>
          <a:blip r:embed="rId7" cstate="print"/>
          <a:srcRect/>
          <a:stretch>
            <a:fillRect/>
          </a:stretch>
        </p:blipFill>
        <p:spPr bwMode="auto">
          <a:xfrm>
            <a:off x="1287810" y="5039072"/>
            <a:ext cx="1123950" cy="839787"/>
          </a:xfrm>
          <a:prstGeom prst="rect">
            <a:avLst/>
          </a:prstGeom>
          <a:noFill/>
          <a:ln w="9525">
            <a:noFill/>
            <a:miter lim="800000"/>
            <a:headEnd/>
            <a:tailEnd/>
          </a:ln>
        </p:spPr>
      </p:pic>
      <p:pic>
        <p:nvPicPr>
          <p:cNvPr id="623620" name="Imagem 8" descr="5ct_ch03.jpg"/>
          <p:cNvPicPr>
            <a:picLocks noChangeAspect="1" noChangeArrowheads="1"/>
          </p:cNvPicPr>
          <p:nvPr/>
        </p:nvPicPr>
        <p:blipFill>
          <a:blip r:embed="rId8" cstate="print"/>
          <a:srcRect/>
          <a:stretch>
            <a:fillRect/>
          </a:stretch>
        </p:blipFill>
        <p:spPr bwMode="auto">
          <a:xfrm>
            <a:off x="3622041" y="5051113"/>
            <a:ext cx="1123950" cy="838200"/>
          </a:xfrm>
          <a:prstGeom prst="rect">
            <a:avLst/>
          </a:prstGeom>
          <a:noFill/>
          <a:ln w="9525">
            <a:noFill/>
            <a:miter lim="800000"/>
            <a:headEnd/>
            <a:tailEnd/>
          </a:ln>
        </p:spPr>
      </p:pic>
      <p:pic>
        <p:nvPicPr>
          <p:cNvPr id="623621" name="Imagem 13" descr="7ct_ch03.jpg"/>
          <p:cNvPicPr>
            <a:picLocks noChangeAspect="1" noChangeArrowheads="1"/>
          </p:cNvPicPr>
          <p:nvPr/>
        </p:nvPicPr>
        <p:blipFill>
          <a:blip r:embed="rId9" cstate="print"/>
          <a:srcRect/>
          <a:stretch>
            <a:fillRect/>
          </a:stretch>
        </p:blipFill>
        <p:spPr bwMode="auto">
          <a:xfrm>
            <a:off x="4807345" y="5064968"/>
            <a:ext cx="1125538" cy="838200"/>
          </a:xfrm>
          <a:prstGeom prst="rect">
            <a:avLst/>
          </a:prstGeom>
          <a:noFill/>
          <a:ln w="9525">
            <a:noFill/>
            <a:miter lim="800000"/>
            <a:headEnd/>
            <a:tailEnd/>
          </a:ln>
        </p:spPr>
      </p:pic>
      <p:pic>
        <p:nvPicPr>
          <p:cNvPr id="623622" name="Imagem 17" descr="9ct_ch03.jpg"/>
          <p:cNvPicPr>
            <a:picLocks noChangeAspect="1" noChangeArrowheads="1"/>
          </p:cNvPicPr>
          <p:nvPr/>
        </p:nvPicPr>
        <p:blipFill>
          <a:blip r:embed="rId10" cstate="print"/>
          <a:srcRect/>
          <a:stretch>
            <a:fillRect/>
          </a:stretch>
        </p:blipFill>
        <p:spPr bwMode="auto">
          <a:xfrm>
            <a:off x="5970595" y="5064968"/>
            <a:ext cx="1125538" cy="838200"/>
          </a:xfrm>
          <a:prstGeom prst="rect">
            <a:avLst/>
          </a:prstGeom>
          <a:noFill/>
          <a:ln w="9525">
            <a:noFill/>
            <a:miter lim="800000"/>
            <a:headEnd/>
            <a:tailEnd/>
          </a:ln>
        </p:spPr>
      </p:pic>
      <p:pic>
        <p:nvPicPr>
          <p:cNvPr id="623623" name="Imagem 19" descr="10ct_ch03.jpg"/>
          <p:cNvPicPr>
            <a:picLocks noChangeAspect="1" noChangeArrowheads="1"/>
          </p:cNvPicPr>
          <p:nvPr/>
        </p:nvPicPr>
        <p:blipFill>
          <a:blip r:embed="rId11" cstate="print"/>
          <a:srcRect/>
          <a:stretch>
            <a:fillRect/>
          </a:stretch>
        </p:blipFill>
        <p:spPr bwMode="auto">
          <a:xfrm>
            <a:off x="7135458" y="5066782"/>
            <a:ext cx="1125538" cy="838200"/>
          </a:xfrm>
          <a:prstGeom prst="rect">
            <a:avLst/>
          </a:prstGeom>
          <a:noFill/>
          <a:ln w="9525">
            <a:noFill/>
            <a:miter lim="800000"/>
            <a:headEnd/>
            <a:tailEnd/>
          </a:ln>
        </p:spPr>
      </p:pic>
      <p:pic>
        <p:nvPicPr>
          <p:cNvPr id="623624" name="Imagem 15" descr="8ct_ch03.jpg"/>
          <p:cNvPicPr>
            <a:picLocks noChangeAspect="1" noChangeArrowheads="1"/>
          </p:cNvPicPr>
          <p:nvPr/>
        </p:nvPicPr>
        <p:blipFill>
          <a:blip r:embed="rId12" cstate="print"/>
          <a:srcRect/>
          <a:stretch>
            <a:fillRect/>
          </a:stretch>
        </p:blipFill>
        <p:spPr bwMode="auto">
          <a:xfrm>
            <a:off x="2453325" y="5049526"/>
            <a:ext cx="1123950" cy="839787"/>
          </a:xfrm>
          <a:prstGeom prst="rect">
            <a:avLst/>
          </a:prstGeom>
          <a:noFill/>
          <a:ln w="9525">
            <a:noFill/>
            <a:miter lim="800000"/>
            <a:headEnd/>
            <a:tailEnd/>
          </a:ln>
        </p:spPr>
      </p:pic>
      <p:pic>
        <p:nvPicPr>
          <p:cNvPr id="623625" name="Imagem 1" descr="1st_ch03.jpg"/>
          <p:cNvPicPr>
            <a:picLocks noChangeAspect="1" noChangeArrowheads="1"/>
          </p:cNvPicPr>
          <p:nvPr/>
        </p:nvPicPr>
        <p:blipFill>
          <a:blip r:embed="rId13" cstate="print"/>
          <a:srcRect/>
          <a:stretch>
            <a:fillRect/>
          </a:stretch>
        </p:blipFill>
        <p:spPr bwMode="auto">
          <a:xfrm>
            <a:off x="107972" y="5961321"/>
            <a:ext cx="1123950" cy="839788"/>
          </a:xfrm>
          <a:prstGeom prst="rect">
            <a:avLst/>
          </a:prstGeom>
          <a:noFill/>
          <a:ln w="9525">
            <a:noFill/>
            <a:miter lim="800000"/>
            <a:headEnd/>
            <a:tailEnd/>
          </a:ln>
        </p:spPr>
      </p:pic>
      <p:pic>
        <p:nvPicPr>
          <p:cNvPr id="623626" name="Imagem 7" descr="4st_ch03.jpg"/>
          <p:cNvPicPr>
            <a:picLocks noChangeAspect="1" noChangeArrowheads="1"/>
          </p:cNvPicPr>
          <p:nvPr/>
        </p:nvPicPr>
        <p:blipFill>
          <a:blip r:embed="rId14" cstate="print"/>
          <a:srcRect/>
          <a:stretch>
            <a:fillRect/>
          </a:stretch>
        </p:blipFill>
        <p:spPr bwMode="auto">
          <a:xfrm>
            <a:off x="1287810" y="5975176"/>
            <a:ext cx="1123950" cy="838200"/>
          </a:xfrm>
          <a:prstGeom prst="rect">
            <a:avLst/>
          </a:prstGeom>
          <a:noFill/>
          <a:ln w="9525">
            <a:noFill/>
            <a:miter lim="800000"/>
            <a:headEnd/>
            <a:tailEnd/>
          </a:ln>
        </p:spPr>
      </p:pic>
      <p:pic>
        <p:nvPicPr>
          <p:cNvPr id="623627" name="Imagem 10" descr="5st_ch03.jpg"/>
          <p:cNvPicPr>
            <a:picLocks noChangeAspect="1" noChangeArrowheads="1"/>
          </p:cNvPicPr>
          <p:nvPr/>
        </p:nvPicPr>
        <p:blipFill>
          <a:blip r:embed="rId15" cstate="print"/>
          <a:srcRect/>
          <a:stretch>
            <a:fillRect/>
          </a:stretch>
        </p:blipFill>
        <p:spPr bwMode="auto">
          <a:xfrm>
            <a:off x="2453325" y="5975176"/>
            <a:ext cx="1125538" cy="836613"/>
          </a:xfrm>
          <a:prstGeom prst="rect">
            <a:avLst/>
          </a:prstGeom>
          <a:noFill/>
          <a:ln w="9525">
            <a:noFill/>
            <a:miter lim="800000"/>
            <a:headEnd/>
            <a:tailEnd/>
          </a:ln>
        </p:spPr>
      </p:pic>
      <p:pic>
        <p:nvPicPr>
          <p:cNvPr id="623629" name="Imagem 14" descr="7st_ch03.jpg"/>
          <p:cNvPicPr>
            <a:picLocks noChangeAspect="1" noChangeArrowheads="1"/>
          </p:cNvPicPr>
          <p:nvPr/>
        </p:nvPicPr>
        <p:blipFill>
          <a:blip r:embed="rId16" cstate="print"/>
          <a:srcRect/>
          <a:stretch>
            <a:fillRect/>
          </a:stretch>
        </p:blipFill>
        <p:spPr bwMode="auto">
          <a:xfrm>
            <a:off x="4801879" y="5973362"/>
            <a:ext cx="1125537" cy="838200"/>
          </a:xfrm>
          <a:prstGeom prst="rect">
            <a:avLst/>
          </a:prstGeom>
          <a:noFill/>
          <a:ln w="9525">
            <a:noFill/>
            <a:miter lim="800000"/>
            <a:headEnd/>
            <a:tailEnd/>
          </a:ln>
        </p:spPr>
      </p:pic>
      <p:pic>
        <p:nvPicPr>
          <p:cNvPr id="623630" name="Imagem 16" descr="8st_ch03.jpg"/>
          <p:cNvPicPr>
            <a:picLocks noChangeAspect="1" noChangeArrowheads="1"/>
          </p:cNvPicPr>
          <p:nvPr/>
        </p:nvPicPr>
        <p:blipFill>
          <a:blip r:embed="rId17" cstate="print"/>
          <a:srcRect/>
          <a:stretch>
            <a:fillRect/>
          </a:stretch>
        </p:blipFill>
        <p:spPr bwMode="auto">
          <a:xfrm>
            <a:off x="5984450" y="5975176"/>
            <a:ext cx="1125537" cy="838200"/>
          </a:xfrm>
          <a:prstGeom prst="rect">
            <a:avLst/>
          </a:prstGeom>
          <a:noFill/>
          <a:ln w="9525">
            <a:noFill/>
            <a:miter lim="800000"/>
            <a:headEnd/>
            <a:tailEnd/>
          </a:ln>
        </p:spPr>
      </p:pic>
      <p:pic>
        <p:nvPicPr>
          <p:cNvPr id="623631" name="Imagem 18" descr="9st_ch03.jpg"/>
          <p:cNvPicPr>
            <a:picLocks noChangeAspect="1" noChangeArrowheads="1"/>
          </p:cNvPicPr>
          <p:nvPr/>
        </p:nvPicPr>
        <p:blipFill>
          <a:blip r:embed="rId18" cstate="print"/>
          <a:srcRect/>
          <a:stretch>
            <a:fillRect/>
          </a:stretch>
        </p:blipFill>
        <p:spPr bwMode="auto">
          <a:xfrm>
            <a:off x="7150433" y="5973362"/>
            <a:ext cx="1123950" cy="838200"/>
          </a:xfrm>
          <a:prstGeom prst="rect">
            <a:avLst/>
          </a:prstGeom>
          <a:noFill/>
          <a:ln w="9525">
            <a:noFill/>
            <a:miter lim="800000"/>
            <a:headEnd/>
            <a:tailEnd/>
          </a:ln>
        </p:spPr>
      </p:pic>
      <p:sp>
        <p:nvSpPr>
          <p:cNvPr id="28" name="Rectangle 27"/>
          <p:cNvSpPr/>
          <p:nvPr/>
        </p:nvSpPr>
        <p:spPr>
          <a:xfrm>
            <a:off x="323528" y="4643844"/>
            <a:ext cx="918841" cy="369332"/>
          </a:xfrm>
          <a:prstGeom prst="rect">
            <a:avLst/>
          </a:prstGeom>
        </p:spPr>
        <p:txBody>
          <a:bodyPr wrap="none">
            <a:spAutoFit/>
          </a:bodyPr>
          <a:lstStyle/>
          <a:p>
            <a:r>
              <a:rPr lang="en-US" b="1" dirty="0" smtClean="0">
                <a:latin typeface="Arial Narrow" pitchFamily="34" charset="0"/>
                <a:cs typeface="Arial" charset="0"/>
              </a:rPr>
              <a:t>1 – 22ºC</a:t>
            </a:r>
            <a:endParaRPr lang="pt-PT" dirty="0"/>
          </a:p>
        </p:txBody>
      </p:sp>
      <p:sp>
        <p:nvSpPr>
          <p:cNvPr id="29" name="Rectangle 28"/>
          <p:cNvSpPr/>
          <p:nvPr/>
        </p:nvSpPr>
        <p:spPr>
          <a:xfrm>
            <a:off x="1403648" y="4653136"/>
            <a:ext cx="1024639" cy="369332"/>
          </a:xfrm>
          <a:prstGeom prst="rect">
            <a:avLst/>
          </a:prstGeom>
        </p:spPr>
        <p:txBody>
          <a:bodyPr wrap="none">
            <a:spAutoFit/>
          </a:bodyPr>
          <a:lstStyle/>
          <a:p>
            <a:r>
              <a:rPr lang="en-US" b="1" dirty="0" smtClean="0">
                <a:latin typeface="Arial Narrow" pitchFamily="34" charset="0"/>
                <a:cs typeface="Arial" charset="0"/>
              </a:rPr>
              <a:t>4 – 68ºC  </a:t>
            </a:r>
            <a:endParaRPr lang="pt-PT" dirty="0"/>
          </a:p>
        </p:txBody>
      </p:sp>
      <p:sp>
        <p:nvSpPr>
          <p:cNvPr id="30" name="Rectangle 29"/>
          <p:cNvSpPr/>
          <p:nvPr/>
        </p:nvSpPr>
        <p:spPr>
          <a:xfrm>
            <a:off x="2555776" y="4653136"/>
            <a:ext cx="971741" cy="369332"/>
          </a:xfrm>
          <a:prstGeom prst="rect">
            <a:avLst/>
          </a:prstGeom>
        </p:spPr>
        <p:txBody>
          <a:bodyPr wrap="none">
            <a:spAutoFit/>
          </a:bodyPr>
          <a:lstStyle/>
          <a:p>
            <a:r>
              <a:rPr lang="en-US" b="1" dirty="0" smtClean="0">
                <a:latin typeface="Arial Narrow" pitchFamily="34" charset="0"/>
                <a:cs typeface="Arial" charset="0"/>
              </a:rPr>
              <a:t>5 – 80ºC </a:t>
            </a:r>
            <a:endParaRPr lang="pt-PT" dirty="0"/>
          </a:p>
        </p:txBody>
      </p:sp>
      <p:sp>
        <p:nvSpPr>
          <p:cNvPr id="31" name="Rectangle 30"/>
          <p:cNvSpPr/>
          <p:nvPr/>
        </p:nvSpPr>
        <p:spPr>
          <a:xfrm>
            <a:off x="3779912" y="4669724"/>
            <a:ext cx="918841" cy="369332"/>
          </a:xfrm>
          <a:prstGeom prst="rect">
            <a:avLst/>
          </a:prstGeom>
        </p:spPr>
        <p:txBody>
          <a:bodyPr wrap="none">
            <a:spAutoFit/>
          </a:bodyPr>
          <a:lstStyle/>
          <a:p>
            <a:r>
              <a:rPr lang="en-US" b="1" dirty="0" smtClean="0">
                <a:latin typeface="Arial Narrow" pitchFamily="34" charset="0"/>
                <a:cs typeface="Arial" charset="0"/>
              </a:rPr>
              <a:t>6 – 98ºC</a:t>
            </a:r>
            <a:endParaRPr lang="pt-PT" dirty="0"/>
          </a:p>
        </p:txBody>
      </p:sp>
      <p:sp>
        <p:nvSpPr>
          <p:cNvPr id="32" name="Rectangle 31"/>
          <p:cNvSpPr/>
          <p:nvPr/>
        </p:nvSpPr>
        <p:spPr>
          <a:xfrm>
            <a:off x="4932040" y="4691604"/>
            <a:ext cx="918841" cy="369332"/>
          </a:xfrm>
          <a:prstGeom prst="rect">
            <a:avLst/>
          </a:prstGeom>
        </p:spPr>
        <p:txBody>
          <a:bodyPr wrap="none">
            <a:spAutoFit/>
          </a:bodyPr>
          <a:lstStyle/>
          <a:p>
            <a:r>
              <a:rPr lang="en-US" b="1" dirty="0" smtClean="0">
                <a:latin typeface="Arial Narrow" pitchFamily="34" charset="0"/>
                <a:cs typeface="Arial" charset="0"/>
              </a:rPr>
              <a:t>7 – 98ºC</a:t>
            </a:r>
            <a:endParaRPr lang="pt-PT" dirty="0"/>
          </a:p>
        </p:txBody>
      </p:sp>
      <p:sp>
        <p:nvSpPr>
          <p:cNvPr id="34" name="Rectangle 33"/>
          <p:cNvSpPr/>
          <p:nvPr/>
        </p:nvSpPr>
        <p:spPr>
          <a:xfrm>
            <a:off x="6062652" y="4696168"/>
            <a:ext cx="918841" cy="369332"/>
          </a:xfrm>
          <a:prstGeom prst="rect">
            <a:avLst/>
          </a:prstGeom>
        </p:spPr>
        <p:txBody>
          <a:bodyPr wrap="none">
            <a:spAutoFit/>
          </a:bodyPr>
          <a:lstStyle/>
          <a:p>
            <a:r>
              <a:rPr lang="en-US" b="1" dirty="0" smtClean="0">
                <a:latin typeface="Arial Narrow" pitchFamily="34" charset="0"/>
                <a:cs typeface="Arial" charset="0"/>
              </a:rPr>
              <a:t>9 – 98ºC</a:t>
            </a:r>
            <a:endParaRPr lang="pt-PT" dirty="0"/>
          </a:p>
        </p:txBody>
      </p:sp>
      <p:sp>
        <p:nvSpPr>
          <p:cNvPr id="35" name="Rectangle 34"/>
          <p:cNvSpPr/>
          <p:nvPr/>
        </p:nvSpPr>
        <p:spPr>
          <a:xfrm>
            <a:off x="7170240" y="4696168"/>
            <a:ext cx="1146176" cy="369332"/>
          </a:xfrm>
          <a:prstGeom prst="rect">
            <a:avLst/>
          </a:prstGeom>
        </p:spPr>
        <p:txBody>
          <a:bodyPr wrap="square">
            <a:spAutoFit/>
          </a:bodyPr>
          <a:lstStyle/>
          <a:p>
            <a:r>
              <a:rPr lang="en-US" b="1" dirty="0" smtClean="0">
                <a:latin typeface="Arial Narrow" pitchFamily="34" charset="0"/>
                <a:cs typeface="Arial" charset="0"/>
              </a:rPr>
              <a:t>10 – 70ºC </a:t>
            </a:r>
            <a:endParaRPr lang="pt-PT" dirty="0"/>
          </a:p>
        </p:txBody>
      </p:sp>
      <p:sp>
        <p:nvSpPr>
          <p:cNvPr id="38" name="Oval 37"/>
          <p:cNvSpPr/>
          <p:nvPr/>
        </p:nvSpPr>
        <p:spPr>
          <a:xfrm>
            <a:off x="4860032" y="3212976"/>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Oval 38"/>
          <p:cNvSpPr/>
          <p:nvPr/>
        </p:nvSpPr>
        <p:spPr>
          <a:xfrm>
            <a:off x="5984450" y="2924944"/>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Oval 39"/>
          <p:cNvSpPr/>
          <p:nvPr/>
        </p:nvSpPr>
        <p:spPr>
          <a:xfrm>
            <a:off x="6300192" y="2564904"/>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 name="Oval 40"/>
          <p:cNvSpPr/>
          <p:nvPr/>
        </p:nvSpPr>
        <p:spPr>
          <a:xfrm>
            <a:off x="6732240" y="2204864"/>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Oval 41"/>
          <p:cNvSpPr/>
          <p:nvPr/>
        </p:nvSpPr>
        <p:spPr>
          <a:xfrm>
            <a:off x="7150433" y="2132856"/>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Oval 42"/>
          <p:cNvSpPr/>
          <p:nvPr/>
        </p:nvSpPr>
        <p:spPr>
          <a:xfrm>
            <a:off x="7856658" y="2060848"/>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Oval 43"/>
          <p:cNvSpPr/>
          <p:nvPr/>
        </p:nvSpPr>
        <p:spPr>
          <a:xfrm>
            <a:off x="5984450" y="3127113"/>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Oval 44"/>
          <p:cNvSpPr/>
          <p:nvPr/>
        </p:nvSpPr>
        <p:spPr>
          <a:xfrm>
            <a:off x="6361078" y="2996952"/>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Oval 45"/>
          <p:cNvSpPr/>
          <p:nvPr/>
        </p:nvSpPr>
        <p:spPr>
          <a:xfrm>
            <a:off x="6762683" y="2911089"/>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Oval 46"/>
          <p:cNvSpPr/>
          <p:nvPr/>
        </p:nvSpPr>
        <p:spPr>
          <a:xfrm>
            <a:off x="7136578" y="2753218"/>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Oval 47"/>
          <p:cNvSpPr/>
          <p:nvPr/>
        </p:nvSpPr>
        <p:spPr>
          <a:xfrm>
            <a:off x="7870513" y="2636912"/>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Oval 48"/>
          <p:cNvSpPr/>
          <p:nvPr/>
        </p:nvSpPr>
        <p:spPr>
          <a:xfrm>
            <a:off x="8360714" y="2595347"/>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Oval 49"/>
          <p:cNvSpPr/>
          <p:nvPr/>
        </p:nvSpPr>
        <p:spPr>
          <a:xfrm>
            <a:off x="8360714" y="2046993"/>
            <a:ext cx="17172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3618"/>
                                        </p:tgtEl>
                                        <p:attrNameLst>
                                          <p:attrName>style.visibility</p:attrName>
                                        </p:attrNameLst>
                                      </p:cBhvr>
                                      <p:to>
                                        <p:strVal val="visible"/>
                                      </p:to>
                                    </p:set>
                                    <p:anim calcmode="lin" valueType="num">
                                      <p:cBhvr additive="base">
                                        <p:cTn id="11" dur="500" fill="hold"/>
                                        <p:tgtEl>
                                          <p:spTgt spid="623618"/>
                                        </p:tgtEl>
                                        <p:attrNameLst>
                                          <p:attrName>ppt_x</p:attrName>
                                        </p:attrNameLst>
                                      </p:cBhvr>
                                      <p:tavLst>
                                        <p:tav tm="0">
                                          <p:val>
                                            <p:strVal val="#ppt_x"/>
                                          </p:val>
                                        </p:tav>
                                        <p:tav tm="100000">
                                          <p:val>
                                            <p:strVal val="#ppt_x"/>
                                          </p:val>
                                        </p:tav>
                                      </p:tavLst>
                                    </p:anim>
                                    <p:anim calcmode="lin" valueType="num">
                                      <p:cBhvr additive="base">
                                        <p:cTn id="12" dur="500" fill="hold"/>
                                        <p:tgtEl>
                                          <p:spTgt spid="6236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23625"/>
                                        </p:tgtEl>
                                        <p:attrNameLst>
                                          <p:attrName>style.visibility</p:attrName>
                                        </p:attrNameLst>
                                      </p:cBhvr>
                                      <p:to>
                                        <p:strVal val="visible"/>
                                      </p:to>
                                    </p:set>
                                    <p:anim calcmode="lin" valueType="num">
                                      <p:cBhvr additive="base">
                                        <p:cTn id="15" dur="500" fill="hold"/>
                                        <p:tgtEl>
                                          <p:spTgt spid="623625"/>
                                        </p:tgtEl>
                                        <p:attrNameLst>
                                          <p:attrName>ppt_x</p:attrName>
                                        </p:attrNameLst>
                                      </p:cBhvr>
                                      <p:tavLst>
                                        <p:tav tm="0">
                                          <p:val>
                                            <p:strVal val="#ppt_x"/>
                                          </p:val>
                                        </p:tav>
                                        <p:tav tm="100000">
                                          <p:val>
                                            <p:strVal val="#ppt_x"/>
                                          </p:val>
                                        </p:tav>
                                      </p:tavLst>
                                    </p:anim>
                                    <p:anim calcmode="lin" valueType="num">
                                      <p:cBhvr additive="base">
                                        <p:cTn id="16" dur="500" fill="hold"/>
                                        <p:tgtEl>
                                          <p:spTgt spid="6236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23619"/>
                                        </p:tgtEl>
                                        <p:attrNameLst>
                                          <p:attrName>style.visibility</p:attrName>
                                        </p:attrNameLst>
                                      </p:cBhvr>
                                      <p:to>
                                        <p:strVal val="visible"/>
                                      </p:to>
                                    </p:set>
                                    <p:anim calcmode="lin" valueType="num">
                                      <p:cBhvr additive="base">
                                        <p:cTn id="29" dur="500" fill="hold"/>
                                        <p:tgtEl>
                                          <p:spTgt spid="623619"/>
                                        </p:tgtEl>
                                        <p:attrNameLst>
                                          <p:attrName>ppt_x</p:attrName>
                                        </p:attrNameLst>
                                      </p:cBhvr>
                                      <p:tavLst>
                                        <p:tav tm="0">
                                          <p:val>
                                            <p:strVal val="#ppt_x"/>
                                          </p:val>
                                        </p:tav>
                                        <p:tav tm="100000">
                                          <p:val>
                                            <p:strVal val="#ppt_x"/>
                                          </p:val>
                                        </p:tav>
                                      </p:tavLst>
                                    </p:anim>
                                    <p:anim calcmode="lin" valueType="num">
                                      <p:cBhvr additive="base">
                                        <p:cTn id="30" dur="500" fill="hold"/>
                                        <p:tgtEl>
                                          <p:spTgt spid="6236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23626"/>
                                        </p:tgtEl>
                                        <p:attrNameLst>
                                          <p:attrName>style.visibility</p:attrName>
                                        </p:attrNameLst>
                                      </p:cBhvr>
                                      <p:to>
                                        <p:strVal val="visible"/>
                                      </p:to>
                                    </p:set>
                                    <p:anim calcmode="lin" valueType="num">
                                      <p:cBhvr additive="base">
                                        <p:cTn id="33" dur="500" fill="hold"/>
                                        <p:tgtEl>
                                          <p:spTgt spid="623626"/>
                                        </p:tgtEl>
                                        <p:attrNameLst>
                                          <p:attrName>ppt_x</p:attrName>
                                        </p:attrNameLst>
                                      </p:cBhvr>
                                      <p:tavLst>
                                        <p:tav tm="0">
                                          <p:val>
                                            <p:strVal val="#ppt_x"/>
                                          </p:val>
                                        </p:tav>
                                        <p:tav tm="100000">
                                          <p:val>
                                            <p:strVal val="#ppt_x"/>
                                          </p:val>
                                        </p:tav>
                                      </p:tavLst>
                                    </p:anim>
                                    <p:anim calcmode="lin" valueType="num">
                                      <p:cBhvr additive="base">
                                        <p:cTn id="34" dur="500" fill="hold"/>
                                        <p:tgtEl>
                                          <p:spTgt spid="6236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23624"/>
                                        </p:tgtEl>
                                        <p:attrNameLst>
                                          <p:attrName>style.visibility</p:attrName>
                                        </p:attrNameLst>
                                      </p:cBhvr>
                                      <p:to>
                                        <p:strVal val="visible"/>
                                      </p:to>
                                    </p:set>
                                    <p:anim calcmode="lin" valueType="num">
                                      <p:cBhvr additive="base">
                                        <p:cTn id="47" dur="500" fill="hold"/>
                                        <p:tgtEl>
                                          <p:spTgt spid="623624"/>
                                        </p:tgtEl>
                                        <p:attrNameLst>
                                          <p:attrName>ppt_x</p:attrName>
                                        </p:attrNameLst>
                                      </p:cBhvr>
                                      <p:tavLst>
                                        <p:tav tm="0">
                                          <p:val>
                                            <p:strVal val="#ppt_x"/>
                                          </p:val>
                                        </p:tav>
                                        <p:tav tm="100000">
                                          <p:val>
                                            <p:strVal val="#ppt_x"/>
                                          </p:val>
                                        </p:tav>
                                      </p:tavLst>
                                    </p:anim>
                                    <p:anim calcmode="lin" valueType="num">
                                      <p:cBhvr additive="base">
                                        <p:cTn id="48" dur="500" fill="hold"/>
                                        <p:tgtEl>
                                          <p:spTgt spid="6236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23627"/>
                                        </p:tgtEl>
                                        <p:attrNameLst>
                                          <p:attrName>style.visibility</p:attrName>
                                        </p:attrNameLst>
                                      </p:cBhvr>
                                      <p:to>
                                        <p:strVal val="visible"/>
                                      </p:to>
                                    </p:set>
                                    <p:anim calcmode="lin" valueType="num">
                                      <p:cBhvr additive="base">
                                        <p:cTn id="51" dur="500" fill="hold"/>
                                        <p:tgtEl>
                                          <p:spTgt spid="623627"/>
                                        </p:tgtEl>
                                        <p:attrNameLst>
                                          <p:attrName>ppt_x</p:attrName>
                                        </p:attrNameLst>
                                      </p:cBhvr>
                                      <p:tavLst>
                                        <p:tav tm="0">
                                          <p:val>
                                            <p:strVal val="#ppt_x"/>
                                          </p:val>
                                        </p:tav>
                                        <p:tav tm="100000">
                                          <p:val>
                                            <p:strVal val="#ppt_x"/>
                                          </p:val>
                                        </p:tav>
                                      </p:tavLst>
                                    </p:anim>
                                    <p:anim calcmode="lin" valueType="num">
                                      <p:cBhvr additive="base">
                                        <p:cTn id="52" dur="500" fill="hold"/>
                                        <p:tgtEl>
                                          <p:spTgt spid="62362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23628"/>
                                        </p:tgtEl>
                                        <p:attrNameLst>
                                          <p:attrName>style.visibility</p:attrName>
                                        </p:attrNameLst>
                                      </p:cBhvr>
                                      <p:to>
                                        <p:strVal val="visible"/>
                                      </p:to>
                                    </p:set>
                                    <p:anim calcmode="lin" valueType="num">
                                      <p:cBhvr additive="base">
                                        <p:cTn id="65" dur="500" fill="hold"/>
                                        <p:tgtEl>
                                          <p:spTgt spid="623628"/>
                                        </p:tgtEl>
                                        <p:attrNameLst>
                                          <p:attrName>ppt_x</p:attrName>
                                        </p:attrNameLst>
                                      </p:cBhvr>
                                      <p:tavLst>
                                        <p:tav tm="0">
                                          <p:val>
                                            <p:strVal val="#ppt_x"/>
                                          </p:val>
                                        </p:tav>
                                        <p:tav tm="100000">
                                          <p:val>
                                            <p:strVal val="#ppt_x"/>
                                          </p:val>
                                        </p:tav>
                                      </p:tavLst>
                                    </p:anim>
                                    <p:anim calcmode="lin" valueType="num">
                                      <p:cBhvr additive="base">
                                        <p:cTn id="66" dur="500" fill="hold"/>
                                        <p:tgtEl>
                                          <p:spTgt spid="62362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23620"/>
                                        </p:tgtEl>
                                        <p:attrNameLst>
                                          <p:attrName>style.visibility</p:attrName>
                                        </p:attrNameLst>
                                      </p:cBhvr>
                                      <p:to>
                                        <p:strVal val="visible"/>
                                      </p:to>
                                    </p:set>
                                    <p:anim calcmode="lin" valueType="num">
                                      <p:cBhvr additive="base">
                                        <p:cTn id="69" dur="500" fill="hold"/>
                                        <p:tgtEl>
                                          <p:spTgt spid="623620"/>
                                        </p:tgtEl>
                                        <p:attrNameLst>
                                          <p:attrName>ppt_x</p:attrName>
                                        </p:attrNameLst>
                                      </p:cBhvr>
                                      <p:tavLst>
                                        <p:tav tm="0">
                                          <p:val>
                                            <p:strVal val="#ppt_x"/>
                                          </p:val>
                                        </p:tav>
                                        <p:tav tm="100000">
                                          <p:val>
                                            <p:strVal val="#ppt_x"/>
                                          </p:val>
                                        </p:tav>
                                      </p:tavLst>
                                    </p:anim>
                                    <p:anim calcmode="lin" valueType="num">
                                      <p:cBhvr additive="base">
                                        <p:cTn id="70" dur="500" fill="hold"/>
                                        <p:tgtEl>
                                          <p:spTgt spid="6236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23629"/>
                                        </p:tgtEl>
                                        <p:attrNameLst>
                                          <p:attrName>style.visibility</p:attrName>
                                        </p:attrNameLst>
                                      </p:cBhvr>
                                      <p:to>
                                        <p:strVal val="visible"/>
                                      </p:to>
                                    </p:set>
                                    <p:anim calcmode="lin" valueType="num">
                                      <p:cBhvr additive="base">
                                        <p:cTn id="83" dur="500" fill="hold"/>
                                        <p:tgtEl>
                                          <p:spTgt spid="623629"/>
                                        </p:tgtEl>
                                        <p:attrNameLst>
                                          <p:attrName>ppt_x</p:attrName>
                                        </p:attrNameLst>
                                      </p:cBhvr>
                                      <p:tavLst>
                                        <p:tav tm="0">
                                          <p:val>
                                            <p:strVal val="#ppt_x"/>
                                          </p:val>
                                        </p:tav>
                                        <p:tav tm="100000">
                                          <p:val>
                                            <p:strVal val="#ppt_x"/>
                                          </p:val>
                                        </p:tav>
                                      </p:tavLst>
                                    </p:anim>
                                    <p:anim calcmode="lin" valueType="num">
                                      <p:cBhvr additive="base">
                                        <p:cTn id="84" dur="500" fill="hold"/>
                                        <p:tgtEl>
                                          <p:spTgt spid="62362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23621"/>
                                        </p:tgtEl>
                                        <p:attrNameLst>
                                          <p:attrName>style.visibility</p:attrName>
                                        </p:attrNameLst>
                                      </p:cBhvr>
                                      <p:to>
                                        <p:strVal val="visible"/>
                                      </p:to>
                                    </p:set>
                                    <p:anim calcmode="lin" valueType="num">
                                      <p:cBhvr additive="base">
                                        <p:cTn id="87" dur="500" fill="hold"/>
                                        <p:tgtEl>
                                          <p:spTgt spid="623621"/>
                                        </p:tgtEl>
                                        <p:attrNameLst>
                                          <p:attrName>ppt_x</p:attrName>
                                        </p:attrNameLst>
                                      </p:cBhvr>
                                      <p:tavLst>
                                        <p:tav tm="0">
                                          <p:val>
                                            <p:strVal val="#ppt_x"/>
                                          </p:val>
                                        </p:tav>
                                        <p:tav tm="100000">
                                          <p:val>
                                            <p:strVal val="#ppt_x"/>
                                          </p:val>
                                        </p:tav>
                                      </p:tavLst>
                                    </p:anim>
                                    <p:anim calcmode="lin" valueType="num">
                                      <p:cBhvr additive="base">
                                        <p:cTn id="88" dur="500" fill="hold"/>
                                        <p:tgtEl>
                                          <p:spTgt spid="6236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fill="hold"/>
                                        <p:tgtEl>
                                          <p:spTgt spid="48"/>
                                        </p:tgtEl>
                                        <p:attrNameLst>
                                          <p:attrName>ppt_x</p:attrName>
                                        </p:attrNameLst>
                                      </p:cBhvr>
                                      <p:tavLst>
                                        <p:tav tm="0">
                                          <p:val>
                                            <p:strVal val="#ppt_x"/>
                                          </p:val>
                                        </p:tav>
                                        <p:tav tm="100000">
                                          <p:val>
                                            <p:strVal val="#ppt_x"/>
                                          </p:val>
                                        </p:tav>
                                      </p:tavLst>
                                    </p:anim>
                                    <p:anim calcmode="lin" valueType="num">
                                      <p:cBhvr additive="base">
                                        <p:cTn id="94" dur="500" fill="hold"/>
                                        <p:tgtEl>
                                          <p:spTgt spid="4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ppt_x"/>
                                          </p:val>
                                        </p:tav>
                                        <p:tav tm="100000">
                                          <p:val>
                                            <p:strVal val="#ppt_x"/>
                                          </p:val>
                                        </p:tav>
                                      </p:tavLst>
                                    </p:anim>
                                    <p:anim calcmode="lin" valueType="num">
                                      <p:cBhvr additive="base">
                                        <p:cTn id="98" dur="5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23630"/>
                                        </p:tgtEl>
                                        <p:attrNameLst>
                                          <p:attrName>style.visibility</p:attrName>
                                        </p:attrNameLst>
                                      </p:cBhvr>
                                      <p:to>
                                        <p:strVal val="visible"/>
                                      </p:to>
                                    </p:set>
                                    <p:anim calcmode="lin" valueType="num">
                                      <p:cBhvr additive="base">
                                        <p:cTn id="101" dur="500" fill="hold"/>
                                        <p:tgtEl>
                                          <p:spTgt spid="623630"/>
                                        </p:tgtEl>
                                        <p:attrNameLst>
                                          <p:attrName>ppt_x</p:attrName>
                                        </p:attrNameLst>
                                      </p:cBhvr>
                                      <p:tavLst>
                                        <p:tav tm="0">
                                          <p:val>
                                            <p:strVal val="#ppt_x"/>
                                          </p:val>
                                        </p:tav>
                                        <p:tav tm="100000">
                                          <p:val>
                                            <p:strVal val="#ppt_x"/>
                                          </p:val>
                                        </p:tav>
                                      </p:tavLst>
                                    </p:anim>
                                    <p:anim calcmode="lin" valueType="num">
                                      <p:cBhvr additive="base">
                                        <p:cTn id="102" dur="500" fill="hold"/>
                                        <p:tgtEl>
                                          <p:spTgt spid="623630"/>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623622"/>
                                        </p:tgtEl>
                                        <p:attrNameLst>
                                          <p:attrName>style.visibility</p:attrName>
                                        </p:attrNameLst>
                                      </p:cBhvr>
                                      <p:to>
                                        <p:strVal val="visible"/>
                                      </p:to>
                                    </p:set>
                                    <p:anim calcmode="lin" valueType="num">
                                      <p:cBhvr additive="base">
                                        <p:cTn id="105" dur="500" fill="hold"/>
                                        <p:tgtEl>
                                          <p:spTgt spid="623622"/>
                                        </p:tgtEl>
                                        <p:attrNameLst>
                                          <p:attrName>ppt_x</p:attrName>
                                        </p:attrNameLst>
                                      </p:cBhvr>
                                      <p:tavLst>
                                        <p:tav tm="0">
                                          <p:val>
                                            <p:strVal val="#ppt_x"/>
                                          </p:val>
                                        </p:tav>
                                        <p:tav tm="100000">
                                          <p:val>
                                            <p:strVal val="#ppt_x"/>
                                          </p:val>
                                        </p:tav>
                                      </p:tavLst>
                                    </p:anim>
                                    <p:anim calcmode="lin" valueType="num">
                                      <p:cBhvr additive="base">
                                        <p:cTn id="106" dur="500" fill="hold"/>
                                        <p:tgtEl>
                                          <p:spTgt spid="6236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500" fill="hold"/>
                                        <p:tgtEl>
                                          <p:spTgt spid="50"/>
                                        </p:tgtEl>
                                        <p:attrNameLst>
                                          <p:attrName>ppt_x</p:attrName>
                                        </p:attrNameLst>
                                      </p:cBhvr>
                                      <p:tavLst>
                                        <p:tav tm="0">
                                          <p:val>
                                            <p:strVal val="#ppt_x"/>
                                          </p:val>
                                        </p:tav>
                                        <p:tav tm="100000">
                                          <p:val>
                                            <p:strVal val="#ppt_x"/>
                                          </p:val>
                                        </p:tav>
                                      </p:tavLst>
                                    </p:anim>
                                    <p:anim calcmode="lin" valueType="num">
                                      <p:cBhvr additive="base">
                                        <p:cTn id="112" dur="500" fill="hold"/>
                                        <p:tgtEl>
                                          <p:spTgt spid="5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anim calcmode="lin" valueType="num">
                                      <p:cBhvr additive="base">
                                        <p:cTn id="115" dur="500" fill="hold"/>
                                        <p:tgtEl>
                                          <p:spTgt spid="49"/>
                                        </p:tgtEl>
                                        <p:attrNameLst>
                                          <p:attrName>ppt_x</p:attrName>
                                        </p:attrNameLst>
                                      </p:cBhvr>
                                      <p:tavLst>
                                        <p:tav tm="0">
                                          <p:val>
                                            <p:strVal val="#ppt_x"/>
                                          </p:val>
                                        </p:tav>
                                        <p:tav tm="100000">
                                          <p:val>
                                            <p:strVal val="#ppt_x"/>
                                          </p:val>
                                        </p:tav>
                                      </p:tavLst>
                                    </p:anim>
                                    <p:anim calcmode="lin" valueType="num">
                                      <p:cBhvr additive="base">
                                        <p:cTn id="116" dur="500" fill="hold"/>
                                        <p:tgtEl>
                                          <p:spTgt spid="49"/>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623623"/>
                                        </p:tgtEl>
                                        <p:attrNameLst>
                                          <p:attrName>style.visibility</p:attrName>
                                        </p:attrNameLst>
                                      </p:cBhvr>
                                      <p:to>
                                        <p:strVal val="visible"/>
                                      </p:to>
                                    </p:set>
                                    <p:anim calcmode="lin" valueType="num">
                                      <p:cBhvr additive="base">
                                        <p:cTn id="119" dur="500" fill="hold"/>
                                        <p:tgtEl>
                                          <p:spTgt spid="623623"/>
                                        </p:tgtEl>
                                        <p:attrNameLst>
                                          <p:attrName>ppt_x</p:attrName>
                                        </p:attrNameLst>
                                      </p:cBhvr>
                                      <p:tavLst>
                                        <p:tav tm="0">
                                          <p:val>
                                            <p:strVal val="#ppt_x"/>
                                          </p:val>
                                        </p:tav>
                                        <p:tav tm="100000">
                                          <p:val>
                                            <p:strVal val="#ppt_x"/>
                                          </p:val>
                                        </p:tav>
                                      </p:tavLst>
                                    </p:anim>
                                    <p:anim calcmode="lin" valueType="num">
                                      <p:cBhvr additive="base">
                                        <p:cTn id="120" dur="500" fill="hold"/>
                                        <p:tgtEl>
                                          <p:spTgt spid="623623"/>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623631"/>
                                        </p:tgtEl>
                                        <p:attrNameLst>
                                          <p:attrName>style.visibility</p:attrName>
                                        </p:attrNameLst>
                                      </p:cBhvr>
                                      <p:to>
                                        <p:strVal val="visible"/>
                                      </p:to>
                                    </p:set>
                                    <p:anim calcmode="lin" valueType="num">
                                      <p:cBhvr additive="base">
                                        <p:cTn id="123" dur="500" fill="hold"/>
                                        <p:tgtEl>
                                          <p:spTgt spid="623631"/>
                                        </p:tgtEl>
                                        <p:attrNameLst>
                                          <p:attrName>ppt_x</p:attrName>
                                        </p:attrNameLst>
                                      </p:cBhvr>
                                      <p:tavLst>
                                        <p:tav tm="0">
                                          <p:val>
                                            <p:strVal val="#ppt_x"/>
                                          </p:val>
                                        </p:tav>
                                        <p:tav tm="100000">
                                          <p:val>
                                            <p:strVal val="#ppt_x"/>
                                          </p:val>
                                        </p:tav>
                                      </p:tavLst>
                                    </p:anim>
                                    <p:anim calcmode="lin" valueType="num">
                                      <p:cBhvr additive="base">
                                        <p:cTn id="124" dur="500" fill="hold"/>
                                        <p:tgtEl>
                                          <p:spTgt spid="623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p:txBody>
          <a:bodyPr/>
          <a:lstStyle/>
          <a:p>
            <a:fld id="{17D1F581-E899-4D26-8250-2667A05C4CE6}" type="slidenum">
              <a:rPr lang="pt-PT" smtClean="0"/>
              <a:pPr/>
              <a:t>21</a:t>
            </a:fld>
            <a:endParaRPr lang="pt-PT"/>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539750" y="1340768"/>
            <a:ext cx="7772400" cy="4654550"/>
          </a:xfrm>
          <a:prstGeom prst="rect">
            <a:avLst/>
          </a:prstGeom>
          <a:noFill/>
          <a:ln w="9525">
            <a:noFill/>
            <a:round/>
            <a:headEnd/>
            <a:tailEnd/>
          </a:ln>
        </p:spPr>
        <p:txBody>
          <a:bodyPr lIns="90000" tIns="46800" rIns="90000" bIns="46800"/>
          <a:lstStyle/>
          <a:p>
            <a:pPr>
              <a:defRPr/>
            </a:pPr>
            <a:r>
              <a:rPr lang="en-US" sz="2800" b="1" dirty="0" smtClean="0">
                <a:latin typeface="Arial Narrow" pitchFamily="34" charset="0"/>
                <a:cs typeface="Arial" charset="0"/>
              </a:rPr>
              <a:t>Dyeing – Exhaustion</a:t>
            </a:r>
            <a:endParaRPr lang="pt-PT" sz="2800" b="1" dirty="0" smtClean="0">
              <a:latin typeface="Arial Narrow" pitchFamily="34" charset="0"/>
              <a:cs typeface="Arial"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graphicFrame>
        <p:nvGraphicFramePr>
          <p:cNvPr id="12" name="Gráfico 6"/>
          <p:cNvGraphicFramePr>
            <a:graphicFrameLocks/>
          </p:cNvGraphicFramePr>
          <p:nvPr/>
        </p:nvGraphicFramePr>
        <p:xfrm>
          <a:off x="4427984" y="2132856"/>
          <a:ext cx="396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7"/>
          <p:cNvGraphicFramePr>
            <a:graphicFrameLocks/>
          </p:cNvGraphicFramePr>
          <p:nvPr/>
        </p:nvGraphicFramePr>
        <p:xfrm>
          <a:off x="395536" y="2060848"/>
          <a:ext cx="396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8"/>
          <p:cNvGraphicFramePr>
            <a:graphicFrameLocks/>
          </p:cNvGraphicFramePr>
          <p:nvPr/>
        </p:nvGraphicFramePr>
        <p:xfrm>
          <a:off x="2555776" y="4365104"/>
          <a:ext cx="3960000" cy="2160000"/>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upo 20"/>
          <p:cNvGrpSpPr/>
          <p:nvPr/>
        </p:nvGrpSpPr>
        <p:grpSpPr>
          <a:xfrm>
            <a:off x="3275856" y="1988840"/>
            <a:ext cx="1296144" cy="432048"/>
            <a:chOff x="6516216" y="1844824"/>
            <a:chExt cx="1296144" cy="432048"/>
          </a:xfrm>
        </p:grpSpPr>
        <p:sp>
          <p:nvSpPr>
            <p:cNvPr id="20" name="Oval 19"/>
            <p:cNvSpPr/>
            <p:nvPr/>
          </p:nvSpPr>
          <p:spPr>
            <a:xfrm>
              <a:off x="6516216" y="1844824"/>
              <a:ext cx="1296144"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99.7%</a:t>
              </a:r>
              <a:endParaRPr lang="pt-PT" dirty="0"/>
            </a:p>
          </p:txBody>
        </p:sp>
        <p:sp>
          <p:nvSpPr>
            <p:cNvPr id="9" name="CaixaDeTexto 8"/>
            <p:cNvSpPr txBox="1"/>
            <p:nvPr/>
          </p:nvSpPr>
          <p:spPr>
            <a:xfrm>
              <a:off x="6732240" y="1844824"/>
              <a:ext cx="864096" cy="369332"/>
            </a:xfrm>
            <a:prstGeom prst="rect">
              <a:avLst/>
            </a:prstGeom>
            <a:noFill/>
          </p:spPr>
          <p:txBody>
            <a:bodyPr wrap="square" rtlCol="0">
              <a:spAutoFit/>
            </a:bodyPr>
            <a:lstStyle/>
            <a:p>
              <a:r>
                <a:rPr lang="pt-PT" dirty="0" smtClean="0"/>
                <a:t>99.7%</a:t>
              </a:r>
              <a:endParaRPr lang="pt-PT" dirty="0"/>
            </a:p>
          </p:txBody>
        </p:sp>
      </p:grpSp>
      <p:grpSp>
        <p:nvGrpSpPr>
          <p:cNvPr id="22" name="Grupo 21"/>
          <p:cNvGrpSpPr/>
          <p:nvPr/>
        </p:nvGrpSpPr>
        <p:grpSpPr>
          <a:xfrm>
            <a:off x="3214481" y="2636912"/>
            <a:ext cx="1296144" cy="432048"/>
            <a:chOff x="6516216" y="1844824"/>
            <a:chExt cx="1296144" cy="432048"/>
          </a:xfrm>
        </p:grpSpPr>
        <p:sp>
          <p:nvSpPr>
            <p:cNvPr id="23" name="Oval 22"/>
            <p:cNvSpPr/>
            <p:nvPr/>
          </p:nvSpPr>
          <p:spPr>
            <a:xfrm>
              <a:off x="6516216" y="1844824"/>
              <a:ext cx="1296144"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99.7%</a:t>
              </a:r>
              <a:endParaRPr lang="pt-PT" dirty="0"/>
            </a:p>
          </p:txBody>
        </p:sp>
        <p:sp>
          <p:nvSpPr>
            <p:cNvPr id="24" name="CaixaDeTexto 23"/>
            <p:cNvSpPr txBox="1"/>
            <p:nvPr/>
          </p:nvSpPr>
          <p:spPr>
            <a:xfrm>
              <a:off x="6732240" y="1844824"/>
              <a:ext cx="864096" cy="369332"/>
            </a:xfrm>
            <a:prstGeom prst="rect">
              <a:avLst/>
            </a:prstGeom>
            <a:noFill/>
          </p:spPr>
          <p:txBody>
            <a:bodyPr wrap="square" rtlCol="0">
              <a:spAutoFit/>
            </a:bodyPr>
            <a:lstStyle/>
            <a:p>
              <a:r>
                <a:rPr lang="pt-PT" dirty="0" smtClean="0"/>
                <a:t>75.6%</a:t>
              </a:r>
              <a:endParaRPr lang="pt-PT" dirty="0"/>
            </a:p>
          </p:txBody>
        </p:sp>
      </p:grpSp>
      <p:grpSp>
        <p:nvGrpSpPr>
          <p:cNvPr id="25" name="Grupo 24"/>
          <p:cNvGrpSpPr/>
          <p:nvPr/>
        </p:nvGrpSpPr>
        <p:grpSpPr>
          <a:xfrm>
            <a:off x="7596336" y="1988840"/>
            <a:ext cx="1296144" cy="432048"/>
            <a:chOff x="6516216" y="1844824"/>
            <a:chExt cx="1296144" cy="432048"/>
          </a:xfrm>
        </p:grpSpPr>
        <p:sp>
          <p:nvSpPr>
            <p:cNvPr id="26" name="Oval 25"/>
            <p:cNvSpPr/>
            <p:nvPr/>
          </p:nvSpPr>
          <p:spPr>
            <a:xfrm>
              <a:off x="6516216" y="1844824"/>
              <a:ext cx="1296144"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99.7%</a:t>
              </a:r>
              <a:endParaRPr lang="pt-PT" dirty="0"/>
            </a:p>
          </p:txBody>
        </p:sp>
        <p:sp>
          <p:nvSpPr>
            <p:cNvPr id="27" name="CaixaDeTexto 26"/>
            <p:cNvSpPr txBox="1"/>
            <p:nvPr/>
          </p:nvSpPr>
          <p:spPr>
            <a:xfrm>
              <a:off x="6732240" y="1844824"/>
              <a:ext cx="864096" cy="369332"/>
            </a:xfrm>
            <a:prstGeom prst="rect">
              <a:avLst/>
            </a:prstGeom>
            <a:noFill/>
          </p:spPr>
          <p:txBody>
            <a:bodyPr wrap="square" rtlCol="0">
              <a:spAutoFit/>
            </a:bodyPr>
            <a:lstStyle/>
            <a:p>
              <a:r>
                <a:rPr lang="pt-PT" dirty="0" smtClean="0"/>
                <a:t>96.9%</a:t>
              </a:r>
              <a:endParaRPr lang="pt-PT" dirty="0"/>
            </a:p>
          </p:txBody>
        </p:sp>
      </p:grpSp>
      <p:grpSp>
        <p:nvGrpSpPr>
          <p:cNvPr id="28" name="Grupo 27"/>
          <p:cNvGrpSpPr/>
          <p:nvPr/>
        </p:nvGrpSpPr>
        <p:grpSpPr>
          <a:xfrm>
            <a:off x="7740352" y="2924944"/>
            <a:ext cx="1296144" cy="432048"/>
            <a:chOff x="6516216" y="1844824"/>
            <a:chExt cx="1296144" cy="432048"/>
          </a:xfrm>
        </p:grpSpPr>
        <p:sp>
          <p:nvSpPr>
            <p:cNvPr id="29" name="Oval 28"/>
            <p:cNvSpPr/>
            <p:nvPr/>
          </p:nvSpPr>
          <p:spPr>
            <a:xfrm>
              <a:off x="6516216" y="1844824"/>
              <a:ext cx="1296144"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99.7%</a:t>
              </a:r>
              <a:endParaRPr lang="pt-PT" dirty="0"/>
            </a:p>
          </p:txBody>
        </p:sp>
        <p:sp>
          <p:nvSpPr>
            <p:cNvPr id="30" name="CaixaDeTexto 29"/>
            <p:cNvSpPr txBox="1"/>
            <p:nvPr/>
          </p:nvSpPr>
          <p:spPr>
            <a:xfrm>
              <a:off x="6732240" y="1844824"/>
              <a:ext cx="864096" cy="369332"/>
            </a:xfrm>
            <a:prstGeom prst="rect">
              <a:avLst/>
            </a:prstGeom>
            <a:noFill/>
          </p:spPr>
          <p:txBody>
            <a:bodyPr wrap="square" rtlCol="0">
              <a:spAutoFit/>
            </a:bodyPr>
            <a:lstStyle/>
            <a:p>
              <a:r>
                <a:rPr lang="pt-PT" dirty="0" smtClean="0"/>
                <a:t>36.7%</a:t>
              </a:r>
              <a:endParaRPr lang="pt-PT" dirty="0"/>
            </a:p>
          </p:txBody>
        </p:sp>
      </p:grpSp>
      <p:grpSp>
        <p:nvGrpSpPr>
          <p:cNvPr id="31" name="Grupo 30"/>
          <p:cNvGrpSpPr/>
          <p:nvPr/>
        </p:nvGrpSpPr>
        <p:grpSpPr>
          <a:xfrm>
            <a:off x="6156176" y="4725144"/>
            <a:ext cx="1296144" cy="432048"/>
            <a:chOff x="6516216" y="1844824"/>
            <a:chExt cx="1296144" cy="432048"/>
          </a:xfrm>
        </p:grpSpPr>
        <p:sp>
          <p:nvSpPr>
            <p:cNvPr id="32" name="Oval 31"/>
            <p:cNvSpPr/>
            <p:nvPr/>
          </p:nvSpPr>
          <p:spPr>
            <a:xfrm>
              <a:off x="6516216" y="1844824"/>
              <a:ext cx="1296144"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99.7%</a:t>
              </a:r>
              <a:endParaRPr lang="pt-PT" dirty="0"/>
            </a:p>
          </p:txBody>
        </p:sp>
        <p:sp>
          <p:nvSpPr>
            <p:cNvPr id="33" name="CaixaDeTexto 32"/>
            <p:cNvSpPr txBox="1"/>
            <p:nvPr/>
          </p:nvSpPr>
          <p:spPr>
            <a:xfrm>
              <a:off x="6732240" y="1844824"/>
              <a:ext cx="864096" cy="369332"/>
            </a:xfrm>
            <a:prstGeom prst="rect">
              <a:avLst/>
            </a:prstGeom>
            <a:noFill/>
          </p:spPr>
          <p:txBody>
            <a:bodyPr wrap="square" rtlCol="0">
              <a:spAutoFit/>
            </a:bodyPr>
            <a:lstStyle/>
            <a:p>
              <a:r>
                <a:rPr lang="pt-PT" dirty="0" smtClean="0"/>
                <a:t>75.9%</a:t>
              </a:r>
              <a:endParaRPr lang="pt-PT" dirty="0"/>
            </a:p>
          </p:txBody>
        </p:sp>
      </p:grpSp>
      <p:grpSp>
        <p:nvGrpSpPr>
          <p:cNvPr id="34" name="Grupo 33"/>
          <p:cNvGrpSpPr/>
          <p:nvPr/>
        </p:nvGrpSpPr>
        <p:grpSpPr>
          <a:xfrm>
            <a:off x="6228184" y="5445224"/>
            <a:ext cx="1296144" cy="432048"/>
            <a:chOff x="6516216" y="1844824"/>
            <a:chExt cx="1296144" cy="432048"/>
          </a:xfrm>
        </p:grpSpPr>
        <p:sp>
          <p:nvSpPr>
            <p:cNvPr id="35" name="Oval 34"/>
            <p:cNvSpPr/>
            <p:nvPr/>
          </p:nvSpPr>
          <p:spPr>
            <a:xfrm>
              <a:off x="6516216" y="1844824"/>
              <a:ext cx="1296144"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99.7%</a:t>
              </a:r>
              <a:endParaRPr lang="pt-PT" dirty="0"/>
            </a:p>
          </p:txBody>
        </p:sp>
        <p:sp>
          <p:nvSpPr>
            <p:cNvPr id="36" name="CaixaDeTexto 35"/>
            <p:cNvSpPr txBox="1"/>
            <p:nvPr/>
          </p:nvSpPr>
          <p:spPr>
            <a:xfrm>
              <a:off x="6732240" y="1844824"/>
              <a:ext cx="864096" cy="369332"/>
            </a:xfrm>
            <a:prstGeom prst="rect">
              <a:avLst/>
            </a:prstGeom>
            <a:noFill/>
          </p:spPr>
          <p:txBody>
            <a:bodyPr wrap="square" rtlCol="0">
              <a:spAutoFit/>
            </a:bodyPr>
            <a:lstStyle/>
            <a:p>
              <a:r>
                <a:rPr lang="pt-PT" dirty="0" smtClean="0"/>
                <a:t>29.8%</a:t>
              </a:r>
              <a:endParaRPr lang="pt-PT" dirty="0"/>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Results and Discussion</a:t>
            </a:r>
          </a:p>
        </p:txBody>
      </p:sp>
      <p:sp>
        <p:nvSpPr>
          <p:cNvPr id="6" name="Slide Number Placeholder 5"/>
          <p:cNvSpPr>
            <a:spLocks noGrp="1"/>
          </p:cNvSpPr>
          <p:nvPr>
            <p:ph type="sldNum" sz="quarter" idx="12"/>
          </p:nvPr>
        </p:nvSpPr>
        <p:spPr/>
        <p:txBody>
          <a:bodyPr/>
          <a:lstStyle/>
          <a:p>
            <a:fld id="{17D1F581-E899-4D26-8250-2667A05C4CE6}" type="slidenum">
              <a:rPr lang="pt-PT" smtClean="0"/>
              <a:pPr/>
              <a:t>22</a:t>
            </a:fld>
            <a:endParaRPr lang="pt-PT"/>
          </a:p>
        </p:txBody>
      </p:sp>
      <p:sp>
        <p:nvSpPr>
          <p:cNvPr id="604161" name="Rectangle 1"/>
          <p:cNvSpPr>
            <a:spLocks noChangeArrowheads="1"/>
          </p:cNvSpPr>
          <p:nvPr/>
        </p:nvSpPr>
        <p:spPr bwMode="auto">
          <a:xfrm>
            <a:off x="9266602" y="1389637"/>
            <a:ext cx="3308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4463" algn="just" defTabSz="914400" rtl="0" eaLnBrk="1" fontAlgn="base" latinLnBrk="0" hangingPunct="1">
              <a:lnSpc>
                <a:spcPct val="100000"/>
              </a:lnSpc>
              <a:spcBef>
                <a:spcPct val="0"/>
              </a:spcBef>
              <a:spcAft>
                <a:spcPct val="0"/>
              </a:spcAft>
              <a:buClrTx/>
              <a:buSzTx/>
              <a:buFontTx/>
              <a:buNone/>
              <a:tabLst/>
            </a:pPr>
            <a:endParaRPr kumimoji="0" lang="pt-PT"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539750" y="1340768"/>
            <a:ext cx="7772400" cy="4654550"/>
          </a:xfrm>
          <a:prstGeom prst="rect">
            <a:avLst/>
          </a:prstGeom>
          <a:noFill/>
          <a:ln w="9525">
            <a:noFill/>
            <a:round/>
            <a:headEnd/>
            <a:tailEnd/>
          </a:ln>
        </p:spPr>
        <p:txBody>
          <a:bodyPr lIns="90000" tIns="46800" rIns="90000" bIns="46800"/>
          <a:lstStyle/>
          <a:p>
            <a:pPr>
              <a:defRPr/>
            </a:pPr>
            <a:r>
              <a:rPr lang="en-US" sz="2800" b="1" dirty="0" smtClean="0">
                <a:latin typeface="Arial Narrow" pitchFamily="34" charset="0"/>
                <a:cs typeface="Arial" charset="0"/>
              </a:rPr>
              <a:t>Dyeing – Washing Fastness</a:t>
            </a:r>
            <a:endParaRPr lang="pt-PT" sz="2800" b="1" dirty="0" smtClean="0">
              <a:latin typeface="Arial Narrow" pitchFamily="34" charset="0"/>
              <a:cs typeface="Arial" charset="0"/>
            </a:endParaRPr>
          </a:p>
          <a:p>
            <a:pPr marL="323850" indent="-323850">
              <a:spcBef>
                <a:spcPts val="700"/>
              </a:spcBef>
              <a:buClr>
                <a:schemeClr val="accent6">
                  <a:lumMod val="75000"/>
                </a:schemeClr>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1200" b="1"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smtClean="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800"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pt-PT" sz="2800" b="1" dirty="0" smtClean="0">
              <a:latin typeface="Arial Narrow" pitchFamily="34" charset="0"/>
              <a:cs typeface="Arial" charset="0"/>
            </a:endParaRPr>
          </a:p>
          <a:p>
            <a:pPr marL="323850" indent="-323850">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graphicFrame>
        <p:nvGraphicFramePr>
          <p:cNvPr id="10" name="Table 9"/>
          <p:cNvGraphicFramePr>
            <a:graphicFrameLocks noGrp="1"/>
          </p:cNvGraphicFramePr>
          <p:nvPr/>
        </p:nvGraphicFramePr>
        <p:xfrm>
          <a:off x="539552" y="2060848"/>
          <a:ext cx="8424939" cy="4147942"/>
        </p:xfrm>
        <a:graphic>
          <a:graphicData uri="http://schemas.openxmlformats.org/drawingml/2006/table">
            <a:tbl>
              <a:tblPr/>
              <a:tblGrid>
                <a:gridCol w="2043228"/>
                <a:gridCol w="1278435"/>
                <a:gridCol w="676718"/>
                <a:gridCol w="676718"/>
                <a:gridCol w="591254"/>
                <a:gridCol w="591254"/>
                <a:gridCol w="591254"/>
                <a:gridCol w="988039"/>
                <a:gridCol w="988039"/>
              </a:tblGrid>
              <a:tr h="642316">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Samples</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Dye Concentration (%)</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AC</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CO</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PA</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PES</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PAC</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WO</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500" b="1" dirty="0">
                          <a:latin typeface="Arial Narrow" pitchFamily="34" charset="0"/>
                          <a:ea typeface="Times New Roman"/>
                          <a:cs typeface="Times New Roman"/>
                        </a:rPr>
                        <a:t>Color Change                                                                                                                                                            </a:t>
                      </a:r>
                      <a:endParaRPr lang="pt-PT" sz="1500"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rowSpan="3">
                  <a:txBody>
                    <a:bodyPr/>
                    <a:lstStyle/>
                    <a:p>
                      <a:pPr algn="ctr">
                        <a:lnSpc>
                          <a:spcPct val="150000"/>
                        </a:lnSpc>
                        <a:spcBef>
                          <a:spcPts val="600"/>
                        </a:spcBef>
                        <a:spcAft>
                          <a:spcPts val="0"/>
                        </a:spcAft>
                      </a:pPr>
                      <a:r>
                        <a:rPr lang="en-US" sz="1500" b="1" dirty="0">
                          <a:latin typeface="Arial Narrow" pitchFamily="34" charset="0"/>
                          <a:ea typeface="Times New Roman"/>
                          <a:cs typeface="Times New Roman"/>
                        </a:rPr>
                        <a:t>PA1 (Untreated - Treated)</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vMerge="1">
                  <a:txBody>
                    <a:bodyPr/>
                    <a:lstStyle/>
                    <a:p>
                      <a:endParaRPr lang="pt-PT"/>
                    </a:p>
                  </a:txBody>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dirty="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1158">
                <a:tc vMerge="1">
                  <a:txBody>
                    <a:bodyPr/>
                    <a:lstStyle/>
                    <a:p>
                      <a:endParaRPr lang="pt-PT"/>
                    </a:p>
                  </a:txBody>
                  <a:tcPr/>
                </a:tc>
                <a:tc>
                  <a:txBody>
                    <a:bodyPr/>
                    <a:lstStyle/>
                    <a:p>
                      <a:pPr algn="ctr">
                        <a:lnSpc>
                          <a:spcPct val="150000"/>
                        </a:lnSpc>
                        <a:spcAft>
                          <a:spcPts val="0"/>
                        </a:spcAft>
                        <a:tabLst>
                          <a:tab pos="2743200" algn="ctr"/>
                          <a:tab pos="5486400" algn="r"/>
                        </a:tabLst>
                      </a:pPr>
                      <a:r>
                        <a:rPr lang="pt-PT" sz="1400">
                          <a:latin typeface="Arial Narrow" pitchFamily="34" charset="0"/>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4 - 4</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5 - 4/5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rowSpan="3">
                  <a:txBody>
                    <a:bodyPr/>
                    <a:lstStyle/>
                    <a:p>
                      <a:pPr algn="ctr">
                        <a:lnSpc>
                          <a:spcPct val="150000"/>
                        </a:lnSpc>
                        <a:spcBef>
                          <a:spcPts val="600"/>
                        </a:spcBef>
                        <a:spcAft>
                          <a:spcPts val="0"/>
                        </a:spcAft>
                      </a:pPr>
                      <a:r>
                        <a:rPr lang="en-US" sz="1500" b="1" dirty="0">
                          <a:latin typeface="Arial Narrow" pitchFamily="34" charset="0"/>
                          <a:ea typeface="Times New Roman"/>
                          <a:cs typeface="Times New Roman"/>
                        </a:rPr>
                        <a:t>PA2 (Untreated - Treated)</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vMerge="1">
                  <a:txBody>
                    <a:bodyPr/>
                    <a:lstStyle/>
                    <a:p>
                      <a:endParaRPr lang="pt-PT"/>
                    </a:p>
                  </a:txBody>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vMerge="1">
                  <a:txBody>
                    <a:bodyPr/>
                    <a:lstStyle/>
                    <a:p>
                      <a:endParaRPr lang="pt-PT"/>
                    </a:p>
                  </a:txBody>
                  <a:tcPr/>
                </a:tc>
                <a:tc>
                  <a:txBody>
                    <a:bodyPr/>
                    <a:lstStyle/>
                    <a:p>
                      <a:pPr algn="ctr">
                        <a:lnSpc>
                          <a:spcPct val="150000"/>
                        </a:lnSpc>
                        <a:spcAft>
                          <a:spcPts val="0"/>
                        </a:spcAft>
                        <a:tabLst>
                          <a:tab pos="2743200" algn="ctr"/>
                          <a:tab pos="5486400" algn="r"/>
                        </a:tabLst>
                      </a:pPr>
                      <a:r>
                        <a:rPr lang="pt-PT" sz="1400">
                          <a:latin typeface="Arial Narrow" pitchFamily="34" charset="0"/>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rowSpan="3">
                  <a:txBody>
                    <a:bodyPr/>
                    <a:lstStyle/>
                    <a:p>
                      <a:pPr algn="ctr">
                        <a:lnSpc>
                          <a:spcPct val="150000"/>
                        </a:lnSpc>
                        <a:spcBef>
                          <a:spcPts val="600"/>
                        </a:spcBef>
                        <a:spcAft>
                          <a:spcPts val="0"/>
                        </a:spcAft>
                      </a:pPr>
                      <a:r>
                        <a:rPr lang="en-US" sz="1500" b="1" dirty="0">
                          <a:latin typeface="Arial Narrow" pitchFamily="34" charset="0"/>
                          <a:ea typeface="Times New Roman"/>
                          <a:cs typeface="Times New Roman"/>
                        </a:rPr>
                        <a:t>PA3 (Untreated - Treated)</a:t>
                      </a:r>
                      <a:endParaRPr lang="pt-PT" sz="1500" b="1" dirty="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vMerge="1">
                  <a:txBody>
                    <a:bodyPr/>
                    <a:lstStyle/>
                    <a:p>
                      <a:endParaRPr lang="pt-PT"/>
                    </a:p>
                  </a:txBody>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623">
                <a:tc vMerge="1">
                  <a:txBody>
                    <a:bodyPr/>
                    <a:lstStyle/>
                    <a:p>
                      <a:endParaRPr lang="pt-PT"/>
                    </a:p>
                  </a:txBody>
                  <a:tcPr/>
                </a:tc>
                <a:tc>
                  <a:txBody>
                    <a:bodyPr/>
                    <a:lstStyle/>
                    <a:p>
                      <a:pPr algn="ctr">
                        <a:lnSpc>
                          <a:spcPct val="150000"/>
                        </a:lnSpc>
                        <a:spcAft>
                          <a:spcPts val="0"/>
                        </a:spcAft>
                        <a:tabLst>
                          <a:tab pos="2743200" algn="ctr"/>
                          <a:tab pos="5486400" algn="r"/>
                        </a:tabLst>
                      </a:pPr>
                      <a:r>
                        <a:rPr lang="pt-PT" sz="1400">
                          <a:latin typeface="Arial Narrow" pitchFamily="34" charset="0"/>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a:latin typeface="Arial Narrow" pitchFamily="34" charset="0"/>
                          <a:ea typeface="Times New Roman"/>
                          <a:cs typeface="Times New Roman"/>
                        </a:rPr>
                        <a:t>4/5 - 4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en-US" sz="1400">
                          <a:latin typeface="Arial Narrow" pitchFamily="34" charset="0"/>
                          <a:ea typeface="Times New Roman"/>
                          <a:cs typeface="Times New Roman"/>
                        </a:rPr>
                        <a:t>5 - 5</a:t>
                      </a:r>
                      <a:endParaRPr lang="pt-PT" sz="1400">
                        <a:latin typeface="Arial Narrow"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43200" algn="ctr"/>
                          <a:tab pos="5486400" algn="r"/>
                        </a:tabLst>
                      </a:pPr>
                      <a:r>
                        <a:rPr lang="pt-PT" sz="1400" dirty="0">
                          <a:latin typeface="Arial Narrow" pitchFamily="34" charset="0"/>
                          <a:ea typeface="Times New Roman"/>
                          <a:cs typeface="Times New Roman"/>
                        </a:rPr>
                        <a:t>5 - 5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700064" y="620688"/>
            <a:ext cx="7848600" cy="714375"/>
          </a:xfrm>
          <a:prstGeom prst="rect">
            <a:avLst/>
          </a:prstGeom>
          <a:noFill/>
          <a:ln w="9525">
            <a:noFill/>
            <a:round/>
            <a:headEnd/>
            <a:tailEnd/>
          </a:ln>
        </p:spPr>
        <p:txBody>
          <a:bodyPr lIns="90000" tIns="46800" rIns="90000" bIns="46800"/>
          <a:lstStyle/>
          <a:p>
            <a:pPr marL="323850" indent="-323850" algn="ctr">
              <a:lnSpc>
                <a:spcPct val="90000"/>
              </a:lnSpc>
              <a:spcBef>
                <a:spcPts val="8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fr-FR" sz="3200" b="1" dirty="0" smtClean="0">
                <a:cs typeface="Arial" pitchFamily="34" charset="0"/>
              </a:rPr>
              <a:t>Conclusions </a:t>
            </a:r>
            <a:endParaRPr lang="en-GB" sz="3200" dirty="0">
              <a:cs typeface="Arial" pitchFamily="34" charset="0"/>
            </a:endParaRP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3600" dirty="0"/>
          </a:p>
        </p:txBody>
      </p:sp>
      <p:sp>
        <p:nvSpPr>
          <p:cNvPr id="4104" name="Rectangle 2"/>
          <p:cNvSpPr>
            <a:spLocks noChangeArrowheads="1"/>
          </p:cNvSpPr>
          <p:nvPr/>
        </p:nvSpPr>
        <p:spPr bwMode="auto">
          <a:xfrm>
            <a:off x="539552" y="1556792"/>
            <a:ext cx="8272462" cy="1654175"/>
          </a:xfrm>
          <a:prstGeom prst="rect">
            <a:avLst/>
          </a:prstGeom>
          <a:noFill/>
          <a:ln w="9525">
            <a:noFill/>
            <a:round/>
            <a:headEnd/>
            <a:tailEnd/>
          </a:ln>
        </p:spPr>
        <p:txBody>
          <a:bodyPr lIns="90000" tIns="46800" rIns="90000" bIns="46800"/>
          <a:lstStyle/>
          <a:p>
            <a:pPr marL="323850" indent="-323850" algn="just">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800" dirty="0">
              <a:latin typeface="Arial Narrow" pitchFamily="34" charset="0"/>
              <a:cs typeface="Arial"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SEM and AFM techniques detected an increase of roughness in polyamide fabrics treated with plasma. </a:t>
            </a: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200" dirty="0" smtClean="0">
              <a:cs typeface="Arial" pitchFamily="34"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According to EDS and XPS measurements, plasma reactions change the chemistry of the polyamide surface with an increase of polar groups with oxygen and nitrogen. </a:t>
            </a: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200" dirty="0" smtClean="0">
              <a:cs typeface="Arial" pitchFamily="34"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The treated polyamide fabrics showed significant improvement in wettability.</a:t>
            </a: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2800" dirty="0" smtClean="0">
              <a:cs typeface="Arial" pitchFamily="34"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smtClean="0">
              <a:cs typeface="Arial" pitchFamily="34" charset="0"/>
            </a:endParaRPr>
          </a:p>
          <a:p>
            <a:pPr marL="323850" indent="-323850" algn="just">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lgn="just">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a:latin typeface="Arial Narrow" pitchFamily="34" charset="0"/>
                <a:cs typeface="Arial" charset="0"/>
              </a:rPr>
              <a:t> </a:t>
            </a:r>
            <a:endParaRPr lang="en-GB" sz="2800" dirty="0">
              <a:latin typeface="Arial Narrow" pitchFamily="34" charset="0"/>
              <a:cs typeface="Arial" charset="0"/>
            </a:endParaRPr>
          </a:p>
          <a:p>
            <a:pPr marL="323850" indent="-323850" algn="just">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p:txBody>
      </p:sp>
      <p:sp>
        <p:nvSpPr>
          <p:cNvPr id="7" name="Marcador de Posição do Número do Diapositivo 6"/>
          <p:cNvSpPr>
            <a:spLocks noGrp="1"/>
          </p:cNvSpPr>
          <p:nvPr>
            <p:ph type="sldNum" sz="quarter" idx="12"/>
          </p:nvPr>
        </p:nvSpPr>
        <p:spPr/>
        <p:txBody>
          <a:bodyPr/>
          <a:lstStyle/>
          <a:p>
            <a:pPr>
              <a:defRPr/>
            </a:pPr>
            <a:fld id="{F1DA4F83-AA29-4FC5-BC1E-378C082BCA3D}" type="slidenum">
              <a:rPr lang="pt-PT" smtClean="0"/>
              <a:pPr>
                <a:defRPr/>
              </a:pPr>
              <a:t>23</a:t>
            </a:fld>
            <a:endParaRPr lang="pt-P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700064" y="620688"/>
            <a:ext cx="7848600" cy="714375"/>
          </a:xfrm>
          <a:prstGeom prst="rect">
            <a:avLst/>
          </a:prstGeom>
          <a:noFill/>
          <a:ln w="9525">
            <a:noFill/>
            <a:round/>
            <a:headEnd/>
            <a:tailEnd/>
          </a:ln>
        </p:spPr>
        <p:txBody>
          <a:bodyPr lIns="90000" tIns="46800" rIns="90000" bIns="46800"/>
          <a:lstStyle/>
          <a:p>
            <a:pPr marL="323850" indent="-323850" algn="ctr">
              <a:lnSpc>
                <a:spcPct val="90000"/>
              </a:lnSpc>
              <a:spcBef>
                <a:spcPts val="8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fr-FR" sz="3200" b="1" dirty="0" smtClean="0">
                <a:cs typeface="Arial" pitchFamily="34" charset="0"/>
              </a:rPr>
              <a:t>Conclusions</a:t>
            </a:r>
            <a:r>
              <a:rPr lang="fr-FR" sz="3200" b="1" dirty="0" smtClean="0">
                <a:latin typeface="Arial" pitchFamily="34" charset="0"/>
                <a:cs typeface="Arial" pitchFamily="34" charset="0"/>
              </a:rPr>
              <a:t> </a:t>
            </a:r>
            <a:endParaRPr lang="en-GB" sz="3200" dirty="0">
              <a:latin typeface="Arial" pitchFamily="34" charset="0"/>
              <a:cs typeface="Arial" pitchFamily="34" charset="0"/>
            </a:endParaRP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3600" dirty="0">
              <a:latin typeface="Arial Narrow" pitchFamily="34" charset="0"/>
            </a:endParaRPr>
          </a:p>
        </p:txBody>
      </p:sp>
      <p:sp>
        <p:nvSpPr>
          <p:cNvPr id="4104" name="Rectangle 2"/>
          <p:cNvSpPr>
            <a:spLocks noChangeArrowheads="1"/>
          </p:cNvSpPr>
          <p:nvPr/>
        </p:nvSpPr>
        <p:spPr bwMode="auto">
          <a:xfrm>
            <a:off x="467544" y="838721"/>
            <a:ext cx="8272462" cy="1654175"/>
          </a:xfrm>
          <a:prstGeom prst="rect">
            <a:avLst/>
          </a:prstGeom>
          <a:noFill/>
          <a:ln w="9525">
            <a:noFill/>
            <a:round/>
            <a:headEnd/>
            <a:tailEnd/>
          </a:ln>
        </p:spPr>
        <p:txBody>
          <a:bodyPr lIns="90000" tIns="46800" rIns="90000" bIns="46800"/>
          <a:lstStyle/>
          <a:p>
            <a:pPr marL="323850" indent="-323850" algn="just">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a:cs typeface="Arial" pitchFamily="34" charset="0"/>
            </a:endParaRPr>
          </a:p>
          <a:p>
            <a:pPr marL="323850" indent="-323850" algn="just">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200" dirty="0" smtClean="0">
              <a:cs typeface="Arial" pitchFamily="34"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The static contact angle and the wetting time values have a correlation with the dosage applied, higher dosage implies lower contact angle and lower time of water absorption.</a:t>
            </a: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200" dirty="0" smtClean="0">
              <a:cs typeface="Arial" pitchFamily="34"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Conductivity and pH of the aqueous extract show an increase of the polar groups at the surface after DBD plasma treatment.</a:t>
            </a: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200" dirty="0" smtClean="0">
              <a:cs typeface="Arial" pitchFamily="34"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Atmospheric plasma treatment is able to modify either chemically or physically the polyamide fibers.</a:t>
            </a: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smtClean="0">
              <a:cs typeface="Arial" pitchFamily="34" charset="0"/>
            </a:endParaRPr>
          </a:p>
          <a:p>
            <a:pPr marL="323850" indent="-323850" algn="just">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p:txBody>
      </p:sp>
      <p:sp>
        <p:nvSpPr>
          <p:cNvPr id="7" name="Marcador de Posição do Número do Diapositivo 6"/>
          <p:cNvSpPr>
            <a:spLocks noGrp="1"/>
          </p:cNvSpPr>
          <p:nvPr>
            <p:ph type="sldNum" sz="quarter" idx="12"/>
          </p:nvPr>
        </p:nvSpPr>
        <p:spPr/>
        <p:txBody>
          <a:bodyPr/>
          <a:lstStyle/>
          <a:p>
            <a:pPr>
              <a:defRPr/>
            </a:pPr>
            <a:fld id="{F1DA4F83-AA29-4FC5-BC1E-378C082BCA3D}" type="slidenum">
              <a:rPr lang="pt-PT" smtClean="0"/>
              <a:pPr>
                <a:defRPr/>
              </a:pPr>
              <a:t>24</a:t>
            </a:fld>
            <a:endParaRPr lang="pt-PT"/>
          </a:p>
        </p:txBody>
      </p:sp>
      <p:grpSp>
        <p:nvGrpSpPr>
          <p:cNvPr id="2" name="Group 7"/>
          <p:cNvGrpSpPr>
            <a:grpSpLocks/>
          </p:cNvGrpSpPr>
          <p:nvPr/>
        </p:nvGrpSpPr>
        <p:grpSpPr bwMode="auto">
          <a:xfrm>
            <a:off x="7429500" y="5981700"/>
            <a:ext cx="1676400" cy="876300"/>
            <a:chOff x="4704" y="210"/>
            <a:chExt cx="1056" cy="552"/>
          </a:xfrm>
        </p:grpSpPr>
        <p:pic>
          <p:nvPicPr>
            <p:cNvPr id="6" name="Picture 3"/>
            <p:cNvPicPr>
              <a:picLocks noChangeAspect="1" noChangeArrowheads="1"/>
            </p:cNvPicPr>
            <p:nvPr/>
          </p:nvPicPr>
          <p:blipFill>
            <a:blip r:embed="rId3" cstate="print"/>
            <a:srcRect/>
            <a:stretch>
              <a:fillRect/>
            </a:stretch>
          </p:blipFill>
          <p:spPr bwMode="auto">
            <a:xfrm>
              <a:off x="4740" y="210"/>
              <a:ext cx="768" cy="384"/>
            </a:xfrm>
            <a:prstGeom prst="rect">
              <a:avLst/>
            </a:prstGeom>
            <a:noFill/>
            <a:ln w="9525">
              <a:noFill/>
              <a:round/>
              <a:headEnd/>
              <a:tailEnd/>
            </a:ln>
          </p:spPr>
        </p:pic>
        <p:sp>
          <p:nvSpPr>
            <p:cNvPr id="8"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700064" y="620688"/>
            <a:ext cx="7848600" cy="714375"/>
          </a:xfrm>
          <a:prstGeom prst="rect">
            <a:avLst/>
          </a:prstGeom>
          <a:noFill/>
          <a:ln w="9525">
            <a:noFill/>
            <a:round/>
            <a:headEnd/>
            <a:tailEnd/>
          </a:ln>
        </p:spPr>
        <p:txBody>
          <a:bodyPr lIns="90000" tIns="46800" rIns="90000" bIns="46800"/>
          <a:lstStyle/>
          <a:p>
            <a:pPr marL="323850" indent="-323850" algn="ctr">
              <a:lnSpc>
                <a:spcPct val="90000"/>
              </a:lnSpc>
              <a:spcBef>
                <a:spcPts val="8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fr-FR" sz="3200" b="1" dirty="0" smtClean="0">
                <a:cs typeface="Arial" pitchFamily="34" charset="0"/>
              </a:rPr>
              <a:t>Conclusions </a:t>
            </a:r>
            <a:endParaRPr lang="en-GB" sz="3200" dirty="0">
              <a:cs typeface="Arial" pitchFamily="34" charset="0"/>
            </a:endParaRP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3600" dirty="0">
              <a:latin typeface="Arial Narrow" pitchFamily="34" charset="0"/>
            </a:endParaRPr>
          </a:p>
        </p:txBody>
      </p:sp>
      <p:sp>
        <p:nvSpPr>
          <p:cNvPr id="4104" name="Rectangle 2"/>
          <p:cNvSpPr>
            <a:spLocks noChangeArrowheads="1"/>
          </p:cNvSpPr>
          <p:nvPr/>
        </p:nvSpPr>
        <p:spPr bwMode="auto">
          <a:xfrm>
            <a:off x="539552" y="1556792"/>
            <a:ext cx="8272462" cy="1654175"/>
          </a:xfrm>
          <a:prstGeom prst="rect">
            <a:avLst/>
          </a:prstGeom>
          <a:noFill/>
          <a:ln w="9525">
            <a:noFill/>
            <a:round/>
            <a:headEnd/>
            <a:tailEnd/>
          </a:ln>
        </p:spPr>
        <p:txBody>
          <a:bodyPr lIns="90000" tIns="46800" rIns="90000" bIns="46800"/>
          <a:lstStyle/>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All these modifications of the fiber led to a remarkable increase in dyeing rate and the equilibrium exhaustion was established in a much faster way and it  reaches almost the maximum value.</a:t>
            </a:r>
          </a:p>
          <a:p>
            <a:pPr marL="323850" indent="-323850" algn="just">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200" dirty="0" smtClean="0">
              <a:cs typeface="Arial" pitchFamily="34" charset="0"/>
            </a:endParaRPr>
          </a:p>
          <a:p>
            <a:pPr marL="323850" indent="-323850" algn="just">
              <a:spcBef>
                <a:spcPts val="7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cs typeface="Arial" pitchFamily="34" charset="0"/>
              </a:rPr>
              <a:t>When DBD treatment is applied to polyamide in the dyeing process, lower temperature, dye concentration and operation time can be used, which is an excellent opportunity to reduce costs in energy, dyes and chemicals, promoting sustainable solutions for industrial application. </a:t>
            </a:r>
            <a:endParaRPr lang="en-GB" sz="2800" dirty="0">
              <a:cs typeface="Arial" pitchFamily="34" charset="0"/>
            </a:endParaRPr>
          </a:p>
        </p:txBody>
      </p:sp>
      <p:sp>
        <p:nvSpPr>
          <p:cNvPr id="7" name="Marcador de Posição do Número do Diapositivo 6"/>
          <p:cNvSpPr>
            <a:spLocks noGrp="1"/>
          </p:cNvSpPr>
          <p:nvPr>
            <p:ph type="sldNum" sz="quarter" idx="12"/>
          </p:nvPr>
        </p:nvSpPr>
        <p:spPr/>
        <p:txBody>
          <a:bodyPr/>
          <a:lstStyle/>
          <a:p>
            <a:pPr>
              <a:defRPr/>
            </a:pPr>
            <a:fld id="{F1DA4F83-AA29-4FC5-BC1E-378C082BCA3D}" type="slidenum">
              <a:rPr lang="pt-PT" smtClean="0"/>
              <a:pPr>
                <a:defRPr/>
              </a:pPr>
              <a:t>25</a:t>
            </a:fld>
            <a:endParaRPr lang="pt-PT" dirty="0"/>
          </a:p>
        </p:txBody>
      </p:sp>
      <p:grpSp>
        <p:nvGrpSpPr>
          <p:cNvPr id="2" name="Group 7"/>
          <p:cNvGrpSpPr>
            <a:grpSpLocks/>
          </p:cNvGrpSpPr>
          <p:nvPr/>
        </p:nvGrpSpPr>
        <p:grpSpPr bwMode="auto">
          <a:xfrm>
            <a:off x="7429500" y="5981700"/>
            <a:ext cx="1676400" cy="876300"/>
            <a:chOff x="4704" y="210"/>
            <a:chExt cx="1056" cy="552"/>
          </a:xfrm>
        </p:grpSpPr>
        <p:pic>
          <p:nvPicPr>
            <p:cNvPr id="6" name="Picture 3"/>
            <p:cNvPicPr>
              <a:picLocks noChangeAspect="1" noChangeArrowheads="1"/>
            </p:cNvPicPr>
            <p:nvPr/>
          </p:nvPicPr>
          <p:blipFill>
            <a:blip r:embed="rId3" cstate="print"/>
            <a:srcRect/>
            <a:stretch>
              <a:fillRect/>
            </a:stretch>
          </p:blipFill>
          <p:spPr bwMode="auto">
            <a:xfrm>
              <a:off x="4740" y="210"/>
              <a:ext cx="768" cy="384"/>
            </a:xfrm>
            <a:prstGeom prst="rect">
              <a:avLst/>
            </a:prstGeom>
            <a:noFill/>
            <a:ln w="9525">
              <a:noFill/>
              <a:round/>
              <a:headEnd/>
              <a:tailEnd/>
            </a:ln>
          </p:spPr>
        </p:pic>
        <p:sp>
          <p:nvSpPr>
            <p:cNvPr id="8"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75" y="1357313"/>
            <a:ext cx="7772400" cy="4654550"/>
          </a:xfrm>
          <a:prstGeom prst="rect">
            <a:avLst/>
          </a:prstGeom>
          <a:noFill/>
          <a:ln w="9525">
            <a:noFill/>
            <a:round/>
            <a:headEnd/>
            <a:tailEnd/>
          </a:ln>
        </p:spPr>
        <p:txBody>
          <a:bodyPr lIns="90000" tIns="46800" rIns="90000" bIns="46800"/>
          <a:lstStyle/>
          <a:p>
            <a:pPr marL="323850" indent="-323850" algn="r"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3200" dirty="0" smtClean="0">
              <a:ea typeface="MS Gothic" pitchFamily="49" charset="-128"/>
              <a:cs typeface="Arial" pitchFamily="34" charset="0"/>
            </a:endParaRPr>
          </a:p>
          <a:p>
            <a:pPr marL="323850" indent="-323850" algn="r"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3200" dirty="0" smtClean="0">
              <a:ea typeface="MS Gothic" pitchFamily="49" charset="-128"/>
              <a:cs typeface="Arial" pitchFamily="34" charset="0"/>
            </a:endParaRPr>
          </a:p>
          <a:p>
            <a:pPr marL="323850" indent="-323850" algn="r"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3200" dirty="0" smtClean="0">
              <a:ea typeface="MS Gothic" pitchFamily="49" charset="-128"/>
              <a:cs typeface="Arial" pitchFamily="34" charset="0"/>
            </a:endParaRPr>
          </a:p>
          <a:p>
            <a:pPr marL="323850" indent="-323850" algn="r"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GB" sz="3200" dirty="0" smtClean="0">
                <a:ea typeface="MS Gothic" pitchFamily="49" charset="-128"/>
                <a:cs typeface="Arial" pitchFamily="34" charset="0"/>
              </a:rPr>
              <a:t>Authors </a:t>
            </a:r>
            <a:r>
              <a:rPr lang="en-GB" sz="3200" dirty="0">
                <a:ea typeface="MS Gothic" pitchFamily="49" charset="-128"/>
                <a:cs typeface="Arial" pitchFamily="34" charset="0"/>
              </a:rPr>
              <a:t>want to </a:t>
            </a:r>
            <a:r>
              <a:rPr lang="en-GB" sz="3200" dirty="0" smtClean="0">
                <a:ea typeface="MS Gothic" pitchFamily="49" charset="-128"/>
                <a:cs typeface="Arial" pitchFamily="34" charset="0"/>
              </a:rPr>
              <a:t>acknowledge:</a:t>
            </a:r>
            <a:endParaRPr lang="en-GB" sz="3200" dirty="0">
              <a:ea typeface="MS Gothic" pitchFamily="49" charset="-128"/>
              <a:cs typeface="Arial" pitchFamily="34" charset="0"/>
            </a:endParaRPr>
          </a:p>
          <a:p>
            <a:pPr marL="323850" indent="-323850" algn="r"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3200" dirty="0">
              <a:ea typeface="MS Gothic" pitchFamily="49" charset="-128"/>
              <a:cs typeface="Arial" pitchFamily="34" charset="0"/>
            </a:endParaRPr>
          </a:p>
          <a:p>
            <a:pPr marL="323850" indent="-323850" algn="r" defTabSz="449263">
              <a:lnSpc>
                <a:spcPct val="90000"/>
              </a:lnSpc>
              <a:buClr>
                <a:srgbClr val="3C78B4"/>
              </a:buClr>
              <a:buSzPct val="100000"/>
              <a:buFont typeface="Arial" charset="0"/>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smtClean="0">
                <a:ea typeface="MS Gothic" pitchFamily="49" charset="-128"/>
                <a:cs typeface="Arial" pitchFamily="34" charset="0"/>
              </a:rPr>
              <a:t>for the financial support FCT - The Science and Technology Foundation of Portugal, for the doctoral grant </a:t>
            </a:r>
            <a:r>
              <a:rPr lang="en-GB" sz="2800" dirty="0" smtClean="0">
                <a:ea typeface="MS Gothic" pitchFamily="49" charset="-128"/>
                <a:cs typeface="Arial" pitchFamily="34" charset="0"/>
              </a:rPr>
              <a:t>SFRH / BD / 65254 / 2009</a:t>
            </a:r>
            <a:endParaRPr lang="en-US" sz="3200" dirty="0">
              <a:ea typeface="MS Gothic" pitchFamily="49" charset="-128"/>
              <a:cs typeface="Arial" pitchFamily="34" charset="0"/>
            </a:endParaRPr>
          </a:p>
        </p:txBody>
      </p:sp>
      <p:grpSp>
        <p:nvGrpSpPr>
          <p:cNvPr id="3" name="Group 7"/>
          <p:cNvGrpSpPr>
            <a:grpSpLocks/>
          </p:cNvGrpSpPr>
          <p:nvPr/>
        </p:nvGrpSpPr>
        <p:grpSpPr bwMode="auto">
          <a:xfrm>
            <a:off x="7429500" y="5981700"/>
            <a:ext cx="1676400" cy="876300"/>
            <a:chOff x="4704" y="210"/>
            <a:chExt cx="1056" cy="552"/>
          </a:xfrm>
        </p:grpSpPr>
        <p:pic>
          <p:nvPicPr>
            <p:cNvPr id="4" name="Picture 3"/>
            <p:cNvPicPr>
              <a:picLocks noChangeAspect="1" noChangeArrowheads="1"/>
            </p:cNvPicPr>
            <p:nvPr/>
          </p:nvPicPr>
          <p:blipFill>
            <a:blip r:embed="rId3" cstate="print"/>
            <a:srcRect/>
            <a:stretch>
              <a:fillRect/>
            </a:stretch>
          </p:blipFill>
          <p:spPr bwMode="auto">
            <a:xfrm>
              <a:off x="4740" y="210"/>
              <a:ext cx="768" cy="384"/>
            </a:xfrm>
            <a:prstGeom prst="rect">
              <a:avLst/>
            </a:prstGeom>
            <a:noFill/>
            <a:ln w="9525">
              <a:noFill/>
              <a:round/>
              <a:headEnd/>
              <a:tailEnd/>
            </a:ln>
          </p:spPr>
        </p:pic>
        <p:sp>
          <p:nvSpPr>
            <p:cNvPr id="5"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75" y="1357313"/>
            <a:ext cx="7772400" cy="4654550"/>
          </a:xfrm>
          <a:prstGeom prst="rect">
            <a:avLst/>
          </a:prstGeom>
          <a:noFill/>
          <a:ln w="9525">
            <a:noFill/>
            <a:round/>
            <a:headEnd/>
            <a:tailEnd/>
          </a:ln>
        </p:spPr>
        <p:txBody>
          <a:bodyPr lIns="90000" tIns="46800" rIns="90000" bIns="46800"/>
          <a:lstStyle/>
          <a:p>
            <a:pPr algn="just" defTabSz="449263">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4000" dirty="0" smtClean="0">
              <a:ea typeface="MS Gothic" pitchFamily="49" charset="-128"/>
            </a:endParaRPr>
          </a:p>
          <a:p>
            <a:pPr algn="just" defTabSz="449263">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4000" dirty="0" smtClean="0">
              <a:ea typeface="MS Gothic" pitchFamily="49" charset="-128"/>
            </a:endParaRPr>
          </a:p>
          <a:p>
            <a:pPr algn="just" defTabSz="449263">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PT" sz="2800" dirty="0" smtClean="0">
                <a:ea typeface="MS Gothic" pitchFamily="49" charset="-128"/>
                <a:cs typeface="Arial" pitchFamily="34" charset="0"/>
              </a:rPr>
              <a:t>Thank you for your attention!</a:t>
            </a:r>
          </a:p>
          <a:p>
            <a:pPr algn="just" defTabSz="449263">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ea typeface="MS Gothic" pitchFamily="49" charset="-128"/>
            </a:endParaRPr>
          </a:p>
          <a:p>
            <a:pPr algn="just" defTabSz="449263">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ea typeface="MS Gothic" pitchFamily="49" charset="-128"/>
            </a:endParaRPr>
          </a:p>
          <a:p>
            <a:pPr defTabSz="449263">
              <a:buClr>
                <a:srgbClr val="00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ea typeface="MS Gothic" pitchFamily="49" charset="-128"/>
            </a:endParaRPr>
          </a:p>
          <a:p>
            <a:pPr marL="323850" indent="-323850"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3200" dirty="0">
              <a:ea typeface="MS Gothic" pitchFamily="49" charset="-128"/>
            </a:endParaRPr>
          </a:p>
          <a:p>
            <a:pPr marL="323850" indent="-323850"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3200" dirty="0">
              <a:ea typeface="MS Gothic" pitchFamily="49" charset="-128"/>
            </a:endParaRPr>
          </a:p>
          <a:p>
            <a:pPr marL="323850" indent="-323850"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3200" dirty="0">
              <a:ea typeface="MS Gothic" pitchFamily="49" charset="-128"/>
            </a:endParaRPr>
          </a:p>
          <a:p>
            <a:pPr marL="323850" indent="-323850" algn="r" defTabSz="449263">
              <a:lnSpc>
                <a:spcPct val="90000"/>
              </a:lnSpc>
              <a:buClr>
                <a:srgbClr val="3C78B4"/>
              </a:buClr>
              <a:buSzPct val="10000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2600" dirty="0">
              <a:ea typeface="MS Gothic" pitchFamily="49" charset="-128"/>
            </a:endParaRPr>
          </a:p>
        </p:txBody>
      </p:sp>
      <p:sp>
        <p:nvSpPr>
          <p:cNvPr id="52227" name="Subtítulo 12"/>
          <p:cNvSpPr txBox="1">
            <a:spLocks/>
          </p:cNvSpPr>
          <p:nvPr/>
        </p:nvSpPr>
        <p:spPr bwMode="auto">
          <a:xfrm>
            <a:off x="571500" y="5534052"/>
            <a:ext cx="8205788" cy="1752600"/>
          </a:xfrm>
          <a:prstGeom prst="rect">
            <a:avLst/>
          </a:prstGeom>
          <a:noFill/>
          <a:ln w="9525">
            <a:noFill/>
            <a:miter lim="800000"/>
            <a:headEnd/>
            <a:tailEnd/>
          </a:ln>
        </p:spPr>
        <p:txBody>
          <a:bodyPr/>
          <a:lstStyle/>
          <a:p>
            <a:pPr marL="342900" indent="-342900" algn="ctr">
              <a:lnSpc>
                <a:spcPct val="81000"/>
              </a:lnSpc>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0047FF"/>
              </a:solidFill>
              <a:ea typeface="MS Gothic" pitchFamily="49" charset="-128"/>
            </a:endParaRPr>
          </a:p>
        </p:txBody>
      </p:sp>
      <p:sp>
        <p:nvSpPr>
          <p:cNvPr id="6" name="Rectângulo 5"/>
          <p:cNvSpPr/>
          <p:nvPr/>
        </p:nvSpPr>
        <p:spPr>
          <a:xfrm>
            <a:off x="2332200" y="5802012"/>
            <a:ext cx="4569521" cy="968727"/>
          </a:xfrm>
          <a:prstGeom prst="rect">
            <a:avLst/>
          </a:prstGeom>
        </p:spPr>
        <p:txBody>
          <a:bodyPr wrap="none">
            <a:spAutoFit/>
          </a:bodyPr>
          <a:lstStyle/>
          <a:p>
            <a:pPr marL="342900" indent="-342900" algn="ctr">
              <a:lnSpc>
                <a:spcPct val="81000"/>
              </a:lnSpc>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ea typeface="MS Gothic" pitchFamily="49" charset="-128"/>
              </a:rPr>
              <a:t>University of Minho, Guimarães / Portugal</a:t>
            </a:r>
          </a:p>
          <a:p>
            <a:pPr marL="342900" indent="-342900" algn="ctr">
              <a:lnSpc>
                <a:spcPct val="81000"/>
              </a:lnSpc>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ea typeface="MS Gothic" pitchFamily="49" charset="-128"/>
              </a:rPr>
              <a:t>Textile Engineering Department</a:t>
            </a:r>
          </a:p>
          <a:p>
            <a:pPr marL="342900" indent="-342900" algn="ctr">
              <a:lnSpc>
                <a:spcPct val="81000"/>
              </a:lnSpc>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ea typeface="MS Gothic" pitchFamily="49" charset="-128"/>
                <a:hlinkClick r:id="rId3"/>
              </a:rPr>
              <a:t>fernando.oliveira@uminho.pt</a:t>
            </a:r>
            <a:endParaRPr lang="pt-PT" sz="2000" dirty="0">
              <a:ea typeface="MS Gothic" pitchFamily="49" charset="-128"/>
            </a:endParaRPr>
          </a:p>
        </p:txBody>
      </p:sp>
      <p:sp>
        <p:nvSpPr>
          <p:cNvPr id="10" name="Slide Number Placeholder 9"/>
          <p:cNvSpPr>
            <a:spLocks noGrp="1"/>
          </p:cNvSpPr>
          <p:nvPr>
            <p:ph type="sldNum" sz="quarter" idx="12"/>
          </p:nvPr>
        </p:nvSpPr>
        <p:spPr/>
        <p:txBody>
          <a:bodyPr/>
          <a:lstStyle/>
          <a:p>
            <a:fld id="{17D1F581-E899-4D26-8250-2667A05C4CE6}" type="slidenum">
              <a:rPr lang="pt-PT" smtClean="0"/>
              <a:pPr/>
              <a:t>27</a:t>
            </a:fld>
            <a:endParaRPr lang="pt-PT"/>
          </a:p>
        </p:txBody>
      </p:sp>
      <p:grpSp>
        <p:nvGrpSpPr>
          <p:cNvPr id="3" name="Group 7"/>
          <p:cNvGrpSpPr>
            <a:grpSpLocks/>
          </p:cNvGrpSpPr>
          <p:nvPr/>
        </p:nvGrpSpPr>
        <p:grpSpPr bwMode="auto">
          <a:xfrm>
            <a:off x="7429500" y="5981700"/>
            <a:ext cx="1676400" cy="876300"/>
            <a:chOff x="4704" y="210"/>
            <a:chExt cx="1056" cy="552"/>
          </a:xfrm>
        </p:grpSpPr>
        <p:pic>
          <p:nvPicPr>
            <p:cNvPr id="8" name="Picture 3"/>
            <p:cNvPicPr>
              <a:picLocks noChangeAspect="1" noChangeArrowheads="1"/>
            </p:cNvPicPr>
            <p:nvPr/>
          </p:nvPicPr>
          <p:blipFill>
            <a:blip r:embed="rId4" cstate="print"/>
            <a:srcRect/>
            <a:stretch>
              <a:fillRect/>
            </a:stretch>
          </p:blipFill>
          <p:spPr bwMode="auto">
            <a:xfrm>
              <a:off x="4740" y="210"/>
              <a:ext cx="768" cy="384"/>
            </a:xfrm>
            <a:prstGeom prst="rect">
              <a:avLst/>
            </a:prstGeom>
            <a:noFill/>
            <a:ln w="9525">
              <a:noFill/>
              <a:round/>
              <a:headEnd/>
              <a:tailEnd/>
            </a:ln>
          </p:spPr>
        </p:pic>
        <p:sp>
          <p:nvSpPr>
            <p:cNvPr id="9"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fld id="{17D1F581-E899-4D26-8250-2667A05C4CE6}" type="slidenum">
              <a:rPr lang="pt-PT" smtClean="0"/>
              <a:pPr/>
              <a:t>28</a:t>
            </a:fld>
            <a:endParaRPr lang="pt-P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o Número do Diapositivo 6"/>
          <p:cNvSpPr>
            <a:spLocks noGrp="1"/>
          </p:cNvSpPr>
          <p:nvPr>
            <p:ph type="sldNum" sz="quarter" idx="12"/>
          </p:nvPr>
        </p:nvSpPr>
        <p:spPr/>
        <p:txBody>
          <a:bodyPr/>
          <a:lstStyle/>
          <a:p>
            <a:pPr>
              <a:defRPr/>
            </a:pPr>
            <a:fld id="{F1DA4F83-AA29-4FC5-BC1E-378C082BCA3D}" type="slidenum">
              <a:rPr lang="pt-PT" smtClean="0"/>
              <a:pPr>
                <a:defRPr/>
              </a:pPr>
              <a:t>3</a:t>
            </a:fld>
            <a:endParaRPr lang="pt-PT"/>
          </a:p>
        </p:txBody>
      </p:sp>
      <p:sp>
        <p:nvSpPr>
          <p:cNvPr id="5" name="Rectangle 1"/>
          <p:cNvSpPr>
            <a:spLocks noChangeArrowheads="1"/>
          </p:cNvSpPr>
          <p:nvPr/>
        </p:nvSpPr>
        <p:spPr bwMode="auto">
          <a:xfrm>
            <a:off x="2700064" y="620688"/>
            <a:ext cx="7848600" cy="714375"/>
          </a:xfrm>
          <a:prstGeom prst="rect">
            <a:avLst/>
          </a:prstGeom>
          <a:noFill/>
          <a:ln w="9525">
            <a:noFill/>
            <a:round/>
            <a:headEnd/>
            <a:tailEnd/>
          </a:ln>
        </p:spPr>
        <p:txBody>
          <a:bodyPr lIns="90000" tIns="46800" rIns="90000" bIns="46800"/>
          <a:lstStyle/>
          <a:p>
            <a:pPr marL="323850" indent="-323850" algn="ctr">
              <a:lnSpc>
                <a:spcPct val="90000"/>
              </a:lnSpc>
              <a:spcBef>
                <a:spcPts val="8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fr-FR" sz="3200" b="1" dirty="0" smtClean="0">
                <a:cs typeface="Arial" pitchFamily="34" charset="0"/>
              </a:rPr>
              <a:t>Objectives</a:t>
            </a:r>
            <a:r>
              <a:rPr lang="fr-FR" sz="3200" b="1" dirty="0" smtClean="0">
                <a:latin typeface="Arial" pitchFamily="34" charset="0"/>
                <a:cs typeface="Arial" pitchFamily="34" charset="0"/>
              </a:rPr>
              <a:t> </a:t>
            </a:r>
            <a:endParaRPr lang="en-GB" sz="3200" dirty="0">
              <a:latin typeface="Arial" pitchFamily="34" charset="0"/>
              <a:cs typeface="Arial" pitchFamily="34" charset="0"/>
            </a:endParaRPr>
          </a:p>
          <a:p>
            <a:pPr marL="323850" indent="-323850" algn="ctr">
              <a:lnSpc>
                <a:spcPct val="90000"/>
              </a:lnSpc>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3600" dirty="0">
              <a:latin typeface="Arial Narrow" pitchFamily="34" charset="0"/>
            </a:endParaRPr>
          </a:p>
        </p:txBody>
      </p:sp>
      <p:sp>
        <p:nvSpPr>
          <p:cNvPr id="6" name="Rectangle 2"/>
          <p:cNvSpPr>
            <a:spLocks noChangeArrowheads="1"/>
          </p:cNvSpPr>
          <p:nvPr/>
        </p:nvSpPr>
        <p:spPr bwMode="auto">
          <a:xfrm>
            <a:off x="500063" y="2000250"/>
            <a:ext cx="8272462" cy="1654175"/>
          </a:xfrm>
          <a:prstGeom prst="rect">
            <a:avLst/>
          </a:prstGeom>
          <a:noFill/>
          <a:ln w="9525">
            <a:noFill/>
            <a:round/>
            <a:headEnd/>
            <a:tailEnd/>
          </a:ln>
        </p:spPr>
        <p:txBody>
          <a:bodyPr lIns="90000" tIns="46800" rIns="90000" bIns="46800"/>
          <a:lstStyle/>
          <a:p>
            <a:pPr marL="514350" indent="-514350" algn="just">
              <a:spcBef>
                <a:spcPts val="700"/>
              </a:spcBef>
              <a:buFont typeface="+mj-lt"/>
              <a:buAutoNum type="arabicPeriod"/>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GB" sz="2800" dirty="0">
                <a:cs typeface="Arial" pitchFamily="34" charset="0"/>
              </a:rPr>
              <a:t>To study the physical and chemical surface modifications on polyamide </a:t>
            </a:r>
            <a:r>
              <a:rPr lang="en-GB" sz="2800" dirty="0" smtClean="0">
                <a:cs typeface="Arial" pitchFamily="34" charset="0"/>
              </a:rPr>
              <a:t>6.6 after DBD plasma treatment.</a:t>
            </a:r>
            <a:endParaRPr lang="en-GB" sz="2800" dirty="0">
              <a:cs typeface="Arial" pitchFamily="34" charset="0"/>
            </a:endParaRPr>
          </a:p>
          <a:p>
            <a:pPr marL="323850" indent="-323850" algn="just">
              <a:spcBef>
                <a:spcPts val="700"/>
              </a:spcBef>
              <a:buFont typeface="+mj-lt"/>
              <a:buAutoNum type="arabicPeriod"/>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a:cs typeface="Arial" pitchFamily="34" charset="0"/>
            </a:endParaRPr>
          </a:p>
          <a:p>
            <a:pPr marL="514350" indent="-514350" algn="just">
              <a:spcBef>
                <a:spcPts val="700"/>
              </a:spcBef>
              <a:buFont typeface="+mj-lt"/>
              <a:buAutoNum type="arabicPeriod"/>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GB" sz="2800" dirty="0">
                <a:cs typeface="Arial" pitchFamily="34" charset="0"/>
              </a:rPr>
              <a:t>To dye </a:t>
            </a:r>
            <a:r>
              <a:rPr lang="en-GB" sz="2800" dirty="0" smtClean="0">
                <a:cs typeface="Arial" pitchFamily="34" charset="0"/>
              </a:rPr>
              <a:t>these fabrics (untreated and plasma treated) with non conventional dye regarding polyamide (direct dye).</a:t>
            </a:r>
            <a:endParaRPr lang="en-GB" sz="2800" dirty="0">
              <a:cs typeface="Arial" pitchFamily="34" charset="0"/>
            </a:endParaRPr>
          </a:p>
          <a:p>
            <a:pPr marL="323850" indent="-323850" algn="just">
              <a:spcBef>
                <a:spcPts val="700"/>
              </a:spcBef>
              <a:buFont typeface="+mj-lt"/>
              <a:buAutoNum type="arabicPeriod"/>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1200" dirty="0">
              <a:cs typeface="Arial" pitchFamily="34" charset="0"/>
            </a:endParaRPr>
          </a:p>
          <a:p>
            <a:pPr marL="514350" indent="-514350" algn="just">
              <a:spcBef>
                <a:spcPts val="700"/>
              </a:spcBef>
              <a:buFont typeface="+mj-lt"/>
              <a:buAutoNum type="arabicPeriod"/>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GB" sz="2800" dirty="0">
                <a:cs typeface="Arial" pitchFamily="34" charset="0"/>
              </a:rPr>
              <a:t>To verify the dyeing behaviour </a:t>
            </a:r>
            <a:r>
              <a:rPr lang="en-GB" sz="2800" dirty="0" smtClean="0">
                <a:cs typeface="Arial" pitchFamily="34" charset="0"/>
              </a:rPr>
              <a:t>(exhaustion, fixation, kinetics and washing fastness</a:t>
            </a:r>
            <a:r>
              <a:rPr lang="en-GB" sz="2800" dirty="0">
                <a:cs typeface="Arial" pitchFamily="34" charset="0"/>
              </a:rPr>
              <a:t>).</a:t>
            </a:r>
          </a:p>
          <a:p>
            <a:pPr marL="323850" indent="-323850" algn="just">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lgn="just">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dirty="0">
                <a:latin typeface="Arial Narrow" pitchFamily="34" charset="0"/>
                <a:cs typeface="Arial" charset="0"/>
              </a:rPr>
              <a:t> </a:t>
            </a:r>
            <a:endParaRPr lang="en-GB" sz="2800" dirty="0">
              <a:latin typeface="Arial Narrow" pitchFamily="34" charset="0"/>
              <a:cs typeface="Arial" charset="0"/>
            </a:endParaRPr>
          </a:p>
          <a:p>
            <a:pPr marL="323850" indent="-323850" algn="just">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457200" y="1614488"/>
            <a:ext cx="8229600" cy="3886200"/>
          </a:xfrm>
        </p:spPr>
        <p:txBody>
          <a:bodyPr>
            <a:normAutofit/>
          </a:bodyPr>
          <a:lstStyle/>
          <a:p>
            <a:pPr algn="just">
              <a:lnSpc>
                <a:spcPct val="100000"/>
              </a:lnSpc>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latin typeface="Arial Narrow" pitchFamily="34" charset="0"/>
              </a:rPr>
              <a:t>Plasma is described as the fourth state of matter and is often defined as a partly or fully ionized gas. </a:t>
            </a:r>
          </a:p>
          <a:p>
            <a:pPr marL="323850" indent="-323850" algn="just">
              <a:spcBef>
                <a:spcPts val="1200"/>
              </a:spcBef>
              <a:buFont typeface="Wingdings" pitchFamily="2" charset="2"/>
              <a:buChar char="Ø"/>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dirty="0" smtClean="0">
              <a:latin typeface="Arial Narrow" pitchFamily="34" charset="0"/>
            </a:endParaRPr>
          </a:p>
        </p:txBody>
      </p:sp>
      <p:sp>
        <p:nvSpPr>
          <p:cNvPr id="4" name="Slide Number Placeholder 3"/>
          <p:cNvSpPr>
            <a:spLocks noGrp="1"/>
          </p:cNvSpPr>
          <p:nvPr>
            <p:ph type="sldNum" sz="quarter" idx="12"/>
          </p:nvPr>
        </p:nvSpPr>
        <p:spPr/>
        <p:txBody>
          <a:bodyPr/>
          <a:lstStyle/>
          <a:p>
            <a:fld id="{17D1F581-E899-4D26-8250-2667A05C4CE6}" type="slidenum">
              <a:rPr lang="pt-PT" smtClean="0"/>
              <a:pPr/>
              <a:t>4</a:t>
            </a:fld>
            <a:endParaRPr lang="pt-PT" dirty="0"/>
          </a:p>
        </p:txBody>
      </p:sp>
      <p:sp>
        <p:nvSpPr>
          <p:cNvPr id="7" name="TextBox 6"/>
          <p:cNvSpPr txBox="1"/>
          <p:nvPr/>
        </p:nvSpPr>
        <p:spPr>
          <a:xfrm>
            <a:off x="3563888" y="4150241"/>
            <a:ext cx="2541941" cy="430887"/>
          </a:xfrm>
          <a:prstGeom prst="rect">
            <a:avLst/>
          </a:prstGeom>
          <a:noFill/>
        </p:spPr>
        <p:txBody>
          <a:bodyPr wrap="square" rtlCol="0">
            <a:spAutoFit/>
          </a:bodyPr>
          <a:lstStyle/>
          <a:p>
            <a:r>
              <a:rPr lang="pt-PT" sz="2200" dirty="0" smtClean="0">
                <a:latin typeface="Arial Narrow" pitchFamily="34" charset="0"/>
              </a:rPr>
              <a:t>Gas Diagram</a:t>
            </a:r>
            <a:endParaRPr lang="pt-PT" sz="2200" dirty="0">
              <a:latin typeface="Arial Narrow" pitchFamily="34" charset="0"/>
            </a:endParaRPr>
          </a:p>
        </p:txBody>
      </p:sp>
      <p:grpSp>
        <p:nvGrpSpPr>
          <p:cNvPr id="8" name="Group 2"/>
          <p:cNvGrpSpPr>
            <a:grpSpLocks/>
          </p:cNvGrpSpPr>
          <p:nvPr/>
        </p:nvGrpSpPr>
        <p:grpSpPr bwMode="auto">
          <a:xfrm>
            <a:off x="1115616" y="2677511"/>
            <a:ext cx="2812644" cy="1404144"/>
            <a:chOff x="1824" y="7872"/>
            <a:chExt cx="3888" cy="1944"/>
          </a:xfrm>
        </p:grpSpPr>
        <p:sp>
          <p:nvSpPr>
            <p:cNvPr id="9" name="Rectangle 3"/>
            <p:cNvSpPr>
              <a:spLocks noChangeArrowheads="1"/>
            </p:cNvSpPr>
            <p:nvPr/>
          </p:nvSpPr>
          <p:spPr bwMode="auto">
            <a:xfrm>
              <a:off x="1824" y="7872"/>
              <a:ext cx="3888" cy="1944"/>
            </a:xfrm>
            <a:prstGeom prst="rect">
              <a:avLst/>
            </a:prstGeom>
            <a:gradFill rotWithShape="1">
              <a:gsLst>
                <a:gs pos="0">
                  <a:srgbClr val="B8CCE4"/>
                </a:gs>
                <a:gs pos="100000">
                  <a:srgbClr val="4F81BD"/>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PT"/>
            </a:p>
          </p:txBody>
        </p:sp>
        <p:grpSp>
          <p:nvGrpSpPr>
            <p:cNvPr id="10" name="Group 9"/>
            <p:cNvGrpSpPr>
              <a:grpSpLocks/>
            </p:cNvGrpSpPr>
            <p:nvPr/>
          </p:nvGrpSpPr>
          <p:grpSpPr bwMode="auto">
            <a:xfrm>
              <a:off x="2340" y="8143"/>
              <a:ext cx="567" cy="567"/>
              <a:chOff x="1536" y="8028"/>
              <a:chExt cx="972" cy="900"/>
            </a:xfrm>
          </p:grpSpPr>
          <p:sp>
            <p:nvSpPr>
              <p:cNvPr id="35" name="AutoShape 5"/>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36" name="AutoShape 6"/>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37" name="AutoShape 7"/>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11" name="Group 8"/>
            <p:cNvGrpSpPr>
              <a:grpSpLocks/>
            </p:cNvGrpSpPr>
            <p:nvPr/>
          </p:nvGrpSpPr>
          <p:grpSpPr bwMode="auto">
            <a:xfrm rot="-9966559">
              <a:off x="3381" y="8124"/>
              <a:ext cx="567" cy="567"/>
              <a:chOff x="1536" y="8028"/>
              <a:chExt cx="972" cy="900"/>
            </a:xfrm>
          </p:grpSpPr>
          <p:sp>
            <p:nvSpPr>
              <p:cNvPr id="32" name="AutoShape 9"/>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33" name="AutoShape 10"/>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34" name="AutoShape 11"/>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12" name="Group 12"/>
            <p:cNvGrpSpPr>
              <a:grpSpLocks/>
            </p:cNvGrpSpPr>
            <p:nvPr/>
          </p:nvGrpSpPr>
          <p:grpSpPr bwMode="auto">
            <a:xfrm rot="1030872">
              <a:off x="2799" y="8922"/>
              <a:ext cx="567" cy="564"/>
              <a:chOff x="1536" y="8028"/>
              <a:chExt cx="972" cy="900"/>
            </a:xfrm>
          </p:grpSpPr>
          <p:sp>
            <p:nvSpPr>
              <p:cNvPr id="29" name="AutoShape 13"/>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30" name="AutoShape 14"/>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31" name="AutoShape 15"/>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13" name="Group 16"/>
            <p:cNvGrpSpPr>
              <a:grpSpLocks/>
            </p:cNvGrpSpPr>
            <p:nvPr/>
          </p:nvGrpSpPr>
          <p:grpSpPr bwMode="auto">
            <a:xfrm rot="-8936579">
              <a:off x="3848" y="8905"/>
              <a:ext cx="567" cy="567"/>
              <a:chOff x="1536" y="8028"/>
              <a:chExt cx="972" cy="900"/>
            </a:xfrm>
          </p:grpSpPr>
          <p:sp>
            <p:nvSpPr>
              <p:cNvPr id="26" name="AutoShape 17"/>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27" name="AutoShape 18"/>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28" name="AutoShape 19"/>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14" name="Group 20"/>
            <p:cNvGrpSpPr>
              <a:grpSpLocks/>
            </p:cNvGrpSpPr>
            <p:nvPr/>
          </p:nvGrpSpPr>
          <p:grpSpPr bwMode="auto">
            <a:xfrm rot="-9966559">
              <a:off x="4425" y="8124"/>
              <a:ext cx="567" cy="567"/>
              <a:chOff x="1536" y="8028"/>
              <a:chExt cx="972" cy="900"/>
            </a:xfrm>
          </p:grpSpPr>
          <p:sp>
            <p:nvSpPr>
              <p:cNvPr id="23" name="AutoShape 21"/>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24" name="AutoShape 22"/>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25" name="AutoShape 23"/>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15" name="Group 24"/>
            <p:cNvGrpSpPr>
              <a:grpSpLocks/>
            </p:cNvGrpSpPr>
            <p:nvPr/>
          </p:nvGrpSpPr>
          <p:grpSpPr bwMode="auto">
            <a:xfrm rot="-8936579">
              <a:off x="4873" y="8897"/>
              <a:ext cx="567" cy="567"/>
              <a:chOff x="1536" y="8028"/>
              <a:chExt cx="972" cy="900"/>
            </a:xfrm>
          </p:grpSpPr>
          <p:sp>
            <p:nvSpPr>
              <p:cNvPr id="20" name="AutoShape 25"/>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21" name="AutoShape 26"/>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22" name="AutoShape 27"/>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16" name="Group 28"/>
            <p:cNvGrpSpPr>
              <a:grpSpLocks/>
            </p:cNvGrpSpPr>
            <p:nvPr/>
          </p:nvGrpSpPr>
          <p:grpSpPr bwMode="auto">
            <a:xfrm>
              <a:off x="1917" y="8932"/>
              <a:ext cx="567" cy="567"/>
              <a:chOff x="1536" y="8028"/>
              <a:chExt cx="972" cy="900"/>
            </a:xfrm>
          </p:grpSpPr>
          <p:sp>
            <p:nvSpPr>
              <p:cNvPr id="17" name="AutoShape 29"/>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18" name="AutoShape 30"/>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19" name="AutoShape 31"/>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grpSp>
        <p:nvGrpSpPr>
          <p:cNvPr id="38" name="Group 32"/>
          <p:cNvGrpSpPr>
            <a:grpSpLocks/>
          </p:cNvGrpSpPr>
          <p:nvPr/>
        </p:nvGrpSpPr>
        <p:grpSpPr bwMode="auto">
          <a:xfrm>
            <a:off x="4932040" y="2691366"/>
            <a:ext cx="2812644" cy="1404144"/>
            <a:chOff x="5928" y="7872"/>
            <a:chExt cx="3888" cy="1944"/>
          </a:xfrm>
        </p:grpSpPr>
        <p:sp>
          <p:nvSpPr>
            <p:cNvPr id="39" name="Rectangle 33"/>
            <p:cNvSpPr>
              <a:spLocks noChangeArrowheads="1"/>
            </p:cNvSpPr>
            <p:nvPr/>
          </p:nvSpPr>
          <p:spPr bwMode="auto">
            <a:xfrm>
              <a:off x="5928" y="7872"/>
              <a:ext cx="3888" cy="1944"/>
            </a:xfrm>
            <a:prstGeom prst="rect">
              <a:avLst/>
            </a:prstGeom>
            <a:gradFill rotWithShape="1">
              <a:gsLst>
                <a:gs pos="0">
                  <a:srgbClr val="B8CCE4"/>
                </a:gs>
                <a:gs pos="100000">
                  <a:srgbClr val="4F81BD"/>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PT"/>
            </a:p>
          </p:txBody>
        </p:sp>
        <p:grpSp>
          <p:nvGrpSpPr>
            <p:cNvPr id="40" name="Group 39"/>
            <p:cNvGrpSpPr>
              <a:grpSpLocks/>
            </p:cNvGrpSpPr>
            <p:nvPr/>
          </p:nvGrpSpPr>
          <p:grpSpPr bwMode="auto">
            <a:xfrm rot="15129351">
              <a:off x="6468" y="8143"/>
              <a:ext cx="567" cy="567"/>
              <a:chOff x="1536" y="8028"/>
              <a:chExt cx="972" cy="900"/>
            </a:xfrm>
          </p:grpSpPr>
          <p:sp>
            <p:nvSpPr>
              <p:cNvPr id="65" name="AutoShape 35"/>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66" name="AutoShape 36"/>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67" name="AutoShape 37"/>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41" name="Group 38"/>
            <p:cNvGrpSpPr>
              <a:grpSpLocks/>
            </p:cNvGrpSpPr>
            <p:nvPr/>
          </p:nvGrpSpPr>
          <p:grpSpPr bwMode="auto">
            <a:xfrm rot="5162835">
              <a:off x="7509" y="8124"/>
              <a:ext cx="567" cy="567"/>
              <a:chOff x="1536" y="8028"/>
              <a:chExt cx="972" cy="900"/>
            </a:xfrm>
          </p:grpSpPr>
          <p:sp>
            <p:nvSpPr>
              <p:cNvPr id="62" name="AutoShape 39"/>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63" name="AutoShape 40"/>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64" name="AutoShape 41"/>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42" name="Group 42"/>
            <p:cNvGrpSpPr>
              <a:grpSpLocks/>
            </p:cNvGrpSpPr>
            <p:nvPr/>
          </p:nvGrpSpPr>
          <p:grpSpPr bwMode="auto">
            <a:xfrm rot="16200000">
              <a:off x="6927" y="8922"/>
              <a:ext cx="567" cy="564"/>
              <a:chOff x="1536" y="8028"/>
              <a:chExt cx="972" cy="900"/>
            </a:xfrm>
          </p:grpSpPr>
          <p:sp>
            <p:nvSpPr>
              <p:cNvPr id="59" name="AutoShape 43"/>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60" name="AutoShape 44"/>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61" name="AutoShape 45"/>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43" name="Group 46"/>
            <p:cNvGrpSpPr>
              <a:grpSpLocks/>
            </p:cNvGrpSpPr>
            <p:nvPr/>
          </p:nvGrpSpPr>
          <p:grpSpPr bwMode="auto">
            <a:xfrm rot="27754362">
              <a:off x="7976" y="8905"/>
              <a:ext cx="567" cy="567"/>
              <a:chOff x="1536" y="8028"/>
              <a:chExt cx="972" cy="900"/>
            </a:xfrm>
          </p:grpSpPr>
          <p:sp>
            <p:nvSpPr>
              <p:cNvPr id="56" name="AutoShape 47"/>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57" name="AutoShape 48"/>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58" name="AutoShape 49"/>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44" name="Group 50"/>
            <p:cNvGrpSpPr>
              <a:grpSpLocks/>
            </p:cNvGrpSpPr>
            <p:nvPr/>
          </p:nvGrpSpPr>
          <p:grpSpPr bwMode="auto">
            <a:xfrm rot="5162835">
              <a:off x="8553" y="8124"/>
              <a:ext cx="567" cy="567"/>
              <a:chOff x="1536" y="8028"/>
              <a:chExt cx="972" cy="900"/>
            </a:xfrm>
          </p:grpSpPr>
          <p:sp>
            <p:nvSpPr>
              <p:cNvPr id="53" name="AutoShape 51"/>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54" name="AutoShape 52"/>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55" name="AutoShape 53"/>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45" name="Group 54"/>
            <p:cNvGrpSpPr>
              <a:grpSpLocks/>
            </p:cNvGrpSpPr>
            <p:nvPr/>
          </p:nvGrpSpPr>
          <p:grpSpPr bwMode="auto">
            <a:xfrm rot="9407493">
              <a:off x="9001" y="8897"/>
              <a:ext cx="567" cy="567"/>
              <a:chOff x="1536" y="8028"/>
              <a:chExt cx="972" cy="900"/>
            </a:xfrm>
          </p:grpSpPr>
          <p:sp>
            <p:nvSpPr>
              <p:cNvPr id="50" name="AutoShape 55"/>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51" name="AutoShape 56"/>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52" name="AutoShape 57"/>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nvGrpSpPr>
            <p:cNvPr id="46" name="Group 58"/>
            <p:cNvGrpSpPr>
              <a:grpSpLocks/>
            </p:cNvGrpSpPr>
            <p:nvPr/>
          </p:nvGrpSpPr>
          <p:grpSpPr bwMode="auto">
            <a:xfrm rot="15129351">
              <a:off x="6072" y="8911"/>
              <a:ext cx="567" cy="567"/>
              <a:chOff x="1536" y="8028"/>
              <a:chExt cx="972" cy="900"/>
            </a:xfrm>
          </p:grpSpPr>
          <p:sp>
            <p:nvSpPr>
              <p:cNvPr id="47" name="AutoShape 59"/>
              <p:cNvSpPr>
                <a:spLocks noChangeArrowheads="1"/>
              </p:cNvSpPr>
              <p:nvPr/>
            </p:nvSpPr>
            <p:spPr bwMode="auto">
              <a:xfrm>
                <a:off x="1872" y="8364"/>
                <a:ext cx="300" cy="264"/>
              </a:xfrm>
              <a:prstGeom prst="flowChartConnector">
                <a:avLst/>
              </a:prstGeom>
              <a:solidFill>
                <a:srgbClr val="FF0000"/>
              </a:soli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pt-PT"/>
              </a:p>
            </p:txBody>
          </p:sp>
          <p:sp>
            <p:nvSpPr>
              <p:cNvPr id="48" name="AutoShape 60"/>
              <p:cNvSpPr>
                <a:spLocks noChangeArrowheads="1"/>
              </p:cNvSpPr>
              <p:nvPr/>
            </p:nvSpPr>
            <p:spPr bwMode="auto">
              <a:xfrm>
                <a:off x="1536" y="8028"/>
                <a:ext cx="972" cy="900"/>
              </a:xfrm>
              <a:prstGeom prst="flowChartConnector">
                <a:avLst/>
              </a:prstGeom>
              <a:noFill/>
              <a:ln w="12700">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pt-PT"/>
              </a:p>
            </p:txBody>
          </p:sp>
          <p:sp>
            <p:nvSpPr>
              <p:cNvPr id="49" name="AutoShape 61"/>
              <p:cNvSpPr>
                <a:spLocks noChangeArrowheads="1"/>
              </p:cNvSpPr>
              <p:nvPr/>
            </p:nvSpPr>
            <p:spPr bwMode="auto">
              <a:xfrm>
                <a:off x="2100" y="8857"/>
                <a:ext cx="72" cy="71"/>
              </a:xfrm>
              <a:prstGeom prst="flowChartConnector">
                <a:avLst/>
              </a:prstGeom>
              <a:solidFill>
                <a:srgbClr val="000000"/>
              </a:solidFill>
              <a:ln w="38100">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pt-PT"/>
              </a:p>
            </p:txBody>
          </p:sp>
        </p:grpSp>
      </p:grpSp>
      <p:pic>
        <p:nvPicPr>
          <p:cNvPr id="68" name="Picture 210"/>
          <p:cNvPicPr>
            <a:picLocks noChangeAspect="1" noChangeArrowheads="1"/>
          </p:cNvPicPr>
          <p:nvPr/>
        </p:nvPicPr>
        <p:blipFill>
          <a:blip r:embed="rId3" cstate="print"/>
          <a:srcRect/>
          <a:stretch>
            <a:fillRect/>
          </a:stretch>
        </p:blipFill>
        <p:spPr bwMode="auto">
          <a:xfrm>
            <a:off x="4945895" y="4769442"/>
            <a:ext cx="2855590" cy="1471392"/>
          </a:xfrm>
          <a:prstGeom prst="rect">
            <a:avLst/>
          </a:prstGeom>
          <a:noFill/>
          <a:ln w="9525">
            <a:noFill/>
            <a:miter lim="800000"/>
            <a:headEnd/>
            <a:tailEnd/>
          </a:ln>
        </p:spPr>
      </p:pic>
      <p:pic>
        <p:nvPicPr>
          <p:cNvPr id="69" name="Picture 211"/>
          <p:cNvPicPr>
            <a:picLocks noChangeAspect="1" noChangeArrowheads="1"/>
          </p:cNvPicPr>
          <p:nvPr/>
        </p:nvPicPr>
        <p:blipFill>
          <a:blip r:embed="rId3" cstate="print"/>
          <a:srcRect/>
          <a:stretch>
            <a:fillRect/>
          </a:stretch>
        </p:blipFill>
        <p:spPr bwMode="auto">
          <a:xfrm>
            <a:off x="1187624" y="4725144"/>
            <a:ext cx="2855934" cy="1471569"/>
          </a:xfrm>
          <a:prstGeom prst="rect">
            <a:avLst/>
          </a:prstGeom>
          <a:noFill/>
          <a:ln w="9525">
            <a:noFill/>
            <a:miter lim="800000"/>
            <a:headEnd/>
            <a:tailEnd/>
          </a:ln>
        </p:spPr>
      </p:pic>
      <p:sp>
        <p:nvSpPr>
          <p:cNvPr id="70" name="TextBox 69"/>
          <p:cNvSpPr txBox="1"/>
          <p:nvPr/>
        </p:nvSpPr>
        <p:spPr>
          <a:xfrm>
            <a:off x="3614235" y="6310481"/>
            <a:ext cx="2541941" cy="430887"/>
          </a:xfrm>
          <a:prstGeom prst="rect">
            <a:avLst/>
          </a:prstGeom>
          <a:noFill/>
        </p:spPr>
        <p:txBody>
          <a:bodyPr wrap="square" rtlCol="0">
            <a:spAutoFit/>
          </a:bodyPr>
          <a:lstStyle/>
          <a:p>
            <a:r>
              <a:rPr lang="pt-PT" sz="2200" dirty="0" smtClean="0">
                <a:latin typeface="Arial Narrow" pitchFamily="34" charset="0"/>
              </a:rPr>
              <a:t>Plasma Diagram</a:t>
            </a:r>
            <a:endParaRPr lang="pt-PT" sz="2200" dirty="0">
              <a:latin typeface="Arial Narrow" pitchFamily="34" charset="0"/>
            </a:endParaRPr>
          </a:p>
        </p:txBody>
      </p:sp>
      <p:sp>
        <p:nvSpPr>
          <p:cNvPr id="72" name="Rectangle 2"/>
          <p:cNvSpPr txBox="1">
            <a:spLocks noChangeArrowheads="1"/>
          </p:cNvSpPr>
          <p:nvPr/>
        </p:nvSpPr>
        <p:spPr>
          <a:xfrm>
            <a:off x="4283968" y="501204"/>
            <a:ext cx="4932040" cy="12716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err="1" smtClean="0">
                <a:ln>
                  <a:noFill/>
                </a:ln>
                <a:effectLst/>
                <a:uLnTx/>
                <a:uFillTx/>
                <a:ea typeface="+mj-ea"/>
                <a:cs typeface="Arial" pitchFamily="34" charset="0"/>
              </a:rPr>
              <a:t>What</a:t>
            </a:r>
            <a:r>
              <a:rPr kumimoji="0" lang="fr-FR" sz="3200" b="1" i="0" u="none" strike="noStrike" kern="1200" cap="none" spc="0" normalizeH="0" baseline="0" noProof="0" dirty="0" smtClean="0">
                <a:ln>
                  <a:noFill/>
                </a:ln>
                <a:effectLst/>
                <a:uLnTx/>
                <a:uFillTx/>
                <a:ea typeface="+mj-ea"/>
                <a:cs typeface="Arial" pitchFamily="34" charset="0"/>
              </a:rPr>
              <a:t> </a:t>
            </a:r>
            <a:r>
              <a:rPr kumimoji="0" lang="fr-FR" sz="3200" b="1" i="0" u="none" strike="noStrike" kern="1200" cap="none" spc="0" normalizeH="0" baseline="0" noProof="0" dirty="0" err="1" smtClean="0">
                <a:ln>
                  <a:noFill/>
                </a:ln>
                <a:effectLst/>
                <a:uLnTx/>
                <a:uFillTx/>
                <a:ea typeface="+mj-ea"/>
                <a:cs typeface="Arial" pitchFamily="34" charset="0"/>
              </a:rPr>
              <a:t>is</a:t>
            </a:r>
            <a:r>
              <a:rPr kumimoji="0" lang="fr-FR" sz="3200" b="1" i="0" u="none" strike="noStrike" kern="1200" cap="none" spc="0" normalizeH="0" baseline="0" noProof="0" dirty="0" smtClean="0">
                <a:ln>
                  <a:noFill/>
                </a:ln>
                <a:effectLst/>
                <a:uLnTx/>
                <a:uFillTx/>
                <a:ea typeface="+mj-ea"/>
                <a:cs typeface="Arial" pitchFamily="34" charset="0"/>
              </a:rPr>
              <a:t> Plasma?</a:t>
            </a:r>
            <a:endParaRPr kumimoji="0" lang="pt-PT" sz="3200" b="0" i="0" u="none" strike="noStrike" kern="1200" cap="none" spc="0" normalizeH="0" baseline="0" noProof="0" dirty="0" smtClean="0">
              <a:ln>
                <a:noFill/>
              </a:ln>
              <a:effectLst/>
              <a:uLnTx/>
              <a:uFillTx/>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857250" y="1714500"/>
            <a:ext cx="7618413" cy="4527550"/>
          </a:xfrm>
        </p:spPr>
        <p:txBody>
          <a:bodyPr/>
          <a:lstStyle/>
          <a:p>
            <a:pPr marL="1588" indent="12700" algn="just">
              <a:spcBef>
                <a:spcPct val="0"/>
              </a:spcBef>
              <a:buFont typeface="Wingdings" pitchFamily="2" charset="2"/>
              <a:buNone/>
              <a:defRPr/>
            </a:pPr>
            <a:r>
              <a:rPr lang="en-US" sz="2800" kern="1200" dirty="0" smtClean="0">
                <a:ea typeface="MS Gothic" pitchFamily="49" charset="-128"/>
              </a:rPr>
              <a:t>Sir William Crookes was the first to, in 1879, identify a </a:t>
            </a:r>
            <a:r>
              <a:rPr lang="en-US" sz="2800" b="1" kern="1200" dirty="0" smtClean="0">
                <a:ea typeface="MS Gothic" pitchFamily="49" charset="-128"/>
              </a:rPr>
              <a:t>fourth state of matter </a:t>
            </a:r>
            <a:r>
              <a:rPr lang="en-US" sz="2800" kern="1200" dirty="0" smtClean="0">
                <a:ea typeface="MS Gothic" pitchFamily="49" charset="-128"/>
              </a:rPr>
              <a:t>where the individual atoms break apart into electrons and positively charged ions. </a:t>
            </a:r>
          </a:p>
          <a:p>
            <a:pPr marL="1588" indent="12700" algn="just">
              <a:spcBef>
                <a:spcPct val="0"/>
              </a:spcBef>
              <a:buFont typeface="Wingdings" pitchFamily="2" charset="2"/>
              <a:buNone/>
              <a:defRPr/>
            </a:pPr>
            <a:endParaRPr lang="en-US" sz="2800" kern="1200" dirty="0" smtClean="0">
              <a:ea typeface="MS Gothic" pitchFamily="49" charset="-128"/>
            </a:endParaRPr>
          </a:p>
          <a:p>
            <a:pPr marL="1588" indent="12700" algn="just">
              <a:spcBef>
                <a:spcPct val="0"/>
              </a:spcBef>
              <a:buFont typeface="Wingdings" pitchFamily="2" charset="2"/>
              <a:buNone/>
              <a:defRPr/>
            </a:pPr>
            <a:r>
              <a:rPr lang="en-US" sz="2800" kern="1200" dirty="0" smtClean="0">
                <a:ea typeface="MS Gothic" pitchFamily="49" charset="-128"/>
              </a:rPr>
              <a:t>Plasma is the dynamic mixture of energetic species such as ions, electrons, free radicals, excited atoms, molecular and polymeric fragments, </a:t>
            </a:r>
            <a:r>
              <a:rPr lang="en-US" sz="2800" dirty="0" smtClean="0">
                <a:ea typeface="MS Gothic" pitchFamily="49" charset="-128"/>
              </a:rPr>
              <a:t>ultraviolet, </a:t>
            </a:r>
            <a:r>
              <a:rPr lang="en-US" sz="2800" kern="1200" dirty="0" smtClean="0">
                <a:ea typeface="MS Gothic" pitchFamily="49" charset="-128"/>
              </a:rPr>
              <a:t>visible and Infra-Red photons.</a:t>
            </a:r>
            <a:endParaRPr lang="pt-PT" sz="2800" kern="1200" dirty="0">
              <a:ea typeface="MS Gothic" pitchFamily="49" charset="-128"/>
            </a:endParaRPr>
          </a:p>
          <a:p>
            <a:pPr>
              <a:buFont typeface="Wingdings" pitchFamily="2" charset="2"/>
              <a:buNone/>
              <a:defRPr/>
            </a:pPr>
            <a:endParaRPr lang="en-US" dirty="0">
              <a:latin typeface="Times New Roman" pitchFamily="18" charset="0"/>
              <a:cs typeface="Times New Roman" pitchFamily="18" charset="0"/>
            </a:endParaRPr>
          </a:p>
        </p:txBody>
      </p:sp>
      <p:sp>
        <p:nvSpPr>
          <p:cNvPr id="3" name="Rectangle 2"/>
          <p:cNvSpPr>
            <a:spLocks noGrp="1" noChangeArrowheads="1"/>
          </p:cNvSpPr>
          <p:nvPr>
            <p:ph type="title"/>
          </p:nvPr>
        </p:nvSpPr>
        <p:spPr>
          <a:xfrm>
            <a:off x="4248472" y="260648"/>
            <a:ext cx="4932040" cy="1271612"/>
          </a:xfrm>
        </p:spPr>
        <p:txBody>
          <a:bodyPr>
            <a:normAutofit/>
          </a:bodyPr>
          <a:lstStyle/>
          <a:p>
            <a:pPr eaLnBrk="1" hangingPunct="1"/>
            <a:r>
              <a:rPr lang="fr-FR" sz="3200" b="1" dirty="0" smtClean="0">
                <a:latin typeface="+mn-lt"/>
                <a:cs typeface="Arial" pitchFamily="34" charset="0"/>
              </a:rPr>
              <a:t>Plasma</a:t>
            </a:r>
            <a:endParaRPr lang="pt-PT" sz="3200" dirty="0" smtClean="0">
              <a:latin typeface="+mn-lt"/>
              <a:cs typeface="Arial" pitchFamily="34" charset="0"/>
            </a:endParaRPr>
          </a:p>
        </p:txBody>
      </p:sp>
      <p:grpSp>
        <p:nvGrpSpPr>
          <p:cNvPr id="2" name="Group 7"/>
          <p:cNvGrpSpPr>
            <a:grpSpLocks/>
          </p:cNvGrpSpPr>
          <p:nvPr/>
        </p:nvGrpSpPr>
        <p:grpSpPr bwMode="auto">
          <a:xfrm>
            <a:off x="7429500" y="5981700"/>
            <a:ext cx="1676400" cy="876300"/>
            <a:chOff x="4704" y="210"/>
            <a:chExt cx="1056" cy="552"/>
          </a:xfrm>
        </p:grpSpPr>
        <p:pic>
          <p:nvPicPr>
            <p:cNvPr id="5" name="Picture 3"/>
            <p:cNvPicPr>
              <a:picLocks noChangeAspect="1" noChangeArrowheads="1"/>
            </p:cNvPicPr>
            <p:nvPr/>
          </p:nvPicPr>
          <p:blipFill>
            <a:blip r:embed="rId3" cstate="print"/>
            <a:srcRect/>
            <a:stretch>
              <a:fillRect/>
            </a:stretch>
          </p:blipFill>
          <p:spPr bwMode="auto">
            <a:xfrm>
              <a:off x="4740" y="210"/>
              <a:ext cx="768" cy="384"/>
            </a:xfrm>
            <a:prstGeom prst="rect">
              <a:avLst/>
            </a:prstGeom>
            <a:noFill/>
            <a:ln w="9525">
              <a:noFill/>
              <a:round/>
              <a:headEnd/>
              <a:tailEnd/>
            </a:ln>
          </p:spPr>
        </p:pic>
        <p:sp>
          <p:nvSpPr>
            <p:cNvPr id="6"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28055"/>
            <a:ext cx="8229600" cy="3313113"/>
          </a:xfrm>
          <a:prstGeom prst="rect">
            <a:avLst/>
          </a:prstGeom>
        </p:spPr>
        <p:txBody>
          <a:bodyPr/>
          <a:lstStyle/>
          <a:p>
            <a:pPr marL="342900" indent="-342900" algn="just" eaLnBrk="0" hangingPunct="0">
              <a:lnSpc>
                <a:spcPct val="80000"/>
              </a:lnSpc>
              <a:spcBef>
                <a:spcPct val="20000"/>
              </a:spcBef>
              <a:defRPr/>
            </a:pPr>
            <a:r>
              <a:rPr lang="en-GB" sz="2600" b="1" kern="0" dirty="0">
                <a:latin typeface="NewsGotTLig" pitchFamily="2" charset="0"/>
                <a:cs typeface="+mn-cs"/>
              </a:rPr>
              <a:t> </a:t>
            </a:r>
            <a:r>
              <a:rPr lang="en-GB" sz="2800" dirty="0">
                <a:cs typeface="Arial" pitchFamily="34" charset="0"/>
              </a:rPr>
              <a:t>   DBD </a:t>
            </a:r>
            <a:r>
              <a:rPr lang="en-GB" sz="2800" dirty="0" smtClean="0">
                <a:cs typeface="Arial" pitchFamily="34" charset="0"/>
              </a:rPr>
              <a:t>Plasma consists </a:t>
            </a:r>
            <a:r>
              <a:rPr lang="en-GB" sz="2800" dirty="0">
                <a:cs typeface="Arial" pitchFamily="34" charset="0"/>
              </a:rPr>
              <a:t>on the application of an electrical discharge of high voltage (around 10.000V) through air between two electrodes, using frequencies around 40kHz, at normal atmospheric, temperature and pressure, on dry material, </a:t>
            </a:r>
            <a:r>
              <a:rPr lang="en-US" sz="2800" dirty="0">
                <a:cs typeface="Arial" pitchFamily="34" charset="0"/>
              </a:rPr>
              <a:t>moving continuously at controlled velocity</a:t>
            </a:r>
            <a:r>
              <a:rPr lang="pt-PT" sz="2800" dirty="0">
                <a:cs typeface="Arial" pitchFamily="34" charset="0"/>
              </a:rPr>
              <a:t>.</a:t>
            </a:r>
            <a:endParaRPr lang="en-GB" sz="2800" dirty="0">
              <a:cs typeface="Arial" pitchFamily="34" charset="0"/>
            </a:endParaRPr>
          </a:p>
          <a:p>
            <a:pPr marL="342900" indent="-342900" algn="just" eaLnBrk="0" hangingPunct="0">
              <a:lnSpc>
                <a:spcPct val="80000"/>
              </a:lnSpc>
              <a:spcBef>
                <a:spcPct val="20000"/>
              </a:spcBef>
              <a:defRPr/>
            </a:pPr>
            <a:r>
              <a:rPr lang="en-GB" sz="2800" dirty="0" smtClean="0">
                <a:cs typeface="Arial" pitchFamily="34" charset="0"/>
              </a:rPr>
              <a:t>	Several researchers have explored the use of plasma technology to study the dyeing behaviour of several textile materials, such as (PET, PA, PAC, AC, CO, PP, JUTE....).</a:t>
            </a:r>
            <a:endParaRPr lang="pt-PT" sz="2800" dirty="0" smtClean="0">
              <a:cs typeface="Arial" pitchFamily="34" charset="0"/>
            </a:endParaRPr>
          </a:p>
          <a:p>
            <a:pPr marL="342900" indent="-342900" algn="just" eaLnBrk="0" hangingPunct="0">
              <a:lnSpc>
                <a:spcPct val="80000"/>
              </a:lnSpc>
              <a:spcBef>
                <a:spcPct val="20000"/>
              </a:spcBef>
              <a:defRPr/>
            </a:pPr>
            <a:endParaRPr lang="en-GB" sz="2800" dirty="0">
              <a:ea typeface="MS Gothic" pitchFamily="49" charset="-128"/>
            </a:endParaRPr>
          </a:p>
          <a:p>
            <a:pPr marL="342900" indent="-342900" algn="just" eaLnBrk="0" hangingPunct="0">
              <a:lnSpc>
                <a:spcPct val="80000"/>
              </a:lnSpc>
              <a:spcBef>
                <a:spcPct val="20000"/>
              </a:spcBef>
              <a:defRPr/>
            </a:pPr>
            <a:r>
              <a:rPr lang="en-GB" sz="2200" dirty="0">
                <a:ea typeface="MS Gothic" pitchFamily="49" charset="-128"/>
              </a:rPr>
              <a:t>	</a:t>
            </a:r>
          </a:p>
        </p:txBody>
      </p:sp>
      <p:sp>
        <p:nvSpPr>
          <p:cNvPr id="4" name="Rectangle 2"/>
          <p:cNvSpPr txBox="1">
            <a:spLocks noChangeArrowheads="1"/>
          </p:cNvSpPr>
          <p:nvPr/>
        </p:nvSpPr>
        <p:spPr>
          <a:xfrm>
            <a:off x="4248472" y="548680"/>
            <a:ext cx="4932040" cy="127161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effectLst/>
                <a:uLnTx/>
                <a:uFillTx/>
                <a:latin typeface="+mn-lt"/>
                <a:ea typeface="+mj-ea"/>
                <a:cs typeface="Arial" pitchFamily="34" charset="0"/>
              </a:rPr>
              <a:t>Plasma</a:t>
            </a:r>
            <a:endParaRPr kumimoji="0" lang="pt-PT" sz="3200" b="0" i="0" u="none" strike="noStrike" kern="1200" cap="none" spc="0" normalizeH="0" baseline="0" noProof="0" dirty="0" smtClean="0">
              <a:ln>
                <a:noFill/>
              </a:ln>
              <a:effectLst/>
              <a:uLnTx/>
              <a:uFillTx/>
              <a:latin typeface="+mn-lt"/>
              <a:ea typeface="+mj-ea"/>
              <a:cs typeface="Arial" pitchFamily="34" charset="0"/>
            </a:endParaRPr>
          </a:p>
        </p:txBody>
      </p:sp>
      <p:grpSp>
        <p:nvGrpSpPr>
          <p:cNvPr id="3" name="Group 7"/>
          <p:cNvGrpSpPr>
            <a:grpSpLocks/>
          </p:cNvGrpSpPr>
          <p:nvPr/>
        </p:nvGrpSpPr>
        <p:grpSpPr bwMode="auto">
          <a:xfrm>
            <a:off x="7429500" y="5981700"/>
            <a:ext cx="1676400" cy="876300"/>
            <a:chOff x="4704" y="210"/>
            <a:chExt cx="1056" cy="552"/>
          </a:xfrm>
        </p:grpSpPr>
        <p:pic>
          <p:nvPicPr>
            <p:cNvPr id="6" name="Picture 3"/>
            <p:cNvPicPr>
              <a:picLocks noChangeAspect="1" noChangeArrowheads="1"/>
            </p:cNvPicPr>
            <p:nvPr/>
          </p:nvPicPr>
          <p:blipFill>
            <a:blip r:embed="rId3" cstate="print"/>
            <a:srcRect/>
            <a:stretch>
              <a:fillRect/>
            </a:stretch>
          </p:blipFill>
          <p:spPr bwMode="auto">
            <a:xfrm>
              <a:off x="4740" y="210"/>
              <a:ext cx="768" cy="384"/>
            </a:xfrm>
            <a:prstGeom prst="rect">
              <a:avLst/>
            </a:prstGeom>
            <a:noFill/>
            <a:ln w="9525">
              <a:noFill/>
              <a:round/>
              <a:headEnd/>
              <a:tailEnd/>
            </a:ln>
          </p:spPr>
        </p:pic>
        <p:sp>
          <p:nvSpPr>
            <p:cNvPr id="7" name="Text Box 4"/>
            <p:cNvSpPr txBox="1">
              <a:spLocks noChangeArrowheads="1"/>
            </p:cNvSpPr>
            <p:nvPr/>
          </p:nvSpPr>
          <p:spPr bwMode="auto">
            <a:xfrm>
              <a:off x="4704" y="618"/>
              <a:ext cx="1056" cy="144"/>
            </a:xfrm>
            <a:prstGeom prst="rect">
              <a:avLst/>
            </a:prstGeom>
            <a:noFill/>
            <a:ln w="9525">
              <a:noFill/>
              <a:round/>
              <a:headEnd/>
              <a:tailEnd/>
            </a:ln>
          </p:spPr>
          <p:txBody>
            <a:bodyPr lIns="90000" tIns="46800" rIns="90000" bIns="46800">
              <a:spAutoFit/>
            </a:bodyPr>
            <a:lstStyle/>
            <a:p>
              <a:pPr defTabSz="449263">
                <a:buClr>
                  <a:srgbClr val="80808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900" b="1">
                  <a:solidFill>
                    <a:srgbClr val="808080"/>
                  </a:solidFill>
                  <a:ea typeface="MS Gothic" pitchFamily="49" charset="-128"/>
                </a:rPr>
                <a:t>Dep. Engenharia Têtxtil</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996952" y="404664"/>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000" b="1" dirty="0">
                <a:latin typeface="Arial Narrow" pitchFamily="34" charset="0"/>
              </a:rPr>
              <a:t>Semi-Industrial DBD </a:t>
            </a:r>
            <a:r>
              <a:rPr lang="en-GB" sz="3000" b="1" dirty="0" smtClean="0">
                <a:latin typeface="Arial Narrow" pitchFamily="34" charset="0"/>
              </a:rPr>
              <a:t>Prototype</a:t>
            </a:r>
          </a:p>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latin typeface="Arial Narrow" pitchFamily="34" charset="0"/>
              </a:rPr>
              <a:t>Installed </a:t>
            </a:r>
            <a:r>
              <a:rPr lang="en-GB" sz="2000" dirty="0">
                <a:latin typeface="Arial Narrow" pitchFamily="34" charset="0"/>
              </a:rPr>
              <a:t>at Textile Department, University of Minho</a:t>
            </a:r>
          </a:p>
        </p:txBody>
      </p:sp>
      <p:sp>
        <p:nvSpPr>
          <p:cNvPr id="13315" name="Rectangle 2"/>
          <p:cNvSpPr>
            <a:spLocks noChangeArrowheads="1"/>
          </p:cNvSpPr>
          <p:nvPr/>
        </p:nvSpPr>
        <p:spPr bwMode="auto">
          <a:xfrm>
            <a:off x="539750" y="1484784"/>
            <a:ext cx="6840562" cy="4447058"/>
          </a:xfrm>
          <a:prstGeom prst="rect">
            <a:avLst/>
          </a:prstGeom>
          <a:noFill/>
          <a:ln w="9525">
            <a:noFill/>
            <a:round/>
            <a:headEnd/>
            <a:tailEnd/>
          </a:ln>
        </p:spPr>
        <p:txBody>
          <a:bodyPr lIns="90000" tIns="46800" rIns="90000" bIns="46800"/>
          <a:lstStyle/>
          <a:p>
            <a:pPr marL="323850" indent="-323850">
              <a:lnSpc>
                <a:spcPct val="100000"/>
              </a:lnSpc>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en-GB" sz="2800" dirty="0">
                <a:solidFill>
                  <a:srgbClr val="3C78B4"/>
                </a:solidFill>
              </a:rPr>
              <a:t>                    </a:t>
            </a:r>
          </a:p>
          <a:p>
            <a:pPr marL="323850" indent="-323850">
              <a:lnSpc>
                <a:spcPct val="100000"/>
              </a:lnSpc>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200" dirty="0">
              <a:solidFill>
                <a:srgbClr val="0047FF"/>
              </a:solidFill>
            </a:endParaRPr>
          </a:p>
          <a:p>
            <a:pPr marL="323850" indent="-323850">
              <a:lnSpc>
                <a:spcPct val="100000"/>
              </a:lnSpc>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800" dirty="0">
              <a:solidFill>
                <a:srgbClr val="FF6633"/>
              </a:solidFill>
            </a:endParaRPr>
          </a:p>
          <a:p>
            <a:pPr marL="323850" indent="-323850">
              <a:lnSpc>
                <a:spcPct val="100000"/>
              </a:lnSpc>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800" dirty="0">
              <a:solidFill>
                <a:srgbClr val="FF6633"/>
              </a:solidFill>
            </a:endParaRPr>
          </a:p>
          <a:p>
            <a:pPr marL="323850" indent="-323850">
              <a:lnSpc>
                <a:spcPct val="100000"/>
              </a:lnSpc>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800" dirty="0">
              <a:solidFill>
                <a:srgbClr val="FF6633"/>
              </a:solidFill>
            </a:endParaRPr>
          </a:p>
          <a:p>
            <a:pPr marL="323850" indent="-323850">
              <a:lnSpc>
                <a:spcPct val="100000"/>
              </a:lnSpc>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800" dirty="0">
              <a:solidFill>
                <a:srgbClr val="FF6633"/>
              </a:solidFill>
            </a:endParaRPr>
          </a:p>
          <a:p>
            <a:pPr marL="323850" indent="-323850">
              <a:lnSpc>
                <a:spcPct val="100000"/>
              </a:lnSpc>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800" dirty="0">
              <a:solidFill>
                <a:srgbClr val="FF6633"/>
              </a:solidFill>
            </a:endParaRPr>
          </a:p>
          <a:p>
            <a:pPr marL="323850" indent="-323850" algn="just">
              <a:lnSpc>
                <a:spcPct val="100000"/>
              </a:lnSpc>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200" dirty="0">
              <a:solidFill>
                <a:srgbClr val="0047FF"/>
              </a:solidFill>
            </a:endParaRPr>
          </a:p>
          <a:p>
            <a:pPr marL="323850" indent="-323850" algn="just">
              <a:lnSpc>
                <a:spcPct val="100000"/>
              </a:lnSpc>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200" b="1" dirty="0">
              <a:solidFill>
                <a:srgbClr val="0047FF"/>
              </a:solidFill>
            </a:endParaRPr>
          </a:p>
          <a:p>
            <a:pPr marL="323850" indent="-323850" algn="just">
              <a:lnSpc>
                <a:spcPct val="100000"/>
              </a:lnSpc>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en-GB" sz="2200" b="1" dirty="0" smtClean="0">
                <a:latin typeface="Arial Narrow" pitchFamily="34" charset="0"/>
              </a:rPr>
              <a:t>Prototype “</a:t>
            </a:r>
            <a:r>
              <a:rPr lang="en-GB" sz="2200" b="1" dirty="0" err="1" smtClean="0">
                <a:latin typeface="Arial Narrow" pitchFamily="34" charset="0"/>
              </a:rPr>
              <a:t>Lisboa-Softal</a:t>
            </a:r>
            <a:r>
              <a:rPr lang="en-GB" sz="2200" b="1" dirty="0" smtClean="0">
                <a:latin typeface="Arial Narrow" pitchFamily="34" charset="0"/>
              </a:rPr>
              <a:t>” adapted to work in continuous</a:t>
            </a:r>
          </a:p>
          <a:p>
            <a:pPr marL="323850" indent="-323850" algn="just">
              <a:lnSpc>
                <a:spcPct val="100000"/>
              </a:lnSpc>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en-GB" sz="2200" b="1" dirty="0" smtClean="0">
                <a:latin typeface="Arial Narrow" pitchFamily="34" charset="0"/>
              </a:rPr>
              <a:t>for woven and knitted fabrics with 50 cm width.</a:t>
            </a:r>
          </a:p>
          <a:p>
            <a:pPr marL="323850" indent="-323850" algn="just">
              <a:lnSpc>
                <a:spcPct val="100000"/>
              </a:lnSpc>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GB" sz="2200" b="1" dirty="0">
              <a:solidFill>
                <a:srgbClr val="0047FF"/>
              </a:solidFill>
            </a:endParaRPr>
          </a:p>
        </p:txBody>
      </p:sp>
      <p:pic>
        <p:nvPicPr>
          <p:cNvPr id="13318" name="Picture 5"/>
          <p:cNvPicPr>
            <a:picLocks noChangeAspect="1" noChangeArrowheads="1"/>
          </p:cNvPicPr>
          <p:nvPr/>
        </p:nvPicPr>
        <p:blipFill>
          <a:blip r:embed="rId3" cstate="print"/>
          <a:srcRect/>
          <a:stretch>
            <a:fillRect/>
          </a:stretch>
        </p:blipFill>
        <p:spPr bwMode="auto">
          <a:xfrm>
            <a:off x="500915" y="2067991"/>
            <a:ext cx="4143093" cy="3593257"/>
          </a:xfrm>
          <a:prstGeom prst="rect">
            <a:avLst/>
          </a:prstGeom>
          <a:noFill/>
          <a:ln w="9525">
            <a:noFill/>
            <a:round/>
            <a:headEnd/>
            <a:tailEnd/>
          </a:ln>
        </p:spPr>
      </p:pic>
      <p:grpSp>
        <p:nvGrpSpPr>
          <p:cNvPr id="7" name="Group 4"/>
          <p:cNvGrpSpPr>
            <a:grpSpLocks/>
          </p:cNvGrpSpPr>
          <p:nvPr/>
        </p:nvGrpSpPr>
        <p:grpSpPr bwMode="auto">
          <a:xfrm>
            <a:off x="4538057" y="2056778"/>
            <a:ext cx="4533900" cy="3616325"/>
            <a:chOff x="1800" y="1179"/>
            <a:chExt cx="2340" cy="2310"/>
          </a:xfrm>
        </p:grpSpPr>
        <p:sp>
          <p:nvSpPr>
            <p:cNvPr id="8" name="AutoShape 3"/>
            <p:cNvSpPr>
              <a:spLocks noChangeAspect="1" noChangeArrowheads="1" noTextEdit="1"/>
            </p:cNvSpPr>
            <p:nvPr/>
          </p:nvSpPr>
          <p:spPr bwMode="auto">
            <a:xfrm>
              <a:off x="1800" y="1440"/>
              <a:ext cx="2340" cy="2049"/>
            </a:xfrm>
            <a:prstGeom prst="rect">
              <a:avLst/>
            </a:prstGeom>
            <a:noFill/>
            <a:ln w="9525">
              <a:noFill/>
              <a:miter lim="800000"/>
              <a:headEnd/>
              <a:tailEnd/>
            </a:ln>
          </p:spPr>
          <p:txBody>
            <a:bodyPr/>
            <a:lstStyle/>
            <a:p>
              <a:endParaRPr lang="pt-PT"/>
            </a:p>
          </p:txBody>
        </p:sp>
        <p:pic>
          <p:nvPicPr>
            <p:cNvPr id="9" name="Picture 5"/>
            <p:cNvPicPr>
              <a:picLocks noChangeAspect="1" noChangeArrowheads="1"/>
            </p:cNvPicPr>
            <p:nvPr/>
          </p:nvPicPr>
          <p:blipFill>
            <a:blip r:embed="rId4" cstate="print"/>
            <a:srcRect/>
            <a:stretch>
              <a:fillRect/>
            </a:stretch>
          </p:blipFill>
          <p:spPr bwMode="auto">
            <a:xfrm>
              <a:off x="1914" y="1179"/>
              <a:ext cx="2205" cy="2309"/>
            </a:xfrm>
            <a:prstGeom prst="rect">
              <a:avLst/>
            </a:prstGeom>
            <a:noFill/>
            <a:ln w="9525">
              <a:noFill/>
              <a:miter lim="800000"/>
              <a:headEnd/>
              <a:tailEnd/>
            </a:ln>
          </p:spPr>
        </p:pic>
      </p:grpSp>
      <p:sp>
        <p:nvSpPr>
          <p:cNvPr id="10" name="Slide Number Placeholder 9"/>
          <p:cNvSpPr>
            <a:spLocks noGrp="1"/>
          </p:cNvSpPr>
          <p:nvPr>
            <p:ph type="sldNum" sz="quarter" idx="12"/>
          </p:nvPr>
        </p:nvSpPr>
        <p:spPr/>
        <p:txBody>
          <a:bodyPr/>
          <a:lstStyle/>
          <a:p>
            <a:fld id="{17D1F581-E899-4D26-8250-2667A05C4CE6}" type="slidenum">
              <a:rPr lang="pt-PT" smtClean="0"/>
              <a:pPr/>
              <a:t>7</a:t>
            </a:fld>
            <a:endParaRPr lang="pt-P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r="3460"/>
          <a:stretch>
            <a:fillRect/>
          </a:stretch>
        </p:blipFill>
        <p:spPr bwMode="auto">
          <a:xfrm>
            <a:off x="1042989" y="1616076"/>
            <a:ext cx="5909448" cy="4714922"/>
          </a:xfrm>
          <a:prstGeom prst="rect">
            <a:avLst/>
          </a:prstGeom>
          <a:noFill/>
          <a:ln w="9525">
            <a:noFill/>
            <a:round/>
            <a:headEnd/>
            <a:tailEnd/>
          </a:ln>
        </p:spPr>
      </p:pic>
      <p:sp>
        <p:nvSpPr>
          <p:cNvPr id="8" name="Rectangle 1"/>
          <p:cNvSpPr>
            <a:spLocks noChangeArrowheads="1"/>
          </p:cNvSpPr>
          <p:nvPr/>
        </p:nvSpPr>
        <p:spPr bwMode="auto">
          <a:xfrm>
            <a:off x="3779912" y="404664"/>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000" b="1" dirty="0" smtClean="0">
                <a:latin typeface="Arial Narrow" pitchFamily="34" charset="0"/>
              </a:rPr>
              <a:t>Continuous DBD Machine</a:t>
            </a:r>
          </a:p>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latin typeface="Arial Narrow" pitchFamily="34" charset="0"/>
              </a:rPr>
              <a:t>Installed in </a:t>
            </a:r>
            <a:r>
              <a:rPr lang="en-GB" sz="2000" dirty="0" err="1" smtClean="0">
                <a:latin typeface="Arial Narrow" pitchFamily="34" charset="0"/>
              </a:rPr>
              <a:t>Lameirinho</a:t>
            </a:r>
            <a:r>
              <a:rPr lang="en-GB" sz="2000" dirty="0" smtClean="0">
                <a:latin typeface="Arial Narrow" pitchFamily="34" charset="0"/>
              </a:rPr>
              <a:t> SA - Portugal</a:t>
            </a:r>
            <a:endParaRPr lang="en-GB" sz="2000" dirty="0">
              <a:latin typeface="Arial Narrow" pitchFamily="34" charset="0"/>
            </a:endParaRPr>
          </a:p>
        </p:txBody>
      </p:sp>
      <p:sp>
        <p:nvSpPr>
          <p:cNvPr id="5" name="Slide Number Placeholder 4"/>
          <p:cNvSpPr>
            <a:spLocks noGrp="1"/>
          </p:cNvSpPr>
          <p:nvPr>
            <p:ph type="sldNum" sz="quarter" idx="12"/>
          </p:nvPr>
        </p:nvSpPr>
        <p:spPr/>
        <p:txBody>
          <a:bodyPr/>
          <a:lstStyle/>
          <a:p>
            <a:fld id="{17D1F581-E899-4D26-8250-2667A05C4CE6}" type="slidenum">
              <a:rPr lang="pt-PT" smtClean="0"/>
              <a:pPr/>
              <a:t>8</a:t>
            </a:fld>
            <a:endParaRPr lang="pt-PT"/>
          </a:p>
        </p:txBody>
      </p:sp>
      <p:sp>
        <p:nvSpPr>
          <p:cNvPr id="6" name="Rectangle 5"/>
          <p:cNvSpPr/>
          <p:nvPr/>
        </p:nvSpPr>
        <p:spPr>
          <a:xfrm>
            <a:off x="1403648" y="6372036"/>
            <a:ext cx="5616624" cy="369332"/>
          </a:xfrm>
          <a:prstGeom prst="rect">
            <a:avLst/>
          </a:prstGeom>
        </p:spPr>
        <p:txBody>
          <a:bodyPr wrap="square">
            <a:spAutoFit/>
          </a:bodyP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latin typeface="Arial Narrow" pitchFamily="34" charset="0"/>
              </a:rPr>
              <a:t>Patent University Minho/</a:t>
            </a:r>
            <a:r>
              <a:rPr lang="en-GB" dirty="0" err="1" smtClean="0">
                <a:latin typeface="Arial Narrow" pitchFamily="34" charset="0"/>
              </a:rPr>
              <a:t>Softal</a:t>
            </a:r>
            <a:r>
              <a:rPr lang="en-GB" dirty="0" smtClean="0">
                <a:latin typeface="Arial Narrow" pitchFamily="34" charset="0"/>
              </a:rPr>
              <a:t> PCT/PT 2004/000008 (2004)</a:t>
            </a:r>
            <a:endParaRPr lang="en-GB" dirty="0">
              <a:latin typeface="Arial Narrow"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067944" y="260648"/>
            <a:ext cx="5471592" cy="1224136"/>
          </a:xfrm>
          <a:prstGeom prst="rect">
            <a:avLst/>
          </a:prstGeom>
          <a:noFill/>
          <a:ln w="9525">
            <a:noFill/>
            <a:round/>
            <a:headEnd/>
            <a:tailEnd/>
          </a:ln>
        </p:spPr>
        <p:txBody>
          <a:bodyPr lIns="90000" tIns="46800" rIns="90000" bIns="46800" anchor="ctr"/>
          <a:lstStyle/>
          <a:p>
            <a:pPr algn="ctr">
              <a:lnSpc>
                <a:spcPct val="100000"/>
              </a:lnSpc>
              <a:buClr>
                <a:srgbClr val="3C78B4"/>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latin typeface="Arial Narrow" pitchFamily="34" charset="0"/>
              </a:rPr>
              <a:t>Materials and Methods</a:t>
            </a:r>
          </a:p>
        </p:txBody>
      </p:sp>
      <p:sp>
        <p:nvSpPr>
          <p:cNvPr id="6" name="Slide Number Placeholder 5"/>
          <p:cNvSpPr>
            <a:spLocks noGrp="1"/>
          </p:cNvSpPr>
          <p:nvPr>
            <p:ph type="sldNum" sz="quarter" idx="12"/>
          </p:nvPr>
        </p:nvSpPr>
        <p:spPr/>
        <p:txBody>
          <a:bodyPr/>
          <a:lstStyle/>
          <a:p>
            <a:fld id="{17D1F581-E899-4D26-8250-2667A05C4CE6}" type="slidenum">
              <a:rPr lang="pt-PT" smtClean="0"/>
              <a:pPr/>
              <a:t>9</a:t>
            </a:fld>
            <a:endParaRPr lang="pt-PT" dirty="0"/>
          </a:p>
        </p:txBody>
      </p:sp>
      <p:sp>
        <p:nvSpPr>
          <p:cNvPr id="7" name="Rectangle 2"/>
          <p:cNvSpPr>
            <a:spLocks noChangeArrowheads="1"/>
          </p:cNvSpPr>
          <p:nvPr/>
        </p:nvSpPr>
        <p:spPr bwMode="auto">
          <a:xfrm>
            <a:off x="539750" y="1571625"/>
            <a:ext cx="7772400" cy="4654550"/>
          </a:xfrm>
          <a:prstGeom prst="rect">
            <a:avLst/>
          </a:prstGeom>
          <a:noFill/>
          <a:ln w="9525">
            <a:noFill/>
            <a:round/>
            <a:headEnd/>
            <a:tailEnd/>
          </a:ln>
        </p:spPr>
        <p:txBody>
          <a:bodyPr lIns="90000" tIns="46800" rIns="90000" bIns="46800"/>
          <a:lstStyle/>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b="1" dirty="0" smtClean="0">
                <a:latin typeface="Arial Narrow" pitchFamily="34" charset="0"/>
                <a:cs typeface="Arial" charset="0"/>
              </a:rPr>
              <a:t>Fabrics</a:t>
            </a:r>
            <a:endParaRPr lang="pt-PT" sz="2800" b="1" dirty="0">
              <a:latin typeface="Arial Narrow" pitchFamily="34" charset="0"/>
              <a:cs typeface="Arial" charset="0"/>
            </a:endParaRPr>
          </a:p>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US" sz="1200" dirty="0">
              <a:latin typeface="Arial Narrow" pitchFamily="34" charset="0"/>
              <a:cs typeface="Arial" charset="0"/>
            </a:endParaRPr>
          </a:p>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smtClean="0">
              <a:latin typeface="Arial Narrow" pitchFamily="34" charset="0"/>
              <a:cs typeface="Arial" charset="0"/>
            </a:endParaRPr>
          </a:p>
          <a:p>
            <a:pPr marL="323850" indent="-323850">
              <a:spcBef>
                <a:spcPts val="700"/>
              </a:spcBef>
              <a:buClr>
                <a:srgbClr val="3C78B4"/>
              </a:buClr>
              <a:buFont typeface="Arial" charset="0"/>
              <a:buChar cha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latin typeface="Arial Narrow" pitchFamily="34" charset="0"/>
              <a:cs typeface="Arial" charset="0"/>
            </a:endParaRPr>
          </a:p>
          <a:p>
            <a:pPr marL="323850" indent="-323850">
              <a:spcBef>
                <a:spcPts val="700"/>
              </a:spcBef>
              <a:buClr>
                <a:srgbClr val="3333CC"/>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endParaRPr lang="en-GB" sz="2800" dirty="0">
              <a:solidFill>
                <a:srgbClr val="0047FF"/>
              </a:solidFill>
              <a:latin typeface="Arial Narrow" pitchFamily="34" charset="0"/>
              <a:cs typeface="Arial" charset="0"/>
            </a:endParaRPr>
          </a:p>
        </p:txBody>
      </p:sp>
      <p:pic>
        <p:nvPicPr>
          <p:cNvPr id="9" name="Picture 8" descr="Tecido 1-sem tratamento_001.tif"/>
          <p:cNvPicPr/>
          <p:nvPr/>
        </p:nvPicPr>
        <p:blipFill>
          <a:blip r:embed="rId3" cstate="print"/>
          <a:srcRect/>
          <a:stretch>
            <a:fillRect/>
          </a:stretch>
        </p:blipFill>
        <p:spPr bwMode="auto">
          <a:xfrm>
            <a:off x="2823532" y="1556792"/>
            <a:ext cx="1944000" cy="1440000"/>
          </a:xfrm>
          <a:prstGeom prst="rect">
            <a:avLst/>
          </a:prstGeom>
          <a:noFill/>
          <a:ln w="9525">
            <a:noFill/>
            <a:miter lim="800000"/>
            <a:headEnd/>
            <a:tailEnd/>
          </a:ln>
        </p:spPr>
      </p:pic>
      <p:pic>
        <p:nvPicPr>
          <p:cNvPr id="10" name="Picture 9" descr="Tecido 2-sem tratamento_001.tif"/>
          <p:cNvPicPr/>
          <p:nvPr/>
        </p:nvPicPr>
        <p:blipFill>
          <a:blip r:embed="rId4" cstate="print"/>
          <a:srcRect/>
          <a:stretch>
            <a:fillRect/>
          </a:stretch>
        </p:blipFill>
        <p:spPr bwMode="auto">
          <a:xfrm>
            <a:off x="4860032" y="1556792"/>
            <a:ext cx="1944216" cy="1440000"/>
          </a:xfrm>
          <a:prstGeom prst="rect">
            <a:avLst/>
          </a:prstGeom>
          <a:noFill/>
          <a:ln w="9525">
            <a:noFill/>
            <a:miter lim="800000"/>
            <a:headEnd/>
            <a:tailEnd/>
          </a:ln>
        </p:spPr>
      </p:pic>
      <p:pic>
        <p:nvPicPr>
          <p:cNvPr id="11" name="Picture 10" descr="Tecido 3-sem tratamento_001.tif"/>
          <p:cNvPicPr/>
          <p:nvPr/>
        </p:nvPicPr>
        <p:blipFill>
          <a:blip r:embed="rId5" cstate="print"/>
          <a:srcRect/>
          <a:stretch>
            <a:fillRect/>
          </a:stretch>
        </p:blipFill>
        <p:spPr bwMode="auto">
          <a:xfrm>
            <a:off x="6876472" y="1556792"/>
            <a:ext cx="1944000" cy="1440000"/>
          </a:xfrm>
          <a:prstGeom prst="rect">
            <a:avLst/>
          </a:prstGeom>
          <a:noFill/>
          <a:ln w="9525">
            <a:noFill/>
            <a:miter lim="800000"/>
            <a:headEnd/>
            <a:tailEnd/>
          </a:ln>
        </p:spPr>
      </p:pic>
      <p:grpSp>
        <p:nvGrpSpPr>
          <p:cNvPr id="33" name="Group 32"/>
          <p:cNvGrpSpPr/>
          <p:nvPr/>
        </p:nvGrpSpPr>
        <p:grpSpPr>
          <a:xfrm>
            <a:off x="539552" y="3284984"/>
            <a:ext cx="8180635" cy="2304256"/>
            <a:chOff x="87278" y="4005064"/>
            <a:chExt cx="8180635" cy="2304256"/>
          </a:xfrm>
        </p:grpSpPr>
        <p:sp>
          <p:nvSpPr>
            <p:cNvPr id="14" name="Rectangle 13"/>
            <p:cNvSpPr/>
            <p:nvPr/>
          </p:nvSpPr>
          <p:spPr>
            <a:xfrm>
              <a:off x="87278" y="5466710"/>
              <a:ext cx="2348656" cy="338554"/>
            </a:xfrm>
            <a:prstGeom prst="rect">
              <a:avLst/>
            </a:prstGeom>
          </p:spPr>
          <p:txBody>
            <a:bodyPr wrap="none">
              <a:spAutoFit/>
            </a:bodyPr>
            <a:lstStyle/>
            <a:p>
              <a:r>
                <a:rPr lang="en-US" sz="1600" b="1" dirty="0" smtClean="0"/>
                <a:t>Weft density (thread/cm)</a:t>
              </a:r>
              <a:endParaRPr lang="pt-PT" sz="1600" dirty="0"/>
            </a:p>
          </p:txBody>
        </p:sp>
        <p:sp>
          <p:nvSpPr>
            <p:cNvPr id="21" name="Rectangle 20"/>
            <p:cNvSpPr/>
            <p:nvPr/>
          </p:nvSpPr>
          <p:spPr>
            <a:xfrm>
              <a:off x="87278" y="5970766"/>
              <a:ext cx="2396490" cy="338554"/>
            </a:xfrm>
            <a:prstGeom prst="rect">
              <a:avLst/>
            </a:prstGeom>
          </p:spPr>
          <p:txBody>
            <a:bodyPr wrap="none">
              <a:spAutoFit/>
            </a:bodyPr>
            <a:lstStyle/>
            <a:p>
              <a:r>
                <a:rPr lang="en-US" sz="1600" b="1" dirty="0" smtClean="0"/>
                <a:t>Warp density (thread/cm)</a:t>
              </a:r>
              <a:endParaRPr lang="pt-PT" sz="1600" dirty="0"/>
            </a:p>
          </p:txBody>
        </p:sp>
        <p:grpSp>
          <p:nvGrpSpPr>
            <p:cNvPr id="32" name="Group 31"/>
            <p:cNvGrpSpPr/>
            <p:nvPr/>
          </p:nvGrpSpPr>
          <p:grpSpPr>
            <a:xfrm>
              <a:off x="179512" y="4005064"/>
              <a:ext cx="8088401" cy="2304256"/>
              <a:chOff x="179512" y="4063217"/>
              <a:chExt cx="8088401" cy="2304256"/>
            </a:xfrm>
          </p:grpSpPr>
          <p:sp>
            <p:nvSpPr>
              <p:cNvPr id="12" name="Rectangle 11"/>
              <p:cNvSpPr/>
              <p:nvPr/>
            </p:nvSpPr>
            <p:spPr>
              <a:xfrm>
                <a:off x="179512" y="4063217"/>
                <a:ext cx="1925527" cy="338554"/>
              </a:xfrm>
              <a:prstGeom prst="rect">
                <a:avLst/>
              </a:prstGeom>
            </p:spPr>
            <p:txBody>
              <a:bodyPr wrap="none">
                <a:spAutoFit/>
              </a:bodyPr>
              <a:lstStyle/>
              <a:p>
                <a:r>
                  <a:rPr lang="en-US" sz="1600" b="1" dirty="0" smtClean="0">
                    <a:latin typeface="Arial Narrow" pitchFamily="34" charset="0"/>
                  </a:rPr>
                  <a:t>Specific weight (g/m</a:t>
                </a:r>
                <a:r>
                  <a:rPr lang="en-US" sz="1600" b="1" baseline="30000" dirty="0" smtClean="0">
                    <a:latin typeface="Arial Narrow" pitchFamily="34" charset="0"/>
                  </a:rPr>
                  <a:t>2</a:t>
                </a:r>
                <a:r>
                  <a:rPr lang="en-US" sz="1600" b="1" dirty="0" smtClean="0">
                    <a:latin typeface="Arial Narrow" pitchFamily="34" charset="0"/>
                  </a:rPr>
                  <a:t>)</a:t>
                </a:r>
                <a:endParaRPr lang="pt-PT" sz="1600" dirty="0">
                  <a:latin typeface="Arial Narrow" pitchFamily="34" charset="0"/>
                </a:endParaRPr>
              </a:p>
            </p:txBody>
          </p:sp>
          <p:sp>
            <p:nvSpPr>
              <p:cNvPr id="13" name="Rectangle 12"/>
              <p:cNvSpPr/>
              <p:nvPr/>
            </p:nvSpPr>
            <p:spPr>
              <a:xfrm>
                <a:off x="196394" y="4589093"/>
                <a:ext cx="1987660" cy="338554"/>
              </a:xfrm>
              <a:prstGeom prst="rect">
                <a:avLst/>
              </a:prstGeom>
            </p:spPr>
            <p:txBody>
              <a:bodyPr wrap="none">
                <a:spAutoFit/>
              </a:bodyPr>
              <a:lstStyle/>
              <a:p>
                <a:r>
                  <a:rPr lang="en-US" sz="1600" b="1" dirty="0" smtClean="0">
                    <a:latin typeface="Arial Narrow" pitchFamily="34" charset="0"/>
                  </a:rPr>
                  <a:t>Yarn count  Weft  (Tex)</a:t>
                </a:r>
                <a:endParaRPr lang="pt-PT" sz="1600" dirty="0">
                  <a:latin typeface="Arial Narrow" pitchFamily="34" charset="0"/>
                </a:endParaRPr>
              </a:p>
            </p:txBody>
          </p:sp>
          <p:sp>
            <p:nvSpPr>
              <p:cNvPr id="15" name="Rectangle 14"/>
              <p:cNvSpPr/>
              <p:nvPr/>
            </p:nvSpPr>
            <p:spPr>
              <a:xfrm>
                <a:off x="2967598" y="4078813"/>
                <a:ext cx="370614" cy="338554"/>
              </a:xfrm>
              <a:prstGeom prst="rect">
                <a:avLst/>
              </a:prstGeom>
            </p:spPr>
            <p:txBody>
              <a:bodyPr wrap="none">
                <a:spAutoFit/>
              </a:bodyPr>
              <a:lstStyle/>
              <a:p>
                <a:r>
                  <a:rPr lang="pt-PT" sz="1600" dirty="0" smtClean="0">
                    <a:latin typeface="Arial Narrow" pitchFamily="34" charset="0"/>
                  </a:rPr>
                  <a:t>61</a:t>
                </a:r>
                <a:endParaRPr lang="pt-PT" sz="1600" dirty="0">
                  <a:latin typeface="Arial Narrow" pitchFamily="34" charset="0"/>
                </a:endParaRPr>
              </a:p>
            </p:txBody>
          </p:sp>
          <p:sp>
            <p:nvSpPr>
              <p:cNvPr id="16" name="Rectangle 15"/>
              <p:cNvSpPr/>
              <p:nvPr/>
            </p:nvSpPr>
            <p:spPr>
              <a:xfrm>
                <a:off x="5087924" y="4078813"/>
                <a:ext cx="370614" cy="338554"/>
              </a:xfrm>
              <a:prstGeom prst="rect">
                <a:avLst/>
              </a:prstGeom>
            </p:spPr>
            <p:txBody>
              <a:bodyPr wrap="none">
                <a:spAutoFit/>
              </a:bodyPr>
              <a:lstStyle/>
              <a:p>
                <a:r>
                  <a:rPr lang="pt-PT" sz="1600" dirty="0" smtClean="0">
                    <a:latin typeface="Arial Narrow" pitchFamily="34" charset="0"/>
                  </a:rPr>
                  <a:t>95</a:t>
                </a:r>
                <a:endParaRPr lang="pt-PT" sz="1600" dirty="0">
                  <a:latin typeface="Arial Narrow" pitchFamily="34" charset="0"/>
                </a:endParaRPr>
              </a:p>
            </p:txBody>
          </p:sp>
          <p:sp>
            <p:nvSpPr>
              <p:cNvPr id="17" name="Rectangle 16"/>
              <p:cNvSpPr/>
              <p:nvPr/>
            </p:nvSpPr>
            <p:spPr>
              <a:xfrm>
                <a:off x="7184530" y="4098558"/>
                <a:ext cx="463588" cy="338554"/>
              </a:xfrm>
              <a:prstGeom prst="rect">
                <a:avLst/>
              </a:prstGeom>
            </p:spPr>
            <p:txBody>
              <a:bodyPr wrap="none">
                <a:spAutoFit/>
              </a:bodyPr>
              <a:lstStyle/>
              <a:p>
                <a:r>
                  <a:rPr lang="pt-PT" sz="1600" dirty="0" smtClean="0">
                    <a:latin typeface="Arial Narrow" pitchFamily="34" charset="0"/>
                  </a:rPr>
                  <a:t>135</a:t>
                </a:r>
                <a:endParaRPr lang="pt-PT" sz="1600" dirty="0">
                  <a:latin typeface="Arial Narrow" pitchFamily="34" charset="0"/>
                </a:endParaRPr>
              </a:p>
            </p:txBody>
          </p:sp>
          <p:sp>
            <p:nvSpPr>
              <p:cNvPr id="18" name="Rectangle 17"/>
              <p:cNvSpPr/>
              <p:nvPr/>
            </p:nvSpPr>
            <p:spPr>
              <a:xfrm>
                <a:off x="2998216" y="4509120"/>
                <a:ext cx="277640" cy="338554"/>
              </a:xfrm>
              <a:prstGeom prst="rect">
                <a:avLst/>
              </a:prstGeom>
            </p:spPr>
            <p:txBody>
              <a:bodyPr wrap="none">
                <a:spAutoFit/>
              </a:bodyPr>
              <a:lstStyle/>
              <a:p>
                <a:r>
                  <a:rPr lang="pt-PT" sz="1600" dirty="0" smtClean="0">
                    <a:latin typeface="Arial Narrow" pitchFamily="34" charset="0"/>
                  </a:rPr>
                  <a:t>8</a:t>
                </a:r>
                <a:endParaRPr lang="pt-PT" sz="1600" dirty="0">
                  <a:latin typeface="Arial Narrow" pitchFamily="34" charset="0"/>
                </a:endParaRPr>
              </a:p>
            </p:txBody>
          </p:sp>
          <p:sp>
            <p:nvSpPr>
              <p:cNvPr id="19" name="Rectangle 18"/>
              <p:cNvSpPr/>
              <p:nvPr/>
            </p:nvSpPr>
            <p:spPr>
              <a:xfrm>
                <a:off x="5089911" y="4509120"/>
                <a:ext cx="370614" cy="338554"/>
              </a:xfrm>
              <a:prstGeom prst="rect">
                <a:avLst/>
              </a:prstGeom>
            </p:spPr>
            <p:txBody>
              <a:bodyPr wrap="none">
                <a:spAutoFit/>
              </a:bodyPr>
              <a:lstStyle/>
              <a:p>
                <a:r>
                  <a:rPr lang="pt-PT" sz="1600" dirty="0" smtClean="0">
                    <a:latin typeface="Arial Narrow" pitchFamily="34" charset="0"/>
                  </a:rPr>
                  <a:t>18</a:t>
                </a:r>
                <a:endParaRPr lang="pt-PT" sz="1600" dirty="0">
                  <a:latin typeface="Arial Narrow" pitchFamily="34" charset="0"/>
                </a:endParaRPr>
              </a:p>
            </p:txBody>
          </p:sp>
          <p:sp>
            <p:nvSpPr>
              <p:cNvPr id="20" name="Rectangle 19"/>
              <p:cNvSpPr/>
              <p:nvPr/>
            </p:nvSpPr>
            <p:spPr>
              <a:xfrm>
                <a:off x="7225722" y="4528865"/>
                <a:ext cx="370614" cy="338554"/>
              </a:xfrm>
              <a:prstGeom prst="rect">
                <a:avLst/>
              </a:prstGeom>
            </p:spPr>
            <p:txBody>
              <a:bodyPr wrap="none">
                <a:spAutoFit/>
              </a:bodyPr>
              <a:lstStyle/>
              <a:p>
                <a:r>
                  <a:rPr lang="pt-PT" sz="1600" dirty="0" smtClean="0">
                    <a:latin typeface="Arial Narrow" pitchFamily="34" charset="0"/>
                  </a:rPr>
                  <a:t>37</a:t>
                </a:r>
                <a:endParaRPr lang="pt-PT" sz="1600" dirty="0">
                  <a:latin typeface="Arial Narrow" pitchFamily="34" charset="0"/>
                </a:endParaRPr>
              </a:p>
            </p:txBody>
          </p:sp>
          <p:sp>
            <p:nvSpPr>
              <p:cNvPr id="22" name="Rectangle 21"/>
              <p:cNvSpPr/>
              <p:nvPr/>
            </p:nvSpPr>
            <p:spPr>
              <a:xfrm>
                <a:off x="212999" y="5034662"/>
                <a:ext cx="1994072" cy="338554"/>
              </a:xfrm>
              <a:prstGeom prst="rect">
                <a:avLst/>
              </a:prstGeom>
            </p:spPr>
            <p:txBody>
              <a:bodyPr wrap="none">
                <a:spAutoFit/>
              </a:bodyPr>
              <a:lstStyle/>
              <a:p>
                <a:r>
                  <a:rPr lang="en-US" sz="1600" b="1" dirty="0" smtClean="0">
                    <a:latin typeface="Arial Narrow" pitchFamily="34" charset="0"/>
                  </a:rPr>
                  <a:t>Yarn count  Warp (Tex)</a:t>
                </a:r>
                <a:endParaRPr lang="pt-PT" sz="1600" dirty="0">
                  <a:latin typeface="Arial Narrow" pitchFamily="34" charset="0"/>
                </a:endParaRPr>
              </a:p>
            </p:txBody>
          </p:sp>
          <p:sp>
            <p:nvSpPr>
              <p:cNvPr id="23" name="Rectangle 22"/>
              <p:cNvSpPr/>
              <p:nvPr/>
            </p:nvSpPr>
            <p:spPr>
              <a:xfrm>
                <a:off x="2996213" y="5014917"/>
                <a:ext cx="277640" cy="338554"/>
              </a:xfrm>
              <a:prstGeom prst="rect">
                <a:avLst/>
              </a:prstGeom>
            </p:spPr>
            <p:txBody>
              <a:bodyPr wrap="none">
                <a:spAutoFit/>
              </a:bodyPr>
              <a:lstStyle/>
              <a:p>
                <a:r>
                  <a:rPr lang="pt-PT" sz="1600" dirty="0" smtClean="0">
                    <a:latin typeface="Arial Narrow" pitchFamily="34" charset="0"/>
                  </a:rPr>
                  <a:t>8</a:t>
                </a:r>
                <a:endParaRPr lang="pt-PT" sz="1600" dirty="0">
                  <a:latin typeface="Arial Narrow" pitchFamily="34" charset="0"/>
                </a:endParaRPr>
              </a:p>
            </p:txBody>
          </p:sp>
          <p:sp>
            <p:nvSpPr>
              <p:cNvPr id="24" name="Rectangle 23"/>
              <p:cNvSpPr/>
              <p:nvPr/>
            </p:nvSpPr>
            <p:spPr>
              <a:xfrm>
                <a:off x="5087908" y="5014917"/>
                <a:ext cx="324128" cy="338554"/>
              </a:xfrm>
              <a:prstGeom prst="rect">
                <a:avLst/>
              </a:prstGeom>
            </p:spPr>
            <p:txBody>
              <a:bodyPr wrap="none">
                <a:spAutoFit/>
              </a:bodyPr>
              <a:lstStyle/>
              <a:p>
                <a:r>
                  <a:rPr lang="pt-PT" sz="1600" dirty="0" smtClean="0">
                    <a:latin typeface="Arial Narrow" pitchFamily="34" charset="0"/>
                  </a:rPr>
                  <a:t> 8</a:t>
                </a:r>
                <a:endParaRPr lang="pt-PT" sz="1600" dirty="0">
                  <a:latin typeface="Arial Narrow" pitchFamily="34" charset="0"/>
                </a:endParaRPr>
              </a:p>
            </p:txBody>
          </p:sp>
          <p:sp>
            <p:nvSpPr>
              <p:cNvPr id="25" name="Rectangle 24"/>
              <p:cNvSpPr/>
              <p:nvPr/>
            </p:nvSpPr>
            <p:spPr>
              <a:xfrm>
                <a:off x="7223719" y="5034662"/>
                <a:ext cx="370614" cy="338554"/>
              </a:xfrm>
              <a:prstGeom prst="rect">
                <a:avLst/>
              </a:prstGeom>
            </p:spPr>
            <p:txBody>
              <a:bodyPr wrap="none">
                <a:spAutoFit/>
              </a:bodyPr>
              <a:lstStyle/>
              <a:p>
                <a:r>
                  <a:rPr lang="pt-PT" sz="1600" dirty="0" smtClean="0">
                    <a:latin typeface="Arial Narrow" pitchFamily="34" charset="0"/>
                  </a:rPr>
                  <a:t>18</a:t>
                </a:r>
                <a:endParaRPr lang="pt-PT" sz="1600" dirty="0">
                  <a:latin typeface="Arial Narrow" pitchFamily="34" charset="0"/>
                </a:endParaRPr>
              </a:p>
            </p:txBody>
          </p:sp>
          <p:sp>
            <p:nvSpPr>
              <p:cNvPr id="26" name="Rectangle 25"/>
              <p:cNvSpPr/>
              <p:nvPr/>
            </p:nvSpPr>
            <p:spPr>
              <a:xfrm>
                <a:off x="2942429" y="5474675"/>
                <a:ext cx="1038361" cy="338554"/>
              </a:xfrm>
              <a:prstGeom prst="rect">
                <a:avLst/>
              </a:prstGeom>
            </p:spPr>
            <p:txBody>
              <a:bodyPr wrap="none">
                <a:spAutoFit/>
              </a:bodyPr>
              <a:lstStyle/>
              <a:p>
                <a:r>
                  <a:rPr lang="pt-PT" sz="1600" dirty="0" smtClean="0">
                    <a:latin typeface="Arial Narrow" pitchFamily="34" charset="0"/>
                  </a:rPr>
                  <a:t>42 – PA 6.6</a:t>
                </a:r>
                <a:endParaRPr lang="pt-PT" sz="1600" dirty="0">
                  <a:latin typeface="Arial Narrow" pitchFamily="34" charset="0"/>
                </a:endParaRPr>
              </a:p>
            </p:txBody>
          </p:sp>
          <p:sp>
            <p:nvSpPr>
              <p:cNvPr id="27" name="Rectangle 26"/>
              <p:cNvSpPr/>
              <p:nvPr/>
            </p:nvSpPr>
            <p:spPr>
              <a:xfrm>
                <a:off x="5102669" y="5474675"/>
                <a:ext cx="1038361" cy="338554"/>
              </a:xfrm>
              <a:prstGeom prst="rect">
                <a:avLst/>
              </a:prstGeom>
            </p:spPr>
            <p:txBody>
              <a:bodyPr wrap="none">
                <a:spAutoFit/>
              </a:bodyPr>
              <a:lstStyle/>
              <a:p>
                <a:r>
                  <a:rPr lang="pt-PT" sz="1600" dirty="0" smtClean="0">
                    <a:latin typeface="Arial Narrow" pitchFamily="34" charset="0"/>
                  </a:rPr>
                  <a:t>42 – PA 6.6</a:t>
                </a:r>
                <a:endParaRPr lang="pt-PT" sz="1600" dirty="0">
                  <a:latin typeface="Arial Narrow" pitchFamily="34" charset="0"/>
                </a:endParaRPr>
              </a:p>
            </p:txBody>
          </p:sp>
          <p:sp>
            <p:nvSpPr>
              <p:cNvPr id="28" name="Rectangle 27"/>
              <p:cNvSpPr/>
              <p:nvPr/>
            </p:nvSpPr>
            <p:spPr>
              <a:xfrm>
                <a:off x="7225722" y="5494420"/>
                <a:ext cx="1038361" cy="338554"/>
              </a:xfrm>
              <a:prstGeom prst="rect">
                <a:avLst/>
              </a:prstGeom>
            </p:spPr>
            <p:txBody>
              <a:bodyPr wrap="none">
                <a:spAutoFit/>
              </a:bodyPr>
              <a:lstStyle/>
              <a:p>
                <a:r>
                  <a:rPr lang="pt-PT" sz="1600" dirty="0" smtClean="0">
                    <a:latin typeface="Arial Narrow" pitchFamily="34" charset="0"/>
                  </a:rPr>
                  <a:t>40 – PA 6.6</a:t>
                </a:r>
                <a:endParaRPr lang="pt-PT" sz="1600" dirty="0">
                  <a:latin typeface="Arial Narrow" pitchFamily="34" charset="0"/>
                </a:endParaRPr>
              </a:p>
            </p:txBody>
          </p:sp>
          <p:sp>
            <p:nvSpPr>
              <p:cNvPr id="29" name="Rectangle 28"/>
              <p:cNvSpPr/>
              <p:nvPr/>
            </p:nvSpPr>
            <p:spPr>
              <a:xfrm>
                <a:off x="2946259" y="6009174"/>
                <a:ext cx="898900" cy="338554"/>
              </a:xfrm>
              <a:prstGeom prst="rect">
                <a:avLst/>
              </a:prstGeom>
            </p:spPr>
            <p:txBody>
              <a:bodyPr wrap="none">
                <a:spAutoFit/>
              </a:bodyPr>
              <a:lstStyle/>
              <a:p>
                <a:r>
                  <a:rPr lang="pt-PT" sz="1600" dirty="0" smtClean="0">
                    <a:latin typeface="Arial Narrow" pitchFamily="34" charset="0"/>
                  </a:rPr>
                  <a:t>32 – PA 6</a:t>
                </a:r>
                <a:endParaRPr lang="pt-PT" sz="1600" dirty="0">
                  <a:latin typeface="Arial Narrow" pitchFamily="34" charset="0"/>
                </a:endParaRPr>
              </a:p>
            </p:txBody>
          </p:sp>
          <p:sp>
            <p:nvSpPr>
              <p:cNvPr id="30" name="Rectangle 29"/>
              <p:cNvSpPr/>
              <p:nvPr/>
            </p:nvSpPr>
            <p:spPr>
              <a:xfrm>
                <a:off x="5106499" y="6009174"/>
                <a:ext cx="1038361" cy="338554"/>
              </a:xfrm>
              <a:prstGeom prst="rect">
                <a:avLst/>
              </a:prstGeom>
            </p:spPr>
            <p:txBody>
              <a:bodyPr wrap="none">
                <a:spAutoFit/>
              </a:bodyPr>
              <a:lstStyle/>
              <a:p>
                <a:r>
                  <a:rPr lang="pt-PT" sz="1600" dirty="0" smtClean="0">
                    <a:latin typeface="Arial Narrow" pitchFamily="34" charset="0"/>
                  </a:rPr>
                  <a:t>30 – PA 6.6</a:t>
                </a:r>
                <a:endParaRPr lang="pt-PT" sz="1600" dirty="0">
                  <a:latin typeface="Arial Narrow" pitchFamily="34" charset="0"/>
                </a:endParaRPr>
              </a:p>
            </p:txBody>
          </p:sp>
          <p:sp>
            <p:nvSpPr>
              <p:cNvPr id="31" name="Rectangle 30"/>
              <p:cNvSpPr/>
              <p:nvPr/>
            </p:nvSpPr>
            <p:spPr>
              <a:xfrm>
                <a:off x="7229552" y="6028919"/>
                <a:ext cx="1038361" cy="338554"/>
              </a:xfrm>
              <a:prstGeom prst="rect">
                <a:avLst/>
              </a:prstGeom>
            </p:spPr>
            <p:txBody>
              <a:bodyPr wrap="none">
                <a:spAutoFit/>
              </a:bodyPr>
              <a:lstStyle/>
              <a:p>
                <a:r>
                  <a:rPr lang="pt-PT" sz="1600" dirty="0" smtClean="0">
                    <a:latin typeface="Arial Narrow" pitchFamily="34" charset="0"/>
                  </a:rPr>
                  <a:t>18 – PA 6.6</a:t>
                </a:r>
                <a:endParaRPr lang="pt-PT" sz="1600" dirty="0">
                  <a:latin typeface="Arial Narrow" pitchFamily="34" charset="0"/>
                </a:endParaRPr>
              </a:p>
            </p:txBody>
          </p:sp>
        </p:grpSp>
      </p:grpSp>
      <p:sp>
        <p:nvSpPr>
          <p:cNvPr id="34" name="Rectangle 33"/>
          <p:cNvSpPr/>
          <p:nvPr/>
        </p:nvSpPr>
        <p:spPr>
          <a:xfrm>
            <a:off x="539552" y="5858108"/>
            <a:ext cx="724878" cy="523220"/>
          </a:xfrm>
          <a:prstGeom prst="rect">
            <a:avLst/>
          </a:prstGeom>
        </p:spPr>
        <p:txBody>
          <a:bodyPr wrap="none">
            <a:spAutoFit/>
          </a:bodyPr>
          <a:lstStyle/>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sz="2800" b="1" dirty="0" smtClean="0">
                <a:latin typeface="Arial Narrow" pitchFamily="34" charset="0"/>
                <a:cs typeface="Arial" charset="0"/>
              </a:rPr>
              <a:t>Dye</a:t>
            </a:r>
            <a:endParaRPr lang="pt-PT" sz="2800" b="1" dirty="0">
              <a:latin typeface="Arial Narrow" pitchFamily="34" charset="0"/>
              <a:cs typeface="Arial" charset="0"/>
            </a:endParaRPr>
          </a:p>
        </p:txBody>
      </p:sp>
      <p:sp>
        <p:nvSpPr>
          <p:cNvPr id="35" name="Rectangle 34"/>
          <p:cNvSpPr/>
          <p:nvPr/>
        </p:nvSpPr>
        <p:spPr>
          <a:xfrm>
            <a:off x="1826842" y="5986238"/>
            <a:ext cx="3809056" cy="369332"/>
          </a:xfrm>
          <a:prstGeom prst="rect">
            <a:avLst/>
          </a:prstGeom>
        </p:spPr>
        <p:txBody>
          <a:bodyPr wrap="none">
            <a:spAutoFit/>
          </a:bodyPr>
          <a:lstStyle/>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b="1" dirty="0" smtClean="0">
                <a:latin typeface="Arial Narrow" pitchFamily="34" charset="0"/>
                <a:cs typeface="Arial" charset="0"/>
              </a:rPr>
              <a:t>Commercial Name:  Sirius Orange 3GDL</a:t>
            </a:r>
            <a:endParaRPr lang="pt-PT" b="1" dirty="0">
              <a:latin typeface="Arial Narrow" pitchFamily="34" charset="0"/>
              <a:cs typeface="Arial" charset="0"/>
            </a:endParaRPr>
          </a:p>
        </p:txBody>
      </p:sp>
      <p:cxnSp>
        <p:nvCxnSpPr>
          <p:cNvPr id="37" name="Straight Connector 36"/>
          <p:cNvCxnSpPr/>
          <p:nvPr/>
        </p:nvCxnSpPr>
        <p:spPr>
          <a:xfrm>
            <a:off x="2902937" y="3314113"/>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88024" y="3316234"/>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81522" y="3316008"/>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20472" y="3328089"/>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9552" y="3717032"/>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9552" y="4182451"/>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9552" y="4640257"/>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0044" y="5136700"/>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39552" y="5709619"/>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0283" y="3318355"/>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7165" y="3331234"/>
            <a:ext cx="0" cy="2376264"/>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456429" y="2964678"/>
            <a:ext cx="539507" cy="369332"/>
          </a:xfrm>
          <a:prstGeom prst="rect">
            <a:avLst/>
          </a:prstGeom>
        </p:spPr>
        <p:txBody>
          <a:bodyPr wrap="none">
            <a:spAutoFit/>
          </a:bodyPr>
          <a:lstStyle/>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b="1" dirty="0" smtClean="0">
                <a:latin typeface="Arial Narrow" pitchFamily="34" charset="0"/>
                <a:cs typeface="Arial" charset="0"/>
              </a:rPr>
              <a:t>PA1</a:t>
            </a:r>
            <a:endParaRPr lang="pt-PT" b="1" dirty="0">
              <a:latin typeface="Arial Narrow" pitchFamily="34" charset="0"/>
              <a:cs typeface="Arial" charset="0"/>
            </a:endParaRPr>
          </a:p>
        </p:txBody>
      </p:sp>
      <p:sp>
        <p:nvSpPr>
          <p:cNvPr id="57" name="Rectangle 56"/>
          <p:cNvSpPr/>
          <p:nvPr/>
        </p:nvSpPr>
        <p:spPr>
          <a:xfrm>
            <a:off x="5504927" y="2975436"/>
            <a:ext cx="539507" cy="369332"/>
          </a:xfrm>
          <a:prstGeom prst="rect">
            <a:avLst/>
          </a:prstGeom>
        </p:spPr>
        <p:txBody>
          <a:bodyPr wrap="none">
            <a:spAutoFit/>
          </a:bodyPr>
          <a:lstStyle/>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b="1" dirty="0" smtClean="0">
                <a:latin typeface="Arial Narrow" pitchFamily="34" charset="0"/>
                <a:cs typeface="Arial" charset="0"/>
              </a:rPr>
              <a:t>PA2</a:t>
            </a:r>
            <a:endParaRPr lang="pt-PT" b="1" dirty="0">
              <a:latin typeface="Arial Narrow" pitchFamily="34" charset="0"/>
              <a:cs typeface="Arial" charset="0"/>
            </a:endParaRPr>
          </a:p>
        </p:txBody>
      </p:sp>
      <p:sp>
        <p:nvSpPr>
          <p:cNvPr id="58" name="Rectangle 57"/>
          <p:cNvSpPr/>
          <p:nvPr/>
        </p:nvSpPr>
        <p:spPr>
          <a:xfrm>
            <a:off x="7631908" y="2975436"/>
            <a:ext cx="539507" cy="369332"/>
          </a:xfrm>
          <a:prstGeom prst="rect">
            <a:avLst/>
          </a:prstGeom>
        </p:spPr>
        <p:txBody>
          <a:bodyPr wrap="none">
            <a:spAutoFit/>
          </a:bodyPr>
          <a:lstStyle/>
          <a:p>
            <a:pPr marL="323850" indent="-323850">
              <a:spcBef>
                <a:spcPts val="700"/>
              </a:spcBef>
              <a:buClr>
                <a:srgbClr val="3C78B4"/>
              </a:buCl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a:pPr>
            <a:r>
              <a:rPr lang="en-US" b="1" dirty="0" smtClean="0">
                <a:latin typeface="Arial Narrow" pitchFamily="34" charset="0"/>
                <a:cs typeface="Arial" charset="0"/>
              </a:rPr>
              <a:t>PA3</a:t>
            </a:r>
            <a:endParaRPr lang="pt-PT" b="1" dirty="0">
              <a:latin typeface="Arial Narrow" pitchFamily="34"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1759</Words>
  <Application>Microsoft Office PowerPoint</Application>
  <PresentationFormat>Apresentação no Ecrã (4:3)</PresentationFormat>
  <Paragraphs>637</Paragraphs>
  <Slides>28</Slides>
  <Notes>26</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28</vt:i4>
      </vt:variant>
    </vt:vector>
  </HeadingPairs>
  <TitlesOfParts>
    <vt:vector size="30" baseType="lpstr">
      <vt:lpstr>Tema do Office</vt:lpstr>
      <vt:lpstr>Equation</vt:lpstr>
      <vt:lpstr>Diapositivo 1</vt:lpstr>
      <vt:lpstr>Diapositivo 2</vt:lpstr>
      <vt:lpstr>Diapositivo 3</vt:lpstr>
      <vt:lpstr>Diapositivo 4</vt:lpstr>
      <vt:lpstr>Plasma</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Pedro</dc:creator>
  <cp:lastModifiedBy>Fernando</cp:lastModifiedBy>
  <cp:revision>265</cp:revision>
  <dcterms:created xsi:type="dcterms:W3CDTF">2009-08-01T20:09:22Z</dcterms:created>
  <dcterms:modified xsi:type="dcterms:W3CDTF">2011-10-23T14:35:33Z</dcterms:modified>
</cp:coreProperties>
</file>