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808525" cy="30279975"/>
  <p:notesSz cx="6797675" cy="9926638"/>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D1F9"/>
    <a:srgbClr val="FFD5AB"/>
    <a:srgbClr val="FFF2B9"/>
    <a:srgbClr val="FFD215"/>
    <a:srgbClr val="FAD57A"/>
    <a:srgbClr val="FFC775"/>
    <a:srgbClr val="FFCC00"/>
    <a:srgbClr val="800000"/>
    <a:srgbClr val="936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0" d="100"/>
          <a:sy n="20" d="100"/>
        </p:scale>
        <p:origin x="-738" y="486"/>
      </p:cViewPr>
      <p:guideLst>
        <p:guide orient="horz" pos="9537"/>
        <p:guide pos="1348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image" Target="../media/image2.png"/><Relationship Id="rId10" Type="http://schemas.openxmlformats.org/officeDocument/2006/relationships/image" Target="../media/image7.emf"/><Relationship Id="rId4" Type="http://schemas.openxmlformats.org/officeDocument/2006/relationships/image" Target="../media/image1.png"/><Relationship Id="rId9"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9" name="Group 211"/>
          <p:cNvGraphicFramePr>
            <a:graphicFrameLocks noGrp="1"/>
          </p:cNvGraphicFramePr>
          <p:nvPr>
            <p:extLst>
              <p:ext uri="{D42A27DB-BD31-4B8C-83A1-F6EECF244321}">
                <p14:modId xmlns:p14="http://schemas.microsoft.com/office/powerpoint/2010/main" val="3528561859"/>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a:t>
                      </a:r>
                      <a:r>
                        <a:rPr kumimoji="0" lang="pt-PT" sz="2400" b="0" i="0" u="none" strike="noStrike" cap="none" normalizeH="0" baseline="0" dirty="0" err="1" smtClean="0">
                          <a:ln>
                            <a:noFill/>
                          </a:ln>
                          <a:solidFill>
                            <a:schemeClr val="tx1"/>
                          </a:solidFill>
                          <a:effectLst/>
                          <a:latin typeface="Arial" charset="0"/>
                        </a:rPr>
                        <a:t>University</a:t>
                      </a:r>
                      <a:r>
                        <a:rPr kumimoji="0" lang="pt-PT" sz="2400" b="0" i="0" u="none" strike="noStrike" cap="none" normalizeH="0" baseline="0" dirty="0" smtClean="0">
                          <a:ln>
                            <a:noFill/>
                          </a:ln>
                          <a:solidFill>
                            <a:schemeClr val="tx1"/>
                          </a:solidFill>
                          <a:effectLst/>
                          <a:latin typeface="Arial" charset="0"/>
                        </a:rPr>
                        <a:t>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a:t>
                      </a:r>
                      <a:r>
                        <a:rPr kumimoji="0" lang="pt-PT" sz="2400" b="0" i="0" u="none" strike="noStrike" cap="none" normalizeH="0" baseline="0" dirty="0" err="1" smtClean="0">
                          <a:ln>
                            <a:noFill/>
                          </a:ln>
                          <a:solidFill>
                            <a:schemeClr val="tx1"/>
                          </a:solidFill>
                          <a:effectLst/>
                          <a:latin typeface="Arial" charset="0"/>
                        </a:rPr>
                        <a:t>School</a:t>
                      </a:r>
                      <a:r>
                        <a:rPr kumimoji="0" lang="pt-PT" sz="2400" b="0" i="0" u="none" strike="noStrike" cap="none" normalizeH="0" baseline="0" dirty="0" smtClean="0">
                          <a:ln>
                            <a:noFill/>
                          </a:ln>
                          <a:solidFill>
                            <a:schemeClr val="tx1"/>
                          </a:solidFill>
                          <a:effectLst/>
                          <a:latin typeface="Arial" charset="0"/>
                        </a:rPr>
                        <a:t>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Algoritmi Centre</a:t>
                      </a:r>
                      <a:endParaRPr kumimoji="0" lang="en-US" sz="2400" b="0" i="0" u="none" strike="noStrike" cap="none" normalizeH="0" baseline="0" dirty="0" smtClean="0">
                        <a:ln>
                          <a:noFill/>
                        </a:ln>
                        <a:solidFill>
                          <a:schemeClr val="tx1"/>
                        </a:solidFill>
                        <a:effectLst/>
                        <a:latin typeface="Arial" charset="0"/>
                      </a:endParaRP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tx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2260" name="Group 212"/>
          <p:cNvGraphicFramePr>
            <a:graphicFrameLocks noGrp="1"/>
          </p:cNvGraphicFramePr>
          <p:nvPr>
            <p:extLst>
              <p:ext uri="{D42A27DB-BD31-4B8C-83A1-F6EECF244321}">
                <p14:modId xmlns:p14="http://schemas.microsoft.com/office/powerpoint/2010/main" val="2224916600"/>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- 24 </a:t>
                      </a:r>
                      <a:r>
                        <a:rPr kumimoji="0" lang="pt-PT" sz="4000" b="0" i="0" u="none" strike="noStrike" cap="none" normalizeH="0" baseline="0" smtClean="0">
                          <a:ln>
                            <a:noFill/>
                          </a:ln>
                          <a:solidFill>
                            <a:schemeClr val="tx1"/>
                          </a:solidFill>
                          <a:effectLst/>
                          <a:latin typeface="Arial" charset="0"/>
                        </a:rPr>
                        <a:t>a 27 </a:t>
                      </a:r>
                      <a:r>
                        <a:rPr kumimoji="0" lang="pt-PT" sz="4000" b="0" i="0" u="none" strike="noStrike" cap="none" normalizeH="0" baseline="0" dirty="0" smtClean="0">
                          <a:ln>
                            <a:noFill/>
                          </a:ln>
                          <a:solidFill>
                            <a:schemeClr val="tx1"/>
                          </a:solidFill>
                          <a:effectLst/>
                          <a:latin typeface="Arial" charset="0"/>
                        </a:rPr>
                        <a:t>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30" name="Object 27"/>
          <p:cNvGraphicFramePr>
            <a:graphicFrameLocks/>
          </p:cNvGraphicFramePr>
          <p:nvPr/>
        </p:nvGraphicFramePr>
        <p:xfrm>
          <a:off x="593725" y="593725"/>
          <a:ext cx="4013200" cy="1990725"/>
        </p:xfrm>
        <a:graphic>
          <a:graphicData uri="http://schemas.openxmlformats.org/presentationml/2006/ole">
            <mc:AlternateContent xmlns:mc="http://schemas.openxmlformats.org/markup-compatibility/2006">
              <mc:Choice xmlns:v="urn:schemas-microsoft-com:vml" Requires="v">
                <p:oleObj spid="_x0000_s1032" name="Photo Editor Photo" r:id="rId3" imgW="4009524" imgH="1991003" progId="">
                  <p:embed/>
                </p:oleObj>
              </mc:Choice>
              <mc:Fallback>
                <p:oleObj name="Photo Editor Photo" r:id="rId3" imgW="4009524" imgH="1991003"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25" y="593725"/>
                        <a:ext cx="40132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 name="Text Box 214"/>
          <p:cNvSpPr txBox="1">
            <a:spLocks noChangeArrowheads="1"/>
          </p:cNvSpPr>
          <p:nvPr/>
        </p:nvSpPr>
        <p:spPr bwMode="auto">
          <a:xfrm>
            <a:off x="954088" y="5747551"/>
            <a:ext cx="12817475" cy="26530340"/>
          </a:xfrm>
          <a:prstGeom prst="rect">
            <a:avLst/>
          </a:prstGeom>
          <a:noFill/>
          <a:ln w="9525">
            <a:noFill/>
            <a:miter lim="800000"/>
            <a:headEnd/>
            <a:tailEnd/>
          </a:ln>
        </p:spPr>
        <p:txBody>
          <a:bodyPr>
            <a:spAutoFit/>
          </a:bodyPr>
          <a:lstStyle/>
          <a:p>
            <a:pPr algn="just" defTabSz="2952750">
              <a:spcBef>
                <a:spcPct val="50000"/>
              </a:spcBef>
            </a:pPr>
            <a:r>
              <a:rPr lang="en-US" sz="3600" b="1" dirty="0" smtClean="0"/>
              <a:t>Introduction</a:t>
            </a:r>
            <a:endParaRPr lang="en-US" sz="3600" b="1" dirty="0"/>
          </a:p>
          <a:p>
            <a:pPr algn="just" defTabSz="2952750">
              <a:spcBef>
                <a:spcPct val="50000"/>
              </a:spcBef>
            </a:pPr>
            <a:r>
              <a:rPr lang="en-GB" dirty="0"/>
              <a:t>In the future, the decision-making process and the form how the people make decisions should take into account new requirements like pervasiveness, real-time and online processing. INTCare </a:t>
            </a:r>
            <a:r>
              <a:rPr lang="en-GB" dirty="0" smtClean="0"/>
              <a:t>is </a:t>
            </a:r>
            <a:r>
              <a:rPr lang="en-GB" dirty="0"/>
              <a:t>an </a:t>
            </a:r>
            <a:r>
              <a:rPr lang="en-GB" dirty="0" smtClean="0"/>
              <a:t>on-going </a:t>
            </a:r>
            <a:r>
              <a:rPr lang="en-GB" dirty="0"/>
              <a:t>research project involving the Intensive Care Unit of the Porto Hospital Centre whose objective is to implement an Intelligent Decision Support System (IDSS) to predict the dysfunction or failure of six organic systems and the patient outcome in order to help doctors deciding on the better treatments or procedures for the patient. The good results obtained so </a:t>
            </a:r>
            <a:r>
              <a:rPr lang="en-GB" dirty="0" smtClean="0"/>
              <a:t>far </a:t>
            </a:r>
            <a:r>
              <a:rPr lang="en-GB" dirty="0"/>
              <a:t>motivated the transformation of this system into a pervasive IDSS. </a:t>
            </a:r>
            <a:r>
              <a:rPr lang="en-GB" dirty="0" smtClean="0"/>
              <a:t>With this modification will be possible by the ICU staff access to patient information's and previsions remotely, i.e., any time any place.</a:t>
            </a:r>
          </a:p>
          <a:p>
            <a:pPr algn="just" defTabSz="2952750">
              <a:spcBef>
                <a:spcPct val="50000"/>
              </a:spcBef>
            </a:pPr>
            <a:r>
              <a:rPr lang="en-GB" dirty="0" smtClean="0"/>
              <a:t>This poster shows the modifications made, the requirements defined and how can it </a:t>
            </a:r>
            <a:r>
              <a:rPr lang="en-GB" dirty="0"/>
              <a:t>be integrated in the critical health care arena in order to improve the decision </a:t>
            </a:r>
            <a:r>
              <a:rPr lang="en-GB" dirty="0" smtClean="0"/>
              <a:t>process and the Data Mining results obtained.</a:t>
            </a:r>
          </a:p>
          <a:p>
            <a:pPr algn="just" defTabSz="2952750">
              <a:spcBef>
                <a:spcPct val="50000"/>
              </a:spcBef>
            </a:pPr>
            <a:r>
              <a:rPr lang="en-US" sz="3600" b="1" dirty="0"/>
              <a:t>AIM</a:t>
            </a:r>
          </a:p>
          <a:p>
            <a:pPr marL="457200" indent="-457200" algn="just" defTabSz="2952750">
              <a:spcBef>
                <a:spcPct val="50000"/>
              </a:spcBef>
              <a:buFont typeface="Wingdings" pitchFamily="2" charset="2"/>
              <a:buChar char="ü"/>
            </a:pPr>
            <a:r>
              <a:rPr lang="en-US" dirty="0"/>
              <a:t>Change the environment, creating a “smart environment” and make it pervasive;</a:t>
            </a:r>
          </a:p>
          <a:p>
            <a:pPr marL="457200" indent="-457200" algn="just" defTabSz="2952750">
              <a:spcBef>
                <a:spcPct val="50000"/>
              </a:spcBef>
              <a:buFont typeface="Wingdings" pitchFamily="2" charset="2"/>
              <a:buChar char="ü"/>
            </a:pPr>
            <a:r>
              <a:rPr lang="en-US" dirty="0"/>
              <a:t>Define a new information system architecture that will be able to work in real-time, online and pervasive mode;</a:t>
            </a:r>
          </a:p>
          <a:p>
            <a:pPr marL="457200" indent="-457200" algn="just" defTabSz="2952750">
              <a:spcBef>
                <a:spcPct val="50000"/>
              </a:spcBef>
              <a:buFont typeface="Wingdings" pitchFamily="2" charset="2"/>
              <a:buChar char="ü"/>
            </a:pPr>
            <a:r>
              <a:rPr lang="en-US" dirty="0"/>
              <a:t>Make a process dematerialization, making all process automatic and electronic as </a:t>
            </a:r>
            <a:r>
              <a:rPr lang="en-US" dirty="0" smtClean="0"/>
              <a:t>possible;</a:t>
            </a:r>
            <a:endParaRPr lang="en-US" dirty="0"/>
          </a:p>
          <a:p>
            <a:pPr marL="457200" indent="-457200" algn="just" defTabSz="2952750">
              <a:spcBef>
                <a:spcPct val="50000"/>
              </a:spcBef>
              <a:buFont typeface="Wingdings" pitchFamily="2" charset="2"/>
              <a:buChar char="ü"/>
            </a:pPr>
            <a:r>
              <a:rPr lang="en-US" dirty="0"/>
              <a:t>Develop prevision </a:t>
            </a:r>
            <a:r>
              <a:rPr lang="en-US" dirty="0" smtClean="0"/>
              <a:t>Data Mining (DM) </a:t>
            </a:r>
            <a:r>
              <a:rPr lang="en-US" dirty="0"/>
              <a:t>models.</a:t>
            </a:r>
          </a:p>
          <a:p>
            <a:pPr algn="just" defTabSz="2952750">
              <a:spcBef>
                <a:spcPct val="50000"/>
              </a:spcBef>
            </a:pPr>
            <a:r>
              <a:rPr lang="en-US" sz="3600" b="1" dirty="0"/>
              <a:t>Method</a:t>
            </a:r>
            <a:r>
              <a:rPr lang="en-US" b="1" dirty="0" smtClean="0"/>
              <a:t> </a:t>
            </a:r>
          </a:p>
          <a:p>
            <a:pPr algn="just" defTabSz="2952750">
              <a:spcBef>
                <a:spcPct val="50000"/>
              </a:spcBef>
            </a:pPr>
            <a:r>
              <a:rPr lang="en-US" dirty="0"/>
              <a:t>Change the environment and information system architecture, using the Pervasive Health Care features and ICU needs, automatize the data acquisition process, define the Data Mining System and develop / test the models / technique with the best acuity.</a:t>
            </a:r>
          </a:p>
          <a:p>
            <a:pPr algn="just" defTabSz="2952750">
              <a:spcBef>
                <a:spcPct val="50000"/>
              </a:spcBef>
            </a:pPr>
            <a:r>
              <a:rPr lang="en-US" sz="3600" b="1" dirty="0"/>
              <a:t>Results  </a:t>
            </a:r>
          </a:p>
          <a:p>
            <a:pPr algn="just" defTabSz="2952750">
              <a:spcBef>
                <a:spcPct val="50000"/>
              </a:spcBef>
            </a:pPr>
            <a:r>
              <a:rPr lang="en-US" dirty="0"/>
              <a:t>After some interactions with ICU staff and some analyses of the environment, we defined the necessities and requirements for the ICU. We had to change several processes and reformulate the information system (IS) architecture. </a:t>
            </a:r>
            <a:endParaRPr lang="en-US" dirty="0" smtClean="0"/>
          </a:p>
          <a:p>
            <a:pPr algn="just" defTabSz="2952750">
              <a:spcBef>
                <a:spcPct val="50000"/>
              </a:spcBef>
            </a:pPr>
            <a:r>
              <a:rPr lang="en-US" dirty="0" smtClean="0"/>
              <a:t>The </a:t>
            </a:r>
            <a:r>
              <a:rPr lang="en-US" dirty="0"/>
              <a:t>figure 1 outlines the actual reality of ICU. Like the figure shows, the environment has changed and now only some tasks are manual. Be noticed that the data validation kept manual because only the humans can see if the data associated to some patient are correct or </a:t>
            </a:r>
            <a:r>
              <a:rPr lang="en-US" dirty="0" smtClean="0"/>
              <a:t>not. For </a:t>
            </a:r>
            <a:r>
              <a:rPr lang="en-US" dirty="0"/>
              <a:t>the best results, ENR, a web-based touchscreen platform, was been developed and, gives the possibility to monitor, store validate and consult, online, all data about the patient. </a:t>
            </a:r>
          </a:p>
          <a:p>
            <a:pPr defTabSz="2952750">
              <a:spcBef>
                <a:spcPct val="50000"/>
              </a:spcBef>
            </a:pPr>
            <a:endParaRPr lang="en-US" b="1" dirty="0"/>
          </a:p>
          <a:p>
            <a:pPr marL="457200" indent="-457200" defTabSz="2952750">
              <a:spcBef>
                <a:spcPct val="50000"/>
              </a:spcBef>
              <a:buFont typeface="Wingdings" pitchFamily="2" charset="2"/>
              <a:buChar char="ü"/>
            </a:pPr>
            <a:endParaRPr lang="en-US" dirty="0" smtClean="0">
              <a:solidFill>
                <a:srgbClr val="92D050"/>
              </a:solidFill>
            </a:endParaRPr>
          </a:p>
          <a:p>
            <a:pPr defTabSz="2952750">
              <a:spcBef>
                <a:spcPct val="50000"/>
              </a:spcBef>
            </a:pPr>
            <a:endParaRPr lang="en-US" dirty="0"/>
          </a:p>
        </p:txBody>
      </p:sp>
      <p:sp>
        <p:nvSpPr>
          <p:cNvPr id="33" name="Rectangle 215"/>
          <p:cNvSpPr>
            <a:spLocks noChangeArrowheads="1"/>
          </p:cNvSpPr>
          <p:nvPr/>
        </p:nvSpPr>
        <p:spPr bwMode="auto">
          <a:xfrm>
            <a:off x="8874125" y="2035175"/>
            <a:ext cx="23350538" cy="2879725"/>
          </a:xfrm>
          <a:prstGeom prst="rect">
            <a:avLst/>
          </a:prstGeom>
          <a:noFill/>
          <a:ln w="9525">
            <a:noFill/>
            <a:miter lim="800000"/>
            <a:headEnd/>
            <a:tailEnd/>
          </a:ln>
        </p:spPr>
        <p:txBody>
          <a:bodyPr lIns="90000" tIns="46800" rIns="90000" bIns="46800" anchor="ctr"/>
          <a:lstStyle/>
          <a:p>
            <a:pPr algn="ctr" defTabSz="2952750">
              <a:spcBef>
                <a:spcPct val="20000"/>
              </a:spcBef>
            </a:pPr>
            <a:r>
              <a:rPr lang="en-US" sz="4000" dirty="0"/>
              <a:t>Author</a:t>
            </a:r>
            <a:r>
              <a:rPr lang="en-US" sz="4000" dirty="0" smtClean="0"/>
              <a:t>*:   CARLOS FILIPE DA SILVA PORTELA</a:t>
            </a:r>
            <a:endParaRPr lang="en-US" sz="4000" dirty="0"/>
          </a:p>
          <a:p>
            <a:pPr algn="ctr" defTabSz="2952750">
              <a:spcBef>
                <a:spcPct val="20000"/>
              </a:spcBef>
            </a:pPr>
            <a:r>
              <a:rPr lang="en-US" sz="4000" dirty="0"/>
              <a:t> Supervisors:  </a:t>
            </a:r>
            <a:r>
              <a:rPr lang="en-US" sz="4000" dirty="0" smtClean="0"/>
              <a:t>Manuel Filipe Santos,  Álvaro Moreira Silva</a:t>
            </a:r>
            <a:endParaRPr lang="en-US" sz="4000" dirty="0"/>
          </a:p>
          <a:p>
            <a:pPr algn="ctr" defTabSz="2952750">
              <a:spcBef>
                <a:spcPct val="50000"/>
              </a:spcBef>
            </a:pPr>
            <a:r>
              <a:rPr lang="pt-PT" dirty="0"/>
              <a:t>* </a:t>
            </a:r>
            <a:r>
              <a:rPr lang="pt-PT" dirty="0" smtClean="0"/>
              <a:t>cfp@dsi.uminho.pt</a:t>
            </a:r>
            <a:endParaRPr lang="en-US" sz="4000" dirty="0"/>
          </a:p>
        </p:txBody>
      </p:sp>
      <p:sp>
        <p:nvSpPr>
          <p:cNvPr id="34" name="Rectangle 216"/>
          <p:cNvSpPr>
            <a:spLocks noChangeArrowheads="1"/>
          </p:cNvSpPr>
          <p:nvPr/>
        </p:nvSpPr>
        <p:spPr bwMode="auto">
          <a:xfrm>
            <a:off x="6930654" y="0"/>
            <a:ext cx="28803200" cy="2322513"/>
          </a:xfrm>
          <a:prstGeom prst="rect">
            <a:avLst/>
          </a:prstGeom>
          <a:noFill/>
          <a:ln w="9525">
            <a:noFill/>
            <a:miter lim="800000"/>
            <a:headEnd/>
            <a:tailEnd/>
          </a:ln>
        </p:spPr>
        <p:txBody>
          <a:bodyPr lIns="90000" tIns="46800" rIns="90000" bIns="46800" anchor="ctr"/>
          <a:lstStyle/>
          <a:p>
            <a:pPr algn="ctr" defTabSz="2952750">
              <a:spcBef>
                <a:spcPct val="20000"/>
              </a:spcBef>
            </a:pPr>
            <a:endParaRPr lang="en-US" sz="4800" b="1" dirty="0" smtClean="0"/>
          </a:p>
          <a:p>
            <a:pPr algn="ctr" defTabSz="2952750">
              <a:spcBef>
                <a:spcPct val="20000"/>
              </a:spcBef>
            </a:pPr>
            <a:r>
              <a:rPr lang="en-US" sz="4800" b="1" dirty="0" smtClean="0"/>
              <a:t>A PERVASIVE APPROACH FOR INTELLIGENT DECISION SUPPORT IN CRITICAL HEALTH CARE</a:t>
            </a:r>
            <a:endParaRPr lang="pt-PT" sz="4800" b="1" dirty="0" smtClean="0"/>
          </a:p>
          <a:p>
            <a:pPr algn="ctr" defTabSz="2952750">
              <a:spcBef>
                <a:spcPct val="20000"/>
              </a:spcBef>
            </a:pPr>
            <a:r>
              <a:rPr lang="pt-PT" sz="4800" b="1" dirty="0" smtClean="0"/>
              <a:t> </a:t>
            </a:r>
            <a:endParaRPr lang="en-US" sz="4800" b="1" dirty="0"/>
          </a:p>
        </p:txBody>
      </p:sp>
      <p:pic>
        <p:nvPicPr>
          <p:cNvPr id="35" name="Picture 217"/>
          <p:cNvPicPr>
            <a:picLocks noChangeAspect="1" noChangeArrowheads="1"/>
          </p:cNvPicPr>
          <p:nvPr/>
        </p:nvPicPr>
        <p:blipFill>
          <a:blip r:embed="rId5"/>
          <a:srcRect/>
          <a:stretch>
            <a:fillRect/>
          </a:stretch>
        </p:blipFill>
        <p:spPr bwMode="auto">
          <a:xfrm>
            <a:off x="37893625" y="2754313"/>
            <a:ext cx="4289425" cy="1441450"/>
          </a:xfrm>
          <a:prstGeom prst="rect">
            <a:avLst/>
          </a:prstGeom>
          <a:noFill/>
          <a:ln w="9525">
            <a:noFill/>
            <a:miter lim="800000"/>
            <a:headEnd/>
            <a:tailEnd/>
          </a:ln>
        </p:spPr>
      </p:pic>
      <p:sp>
        <p:nvSpPr>
          <p:cNvPr id="36" name="Text Box 214"/>
          <p:cNvSpPr txBox="1">
            <a:spLocks noChangeArrowheads="1"/>
          </p:cNvSpPr>
          <p:nvPr/>
        </p:nvSpPr>
        <p:spPr bwMode="auto">
          <a:xfrm>
            <a:off x="14851063" y="5608908"/>
            <a:ext cx="12817475" cy="25660871"/>
          </a:xfrm>
          <a:prstGeom prst="rect">
            <a:avLst/>
          </a:prstGeom>
          <a:noFill/>
          <a:ln w="9525">
            <a:noFill/>
            <a:miter lim="800000"/>
            <a:headEnd/>
            <a:tailEnd/>
          </a:ln>
        </p:spPr>
        <p:txBody>
          <a:bodyPr>
            <a:spAutoFit/>
          </a:bodyPr>
          <a:lstStyle/>
          <a:p>
            <a:pPr algn="just" defTabSz="2952750">
              <a:spcBef>
                <a:spcPct val="50000"/>
              </a:spcBef>
            </a:pPr>
            <a:r>
              <a:rPr lang="en-GB" dirty="0"/>
              <a:t>The figure 2 illustrates the alterations introduced, the doctors only can connect to the hospital through online applications in this case the interface will be the ENR. </a:t>
            </a:r>
          </a:p>
          <a:p>
            <a:pPr algn="just" defTabSz="2952750">
              <a:spcBef>
                <a:spcPct val="50000"/>
              </a:spcBef>
            </a:pPr>
            <a:endParaRPr lang="pt-PT" sz="3600" dirty="0">
              <a:solidFill>
                <a:srgbClr val="92D050"/>
              </a:solidFill>
            </a:endParaRPr>
          </a:p>
          <a:p>
            <a:pPr algn="just" defTabSz="2952750">
              <a:spcBef>
                <a:spcPct val="50000"/>
              </a:spcBef>
            </a:pPr>
            <a:endParaRPr lang="en-US" sz="3600" b="1" dirty="0" smtClean="0">
              <a:solidFill>
                <a:srgbClr val="92D050"/>
              </a:solidFill>
            </a:endParaRPr>
          </a:p>
          <a:p>
            <a:pPr algn="just" defTabSz="2952750">
              <a:spcBef>
                <a:spcPct val="50000"/>
              </a:spcBef>
            </a:pPr>
            <a:endParaRPr lang="en-US" sz="3600" b="1" dirty="0"/>
          </a:p>
          <a:p>
            <a:pPr algn="just" defTabSz="2952750">
              <a:spcBef>
                <a:spcPct val="50000"/>
              </a:spcBef>
            </a:pPr>
            <a:endParaRPr lang="en-US" sz="3600" b="1" dirty="0" smtClean="0"/>
          </a:p>
          <a:p>
            <a:pPr algn="ctr" defTabSz="2952750">
              <a:spcBef>
                <a:spcPct val="50000"/>
              </a:spcBef>
            </a:pPr>
            <a:r>
              <a:rPr lang="en-US" sz="2800" b="1" dirty="0" smtClean="0"/>
              <a:t>Figure 1. </a:t>
            </a:r>
            <a:r>
              <a:rPr lang="en-US" sz="2800" dirty="0" smtClean="0"/>
              <a:t>ICU Current Environment</a:t>
            </a:r>
            <a:r>
              <a:rPr lang="en-US" sz="2800" b="1" dirty="0" smtClean="0"/>
              <a:t>	    Figure 2. </a:t>
            </a:r>
            <a:r>
              <a:rPr lang="en-US" sz="2800" dirty="0"/>
              <a:t>Hospital Pervasive Access</a:t>
            </a:r>
            <a:endParaRPr lang="en-US" sz="2800" b="1" dirty="0" smtClean="0"/>
          </a:p>
          <a:p>
            <a:pPr algn="just" defTabSz="2952750">
              <a:spcBef>
                <a:spcPct val="50000"/>
              </a:spcBef>
            </a:pPr>
            <a:r>
              <a:rPr lang="en-GB" dirty="0" smtClean="0"/>
              <a:t>In order </a:t>
            </a:r>
            <a:r>
              <a:rPr lang="en-GB" dirty="0"/>
              <a:t>to complete the KDD process, the system attends some </a:t>
            </a:r>
            <a:r>
              <a:rPr lang="en-GB" dirty="0" smtClean="0"/>
              <a:t>requirements: Online </a:t>
            </a:r>
            <a:r>
              <a:rPr lang="en-GB" dirty="0"/>
              <a:t>Learning</a:t>
            </a:r>
            <a:r>
              <a:rPr lang="en-GB" dirty="0" smtClean="0"/>
              <a:t>; Autonomous; Real-Time</a:t>
            </a:r>
            <a:r>
              <a:rPr lang="en-GB" dirty="0"/>
              <a:t>; Adaptability; Safety; </a:t>
            </a:r>
            <a:r>
              <a:rPr lang="en-GB" dirty="0" smtClean="0"/>
              <a:t>Accurate; Data Mining and Decision Models; </a:t>
            </a:r>
            <a:r>
              <a:rPr lang="en-GB" dirty="0"/>
              <a:t>Optimization; Intelligent agents; </a:t>
            </a:r>
            <a:r>
              <a:rPr lang="en-GB" dirty="0" smtClean="0"/>
              <a:t>Pervasiveness; </a:t>
            </a:r>
            <a:r>
              <a:rPr lang="en-GB" dirty="0"/>
              <a:t>Accuracy; </a:t>
            </a:r>
            <a:r>
              <a:rPr lang="en-GB" dirty="0" smtClean="0"/>
              <a:t>Privacy</a:t>
            </a:r>
            <a:r>
              <a:rPr lang="en-GB" dirty="0"/>
              <a:t>; Secure Access from Exterior; User Policy</a:t>
            </a:r>
            <a:r>
              <a:rPr lang="en-GB" dirty="0" smtClean="0"/>
              <a:t>. </a:t>
            </a:r>
            <a:r>
              <a:rPr lang="en-US" dirty="0"/>
              <a:t>Now a new information system architecture </a:t>
            </a:r>
            <a:r>
              <a:rPr lang="en-US" dirty="0" smtClean="0"/>
              <a:t>is been used </a:t>
            </a:r>
            <a:r>
              <a:rPr lang="en-US" dirty="0"/>
              <a:t>by </a:t>
            </a:r>
            <a:r>
              <a:rPr lang="en-US" dirty="0" smtClean="0"/>
              <a:t>ICU, being the most important the data acquisition sub-system (figure 3). After have all data in real-time and in electronic format  the DM system was designed (figure 4).</a:t>
            </a:r>
            <a:endParaRPr lang="en-US" dirty="0"/>
          </a:p>
          <a:p>
            <a:pPr algn="just" defTabSz="2952750">
              <a:spcBef>
                <a:spcPct val="50000"/>
              </a:spcBef>
            </a:pPr>
            <a:endParaRPr lang="en-GB" dirty="0" smtClean="0"/>
          </a:p>
          <a:p>
            <a:pPr algn="just" defTabSz="2952750">
              <a:spcBef>
                <a:spcPct val="50000"/>
              </a:spcBef>
            </a:pPr>
            <a:endParaRPr lang="en-US" sz="3600" b="1" dirty="0" smtClean="0"/>
          </a:p>
          <a:p>
            <a:pPr algn="just" defTabSz="2952750">
              <a:spcBef>
                <a:spcPct val="50000"/>
              </a:spcBef>
            </a:pPr>
            <a:endParaRPr lang="en-US" sz="3600" b="1" dirty="0"/>
          </a:p>
          <a:p>
            <a:pPr algn="just" defTabSz="2952750">
              <a:spcBef>
                <a:spcPct val="50000"/>
              </a:spcBef>
            </a:pPr>
            <a:endParaRPr lang="en-US" sz="3600" b="1" dirty="0" smtClean="0"/>
          </a:p>
          <a:p>
            <a:pPr algn="just" defTabSz="2952750">
              <a:spcBef>
                <a:spcPct val="50000"/>
              </a:spcBef>
            </a:pPr>
            <a:endParaRPr lang="en-US" sz="3600" b="1" dirty="0"/>
          </a:p>
          <a:p>
            <a:pPr algn="just" defTabSz="2952750">
              <a:spcBef>
                <a:spcPct val="50000"/>
              </a:spcBef>
            </a:pPr>
            <a:endParaRPr lang="en-US" sz="3600" b="1" dirty="0" smtClean="0"/>
          </a:p>
          <a:p>
            <a:pPr algn="ctr" defTabSz="2952750">
              <a:spcBef>
                <a:spcPct val="50000"/>
              </a:spcBef>
            </a:pPr>
            <a:endParaRPr lang="en-US" sz="1400" b="1" dirty="0" smtClean="0"/>
          </a:p>
          <a:p>
            <a:pPr algn="ctr" defTabSz="2952750">
              <a:spcBef>
                <a:spcPct val="50000"/>
              </a:spcBef>
            </a:pPr>
            <a:r>
              <a:rPr lang="en-US" sz="2800" b="1" dirty="0" smtClean="0"/>
              <a:t>Figure 3. </a:t>
            </a:r>
            <a:r>
              <a:rPr lang="en-US" sz="2800" dirty="0" smtClean="0"/>
              <a:t>Data Acquisition sub-system</a:t>
            </a:r>
            <a:r>
              <a:rPr lang="en-US" sz="2800" b="1" dirty="0" smtClean="0"/>
              <a:t>       Figure 4. </a:t>
            </a:r>
            <a:r>
              <a:rPr lang="en-US" sz="2800" dirty="0" smtClean="0"/>
              <a:t>INTCare DM System</a:t>
            </a:r>
          </a:p>
          <a:p>
            <a:pPr algn="just" defTabSz="2952750">
              <a:spcBef>
                <a:spcPct val="50000"/>
              </a:spcBef>
            </a:pPr>
            <a:r>
              <a:rPr lang="en-GB" dirty="0"/>
              <a:t>For each target was developed a set of 4</a:t>
            </a:r>
            <a:r>
              <a:rPr lang="en-GB" dirty="0" smtClean="0"/>
              <a:t> scenarios </a:t>
            </a:r>
            <a:r>
              <a:rPr lang="en-GB" dirty="0"/>
              <a:t>for </a:t>
            </a:r>
            <a:r>
              <a:rPr lang="en-GB" dirty="0" smtClean="0"/>
              <a:t>some DM </a:t>
            </a:r>
            <a:r>
              <a:rPr lang="en-GB" dirty="0"/>
              <a:t>techniques: Artificial Neural Network (AAN), </a:t>
            </a:r>
            <a:r>
              <a:rPr lang="en-GB" dirty="0" smtClean="0"/>
              <a:t>Support Vector Machine (SVM) Decision </a:t>
            </a:r>
            <a:r>
              <a:rPr lang="en-GB" dirty="0"/>
              <a:t>T</a:t>
            </a:r>
            <a:r>
              <a:rPr lang="en-GB" dirty="0" smtClean="0"/>
              <a:t>rees</a:t>
            </a:r>
            <a:r>
              <a:rPr lang="en-GB" dirty="0"/>
              <a:t>, Regression and Ensembles. </a:t>
            </a:r>
            <a:r>
              <a:rPr lang="en-GB" dirty="0" smtClean="0"/>
              <a:t>Table 1 </a:t>
            </a:r>
            <a:r>
              <a:rPr lang="en-GB" dirty="0"/>
              <a:t>sums the results and presents, for each organic system, the best scenario and the technique with the best results, in terms of sensitivity</a:t>
            </a:r>
            <a:r>
              <a:rPr lang="en-GB" dirty="0" smtClean="0"/>
              <a:t>.</a:t>
            </a:r>
          </a:p>
          <a:p>
            <a:pPr algn="just" defTabSz="2952750">
              <a:spcBef>
                <a:spcPct val="50000"/>
              </a:spcBef>
            </a:pPr>
            <a:endParaRPr lang="en-US" b="1" dirty="0">
              <a:solidFill>
                <a:srgbClr val="FF0000"/>
              </a:solidFill>
            </a:endParaRPr>
          </a:p>
          <a:p>
            <a:pPr algn="just" defTabSz="2952750">
              <a:spcBef>
                <a:spcPct val="50000"/>
              </a:spcBef>
            </a:pPr>
            <a:endParaRPr lang="en-US" b="1" dirty="0" smtClean="0">
              <a:solidFill>
                <a:srgbClr val="FF0000"/>
              </a:solidFill>
            </a:endParaRPr>
          </a:p>
          <a:p>
            <a:pPr algn="just" defTabSz="2952750">
              <a:spcBef>
                <a:spcPct val="50000"/>
              </a:spcBef>
            </a:pPr>
            <a:endParaRPr lang="en-US" b="1" dirty="0">
              <a:solidFill>
                <a:srgbClr val="FF0000"/>
              </a:solidFill>
            </a:endParaRPr>
          </a:p>
          <a:p>
            <a:pPr algn="just" defTabSz="2952750">
              <a:spcBef>
                <a:spcPct val="50000"/>
              </a:spcBef>
            </a:pPr>
            <a:endParaRPr lang="en-US" b="1" dirty="0" smtClean="0">
              <a:solidFill>
                <a:srgbClr val="FF0000"/>
              </a:solidFill>
            </a:endParaRPr>
          </a:p>
          <a:p>
            <a:pPr algn="just" defTabSz="2952750">
              <a:spcBef>
                <a:spcPct val="50000"/>
              </a:spcBef>
            </a:pPr>
            <a:endParaRPr lang="en-US" b="1" dirty="0" smtClean="0">
              <a:solidFill>
                <a:srgbClr val="FF0000"/>
              </a:solidFill>
            </a:endParaRPr>
          </a:p>
          <a:p>
            <a:pPr algn="just" defTabSz="2952750">
              <a:spcBef>
                <a:spcPct val="50000"/>
              </a:spcBef>
            </a:pPr>
            <a:endParaRPr lang="en-US" sz="1100" b="1" dirty="0" smtClean="0">
              <a:solidFill>
                <a:srgbClr val="FF0000"/>
              </a:solidFill>
            </a:endParaRPr>
          </a:p>
          <a:p>
            <a:pPr algn="just" defTabSz="2952750">
              <a:spcBef>
                <a:spcPct val="50000"/>
              </a:spcBef>
            </a:pPr>
            <a:r>
              <a:rPr lang="en-GB" sz="2800" b="1" dirty="0" smtClean="0"/>
              <a:t>Table 1</a:t>
            </a:r>
            <a:r>
              <a:rPr lang="en-GB" sz="2800" dirty="0" smtClean="0"/>
              <a:t>: </a:t>
            </a:r>
            <a:r>
              <a:rPr lang="en-GB" sz="2800" dirty="0"/>
              <a:t>Best results for each target by scenario and technique</a:t>
            </a:r>
            <a:endParaRPr lang="pt-PT" sz="2800" dirty="0"/>
          </a:p>
          <a:p>
            <a:pPr algn="just" defTabSz="2952750">
              <a:spcBef>
                <a:spcPct val="50000"/>
              </a:spcBef>
            </a:pPr>
            <a:endParaRPr lang="en-US" b="1" dirty="0">
              <a:solidFill>
                <a:srgbClr val="FF0000"/>
              </a:solidFill>
            </a:endParaRPr>
          </a:p>
          <a:p>
            <a:pPr algn="just" defTabSz="2952750">
              <a:spcBef>
                <a:spcPct val="50000"/>
              </a:spcBef>
            </a:pPr>
            <a:endParaRPr lang="pt-PT" dirty="0"/>
          </a:p>
          <a:p>
            <a:pPr algn="ctr" defTabSz="2952750">
              <a:spcBef>
                <a:spcPct val="50000"/>
              </a:spcBef>
            </a:pPr>
            <a:endParaRPr lang="en-US" sz="2800" dirty="0"/>
          </a:p>
          <a:p>
            <a:pPr algn="ctr" defTabSz="2952750">
              <a:spcBef>
                <a:spcPct val="50000"/>
              </a:spcBef>
            </a:pPr>
            <a:endParaRPr lang="en-US" sz="2800" dirty="0"/>
          </a:p>
        </p:txBody>
      </p:sp>
      <p:sp>
        <p:nvSpPr>
          <p:cNvPr id="37" name="Text Box 214"/>
          <p:cNvSpPr txBox="1">
            <a:spLocks noChangeArrowheads="1"/>
          </p:cNvSpPr>
          <p:nvPr/>
        </p:nvSpPr>
        <p:spPr bwMode="auto">
          <a:xfrm>
            <a:off x="28676600" y="5601799"/>
            <a:ext cx="12817475" cy="22067580"/>
          </a:xfrm>
          <a:prstGeom prst="rect">
            <a:avLst/>
          </a:prstGeom>
          <a:noFill/>
          <a:ln w="9525">
            <a:noFill/>
            <a:miter lim="800000"/>
            <a:headEnd/>
            <a:tailEnd/>
          </a:ln>
        </p:spPr>
        <p:txBody>
          <a:bodyPr>
            <a:spAutoFit/>
          </a:bodyPr>
          <a:lstStyle/>
          <a:p>
            <a:pPr algn="just" defTabSz="2952750">
              <a:spcBef>
                <a:spcPct val="50000"/>
              </a:spcBef>
            </a:pPr>
            <a:r>
              <a:rPr lang="en-US" dirty="0"/>
              <a:t>The </a:t>
            </a:r>
            <a:r>
              <a:rPr lang="en-US" dirty="0" smtClean="0"/>
              <a:t>next </a:t>
            </a:r>
            <a:r>
              <a:rPr lang="en-US" dirty="0"/>
              <a:t>figure (5) shows how the entire INTCare system works remotely, valuing the </a:t>
            </a:r>
            <a:r>
              <a:rPr lang="en-US" dirty="0" smtClean="0"/>
              <a:t>DM </a:t>
            </a:r>
            <a:r>
              <a:rPr lang="en-US" dirty="0"/>
              <a:t>Models continuing learning and group and mobile decisions.</a:t>
            </a:r>
          </a:p>
          <a:p>
            <a:pPr algn="just" defTabSz="2952750">
              <a:spcBef>
                <a:spcPct val="50000"/>
              </a:spcBef>
            </a:pPr>
            <a:endParaRPr lang="en-US" sz="3600" b="1" dirty="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a:p>
          <a:p>
            <a:pPr algn="just" defTabSz="2952750">
              <a:spcBef>
                <a:spcPct val="50000"/>
              </a:spcBef>
            </a:pPr>
            <a:endParaRPr lang="en-US" sz="3600" b="1" dirty="0" smtClean="0"/>
          </a:p>
          <a:p>
            <a:pPr algn="ctr" defTabSz="2952750">
              <a:spcBef>
                <a:spcPct val="50000"/>
              </a:spcBef>
            </a:pPr>
            <a:r>
              <a:rPr lang="en-US" sz="2800" b="1" dirty="0"/>
              <a:t>Figure </a:t>
            </a:r>
            <a:r>
              <a:rPr lang="en-US" sz="2800" b="1" dirty="0" smtClean="0"/>
              <a:t>5. </a:t>
            </a:r>
            <a:r>
              <a:rPr lang="en-US" sz="2800" dirty="0" smtClean="0"/>
              <a:t>INTCare Pervasive system</a:t>
            </a:r>
            <a:endParaRPr lang="en-US" sz="2800" dirty="0"/>
          </a:p>
          <a:p>
            <a:pPr algn="just" defTabSz="2952750">
              <a:spcBef>
                <a:spcPct val="50000"/>
              </a:spcBef>
            </a:pPr>
            <a:r>
              <a:rPr lang="en-US" sz="3600" b="1" dirty="0" smtClean="0"/>
              <a:t>Conclusions</a:t>
            </a:r>
          </a:p>
          <a:p>
            <a:pPr algn="just" defTabSz="2952750">
              <a:spcBef>
                <a:spcPct val="50000"/>
              </a:spcBef>
            </a:pPr>
            <a:r>
              <a:rPr lang="en-GB" dirty="0"/>
              <a:t>The features defined and evaluated in this work made possible to transform the system in order to be more secure, robust, easily accessible and intelligent. Is expected the system will improve the patient outcome in the future due to some new facilities like the data availability in online, real-time and in electronic format. With the ICU pervasive access recast, is possible to accede to knowledge portions that can support the decision making process, anytime, </a:t>
            </a:r>
            <a:r>
              <a:rPr lang="en-GB" dirty="0" smtClean="0"/>
              <a:t>anywhere.</a:t>
            </a:r>
          </a:p>
          <a:p>
            <a:pPr algn="just" defTabSz="2952750">
              <a:spcBef>
                <a:spcPct val="50000"/>
              </a:spcBef>
            </a:pPr>
            <a:r>
              <a:rPr lang="en-GB" sz="3600" b="1" dirty="0" smtClean="0"/>
              <a:t>Future Work</a:t>
            </a:r>
          </a:p>
          <a:p>
            <a:pPr algn="just" defTabSz="2952750">
              <a:spcBef>
                <a:spcPct val="50000"/>
              </a:spcBef>
            </a:pPr>
            <a:r>
              <a:rPr lang="en-US" dirty="0"/>
              <a:t>Define all processing and transforming task for all data collected, making it an </a:t>
            </a:r>
            <a:r>
              <a:rPr lang="en-US" dirty="0" smtClean="0"/>
              <a:t>autonomous </a:t>
            </a:r>
            <a:r>
              <a:rPr lang="en-US" dirty="0"/>
              <a:t>process by the agents that execute the tasks and rules defined for each variable / source, </a:t>
            </a:r>
            <a:r>
              <a:rPr lang="en-US" dirty="0" smtClean="0"/>
              <a:t>refining </a:t>
            </a:r>
            <a:r>
              <a:rPr lang="en-US" dirty="0"/>
              <a:t>the data quality. Improve the Data Mining Model and continuing the test of prevision models with real data </a:t>
            </a:r>
            <a:r>
              <a:rPr lang="en-US" dirty="0" smtClean="0"/>
              <a:t>collected </a:t>
            </a:r>
            <a:r>
              <a:rPr lang="en-US" dirty="0"/>
              <a:t>in real-time and online mode. Improve the data mining scripts for critical events, ratios and medical scores automatic calculation. </a:t>
            </a:r>
          </a:p>
          <a:p>
            <a:pPr algn="just" defTabSz="2952750">
              <a:spcBef>
                <a:spcPct val="50000"/>
              </a:spcBef>
            </a:pPr>
            <a:r>
              <a:rPr lang="en-US" sz="3600" b="1" dirty="0" smtClean="0"/>
              <a:t>Acknowledges </a:t>
            </a:r>
          </a:p>
          <a:p>
            <a:pPr algn="just" defTabSz="2952750">
              <a:spcBef>
                <a:spcPct val="50000"/>
              </a:spcBef>
            </a:pPr>
            <a:r>
              <a:rPr lang="en-GB" dirty="0"/>
              <a:t>The author would like to thank FCT (Foundation of Science and Technology, Portugal) for the financial support through the contract PTDC/EIA/72819/2006. This work was supported by the grant SFRH/BD/70156/2010 from FCT.</a:t>
            </a:r>
            <a:endParaRPr lang="pt-PT" dirty="0"/>
          </a:p>
        </p:txBody>
      </p:sp>
      <p:pic>
        <p:nvPicPr>
          <p:cNvPr id="39" name="Picture 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19598" y="7219459"/>
            <a:ext cx="6477897" cy="31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18873" y="7173048"/>
            <a:ext cx="6351346" cy="321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35157" y="15320887"/>
            <a:ext cx="4757737"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09082" y="15320887"/>
            <a:ext cx="6139196" cy="500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08933" y="6931075"/>
            <a:ext cx="10140950" cy="765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4" name="Table 43"/>
          <p:cNvGraphicFramePr>
            <a:graphicFrameLocks noGrp="1"/>
          </p:cNvGraphicFramePr>
          <p:nvPr>
            <p:extLst>
              <p:ext uri="{D42A27DB-BD31-4B8C-83A1-F6EECF244321}">
                <p14:modId xmlns:p14="http://schemas.microsoft.com/office/powerpoint/2010/main" val="1690334085"/>
              </p:ext>
            </p:extLst>
          </p:nvPr>
        </p:nvGraphicFramePr>
        <p:xfrm>
          <a:off x="14884797" y="24039595"/>
          <a:ext cx="12783741" cy="3413760"/>
        </p:xfrm>
        <a:graphic>
          <a:graphicData uri="http://schemas.openxmlformats.org/drawingml/2006/table">
            <a:tbl>
              <a:tblPr>
                <a:tableStyleId>{9D7B26C5-4107-4FEC-AEDC-1716B250A1EF}</a:tableStyleId>
              </a:tblPr>
              <a:tblGrid>
                <a:gridCol w="3351113"/>
                <a:gridCol w="3024336"/>
                <a:gridCol w="3744416"/>
                <a:gridCol w="2663876"/>
              </a:tblGrid>
              <a:tr h="464525">
                <a:tc>
                  <a:txBody>
                    <a:bodyPr/>
                    <a:lstStyle/>
                    <a:p>
                      <a:pPr algn="ctr">
                        <a:lnSpc>
                          <a:spcPct val="100000"/>
                        </a:lnSpc>
                        <a:spcAft>
                          <a:spcPts val="0"/>
                        </a:spcAft>
                      </a:pPr>
                      <a:r>
                        <a:rPr lang="en-US" sz="3200" b="1" dirty="0">
                          <a:effectLst/>
                        </a:rPr>
                        <a:t>Target</a:t>
                      </a:r>
                      <a:endParaRPr lang="pt-PT" sz="3200" b="1" dirty="0">
                        <a:effectLst/>
                        <a:latin typeface="Times New Roman"/>
                        <a:ea typeface="SimSun"/>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3200" b="1" dirty="0">
                          <a:effectLst/>
                        </a:rPr>
                        <a:t>Scenario</a:t>
                      </a:r>
                      <a:endParaRPr lang="pt-PT" sz="3200" b="1" dirty="0">
                        <a:effectLst/>
                        <a:latin typeface="Times New Roman"/>
                        <a:ea typeface="SimSun"/>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3200" b="1" dirty="0" smtClean="0">
                          <a:effectLst/>
                        </a:rPr>
                        <a:t>Sensibility</a:t>
                      </a:r>
                      <a:endParaRPr lang="pt-PT" sz="3200" b="1" dirty="0">
                        <a:effectLst/>
                        <a:latin typeface="Times New Roman"/>
                        <a:ea typeface="SimSun"/>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3200" b="1" dirty="0">
                          <a:effectLst/>
                        </a:rPr>
                        <a:t>Technique</a:t>
                      </a:r>
                      <a:endParaRPr lang="pt-PT" sz="3200" b="1" dirty="0">
                        <a:effectLst/>
                        <a:latin typeface="Times New Roman"/>
                        <a:ea typeface="SimSun"/>
                        <a:cs typeface="Times New Roman"/>
                      </a:endParaRPr>
                    </a:p>
                  </a:txBody>
                  <a:tcPr marL="68580" marR="68580" marT="0" marB="0" anchor="ctr">
                    <a:lnB w="12700" cap="flat" cmpd="sng" algn="ctr">
                      <a:solidFill>
                        <a:schemeClr val="tx1"/>
                      </a:solidFill>
                      <a:prstDash val="solid"/>
                      <a:round/>
                      <a:headEnd type="none" w="med" len="med"/>
                      <a:tailEnd type="none" w="med" len="med"/>
                    </a:lnB>
                  </a:tcPr>
                </a:tc>
              </a:tr>
              <a:tr h="464525">
                <a:tc>
                  <a:txBody>
                    <a:bodyPr/>
                    <a:lstStyle/>
                    <a:p>
                      <a:pPr algn="just">
                        <a:lnSpc>
                          <a:spcPct val="100000"/>
                        </a:lnSpc>
                        <a:spcAft>
                          <a:spcPts val="0"/>
                        </a:spcAft>
                      </a:pPr>
                      <a:r>
                        <a:rPr lang="en-US" sz="3200" b="1" dirty="0" smtClean="0">
                          <a:effectLst/>
                        </a:rPr>
                        <a:t>Cardiovascular</a:t>
                      </a:r>
                      <a:endParaRPr lang="pt-PT" sz="3200" b="1" dirty="0">
                        <a:effectLst/>
                        <a:latin typeface="Times New Roman"/>
                        <a:ea typeface="SimSun"/>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3200" dirty="0" smtClean="0">
                          <a:effectLst/>
                        </a:rPr>
                        <a:t>M1</a:t>
                      </a:r>
                      <a:endParaRPr lang="pt-PT" sz="3200" dirty="0">
                        <a:effectLst/>
                        <a:latin typeface="Times New Roman"/>
                        <a:ea typeface="SimSun"/>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indent="191135" algn="ctr">
                        <a:lnSpc>
                          <a:spcPct val="100000"/>
                        </a:lnSpc>
                        <a:spcAft>
                          <a:spcPts val="0"/>
                        </a:spcAft>
                      </a:pPr>
                      <a:r>
                        <a:rPr lang="en-GB" sz="3200" dirty="0">
                          <a:effectLst/>
                        </a:rPr>
                        <a:t>93.4</a:t>
                      </a:r>
                      <a:endParaRPr lang="pt-PT" sz="3200" dirty="0">
                        <a:effectLst/>
                        <a:latin typeface="Times New Roman"/>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indent="191135" algn="ctr">
                        <a:lnSpc>
                          <a:spcPct val="100000"/>
                        </a:lnSpc>
                        <a:spcAft>
                          <a:spcPts val="0"/>
                        </a:spcAft>
                      </a:pPr>
                      <a:r>
                        <a:rPr lang="en-GB" sz="3200" dirty="0">
                          <a:effectLst/>
                        </a:rPr>
                        <a:t>ANN</a:t>
                      </a:r>
                      <a:endParaRPr lang="pt-PT" sz="3200" dirty="0">
                        <a:effectLst/>
                        <a:latin typeface="Times New Roman"/>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tcPr>
                </a:tc>
              </a:tr>
              <a:tr h="464525">
                <a:tc>
                  <a:txBody>
                    <a:bodyPr/>
                    <a:lstStyle/>
                    <a:p>
                      <a:pPr algn="just">
                        <a:lnSpc>
                          <a:spcPct val="100000"/>
                        </a:lnSpc>
                        <a:spcAft>
                          <a:spcPts val="0"/>
                        </a:spcAft>
                      </a:pPr>
                      <a:r>
                        <a:rPr lang="en-US" sz="3200" b="1" dirty="0" smtClean="0">
                          <a:effectLst/>
                        </a:rPr>
                        <a:t>Respiratory</a:t>
                      </a:r>
                      <a:endParaRPr lang="pt-PT" sz="3200" b="1" dirty="0">
                        <a:effectLst/>
                        <a:latin typeface="Times New Roman"/>
                        <a:ea typeface="SimSun"/>
                        <a:cs typeface="Times New Roman"/>
                      </a:endParaRPr>
                    </a:p>
                  </a:txBody>
                  <a:tcPr marL="68580" marR="68580" marT="0" marB="0" anchor="ctr"/>
                </a:tc>
                <a:tc>
                  <a:txBody>
                    <a:bodyPr/>
                    <a:lstStyle/>
                    <a:p>
                      <a:pPr marL="0" indent="0" algn="ctr">
                        <a:lnSpc>
                          <a:spcPct val="100000"/>
                        </a:lnSpc>
                        <a:spcAft>
                          <a:spcPts val="0"/>
                        </a:spcAft>
                      </a:pPr>
                      <a:r>
                        <a:rPr lang="en-GB" sz="3200" dirty="0" smtClean="0">
                          <a:effectLst/>
                        </a:rPr>
                        <a:t>M2</a:t>
                      </a:r>
                      <a:endParaRPr lang="pt-PT" sz="3200" dirty="0">
                        <a:effectLst/>
                        <a:latin typeface="Times New Roman"/>
                        <a:ea typeface="Times New Roman"/>
                        <a:cs typeface="Times New Roman"/>
                      </a:endParaRPr>
                    </a:p>
                  </a:txBody>
                  <a:tcPr marL="68580" marR="68580" marT="0" marB="0" anchor="ctr"/>
                </a:tc>
                <a:tc>
                  <a:txBody>
                    <a:bodyPr/>
                    <a:lstStyle/>
                    <a:p>
                      <a:pPr indent="191135" algn="ctr">
                        <a:lnSpc>
                          <a:spcPct val="100000"/>
                        </a:lnSpc>
                        <a:spcAft>
                          <a:spcPts val="0"/>
                        </a:spcAft>
                      </a:pPr>
                      <a:r>
                        <a:rPr lang="en-GB" sz="3200" dirty="0" smtClean="0">
                          <a:effectLst/>
                        </a:rPr>
                        <a:t>100.0</a:t>
                      </a:r>
                      <a:endParaRPr lang="pt-PT" sz="3200" dirty="0">
                        <a:effectLst/>
                        <a:latin typeface="Times New Roman"/>
                        <a:ea typeface="Times New Roman"/>
                        <a:cs typeface="Times New Roman"/>
                      </a:endParaRPr>
                    </a:p>
                  </a:txBody>
                  <a:tcPr marL="68580" marR="68580" marT="0" marB="0" anchor="ctr"/>
                </a:tc>
                <a:tc>
                  <a:txBody>
                    <a:bodyPr/>
                    <a:lstStyle/>
                    <a:p>
                      <a:pPr indent="191135" algn="ctr">
                        <a:lnSpc>
                          <a:spcPct val="100000"/>
                        </a:lnSpc>
                        <a:spcAft>
                          <a:spcPts val="0"/>
                        </a:spcAft>
                      </a:pPr>
                      <a:r>
                        <a:rPr lang="en-GB" sz="3200" dirty="0" smtClean="0">
                          <a:effectLst/>
                        </a:rPr>
                        <a:t>SVM</a:t>
                      </a:r>
                      <a:endParaRPr lang="pt-PT" sz="3200" dirty="0">
                        <a:effectLst/>
                        <a:latin typeface="Times New Roman"/>
                        <a:ea typeface="Times New Roman"/>
                        <a:cs typeface="Times New Roman"/>
                      </a:endParaRPr>
                    </a:p>
                  </a:txBody>
                  <a:tcPr marL="68580" marR="68580" marT="0" marB="0" anchor="ctr"/>
                </a:tc>
              </a:tr>
              <a:tr h="464525">
                <a:tc>
                  <a:txBody>
                    <a:bodyPr/>
                    <a:lstStyle/>
                    <a:p>
                      <a:pPr algn="just">
                        <a:lnSpc>
                          <a:spcPct val="100000"/>
                        </a:lnSpc>
                        <a:spcAft>
                          <a:spcPts val="0"/>
                        </a:spcAft>
                      </a:pPr>
                      <a:r>
                        <a:rPr lang="en-US" sz="3200" b="1" dirty="0">
                          <a:effectLst/>
                        </a:rPr>
                        <a:t>Renal</a:t>
                      </a:r>
                      <a:endParaRPr lang="pt-PT" sz="3200" b="1" dirty="0">
                        <a:effectLst/>
                        <a:latin typeface="Times New Roman"/>
                        <a:ea typeface="SimSun"/>
                        <a:cs typeface="Times New Roman"/>
                      </a:endParaRPr>
                    </a:p>
                  </a:txBody>
                  <a:tcPr marL="68580" marR="68580" marT="0" marB="0" anchor="ctr"/>
                </a:tc>
                <a:tc>
                  <a:txBody>
                    <a:bodyPr/>
                    <a:lstStyle/>
                    <a:p>
                      <a:pPr algn="ctr">
                        <a:lnSpc>
                          <a:spcPct val="100000"/>
                        </a:lnSpc>
                        <a:spcAft>
                          <a:spcPts val="0"/>
                        </a:spcAft>
                      </a:pPr>
                      <a:r>
                        <a:rPr lang="en-US" sz="3200" dirty="0" smtClean="0">
                          <a:effectLst/>
                        </a:rPr>
                        <a:t>M4</a:t>
                      </a:r>
                      <a:endParaRPr lang="pt-PT" sz="3200" dirty="0">
                        <a:effectLst/>
                        <a:latin typeface="Times New Roman"/>
                        <a:ea typeface="SimSun"/>
                        <a:cs typeface="Times New Roman"/>
                      </a:endParaRPr>
                    </a:p>
                  </a:txBody>
                  <a:tcPr marL="68580" marR="68580" marT="0" marB="0" anchor="ctr"/>
                </a:tc>
                <a:tc>
                  <a:txBody>
                    <a:bodyPr/>
                    <a:lstStyle/>
                    <a:p>
                      <a:pPr indent="191135" algn="ctr">
                        <a:lnSpc>
                          <a:spcPct val="100000"/>
                        </a:lnSpc>
                        <a:spcAft>
                          <a:spcPts val="0"/>
                        </a:spcAft>
                      </a:pPr>
                      <a:r>
                        <a:rPr lang="en-GB" sz="3200" dirty="0" smtClean="0">
                          <a:effectLst/>
                        </a:rPr>
                        <a:t>100.0</a:t>
                      </a:r>
                      <a:endParaRPr lang="pt-PT" sz="3200" dirty="0">
                        <a:effectLst/>
                        <a:latin typeface="Times New Roman"/>
                        <a:ea typeface="Times New Roman"/>
                        <a:cs typeface="Times New Roman"/>
                      </a:endParaRPr>
                    </a:p>
                  </a:txBody>
                  <a:tcPr marL="68580" marR="68580" marT="0" marB="0" anchor="ctr"/>
                </a:tc>
                <a:tc>
                  <a:txBody>
                    <a:bodyPr/>
                    <a:lstStyle/>
                    <a:p>
                      <a:pPr indent="191135" algn="ctr">
                        <a:lnSpc>
                          <a:spcPct val="100000"/>
                        </a:lnSpc>
                        <a:spcAft>
                          <a:spcPts val="0"/>
                        </a:spcAft>
                      </a:pPr>
                      <a:r>
                        <a:rPr lang="en-GB" sz="3200" dirty="0" smtClean="0">
                          <a:effectLst/>
                        </a:rPr>
                        <a:t>SVM</a:t>
                      </a:r>
                      <a:endParaRPr lang="pt-PT" sz="3200" dirty="0">
                        <a:effectLst/>
                        <a:latin typeface="Times New Roman"/>
                        <a:ea typeface="Times New Roman"/>
                        <a:cs typeface="Times New Roman"/>
                      </a:endParaRPr>
                    </a:p>
                  </a:txBody>
                  <a:tcPr marL="68580" marR="68580" marT="0" marB="0" anchor="ctr"/>
                </a:tc>
              </a:tr>
              <a:tr h="464525">
                <a:tc>
                  <a:txBody>
                    <a:bodyPr/>
                    <a:lstStyle/>
                    <a:p>
                      <a:pPr algn="just">
                        <a:lnSpc>
                          <a:spcPct val="100000"/>
                        </a:lnSpc>
                        <a:spcAft>
                          <a:spcPts val="0"/>
                        </a:spcAft>
                      </a:pPr>
                      <a:r>
                        <a:rPr lang="en-US" sz="3200" b="1" dirty="0" smtClean="0">
                          <a:effectLst/>
                        </a:rPr>
                        <a:t>Hepatic</a:t>
                      </a:r>
                      <a:endParaRPr lang="pt-PT" sz="3200" b="1" dirty="0">
                        <a:effectLst/>
                        <a:latin typeface="Times New Roman"/>
                        <a:ea typeface="SimSun"/>
                        <a:cs typeface="Times New Roman"/>
                      </a:endParaRPr>
                    </a:p>
                  </a:txBody>
                  <a:tcPr marL="68580" marR="68580" marT="0" marB="0" anchor="ctr"/>
                </a:tc>
                <a:tc>
                  <a:txBody>
                    <a:bodyPr/>
                    <a:lstStyle/>
                    <a:p>
                      <a:pPr marL="0" indent="0" algn="ctr">
                        <a:lnSpc>
                          <a:spcPct val="100000"/>
                        </a:lnSpc>
                        <a:spcAft>
                          <a:spcPts val="0"/>
                        </a:spcAft>
                      </a:pPr>
                      <a:r>
                        <a:rPr lang="en-GB" sz="3200" dirty="0" smtClean="0">
                          <a:effectLst/>
                        </a:rPr>
                        <a:t>M4</a:t>
                      </a:r>
                      <a:endParaRPr lang="pt-PT" sz="3200" dirty="0">
                        <a:effectLst/>
                        <a:latin typeface="Times New Roman"/>
                        <a:ea typeface="Times New Roman"/>
                        <a:cs typeface="Times New Roman"/>
                      </a:endParaRPr>
                    </a:p>
                  </a:txBody>
                  <a:tcPr marL="68580" marR="68580" marT="0" marB="0" anchor="ctr"/>
                </a:tc>
                <a:tc>
                  <a:txBody>
                    <a:bodyPr/>
                    <a:lstStyle/>
                    <a:p>
                      <a:pPr indent="191135" algn="ctr">
                        <a:lnSpc>
                          <a:spcPct val="100000"/>
                        </a:lnSpc>
                        <a:spcAft>
                          <a:spcPts val="0"/>
                        </a:spcAft>
                      </a:pPr>
                      <a:r>
                        <a:rPr lang="en-GB" sz="3200" dirty="0" smtClean="0">
                          <a:effectLst/>
                        </a:rPr>
                        <a:t>100.0</a:t>
                      </a:r>
                      <a:endParaRPr lang="pt-PT" sz="3200" dirty="0">
                        <a:effectLst/>
                        <a:latin typeface="Times New Roman"/>
                        <a:ea typeface="Times New Roman"/>
                        <a:cs typeface="Times New Roman"/>
                      </a:endParaRPr>
                    </a:p>
                  </a:txBody>
                  <a:tcPr marL="68580" marR="68580" marT="0" marB="0" anchor="ctr"/>
                </a:tc>
                <a:tc>
                  <a:txBody>
                    <a:bodyPr/>
                    <a:lstStyle/>
                    <a:p>
                      <a:pPr indent="191135" algn="ctr">
                        <a:lnSpc>
                          <a:spcPct val="100000"/>
                        </a:lnSpc>
                        <a:spcAft>
                          <a:spcPts val="0"/>
                        </a:spcAft>
                      </a:pPr>
                      <a:r>
                        <a:rPr lang="en-GB" sz="3200" dirty="0" smtClean="0">
                          <a:effectLst/>
                        </a:rPr>
                        <a:t>SVM</a:t>
                      </a:r>
                      <a:endParaRPr lang="pt-PT" sz="3200" dirty="0">
                        <a:effectLst/>
                        <a:latin typeface="Times New Roman"/>
                        <a:ea typeface="Times New Roman"/>
                        <a:cs typeface="Times New Roman"/>
                      </a:endParaRPr>
                    </a:p>
                  </a:txBody>
                  <a:tcPr marL="68580" marR="68580" marT="0" marB="0" anchor="ctr"/>
                </a:tc>
              </a:tr>
              <a:tr h="464525">
                <a:tc>
                  <a:txBody>
                    <a:bodyPr/>
                    <a:lstStyle/>
                    <a:p>
                      <a:pPr algn="just">
                        <a:lnSpc>
                          <a:spcPct val="100000"/>
                        </a:lnSpc>
                        <a:spcAft>
                          <a:spcPts val="0"/>
                        </a:spcAft>
                      </a:pPr>
                      <a:r>
                        <a:rPr lang="en-US" sz="3200" b="1" dirty="0" smtClean="0">
                          <a:effectLst/>
                        </a:rPr>
                        <a:t>Coagulation</a:t>
                      </a:r>
                      <a:endParaRPr lang="pt-PT" sz="3200" b="1" dirty="0">
                        <a:effectLst/>
                        <a:latin typeface="Times New Roman"/>
                        <a:ea typeface="SimSun"/>
                        <a:cs typeface="Times New Roman"/>
                      </a:endParaRPr>
                    </a:p>
                  </a:txBody>
                  <a:tcPr marL="68580" marR="68580" marT="0" marB="0" anchor="ctr"/>
                </a:tc>
                <a:tc>
                  <a:txBody>
                    <a:bodyPr/>
                    <a:lstStyle/>
                    <a:p>
                      <a:pPr marL="0" indent="0" algn="ctr">
                        <a:lnSpc>
                          <a:spcPct val="100000"/>
                        </a:lnSpc>
                        <a:spcAft>
                          <a:spcPts val="0"/>
                        </a:spcAft>
                      </a:pPr>
                      <a:r>
                        <a:rPr lang="en-GB" sz="3200" dirty="0">
                          <a:effectLst/>
                        </a:rPr>
                        <a:t>M2</a:t>
                      </a:r>
                      <a:endParaRPr lang="pt-PT" sz="3200" dirty="0">
                        <a:effectLst/>
                        <a:latin typeface="Times New Roman"/>
                        <a:ea typeface="Times New Roman"/>
                        <a:cs typeface="Times New Roman"/>
                      </a:endParaRPr>
                    </a:p>
                  </a:txBody>
                  <a:tcPr marL="68580" marR="68580" marT="0" marB="0" anchor="ctr"/>
                </a:tc>
                <a:tc>
                  <a:txBody>
                    <a:bodyPr/>
                    <a:lstStyle/>
                    <a:p>
                      <a:pPr indent="191135" algn="ctr">
                        <a:lnSpc>
                          <a:spcPct val="100000"/>
                        </a:lnSpc>
                        <a:spcAft>
                          <a:spcPts val="0"/>
                        </a:spcAft>
                      </a:pPr>
                      <a:r>
                        <a:rPr lang="en-GB" sz="3200" dirty="0" smtClean="0">
                          <a:effectLst/>
                        </a:rPr>
                        <a:t>99.8</a:t>
                      </a:r>
                      <a:endParaRPr lang="pt-PT" sz="3200" dirty="0">
                        <a:effectLst/>
                        <a:latin typeface="Times New Roman"/>
                        <a:ea typeface="Times New Roman"/>
                        <a:cs typeface="Times New Roman"/>
                      </a:endParaRPr>
                    </a:p>
                  </a:txBody>
                  <a:tcPr marL="68580" marR="68580" marT="0" marB="0" anchor="ctr"/>
                </a:tc>
                <a:tc>
                  <a:txBody>
                    <a:bodyPr/>
                    <a:lstStyle/>
                    <a:p>
                      <a:pPr indent="191135" algn="ctr">
                        <a:lnSpc>
                          <a:spcPct val="100000"/>
                        </a:lnSpc>
                        <a:spcAft>
                          <a:spcPts val="0"/>
                        </a:spcAft>
                      </a:pPr>
                      <a:r>
                        <a:rPr lang="en-GB" sz="3200" dirty="0" smtClean="0">
                          <a:effectLst/>
                        </a:rPr>
                        <a:t>SVM</a:t>
                      </a:r>
                      <a:endParaRPr lang="pt-PT" sz="3200" dirty="0">
                        <a:effectLst/>
                        <a:latin typeface="Times New Roman"/>
                        <a:ea typeface="Times New Roman"/>
                        <a:cs typeface="Times New Roman"/>
                      </a:endParaRPr>
                    </a:p>
                  </a:txBody>
                  <a:tcPr marL="68580" marR="68580" marT="0" marB="0" anchor="ctr"/>
                </a:tc>
              </a:tr>
              <a:tr h="464525">
                <a:tc>
                  <a:txBody>
                    <a:bodyPr/>
                    <a:lstStyle/>
                    <a:p>
                      <a:pPr algn="just">
                        <a:lnSpc>
                          <a:spcPct val="100000"/>
                        </a:lnSpc>
                        <a:spcAft>
                          <a:spcPts val="0"/>
                        </a:spcAft>
                      </a:pPr>
                      <a:r>
                        <a:rPr lang="en-US" sz="3200" b="1" dirty="0" smtClean="0">
                          <a:effectLst/>
                        </a:rPr>
                        <a:t>Outcome</a:t>
                      </a:r>
                      <a:endParaRPr lang="pt-PT" sz="3200" b="1" dirty="0">
                        <a:effectLst/>
                        <a:latin typeface="Times New Roman"/>
                        <a:ea typeface="SimSun"/>
                        <a:cs typeface="Times New Roman"/>
                      </a:endParaRPr>
                    </a:p>
                  </a:txBody>
                  <a:tcPr marL="68580" marR="68580" marT="0" marB="0" anchor="ctr"/>
                </a:tc>
                <a:tc>
                  <a:txBody>
                    <a:bodyPr/>
                    <a:lstStyle/>
                    <a:p>
                      <a:pPr marL="0" indent="0" algn="ctr">
                        <a:lnSpc>
                          <a:spcPct val="100000"/>
                        </a:lnSpc>
                        <a:spcAft>
                          <a:spcPts val="0"/>
                        </a:spcAft>
                      </a:pPr>
                      <a:r>
                        <a:rPr lang="en-GB" sz="3200" dirty="0" smtClean="0">
                          <a:effectLst/>
                        </a:rPr>
                        <a:t>M1</a:t>
                      </a:r>
                      <a:endParaRPr lang="pt-PT" sz="3200" dirty="0">
                        <a:effectLst/>
                        <a:latin typeface="Times New Roman"/>
                        <a:ea typeface="Times New Roman"/>
                        <a:cs typeface="Times New Roman"/>
                      </a:endParaRPr>
                    </a:p>
                  </a:txBody>
                  <a:tcPr marL="68580" marR="68580" marT="0" marB="0" anchor="ctr"/>
                </a:tc>
                <a:tc>
                  <a:txBody>
                    <a:bodyPr/>
                    <a:lstStyle/>
                    <a:p>
                      <a:pPr indent="191135" algn="ctr">
                        <a:lnSpc>
                          <a:spcPct val="100000"/>
                        </a:lnSpc>
                        <a:spcAft>
                          <a:spcPts val="0"/>
                        </a:spcAft>
                      </a:pPr>
                      <a:r>
                        <a:rPr lang="en-GB" sz="3200" dirty="0" smtClean="0">
                          <a:effectLst/>
                        </a:rPr>
                        <a:t>100.0</a:t>
                      </a:r>
                      <a:endParaRPr lang="pt-PT" sz="3200" dirty="0">
                        <a:effectLst/>
                        <a:latin typeface="Times New Roman"/>
                        <a:ea typeface="Times New Roman"/>
                        <a:cs typeface="Times New Roman"/>
                      </a:endParaRPr>
                    </a:p>
                  </a:txBody>
                  <a:tcPr marL="68580" marR="68580" marT="0" marB="0" anchor="ctr"/>
                </a:tc>
                <a:tc>
                  <a:txBody>
                    <a:bodyPr/>
                    <a:lstStyle/>
                    <a:p>
                      <a:pPr indent="191135" algn="ctr">
                        <a:lnSpc>
                          <a:spcPct val="100000"/>
                        </a:lnSpc>
                        <a:spcAft>
                          <a:spcPts val="0"/>
                        </a:spcAft>
                      </a:pPr>
                      <a:r>
                        <a:rPr lang="en-GB" sz="3200" dirty="0" smtClean="0">
                          <a:effectLst/>
                        </a:rPr>
                        <a:t>SVM</a:t>
                      </a:r>
                      <a:endParaRPr lang="pt-PT" sz="3200" dirty="0">
                        <a:effectLst/>
                        <a:latin typeface="Times New Roman"/>
                        <a:ea typeface="Times New Roman"/>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1270</TotalTime>
  <Words>755</Words>
  <Application>Microsoft Office PowerPoint</Application>
  <PresentationFormat>Custom</PresentationFormat>
  <Paragraphs>94</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Photo Editor Photo</vt:lpstr>
      <vt:lpstr>PowerPoint Presentation</vt:lpstr>
    </vt:vector>
  </TitlesOfParts>
  <Company>Universidade do Minho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Filipe Portela</cp:lastModifiedBy>
  <cp:revision>65</cp:revision>
  <dcterms:created xsi:type="dcterms:W3CDTF">2005-08-05T10:55:41Z</dcterms:created>
  <dcterms:modified xsi:type="dcterms:W3CDTF">2011-09-23T19:18:45Z</dcterms:modified>
</cp:coreProperties>
</file>