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2808525" cy="30279975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D1F9"/>
    <a:srgbClr val="FFD5AB"/>
    <a:srgbClr val="FFF2B9"/>
    <a:srgbClr val="FFD215"/>
    <a:srgbClr val="FAD57A"/>
    <a:srgbClr val="FFC775"/>
    <a:srgbClr val="FFCC00"/>
    <a:srgbClr val="800000"/>
    <a:srgbClr val="9363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33" d="100"/>
          <a:sy n="33" d="100"/>
        </p:scale>
        <p:origin x="1541" y="1882"/>
      </p:cViewPr>
      <p:guideLst>
        <p:guide orient="horz" pos="9537"/>
        <p:guide pos="1348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9369" y="9405939"/>
            <a:ext cx="36389788" cy="6491287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421917" y="17159289"/>
            <a:ext cx="29964696" cy="77374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12FAB-FDCB-4207-9EB5-7C4254C7589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71158-5AED-4140-84FF-2351DE637DF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1035546" y="1212851"/>
            <a:ext cx="9631282" cy="25836563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2141697" y="1212851"/>
            <a:ext cx="28588800" cy="25836563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1B07F-4A93-419D-87AC-EBF105AE0EA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8131A-9BE1-4D12-A34E-D84518A3A07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80959" y="19457988"/>
            <a:ext cx="36386612" cy="60134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380959" y="12833350"/>
            <a:ext cx="36386612" cy="662463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32C5C-1102-485E-939F-3A5B5A39E9F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2141698" y="7065963"/>
            <a:ext cx="19110041" cy="19983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21556788" y="7065963"/>
            <a:ext cx="19110041" cy="19983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B3842-9728-4FBB-8923-CD5B390BDD8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2141697" y="6778626"/>
            <a:ext cx="18913030" cy="2824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2141697" y="9602789"/>
            <a:ext cx="18913030" cy="174466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21747444" y="6778626"/>
            <a:ext cx="18919385" cy="2824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21747444" y="9602789"/>
            <a:ext cx="18919385" cy="174466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FB641-0E0B-43AB-8709-769999003D0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9C6F3-B373-4C58-B364-03C397BEBAA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3AB5E-15E9-477B-B9CE-FDDAE8267C8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1697" y="1204913"/>
            <a:ext cx="14083090" cy="51308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6736380" y="1204913"/>
            <a:ext cx="23930447" cy="258445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2141697" y="6335713"/>
            <a:ext cx="14083090" cy="20713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7DDBB-10C4-491C-8878-6698F325947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2023" y="21196300"/>
            <a:ext cx="25684478" cy="2501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8392023" y="2705100"/>
            <a:ext cx="25684478" cy="181689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2023" y="23698201"/>
            <a:ext cx="25684478" cy="3554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096722-211F-4B95-B00C-794E801BFD5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1538" y="1212850"/>
            <a:ext cx="38525450" cy="504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95232" tIns="147616" rIns="295232" bIns="1476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1538" y="7065963"/>
            <a:ext cx="38525450" cy="1998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1538" y="27574875"/>
            <a:ext cx="9986962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>
            <a:lvl1pPr>
              <a:defRPr sz="45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627225" y="27574875"/>
            <a:ext cx="13554075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>
            <a:lvl1pPr algn="ctr">
              <a:defRPr sz="45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680025" y="27574875"/>
            <a:ext cx="9986963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>
            <a:lvl1pPr algn="r">
              <a:defRPr sz="4500"/>
            </a:lvl1pPr>
          </a:lstStyle>
          <a:p>
            <a:pPr>
              <a:defRPr/>
            </a:pPr>
            <a:fld id="{FC7A8EC3-4143-4760-A800-89271910763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2pPr>
      <a:lvl3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3pPr>
      <a:lvl4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4pPr>
      <a:lvl5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5pPr>
      <a:lvl6pPr marL="4572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6pPr>
      <a:lvl7pPr marL="9144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7pPr>
      <a:lvl8pPr marL="13716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8pPr>
      <a:lvl9pPr marL="18288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9pPr>
    </p:titleStyle>
    <p:bodyStyle>
      <a:lvl1pPr marL="1106488" indent="-1106488" algn="l" defTabSz="2952750" rtl="0" eaLnBrk="0" fontAlgn="base" hangingPunct="0">
        <a:spcBef>
          <a:spcPct val="20000"/>
        </a:spcBef>
        <a:spcAft>
          <a:spcPct val="0"/>
        </a:spcAft>
        <a:buChar char="•"/>
        <a:defRPr sz="10300">
          <a:solidFill>
            <a:schemeClr val="tx1"/>
          </a:solidFill>
          <a:latin typeface="+mn-lt"/>
          <a:ea typeface="+mn-ea"/>
          <a:cs typeface="+mn-cs"/>
        </a:defRPr>
      </a:lvl1pPr>
      <a:lvl2pPr marL="2398713" indent="-922338" algn="l" defTabSz="2952750" rtl="0" eaLnBrk="0" fontAlgn="base" hangingPunct="0">
        <a:spcBef>
          <a:spcPct val="20000"/>
        </a:spcBef>
        <a:spcAft>
          <a:spcPct val="0"/>
        </a:spcAft>
        <a:buChar char="–"/>
        <a:defRPr sz="9000">
          <a:solidFill>
            <a:schemeClr val="tx1"/>
          </a:solidFill>
          <a:latin typeface="+mn-lt"/>
        </a:defRPr>
      </a:lvl2pPr>
      <a:lvl3pPr marL="3690938" indent="-738188" algn="l" defTabSz="2952750" rtl="0" eaLnBrk="0" fontAlgn="base" hangingPunct="0">
        <a:spcBef>
          <a:spcPct val="20000"/>
        </a:spcBef>
        <a:spcAft>
          <a:spcPct val="0"/>
        </a:spcAft>
        <a:buChar char="•"/>
        <a:defRPr sz="7700">
          <a:solidFill>
            <a:schemeClr val="tx1"/>
          </a:solidFill>
          <a:latin typeface="+mn-lt"/>
        </a:defRPr>
      </a:lvl3pPr>
      <a:lvl4pPr marL="5167313" indent="-738188" algn="l" defTabSz="2952750" rtl="0" eaLnBrk="0" fontAlgn="base" hangingPunct="0">
        <a:spcBef>
          <a:spcPct val="20000"/>
        </a:spcBef>
        <a:spcAft>
          <a:spcPct val="0"/>
        </a:spcAft>
        <a:buChar char="–"/>
        <a:defRPr sz="6500">
          <a:solidFill>
            <a:schemeClr val="tx1"/>
          </a:solidFill>
          <a:latin typeface="+mn-lt"/>
        </a:defRPr>
      </a:lvl4pPr>
      <a:lvl5pPr marL="6642100" indent="-738188" algn="l" defTabSz="2952750" rtl="0" eaLnBrk="0" fontAlgn="base" hangingPunct="0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5pPr>
      <a:lvl6pPr marL="70993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6pPr>
      <a:lvl7pPr marL="75565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7pPr>
      <a:lvl8pPr marL="80137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8pPr>
      <a:lvl9pPr marL="84709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gif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gif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Text Box 214"/>
          <p:cNvSpPr txBox="1">
            <a:spLocks noChangeArrowheads="1"/>
          </p:cNvSpPr>
          <p:nvPr/>
        </p:nvSpPr>
        <p:spPr bwMode="auto">
          <a:xfrm>
            <a:off x="14851063" y="5640388"/>
            <a:ext cx="12817475" cy="24314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 smtClean="0"/>
          </a:p>
          <a:p>
            <a:pPr algn="just"/>
            <a:r>
              <a:rPr lang="en-US" sz="3600" b="1" dirty="0" smtClean="0"/>
              <a:t>FINITE </a:t>
            </a:r>
            <a:r>
              <a:rPr lang="en-US" sz="3600" b="1" dirty="0"/>
              <a:t>ELEMENT ANALYSIS</a:t>
            </a:r>
          </a:p>
          <a:p>
            <a:pPr algn="just"/>
            <a:endParaRPr lang="pt-PT" sz="3600" b="1" dirty="0"/>
          </a:p>
          <a:p>
            <a:pPr algn="just"/>
            <a:r>
              <a:rPr lang="en-US" dirty="0" err="1" smtClean="0"/>
              <a:t>Smit</a:t>
            </a:r>
            <a:r>
              <a:rPr lang="en-US" dirty="0" smtClean="0"/>
              <a:t> </a:t>
            </a:r>
            <a:r>
              <a:rPr lang="en-US" dirty="0"/>
              <a:t>(1996) created a FE 3D model of </a:t>
            </a:r>
            <a:r>
              <a:rPr lang="en-US" dirty="0" smtClean="0"/>
              <a:t>a </a:t>
            </a:r>
            <a:r>
              <a:rPr lang="en-US" dirty="0"/>
              <a:t>human </a:t>
            </a:r>
            <a:r>
              <a:rPr lang="en-US" dirty="0" smtClean="0"/>
              <a:t>L4 VB with the two adjacent IVD. This </a:t>
            </a:r>
            <a:r>
              <a:rPr lang="en-US" dirty="0"/>
              <a:t>model (fig. 2) </a:t>
            </a:r>
            <a:r>
              <a:rPr lang="en-US" dirty="0" smtClean="0"/>
              <a:t>was the basis </a:t>
            </a:r>
            <a:r>
              <a:rPr lang="en-US" dirty="0"/>
              <a:t>for the development of </a:t>
            </a:r>
            <a:r>
              <a:rPr lang="en-US" dirty="0" smtClean="0"/>
              <a:t>a full motion segment (MS) FE model, focused on the IVD </a:t>
            </a:r>
            <a:r>
              <a:rPr lang="en-US" dirty="0"/>
              <a:t>(fig. </a:t>
            </a:r>
            <a:r>
              <a:rPr lang="en-US" dirty="0" smtClean="0"/>
              <a:t>3).</a:t>
            </a:r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algn="ctr">
              <a:spcBef>
                <a:spcPts val="600"/>
              </a:spcBef>
            </a:pPr>
            <a:r>
              <a:rPr lang="en-US" dirty="0" smtClean="0"/>
              <a:t>Figure 2: L4 VB FE model (adapted </a:t>
            </a:r>
            <a:r>
              <a:rPr lang="en-US" dirty="0"/>
              <a:t>from </a:t>
            </a:r>
            <a:r>
              <a:rPr lang="en-US" dirty="0" err="1" smtClean="0"/>
              <a:t>Smit</a:t>
            </a:r>
            <a:r>
              <a:rPr lang="en-US" dirty="0" smtClean="0"/>
              <a:t>, 1996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>
              <a:spcBef>
                <a:spcPts val="600"/>
              </a:spcBef>
            </a:pPr>
            <a:endParaRPr lang="en-US" dirty="0" smtClean="0"/>
          </a:p>
          <a:p>
            <a:pPr algn="ctr">
              <a:spcBef>
                <a:spcPts val="1200"/>
              </a:spcBef>
            </a:pPr>
            <a:r>
              <a:rPr lang="en-US" dirty="0" smtClean="0"/>
              <a:t>Figure </a:t>
            </a:r>
            <a:r>
              <a:rPr lang="en-US" dirty="0"/>
              <a:t>3: </a:t>
            </a:r>
            <a:r>
              <a:rPr lang="en-US" dirty="0" smtClean="0"/>
              <a:t>3D MS FE </a:t>
            </a:r>
            <a:r>
              <a:rPr lang="en-US" dirty="0"/>
              <a:t>model</a:t>
            </a:r>
            <a:endParaRPr lang="pt-PT" dirty="0"/>
          </a:p>
          <a:p>
            <a:endParaRPr lang="pt-PT" dirty="0"/>
          </a:p>
          <a:p>
            <a:endParaRPr lang="pt-PT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9126" y="17833100"/>
            <a:ext cx="9126384" cy="10107612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52007" y="8983630"/>
            <a:ext cx="11336450" cy="7993650"/>
          </a:xfrm>
          <a:prstGeom prst="rect">
            <a:avLst/>
          </a:prstGeom>
        </p:spPr>
      </p:pic>
      <p:graphicFrame>
        <p:nvGraphicFramePr>
          <p:cNvPr id="2259" name="Group 2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419983"/>
              </p:ext>
            </p:extLst>
          </p:nvPr>
        </p:nvGraphicFramePr>
        <p:xfrm>
          <a:off x="0" y="-1"/>
          <a:ext cx="42808525" cy="5635626"/>
        </p:xfrm>
        <a:graphic>
          <a:graphicData uri="http://schemas.openxmlformats.org/drawingml/2006/table">
            <a:tbl>
              <a:tblPr/>
              <a:tblGrid>
                <a:gridCol w="19243675"/>
                <a:gridCol w="23564850"/>
              </a:tblGrid>
              <a:tr h="2911517">
                <a:tc>
                  <a:txBody>
                    <a:bodyPr/>
                    <a:lstStyle/>
                    <a:p>
                      <a:pPr marL="0" marR="0" lvl="0" indent="0" algn="l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9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3029" marR="183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80147" marR="180147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</a:tr>
              <a:tr h="2724109">
                <a:tc>
                  <a:txBody>
                    <a:bodyPr/>
                    <a:lstStyle/>
                    <a:p>
                      <a:pPr marL="0" marR="0" lvl="0" indent="0" algn="l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University of Minho</a:t>
                      </a:r>
                    </a:p>
                    <a:p>
                      <a:pPr marL="0" marR="0" lvl="0" indent="0" algn="l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School of Engineering</a:t>
                      </a:r>
                    </a:p>
                    <a:p>
                      <a:pPr marL="0" marR="0" lvl="0" indent="0" algn="l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PT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Center</a:t>
                      </a: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for </a:t>
                      </a:r>
                      <a:r>
                        <a:rPr kumimoji="0" lang="pt-PT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Mechanical</a:t>
                      </a: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PT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and</a:t>
                      </a: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PT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Materials</a:t>
                      </a: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PT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Technology</a:t>
                      </a:r>
                      <a:endParaRPr kumimoji="0" lang="pt-P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PT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Dynamics</a:t>
                      </a: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PT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</a:t>
                      </a: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PT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Mechanical</a:t>
                      </a: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PT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Systems</a:t>
                      </a: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PT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Group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04412" marR="180147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80147" marR="180147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26" name="Object 27"/>
          <p:cNvGraphicFramePr>
            <a:graphicFrameLocks/>
          </p:cNvGraphicFramePr>
          <p:nvPr/>
        </p:nvGraphicFramePr>
        <p:xfrm>
          <a:off x="593725" y="593725"/>
          <a:ext cx="4013200" cy="199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Photo Editor Photo" r:id="rId5" imgW="4009524" imgH="1991003" progId="">
                  <p:embed/>
                </p:oleObj>
              </mc:Choice>
              <mc:Fallback>
                <p:oleObj name="Photo Editor Photo" r:id="rId5" imgW="4009524" imgH="1991003" progId="">
                  <p:embed/>
                  <p:pic>
                    <p:nvPicPr>
                      <p:cNvPr id="0" name="Picture 6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725" y="593725"/>
                        <a:ext cx="4013200" cy="199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60" name="Group 2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916600"/>
              </p:ext>
            </p:extLst>
          </p:nvPr>
        </p:nvGraphicFramePr>
        <p:xfrm>
          <a:off x="-18699" y="29037531"/>
          <a:ext cx="42827224" cy="1242444"/>
        </p:xfrm>
        <a:graphic>
          <a:graphicData uri="http://schemas.openxmlformats.org/drawingml/2006/table">
            <a:tbl>
              <a:tblPr/>
              <a:tblGrid>
                <a:gridCol w="42827224"/>
              </a:tblGrid>
              <a:tr h="1242444">
                <a:tc>
                  <a:txBody>
                    <a:bodyPr/>
                    <a:lstStyle/>
                    <a:p>
                      <a:pPr marL="0" marR="0" lvl="0" indent="0" algn="ctr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Uma Escola a Reinventar o Futuro – Semana da Escola de Engenharia - 24 a 27 de Outubro de 2011</a:t>
                      </a:r>
                    </a:p>
                  </a:txBody>
                  <a:tcPr marL="180147" marR="180147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</a:tr>
            </a:tbl>
          </a:graphicData>
        </a:graphic>
      </p:graphicFrame>
      <p:sp>
        <p:nvSpPr>
          <p:cNvPr id="1034" name="Text Box 214"/>
          <p:cNvSpPr txBox="1">
            <a:spLocks noChangeArrowheads="1"/>
          </p:cNvSpPr>
          <p:nvPr/>
        </p:nvSpPr>
        <p:spPr bwMode="auto">
          <a:xfrm>
            <a:off x="954088" y="5635625"/>
            <a:ext cx="12817475" cy="2446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en-US" sz="3600" b="1" dirty="0" smtClean="0"/>
          </a:p>
          <a:p>
            <a:pPr algn="just"/>
            <a:r>
              <a:rPr lang="en-US" sz="3600" b="1" dirty="0" smtClean="0"/>
              <a:t>INTRODUCTION</a:t>
            </a:r>
          </a:p>
          <a:p>
            <a:pPr algn="just"/>
            <a:endParaRPr lang="pt-PT" b="1" dirty="0"/>
          </a:p>
          <a:p>
            <a:pPr algn="just"/>
            <a:r>
              <a:rPr lang="en-US" dirty="0"/>
              <a:t>The study and numerical simulation of the Intervertebral Discs (IVD) </a:t>
            </a:r>
            <a:r>
              <a:rPr lang="en-US" dirty="0" smtClean="0"/>
              <a:t>is the </a:t>
            </a:r>
            <a:r>
              <a:rPr lang="en-US" dirty="0"/>
              <a:t>paramount issue of this work. </a:t>
            </a:r>
            <a:r>
              <a:rPr lang="en-US" dirty="0" smtClean="0"/>
              <a:t>Our motivation is the fact that the degeneration of IVDs has been one of the main problems of the spine. </a:t>
            </a:r>
            <a:r>
              <a:rPr lang="en-US" b="1" i="1" dirty="0" smtClean="0"/>
              <a:t>Degenerative Disc Disease </a:t>
            </a:r>
            <a:r>
              <a:rPr lang="en-US" dirty="0"/>
              <a:t>is one of the largest health problems faced worldwide when judged by lost work time and associated costs (Shankar et al. 2009).</a:t>
            </a:r>
            <a:endParaRPr lang="pt-PT" dirty="0"/>
          </a:p>
          <a:p>
            <a:pPr algn="just"/>
            <a:endParaRPr lang="en-US" dirty="0"/>
          </a:p>
          <a:p>
            <a:pPr algn="just"/>
            <a:endParaRPr lang="pt-PT" dirty="0"/>
          </a:p>
          <a:p>
            <a:pPr algn="just"/>
            <a:r>
              <a:rPr lang="en-US" sz="3600" b="1" dirty="0"/>
              <a:t>THE INTERVERTEBRAL </a:t>
            </a:r>
            <a:r>
              <a:rPr lang="en-US" sz="3600" b="1" dirty="0" smtClean="0"/>
              <a:t>DISCS</a:t>
            </a:r>
          </a:p>
          <a:p>
            <a:pPr algn="just"/>
            <a:endParaRPr lang="pt-PT" sz="3600" b="1" dirty="0"/>
          </a:p>
          <a:p>
            <a:pPr algn="just"/>
            <a:r>
              <a:rPr lang="en-US" dirty="0"/>
              <a:t>The general anatomy of </a:t>
            </a:r>
            <a:r>
              <a:rPr lang="en-US" dirty="0" smtClean="0"/>
              <a:t>both the </a:t>
            </a:r>
            <a:r>
              <a:rPr lang="en-US" dirty="0"/>
              <a:t>human </a:t>
            </a:r>
            <a:r>
              <a:rPr lang="en-US" dirty="0" smtClean="0"/>
              <a:t>spine and the IVD</a:t>
            </a:r>
            <a:r>
              <a:rPr lang="en-US" dirty="0"/>
              <a:t> </a:t>
            </a:r>
            <a:r>
              <a:rPr lang="en-US" dirty="0" smtClean="0"/>
              <a:t>are shown on figure 1.</a:t>
            </a:r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dirty="0" smtClean="0"/>
              <a:t>Figure 1: The anatomy of the Human Spine (adapted </a:t>
            </a:r>
            <a:r>
              <a:rPr lang="en-US" dirty="0"/>
              <a:t>from </a:t>
            </a:r>
            <a:r>
              <a:rPr lang="en-US" dirty="0" smtClean="0"/>
              <a:t>Raj, 2008)</a:t>
            </a:r>
          </a:p>
          <a:p>
            <a:pPr algn="ctr"/>
            <a:endParaRPr lang="en-US" dirty="0"/>
          </a:p>
          <a:p>
            <a:pPr algn="just"/>
            <a:r>
              <a:rPr lang="en-US" dirty="0"/>
              <a:t>The </a:t>
            </a:r>
            <a:r>
              <a:rPr lang="en-US" b="1" dirty="0"/>
              <a:t>IVDs</a:t>
            </a:r>
            <a:r>
              <a:rPr lang="en-US" dirty="0"/>
              <a:t> are fibro-cartilaginous cushions serving as a shock absorbing system of the spine, which protect </a:t>
            </a:r>
            <a:r>
              <a:rPr lang="en-US" dirty="0" smtClean="0"/>
              <a:t>vertebrae </a:t>
            </a:r>
            <a:r>
              <a:rPr lang="en-US" dirty="0"/>
              <a:t>(VB), brain, and other structures, providing both flexibility and load support.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They </a:t>
            </a:r>
            <a:r>
              <a:rPr lang="en-US" dirty="0"/>
              <a:t>are composed by three major components: the nucleus </a:t>
            </a:r>
            <a:r>
              <a:rPr lang="en-US" dirty="0" err="1"/>
              <a:t>pulposus</a:t>
            </a:r>
            <a:r>
              <a:rPr lang="en-US" dirty="0"/>
              <a:t> (NP), the annulus </a:t>
            </a:r>
            <a:r>
              <a:rPr lang="en-US" dirty="0" err="1"/>
              <a:t>fibrosus</a:t>
            </a:r>
            <a:r>
              <a:rPr lang="en-US" dirty="0"/>
              <a:t> (AF) and the cartilaginous endplate (CEP), which are all functionally and anatomically interdependent (</a:t>
            </a:r>
            <a:r>
              <a:rPr lang="en-US" dirty="0" err="1"/>
              <a:t>Jongeneelen</a:t>
            </a:r>
            <a:r>
              <a:rPr lang="en-US" dirty="0"/>
              <a:t> 2006, Raj 2008). 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just"/>
            <a:endParaRPr lang="en-US" dirty="0" smtClean="0"/>
          </a:p>
        </p:txBody>
      </p:sp>
      <p:sp>
        <p:nvSpPr>
          <p:cNvPr id="1035" name="Rectangle 215"/>
          <p:cNvSpPr>
            <a:spLocks noChangeArrowheads="1"/>
          </p:cNvSpPr>
          <p:nvPr/>
        </p:nvSpPr>
        <p:spPr bwMode="auto">
          <a:xfrm>
            <a:off x="8874125" y="2322513"/>
            <a:ext cx="23350538" cy="2879725"/>
          </a:xfrm>
          <a:prstGeom prst="rect">
            <a:avLst/>
          </a:prstGeom>
          <a:solidFill>
            <a:srgbClr val="A5D1F9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 defTabSz="2952750">
              <a:spcBef>
                <a:spcPct val="20000"/>
              </a:spcBef>
            </a:pPr>
            <a:r>
              <a:rPr lang="en-US" sz="4000" dirty="0" smtClean="0"/>
              <a:t>Author</a:t>
            </a:r>
            <a:r>
              <a:rPr lang="en-US" sz="4000" dirty="0"/>
              <a:t>*   </a:t>
            </a:r>
            <a:r>
              <a:rPr lang="en-US" sz="4000" dirty="0" smtClean="0"/>
              <a:t>ANDRÉ CASTRO</a:t>
            </a:r>
            <a:endParaRPr lang="en-US" sz="4000" dirty="0"/>
          </a:p>
          <a:p>
            <a:pPr algn="ctr" defTabSz="2952750">
              <a:spcBef>
                <a:spcPct val="20000"/>
              </a:spcBef>
            </a:pPr>
            <a:r>
              <a:rPr lang="en-US" sz="4000" dirty="0"/>
              <a:t> Supervisors:  </a:t>
            </a:r>
            <a:r>
              <a:rPr lang="en-US" sz="4000" dirty="0" smtClean="0"/>
              <a:t>Luís Alves, Paulo Flores, António Completo</a:t>
            </a:r>
            <a:endParaRPr lang="en-US" sz="4000" dirty="0"/>
          </a:p>
          <a:p>
            <a:pPr algn="ctr" defTabSz="2952750">
              <a:spcBef>
                <a:spcPct val="50000"/>
              </a:spcBef>
            </a:pPr>
            <a:r>
              <a:rPr lang="pt-PT" dirty="0"/>
              <a:t>* </a:t>
            </a:r>
            <a:r>
              <a:rPr lang="pt-PT" dirty="0" smtClean="0"/>
              <a:t>apgcastro@dem.uminho.pt</a:t>
            </a:r>
            <a:endParaRPr lang="en-US" sz="4000" dirty="0"/>
          </a:p>
        </p:txBody>
      </p:sp>
      <p:sp>
        <p:nvSpPr>
          <p:cNvPr id="1036" name="Rectangle 216"/>
          <p:cNvSpPr>
            <a:spLocks noChangeArrowheads="1"/>
          </p:cNvSpPr>
          <p:nvPr/>
        </p:nvSpPr>
        <p:spPr bwMode="auto">
          <a:xfrm>
            <a:off x="8802688" y="0"/>
            <a:ext cx="24842787" cy="2322513"/>
          </a:xfrm>
          <a:prstGeom prst="rect">
            <a:avLst/>
          </a:prstGeom>
          <a:solidFill>
            <a:srgbClr val="A5D1F9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 defTabSz="2952750">
              <a:spcBef>
                <a:spcPct val="20000"/>
              </a:spcBef>
            </a:pPr>
            <a:r>
              <a:rPr lang="en-US" sz="4800" b="1" cap="all" dirty="0"/>
              <a:t>Development of a Biomimetic Finite Element Model to Study the Intervertebral Disc Diseases and </a:t>
            </a:r>
            <a:r>
              <a:rPr lang="en-US" sz="4800" b="1" cap="all" dirty="0" smtClean="0"/>
              <a:t>Regeneration</a:t>
            </a:r>
            <a:endParaRPr lang="pt-PT" sz="4800" dirty="0"/>
          </a:p>
        </p:txBody>
      </p:sp>
      <p:sp>
        <p:nvSpPr>
          <p:cNvPr id="1041" name="Text Box 214"/>
          <p:cNvSpPr txBox="1">
            <a:spLocks noChangeArrowheads="1"/>
          </p:cNvSpPr>
          <p:nvPr/>
        </p:nvSpPr>
        <p:spPr bwMode="auto">
          <a:xfrm>
            <a:off x="28676600" y="5640388"/>
            <a:ext cx="12817475" cy="24206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 smtClean="0"/>
          </a:p>
          <a:p>
            <a:pPr algn="just"/>
            <a:r>
              <a:rPr lang="en-US" dirty="0" smtClean="0"/>
              <a:t>This improved model includes all the MS components: </a:t>
            </a:r>
            <a:r>
              <a:rPr lang="en-US" dirty="0" err="1"/>
              <a:t>cancellous</a:t>
            </a:r>
            <a:r>
              <a:rPr lang="en-US" dirty="0"/>
              <a:t> and trabecular bone of the </a:t>
            </a:r>
            <a:r>
              <a:rPr lang="en-US" dirty="0" smtClean="0"/>
              <a:t>two VB</a:t>
            </a:r>
            <a:r>
              <a:rPr lang="en-US" dirty="0"/>
              <a:t>, facets, facet cartilage layers and NP, AF and CEP of the IVD . </a:t>
            </a:r>
            <a:r>
              <a:rPr lang="en-US" dirty="0" smtClean="0"/>
              <a:t>All </a:t>
            </a:r>
            <a:r>
              <a:rPr lang="en-US" dirty="0"/>
              <a:t>the modifications were done using specifically developed FORTRAN subroutines. </a:t>
            </a:r>
            <a:endParaRPr lang="en-US" dirty="0" smtClean="0"/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Using </a:t>
            </a:r>
            <a:r>
              <a:rPr lang="en-US" dirty="0"/>
              <a:t>a home-developed FE solver, </a:t>
            </a:r>
            <a:r>
              <a:rPr lang="en-US" dirty="0" smtClean="0"/>
              <a:t>several numerical have been carried out. For example, </a:t>
            </a:r>
            <a:r>
              <a:rPr lang="en-US" dirty="0"/>
              <a:t>f</a:t>
            </a:r>
            <a:r>
              <a:rPr lang="en-US" dirty="0" smtClean="0"/>
              <a:t>igure 4 shows the results of the test for bulk modulus (K) variation, in the NP. One confirmed the tendency of the NP to be incompressible. When the literature based properties of K were used, volume variation was minimal. On the one hand, only a large decrease in the K value caused a significant volume variation. On the other hand, augmenting the K value shows no significant effect.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ctr">
              <a:spcBef>
                <a:spcPts val="1200"/>
              </a:spcBef>
            </a:pPr>
            <a:endParaRPr lang="en-US" dirty="0" smtClean="0"/>
          </a:p>
          <a:p>
            <a:pPr algn="ctr">
              <a:spcBef>
                <a:spcPts val="3000"/>
              </a:spcBef>
            </a:pPr>
            <a:r>
              <a:rPr lang="en-US" dirty="0" smtClean="0"/>
              <a:t>Figure 4: Bulk Modulus variation vs. volume variation, in the NP</a:t>
            </a:r>
          </a:p>
          <a:p>
            <a:pPr algn="just"/>
            <a:r>
              <a:rPr lang="en-US" dirty="0" smtClean="0"/>
              <a:t> </a:t>
            </a:r>
            <a:endParaRPr lang="pt-PT" dirty="0"/>
          </a:p>
          <a:p>
            <a:pPr algn="just"/>
            <a:endParaRPr lang="en-US" sz="3600" b="1" dirty="0" smtClean="0"/>
          </a:p>
          <a:p>
            <a:pPr algn="just"/>
            <a:r>
              <a:rPr lang="en-US" sz="3600" b="1" dirty="0" smtClean="0"/>
              <a:t>CONCLUSIONS</a:t>
            </a:r>
          </a:p>
          <a:p>
            <a:pPr algn="just"/>
            <a:endParaRPr lang="pt-PT" sz="3600" dirty="0"/>
          </a:p>
          <a:p>
            <a:pPr algn="just"/>
            <a:r>
              <a:rPr lang="en-US" dirty="0"/>
              <a:t>Regarding that this is an on-going work, no major conclusions may be yet drawn. However, preliminary numerical testing with the current FE model showed </a:t>
            </a:r>
            <a:r>
              <a:rPr lang="en-US" dirty="0" smtClean="0"/>
              <a:t>adequate reproducibility </a:t>
            </a:r>
            <a:r>
              <a:rPr lang="en-US" dirty="0"/>
              <a:t>of literature data. Such fact means that the FE model and the home-developed FE solver are heading on the aimed direction</a:t>
            </a:r>
            <a:r>
              <a:rPr lang="en-US" dirty="0" smtClean="0"/>
              <a:t>.</a:t>
            </a:r>
          </a:p>
          <a:p>
            <a:pPr algn="just"/>
            <a:endParaRPr lang="pt-PT" dirty="0"/>
          </a:p>
          <a:p>
            <a:pPr algn="just" defTabSz="2952750">
              <a:spcBef>
                <a:spcPts val="0"/>
              </a:spcBef>
            </a:pPr>
            <a:r>
              <a:rPr lang="en-US" dirty="0" smtClean="0"/>
              <a:t>For further information and references of this work, please see the book of abstracts of </a:t>
            </a:r>
            <a:r>
              <a:rPr lang="en-US" dirty="0" err="1" smtClean="0"/>
              <a:t>Semana</a:t>
            </a:r>
            <a:r>
              <a:rPr lang="en-US" dirty="0" smtClean="0"/>
              <a:t> da </a:t>
            </a:r>
            <a:r>
              <a:rPr lang="en-US" dirty="0" err="1" smtClean="0"/>
              <a:t>Escola</a:t>
            </a:r>
            <a:r>
              <a:rPr lang="en-US" dirty="0" smtClean="0"/>
              <a:t> de </a:t>
            </a:r>
            <a:r>
              <a:rPr lang="en-US" dirty="0" err="1" smtClean="0"/>
              <a:t>Engenharia</a:t>
            </a:r>
            <a:r>
              <a:rPr lang="en-US" dirty="0" smtClean="0"/>
              <a:t> 2011.</a:t>
            </a:r>
          </a:p>
          <a:p>
            <a:pPr algn="just" defTabSz="2952750">
              <a:spcBef>
                <a:spcPts val="0"/>
              </a:spcBef>
            </a:pPr>
            <a:endParaRPr lang="en-US" dirty="0" smtClean="0"/>
          </a:p>
          <a:p>
            <a:pPr algn="just" defTabSz="2952750">
              <a:spcBef>
                <a:spcPct val="50000"/>
              </a:spcBef>
            </a:pPr>
            <a:endParaRPr lang="en-US" dirty="0"/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7" cstate="print"/>
          <a:srcRect t="1314" r="2703"/>
          <a:stretch>
            <a:fillRect/>
          </a:stretch>
        </p:blipFill>
        <p:spPr bwMode="auto">
          <a:xfrm>
            <a:off x="1738951" y="13570440"/>
            <a:ext cx="11247747" cy="100165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10528" y="12844709"/>
            <a:ext cx="12817475" cy="8631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Grupo 2"/>
          <p:cNvGrpSpPr/>
          <p:nvPr/>
        </p:nvGrpSpPr>
        <p:grpSpPr>
          <a:xfrm>
            <a:off x="37102006" y="2322563"/>
            <a:ext cx="5296650" cy="2549694"/>
            <a:chOff x="37174014" y="2677612"/>
            <a:chExt cx="5296650" cy="2549694"/>
          </a:xfrm>
        </p:grpSpPr>
        <p:pic>
          <p:nvPicPr>
            <p:cNvPr id="1037" name="Picture 217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7534054" y="2677612"/>
              <a:ext cx="4381751" cy="14724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" name="CaixaDeTexto 1"/>
            <p:cNvSpPr txBox="1"/>
            <p:nvPr/>
          </p:nvSpPr>
          <p:spPr>
            <a:xfrm>
              <a:off x="37174014" y="4150088"/>
              <a:ext cx="529665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PhD grant</a:t>
              </a:r>
            </a:p>
            <a:p>
              <a:pPr algn="ctr"/>
              <a:r>
                <a:rPr lang="en-US" dirty="0" smtClean="0"/>
                <a:t>SFRH/BD/63882/2009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527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527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1460</TotalTime>
  <Words>523</Words>
  <Application>Microsoft Office PowerPoint</Application>
  <PresentationFormat>Personalizados</PresentationFormat>
  <Paragraphs>120</Paragraphs>
  <Slides>1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3" baseType="lpstr">
      <vt:lpstr>Default Design</vt:lpstr>
      <vt:lpstr>Photo Editor Photo</vt:lpstr>
      <vt:lpstr>Apresentação do PowerPoint</vt:lpstr>
    </vt:vector>
  </TitlesOfParts>
  <Company>Universidade do Minho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ACastro</dc:creator>
  <cp:lastModifiedBy>ACastro</cp:lastModifiedBy>
  <cp:revision>91</cp:revision>
  <dcterms:created xsi:type="dcterms:W3CDTF">2005-08-05T10:55:41Z</dcterms:created>
  <dcterms:modified xsi:type="dcterms:W3CDTF">2011-10-03T14:28:09Z</dcterms:modified>
</cp:coreProperties>
</file>