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42808525" cy="30279975"/>
  <p:notesSz cx="6797675" cy="9926638"/>
  <p:defaultTextStyle>
    <a:defPPr>
      <a:defRPr lang="en-US"/>
    </a:defPPr>
    <a:lvl1pPr algn="l" rtl="0" fontAlgn="base">
      <a:spcBef>
        <a:spcPct val="0"/>
      </a:spcBef>
      <a:spcAft>
        <a:spcPct val="0"/>
      </a:spcAft>
      <a:defRPr sz="3200" kern="1200">
        <a:solidFill>
          <a:schemeClr val="tx1"/>
        </a:solidFill>
        <a:latin typeface="Arial" charset="0"/>
        <a:ea typeface="+mn-ea"/>
        <a:cs typeface="+mn-cs"/>
      </a:defRPr>
    </a:lvl1pPr>
    <a:lvl2pPr marL="457200" algn="l" rtl="0" fontAlgn="base">
      <a:spcBef>
        <a:spcPct val="0"/>
      </a:spcBef>
      <a:spcAft>
        <a:spcPct val="0"/>
      </a:spcAft>
      <a:defRPr sz="3200" kern="1200">
        <a:solidFill>
          <a:schemeClr val="tx1"/>
        </a:solidFill>
        <a:latin typeface="Arial" charset="0"/>
        <a:ea typeface="+mn-ea"/>
        <a:cs typeface="+mn-cs"/>
      </a:defRPr>
    </a:lvl2pPr>
    <a:lvl3pPr marL="914400" algn="l" rtl="0" fontAlgn="base">
      <a:spcBef>
        <a:spcPct val="0"/>
      </a:spcBef>
      <a:spcAft>
        <a:spcPct val="0"/>
      </a:spcAft>
      <a:defRPr sz="3200" kern="1200">
        <a:solidFill>
          <a:schemeClr val="tx1"/>
        </a:solidFill>
        <a:latin typeface="Arial" charset="0"/>
        <a:ea typeface="+mn-ea"/>
        <a:cs typeface="+mn-cs"/>
      </a:defRPr>
    </a:lvl3pPr>
    <a:lvl4pPr marL="1371600" algn="l" rtl="0" fontAlgn="base">
      <a:spcBef>
        <a:spcPct val="0"/>
      </a:spcBef>
      <a:spcAft>
        <a:spcPct val="0"/>
      </a:spcAft>
      <a:defRPr sz="3200" kern="1200">
        <a:solidFill>
          <a:schemeClr val="tx1"/>
        </a:solidFill>
        <a:latin typeface="Arial" charset="0"/>
        <a:ea typeface="+mn-ea"/>
        <a:cs typeface="+mn-cs"/>
      </a:defRPr>
    </a:lvl4pPr>
    <a:lvl5pPr marL="1828800" algn="l" rtl="0" fontAlgn="base">
      <a:spcBef>
        <a:spcPct val="0"/>
      </a:spcBef>
      <a:spcAft>
        <a:spcPct val="0"/>
      </a:spcAft>
      <a:defRPr sz="3200" kern="1200">
        <a:solidFill>
          <a:schemeClr val="tx1"/>
        </a:solidFill>
        <a:latin typeface="Arial" charset="0"/>
        <a:ea typeface="+mn-ea"/>
        <a:cs typeface="+mn-cs"/>
      </a:defRPr>
    </a:lvl5pPr>
    <a:lvl6pPr marL="2286000" algn="l" defTabSz="914400" rtl="0" eaLnBrk="1" latinLnBrk="0" hangingPunct="1">
      <a:defRPr sz="3200" kern="1200">
        <a:solidFill>
          <a:schemeClr val="tx1"/>
        </a:solidFill>
        <a:latin typeface="Arial" charset="0"/>
        <a:ea typeface="+mn-ea"/>
        <a:cs typeface="+mn-cs"/>
      </a:defRPr>
    </a:lvl6pPr>
    <a:lvl7pPr marL="2743200" algn="l" defTabSz="914400" rtl="0" eaLnBrk="1" latinLnBrk="0" hangingPunct="1">
      <a:defRPr sz="3200" kern="1200">
        <a:solidFill>
          <a:schemeClr val="tx1"/>
        </a:solidFill>
        <a:latin typeface="Arial" charset="0"/>
        <a:ea typeface="+mn-ea"/>
        <a:cs typeface="+mn-cs"/>
      </a:defRPr>
    </a:lvl7pPr>
    <a:lvl8pPr marL="3200400" algn="l" defTabSz="914400" rtl="0" eaLnBrk="1" latinLnBrk="0" hangingPunct="1">
      <a:defRPr sz="3200" kern="1200">
        <a:solidFill>
          <a:schemeClr val="tx1"/>
        </a:solidFill>
        <a:latin typeface="Arial" charset="0"/>
        <a:ea typeface="+mn-ea"/>
        <a:cs typeface="+mn-cs"/>
      </a:defRPr>
    </a:lvl8pPr>
    <a:lvl9pPr marL="3657600" algn="l" defTabSz="914400" rtl="0" eaLnBrk="1" latinLnBrk="0" hangingPunct="1">
      <a:defRPr sz="32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D1F9"/>
    <a:srgbClr val="FFD5AB"/>
    <a:srgbClr val="FFF2B9"/>
    <a:srgbClr val="FFD215"/>
    <a:srgbClr val="FAD57A"/>
    <a:srgbClr val="FFC775"/>
    <a:srgbClr val="FFCC00"/>
    <a:srgbClr val="800000"/>
    <a:srgbClr val="93636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50" d="100"/>
          <a:sy n="50" d="100"/>
        </p:scale>
        <p:origin x="3702" y="3168"/>
      </p:cViewPr>
      <p:guideLst>
        <p:guide orient="horz" pos="9537"/>
        <p:guide pos="13483"/>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o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3209369" y="9405939"/>
            <a:ext cx="36389788" cy="6491287"/>
          </a:xfrm>
        </p:spPr>
        <p:txBody>
          <a:bodyPr/>
          <a:lstStyle/>
          <a:p>
            <a:r>
              <a:rPr lang="pt-PT" smtClean="0"/>
              <a:t>Clique para editar o estilo</a:t>
            </a:r>
            <a:endParaRPr lang="pt-PT"/>
          </a:p>
        </p:txBody>
      </p:sp>
      <p:sp>
        <p:nvSpPr>
          <p:cNvPr id="3" name="Subtítulo 2"/>
          <p:cNvSpPr>
            <a:spLocks noGrp="1"/>
          </p:cNvSpPr>
          <p:nvPr>
            <p:ph type="subTitle" idx="1"/>
          </p:nvPr>
        </p:nvSpPr>
        <p:spPr>
          <a:xfrm>
            <a:off x="6421917" y="17159289"/>
            <a:ext cx="29964696" cy="77374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t-PT" smtClean="0"/>
              <a:t>Faça clique para editar o estilo</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24112FAB-FDCB-4207-9EB5-7C4254C7589E}"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Texto Vertical 2"/>
          <p:cNvSpPr>
            <a:spLocks noGrp="1"/>
          </p:cNvSpPr>
          <p:nvPr>
            <p:ph type="body" orient="vert" idx="1"/>
          </p:nvPr>
        </p:nvSpPr>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07F71158-5AED-4140-84FF-2351DE637DF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e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31035546" y="1212851"/>
            <a:ext cx="9631282" cy="25836563"/>
          </a:xfrm>
        </p:spPr>
        <p:txBody>
          <a:bodyPr vert="eaVert"/>
          <a:lstStyle/>
          <a:p>
            <a:r>
              <a:rPr lang="pt-PT" smtClean="0"/>
              <a:t>Clique para editar o estilo</a:t>
            </a:r>
            <a:endParaRPr lang="pt-PT"/>
          </a:p>
        </p:txBody>
      </p:sp>
      <p:sp>
        <p:nvSpPr>
          <p:cNvPr id="3" name="Marcador de Posição de Texto Vertical 2"/>
          <p:cNvSpPr>
            <a:spLocks noGrp="1"/>
          </p:cNvSpPr>
          <p:nvPr>
            <p:ph type="body" orient="vert" idx="1"/>
          </p:nvPr>
        </p:nvSpPr>
        <p:spPr>
          <a:xfrm>
            <a:off x="2141697" y="1212851"/>
            <a:ext cx="28588800" cy="25836563"/>
          </a:xfrm>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F631B07F-4A93-419D-87AC-EBF105AE0EA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ítulo e object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idx="1"/>
          </p:nvPr>
        </p:nvSpPr>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9E38131A-9BE1-4D12-A34E-D84518A3A07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cção">
    <p:spTree>
      <p:nvGrpSpPr>
        <p:cNvPr id="1" name=""/>
        <p:cNvGrpSpPr/>
        <p:nvPr/>
      </p:nvGrpSpPr>
      <p:grpSpPr>
        <a:xfrm>
          <a:off x="0" y="0"/>
          <a:ext cx="0" cy="0"/>
          <a:chOff x="0" y="0"/>
          <a:chExt cx="0" cy="0"/>
        </a:xfrm>
      </p:grpSpPr>
      <p:sp>
        <p:nvSpPr>
          <p:cNvPr id="2" name="Título 1"/>
          <p:cNvSpPr>
            <a:spLocks noGrp="1"/>
          </p:cNvSpPr>
          <p:nvPr>
            <p:ph type="title"/>
          </p:nvPr>
        </p:nvSpPr>
        <p:spPr>
          <a:xfrm>
            <a:off x="3380959" y="19457988"/>
            <a:ext cx="36386612" cy="6013450"/>
          </a:xfrm>
        </p:spPr>
        <p:txBody>
          <a:bodyPr anchor="t"/>
          <a:lstStyle>
            <a:lvl1pPr algn="l">
              <a:defRPr sz="4000" b="1" cap="all"/>
            </a:lvl1pPr>
          </a:lstStyle>
          <a:p>
            <a:r>
              <a:rPr lang="pt-PT" smtClean="0"/>
              <a:t>Clique para editar o estilo</a:t>
            </a:r>
            <a:endParaRPr lang="pt-PT"/>
          </a:p>
        </p:txBody>
      </p:sp>
      <p:sp>
        <p:nvSpPr>
          <p:cNvPr id="3" name="Marcador de Posição do Texto 2"/>
          <p:cNvSpPr>
            <a:spLocks noGrp="1"/>
          </p:cNvSpPr>
          <p:nvPr>
            <p:ph type="body" idx="1"/>
          </p:nvPr>
        </p:nvSpPr>
        <p:spPr>
          <a:xfrm>
            <a:off x="3380959" y="12833350"/>
            <a:ext cx="36386612" cy="6624638"/>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PT" smtClean="0"/>
              <a:t>Clique para editar os estilos</a:t>
            </a:r>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50732C5C-1102-485E-939F-3A5B5A39E9F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Conteúdo Dup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sz="half" idx="1"/>
          </p:nvPr>
        </p:nvSpPr>
        <p:spPr>
          <a:xfrm>
            <a:off x="2141698" y="7065963"/>
            <a:ext cx="19110041" cy="19983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e Conteúdo 3"/>
          <p:cNvSpPr>
            <a:spLocks noGrp="1"/>
          </p:cNvSpPr>
          <p:nvPr>
            <p:ph sz="half" idx="2"/>
          </p:nvPr>
        </p:nvSpPr>
        <p:spPr>
          <a:xfrm>
            <a:off x="21556788" y="7065963"/>
            <a:ext cx="19110041" cy="19983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Rectangle 4"/>
          <p:cNvSpPr>
            <a:spLocks noGrp="1" noChangeArrowheads="1"/>
          </p:cNvSpPr>
          <p:nvPr>
            <p:ph type="dt" sz="half" idx="10"/>
          </p:nvPr>
        </p:nvSpPr>
        <p:spPr>
          <a:ln/>
        </p:spPr>
        <p:txBody>
          <a:bodyPr/>
          <a:lstStyle>
            <a:lvl1pPr>
              <a:defRPr/>
            </a:lvl1pPr>
          </a:lstStyle>
          <a:p>
            <a:pPr>
              <a:defRPr/>
            </a:pPr>
            <a:endParaRPr lang="pt-PT"/>
          </a:p>
        </p:txBody>
      </p:sp>
      <p:sp>
        <p:nvSpPr>
          <p:cNvPr id="6" name="Rectangle 5"/>
          <p:cNvSpPr>
            <a:spLocks noGrp="1" noChangeArrowheads="1"/>
          </p:cNvSpPr>
          <p:nvPr>
            <p:ph type="ftr" sz="quarter" idx="11"/>
          </p:nvPr>
        </p:nvSpPr>
        <p:spPr>
          <a:ln/>
        </p:spPr>
        <p:txBody>
          <a:bodyPr/>
          <a:lstStyle>
            <a:lvl1pPr>
              <a:defRPr/>
            </a:lvl1pPr>
          </a:lstStyle>
          <a:p>
            <a:pPr>
              <a:defRPr/>
            </a:pPr>
            <a:endParaRPr lang="pt-PT"/>
          </a:p>
        </p:txBody>
      </p:sp>
      <p:sp>
        <p:nvSpPr>
          <p:cNvPr id="7" name="Rectangle 6"/>
          <p:cNvSpPr>
            <a:spLocks noGrp="1" noChangeArrowheads="1"/>
          </p:cNvSpPr>
          <p:nvPr>
            <p:ph type="sldNum" sz="quarter" idx="12"/>
          </p:nvPr>
        </p:nvSpPr>
        <p:spPr>
          <a:ln/>
        </p:spPr>
        <p:txBody>
          <a:bodyPr/>
          <a:lstStyle>
            <a:lvl1pPr>
              <a:defRPr/>
            </a:lvl1pPr>
          </a:lstStyle>
          <a:p>
            <a:pPr>
              <a:defRPr/>
            </a:pPr>
            <a:fld id="{890B3842-9728-4FBB-8923-CD5B390BDD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PT" smtClean="0"/>
              <a:t>Clique para editar o estilo</a:t>
            </a:r>
            <a:endParaRPr lang="pt-PT"/>
          </a:p>
        </p:txBody>
      </p:sp>
      <p:sp>
        <p:nvSpPr>
          <p:cNvPr id="3" name="Marcador de Posição do Texto 2"/>
          <p:cNvSpPr>
            <a:spLocks noGrp="1"/>
          </p:cNvSpPr>
          <p:nvPr>
            <p:ph type="body" idx="1"/>
          </p:nvPr>
        </p:nvSpPr>
        <p:spPr>
          <a:xfrm>
            <a:off x="2141697" y="6778626"/>
            <a:ext cx="18913030" cy="28241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4" name="Marcador de Posição de Conteúdo 3"/>
          <p:cNvSpPr>
            <a:spLocks noGrp="1"/>
          </p:cNvSpPr>
          <p:nvPr>
            <p:ph sz="half" idx="2"/>
          </p:nvPr>
        </p:nvSpPr>
        <p:spPr>
          <a:xfrm>
            <a:off x="2141697" y="9602789"/>
            <a:ext cx="18913030" cy="174466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o Texto 4"/>
          <p:cNvSpPr>
            <a:spLocks noGrp="1"/>
          </p:cNvSpPr>
          <p:nvPr>
            <p:ph type="body" sz="quarter" idx="3"/>
          </p:nvPr>
        </p:nvSpPr>
        <p:spPr>
          <a:xfrm>
            <a:off x="21747444" y="6778626"/>
            <a:ext cx="18919385" cy="28241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6" name="Marcador de Posição de Conteúdo 5"/>
          <p:cNvSpPr>
            <a:spLocks noGrp="1"/>
          </p:cNvSpPr>
          <p:nvPr>
            <p:ph sz="quarter" idx="4"/>
          </p:nvPr>
        </p:nvSpPr>
        <p:spPr>
          <a:xfrm>
            <a:off x="21747444" y="9602789"/>
            <a:ext cx="18919385" cy="174466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7" name="Rectangle 4"/>
          <p:cNvSpPr>
            <a:spLocks noGrp="1" noChangeArrowheads="1"/>
          </p:cNvSpPr>
          <p:nvPr>
            <p:ph type="dt" sz="half" idx="10"/>
          </p:nvPr>
        </p:nvSpPr>
        <p:spPr>
          <a:ln/>
        </p:spPr>
        <p:txBody>
          <a:bodyPr/>
          <a:lstStyle>
            <a:lvl1pPr>
              <a:defRPr/>
            </a:lvl1pPr>
          </a:lstStyle>
          <a:p>
            <a:pPr>
              <a:defRPr/>
            </a:pPr>
            <a:endParaRPr lang="pt-PT"/>
          </a:p>
        </p:txBody>
      </p:sp>
      <p:sp>
        <p:nvSpPr>
          <p:cNvPr id="8" name="Rectangle 5"/>
          <p:cNvSpPr>
            <a:spLocks noGrp="1" noChangeArrowheads="1"/>
          </p:cNvSpPr>
          <p:nvPr>
            <p:ph type="ftr" sz="quarter" idx="11"/>
          </p:nvPr>
        </p:nvSpPr>
        <p:spPr>
          <a:ln/>
        </p:spPr>
        <p:txBody>
          <a:bodyPr/>
          <a:lstStyle>
            <a:lvl1pPr>
              <a:defRPr/>
            </a:lvl1pPr>
          </a:lstStyle>
          <a:p>
            <a:pPr>
              <a:defRPr/>
            </a:pPr>
            <a:endParaRPr lang="pt-PT"/>
          </a:p>
        </p:txBody>
      </p:sp>
      <p:sp>
        <p:nvSpPr>
          <p:cNvPr id="9" name="Rectangle 6"/>
          <p:cNvSpPr>
            <a:spLocks noGrp="1" noChangeArrowheads="1"/>
          </p:cNvSpPr>
          <p:nvPr>
            <p:ph type="sldNum" sz="quarter" idx="12"/>
          </p:nvPr>
        </p:nvSpPr>
        <p:spPr>
          <a:ln/>
        </p:spPr>
        <p:txBody>
          <a:bodyPr/>
          <a:lstStyle>
            <a:lvl1pPr>
              <a:defRPr/>
            </a:lvl1pPr>
          </a:lstStyle>
          <a:p>
            <a:pPr>
              <a:defRPr/>
            </a:pPr>
            <a:fld id="{E6DFB641-0E0B-43AB-8709-769999003D0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ó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Rectangle 4"/>
          <p:cNvSpPr>
            <a:spLocks noGrp="1" noChangeArrowheads="1"/>
          </p:cNvSpPr>
          <p:nvPr>
            <p:ph type="dt" sz="half" idx="10"/>
          </p:nvPr>
        </p:nvSpPr>
        <p:spPr>
          <a:ln/>
        </p:spPr>
        <p:txBody>
          <a:bodyPr/>
          <a:lstStyle>
            <a:lvl1pPr>
              <a:defRPr/>
            </a:lvl1pPr>
          </a:lstStyle>
          <a:p>
            <a:pPr>
              <a:defRPr/>
            </a:pPr>
            <a:endParaRPr lang="pt-PT"/>
          </a:p>
        </p:txBody>
      </p:sp>
      <p:sp>
        <p:nvSpPr>
          <p:cNvPr id="4" name="Rectangle 5"/>
          <p:cNvSpPr>
            <a:spLocks noGrp="1" noChangeArrowheads="1"/>
          </p:cNvSpPr>
          <p:nvPr>
            <p:ph type="ftr" sz="quarter" idx="11"/>
          </p:nvPr>
        </p:nvSpPr>
        <p:spPr>
          <a:ln/>
        </p:spPr>
        <p:txBody>
          <a:bodyPr/>
          <a:lstStyle>
            <a:lvl1pPr>
              <a:defRPr/>
            </a:lvl1pPr>
          </a:lstStyle>
          <a:p>
            <a:pPr>
              <a:defRPr/>
            </a:pPr>
            <a:endParaRPr lang="pt-PT"/>
          </a:p>
        </p:txBody>
      </p:sp>
      <p:sp>
        <p:nvSpPr>
          <p:cNvPr id="5" name="Rectangle 6"/>
          <p:cNvSpPr>
            <a:spLocks noGrp="1" noChangeArrowheads="1"/>
          </p:cNvSpPr>
          <p:nvPr>
            <p:ph type="sldNum" sz="quarter" idx="12"/>
          </p:nvPr>
        </p:nvSpPr>
        <p:spPr>
          <a:ln/>
        </p:spPr>
        <p:txBody>
          <a:bodyPr/>
          <a:lstStyle>
            <a:lvl1pPr>
              <a:defRPr/>
            </a:lvl1pPr>
          </a:lstStyle>
          <a:p>
            <a:pPr>
              <a:defRPr/>
            </a:pPr>
            <a:fld id="{0C29C6F3-B373-4C58-B364-03C397BEBAA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m br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pt-PT"/>
          </a:p>
        </p:txBody>
      </p:sp>
      <p:sp>
        <p:nvSpPr>
          <p:cNvPr id="3" name="Rectangle 5"/>
          <p:cNvSpPr>
            <a:spLocks noGrp="1" noChangeArrowheads="1"/>
          </p:cNvSpPr>
          <p:nvPr>
            <p:ph type="ftr" sz="quarter" idx="11"/>
          </p:nvPr>
        </p:nvSpPr>
        <p:spPr>
          <a:ln/>
        </p:spPr>
        <p:txBody>
          <a:bodyPr/>
          <a:lstStyle>
            <a:lvl1pPr>
              <a:defRPr/>
            </a:lvl1pPr>
          </a:lstStyle>
          <a:p>
            <a:pPr>
              <a:defRPr/>
            </a:pPr>
            <a:endParaRPr lang="pt-PT"/>
          </a:p>
        </p:txBody>
      </p:sp>
      <p:sp>
        <p:nvSpPr>
          <p:cNvPr id="4" name="Rectangle 6"/>
          <p:cNvSpPr>
            <a:spLocks noGrp="1" noChangeArrowheads="1"/>
          </p:cNvSpPr>
          <p:nvPr>
            <p:ph type="sldNum" sz="quarter" idx="12"/>
          </p:nvPr>
        </p:nvSpPr>
        <p:spPr>
          <a:ln/>
        </p:spPr>
        <p:txBody>
          <a:bodyPr/>
          <a:lstStyle>
            <a:lvl1pPr>
              <a:defRPr/>
            </a:lvl1pPr>
          </a:lstStyle>
          <a:p>
            <a:pPr>
              <a:defRPr/>
            </a:pPr>
            <a:fld id="{8D13AB5E-15E9-477B-B9CE-FDDAE8267C8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2141697" y="1204913"/>
            <a:ext cx="14083090" cy="5130800"/>
          </a:xfrm>
        </p:spPr>
        <p:txBody>
          <a:bodyPr anchor="b"/>
          <a:lstStyle>
            <a:lvl1pPr algn="l">
              <a:defRPr sz="2000" b="1"/>
            </a:lvl1pPr>
          </a:lstStyle>
          <a:p>
            <a:r>
              <a:rPr lang="pt-PT" smtClean="0"/>
              <a:t>Clique para editar o estilo</a:t>
            </a:r>
            <a:endParaRPr lang="pt-PT"/>
          </a:p>
        </p:txBody>
      </p:sp>
      <p:sp>
        <p:nvSpPr>
          <p:cNvPr id="3" name="Marcador de Posição de Conteúdo 2"/>
          <p:cNvSpPr>
            <a:spLocks noGrp="1"/>
          </p:cNvSpPr>
          <p:nvPr>
            <p:ph idx="1"/>
          </p:nvPr>
        </p:nvSpPr>
        <p:spPr>
          <a:xfrm>
            <a:off x="16736380" y="1204913"/>
            <a:ext cx="23930447" cy="258445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o Texto 3"/>
          <p:cNvSpPr>
            <a:spLocks noGrp="1"/>
          </p:cNvSpPr>
          <p:nvPr>
            <p:ph type="body" sz="half" idx="2"/>
          </p:nvPr>
        </p:nvSpPr>
        <p:spPr>
          <a:xfrm>
            <a:off x="2141697" y="6335713"/>
            <a:ext cx="14083090" cy="207137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Rectangle 4"/>
          <p:cNvSpPr>
            <a:spLocks noGrp="1" noChangeArrowheads="1"/>
          </p:cNvSpPr>
          <p:nvPr>
            <p:ph type="dt" sz="half" idx="10"/>
          </p:nvPr>
        </p:nvSpPr>
        <p:spPr>
          <a:ln/>
        </p:spPr>
        <p:txBody>
          <a:bodyPr/>
          <a:lstStyle>
            <a:lvl1pPr>
              <a:defRPr/>
            </a:lvl1pPr>
          </a:lstStyle>
          <a:p>
            <a:pPr>
              <a:defRPr/>
            </a:pPr>
            <a:endParaRPr lang="pt-PT"/>
          </a:p>
        </p:txBody>
      </p:sp>
      <p:sp>
        <p:nvSpPr>
          <p:cNvPr id="6" name="Rectangle 5"/>
          <p:cNvSpPr>
            <a:spLocks noGrp="1" noChangeArrowheads="1"/>
          </p:cNvSpPr>
          <p:nvPr>
            <p:ph type="ftr" sz="quarter" idx="11"/>
          </p:nvPr>
        </p:nvSpPr>
        <p:spPr>
          <a:ln/>
        </p:spPr>
        <p:txBody>
          <a:bodyPr/>
          <a:lstStyle>
            <a:lvl1pPr>
              <a:defRPr/>
            </a:lvl1pPr>
          </a:lstStyle>
          <a:p>
            <a:pPr>
              <a:defRPr/>
            </a:pPr>
            <a:endParaRPr lang="pt-PT"/>
          </a:p>
        </p:txBody>
      </p:sp>
      <p:sp>
        <p:nvSpPr>
          <p:cNvPr id="7" name="Rectangle 6"/>
          <p:cNvSpPr>
            <a:spLocks noGrp="1" noChangeArrowheads="1"/>
          </p:cNvSpPr>
          <p:nvPr>
            <p:ph type="sldNum" sz="quarter" idx="12"/>
          </p:nvPr>
        </p:nvSpPr>
        <p:spPr>
          <a:ln/>
        </p:spPr>
        <p:txBody>
          <a:bodyPr/>
          <a:lstStyle>
            <a:lvl1pPr>
              <a:defRPr/>
            </a:lvl1pPr>
          </a:lstStyle>
          <a:p>
            <a:pPr>
              <a:defRPr/>
            </a:pPr>
            <a:fld id="{B127DDBB-10C4-491C-8878-6698F325947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2023" y="21196300"/>
            <a:ext cx="25684478" cy="2501900"/>
          </a:xfrm>
        </p:spPr>
        <p:txBody>
          <a:bodyPr anchor="b"/>
          <a:lstStyle>
            <a:lvl1pPr algn="l">
              <a:defRPr sz="2000" b="1"/>
            </a:lvl1pPr>
          </a:lstStyle>
          <a:p>
            <a:r>
              <a:rPr lang="pt-PT" smtClean="0"/>
              <a:t>Clique para editar o estilo</a:t>
            </a:r>
            <a:endParaRPr lang="pt-PT"/>
          </a:p>
        </p:txBody>
      </p:sp>
      <p:sp>
        <p:nvSpPr>
          <p:cNvPr id="3" name="Marcador de Posição da Imagem 2"/>
          <p:cNvSpPr>
            <a:spLocks noGrp="1"/>
          </p:cNvSpPr>
          <p:nvPr>
            <p:ph type="pic" idx="1"/>
          </p:nvPr>
        </p:nvSpPr>
        <p:spPr>
          <a:xfrm>
            <a:off x="8392023" y="2705100"/>
            <a:ext cx="25684478" cy="181689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PT" noProof="0" smtClean="0"/>
          </a:p>
        </p:txBody>
      </p:sp>
      <p:sp>
        <p:nvSpPr>
          <p:cNvPr id="4" name="Marcador de Posição do Texto 3"/>
          <p:cNvSpPr>
            <a:spLocks noGrp="1"/>
          </p:cNvSpPr>
          <p:nvPr>
            <p:ph type="body" sz="half" idx="2"/>
          </p:nvPr>
        </p:nvSpPr>
        <p:spPr>
          <a:xfrm>
            <a:off x="8392023" y="23698201"/>
            <a:ext cx="25684478" cy="355441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Rectangle 4"/>
          <p:cNvSpPr>
            <a:spLocks noGrp="1" noChangeArrowheads="1"/>
          </p:cNvSpPr>
          <p:nvPr>
            <p:ph type="dt" sz="half" idx="10"/>
          </p:nvPr>
        </p:nvSpPr>
        <p:spPr>
          <a:ln/>
        </p:spPr>
        <p:txBody>
          <a:bodyPr/>
          <a:lstStyle>
            <a:lvl1pPr>
              <a:defRPr/>
            </a:lvl1pPr>
          </a:lstStyle>
          <a:p>
            <a:pPr>
              <a:defRPr/>
            </a:pPr>
            <a:endParaRPr lang="pt-PT"/>
          </a:p>
        </p:txBody>
      </p:sp>
      <p:sp>
        <p:nvSpPr>
          <p:cNvPr id="6" name="Rectangle 5"/>
          <p:cNvSpPr>
            <a:spLocks noGrp="1" noChangeArrowheads="1"/>
          </p:cNvSpPr>
          <p:nvPr>
            <p:ph type="ftr" sz="quarter" idx="11"/>
          </p:nvPr>
        </p:nvSpPr>
        <p:spPr>
          <a:ln/>
        </p:spPr>
        <p:txBody>
          <a:bodyPr/>
          <a:lstStyle>
            <a:lvl1pPr>
              <a:defRPr/>
            </a:lvl1pPr>
          </a:lstStyle>
          <a:p>
            <a:pPr>
              <a:defRPr/>
            </a:pPr>
            <a:endParaRPr lang="pt-PT"/>
          </a:p>
        </p:txBody>
      </p:sp>
      <p:sp>
        <p:nvSpPr>
          <p:cNvPr id="7" name="Rectangle 6"/>
          <p:cNvSpPr>
            <a:spLocks noGrp="1" noChangeArrowheads="1"/>
          </p:cNvSpPr>
          <p:nvPr>
            <p:ph type="sldNum" sz="quarter" idx="12"/>
          </p:nvPr>
        </p:nvSpPr>
        <p:spPr>
          <a:ln/>
        </p:spPr>
        <p:txBody>
          <a:bodyPr/>
          <a:lstStyle>
            <a:lvl1pPr>
              <a:defRPr/>
            </a:lvl1pPr>
          </a:lstStyle>
          <a:p>
            <a:pPr>
              <a:defRPr/>
            </a:pPr>
            <a:fld id="{DB096722-211F-4B95-B00C-794E801BFD5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bwMode="auto">
          <a:xfrm>
            <a:off x="2141538" y="1212850"/>
            <a:ext cx="38525450" cy="5046663"/>
          </a:xfrm>
          <a:prstGeom prst="rect">
            <a:avLst/>
          </a:prstGeom>
          <a:noFill/>
          <a:ln w="9525">
            <a:noFill/>
            <a:miter lim="800000"/>
            <a:headEnd/>
            <a:tailEnd/>
          </a:ln>
        </p:spPr>
        <p:txBody>
          <a:bodyPr vert="horz" wrap="square" lIns="295232" tIns="147616" rIns="295232" bIns="147616" numCol="1" anchor="ctr" anchorCtr="0" compatLnSpc="1">
            <a:prstTxWarp prst="textNoShape">
              <a:avLst/>
            </a:prstTxWarp>
          </a:bodyPr>
          <a:lstStyle/>
          <a:p>
            <a:pPr lvl="0"/>
            <a:r>
              <a:rPr lang="en-US" smtClean="0"/>
              <a:t>Click to edit Master title style</a:t>
            </a:r>
          </a:p>
        </p:txBody>
      </p:sp>
      <p:sp>
        <p:nvSpPr>
          <p:cNvPr id="14339" name="Rectangle 3"/>
          <p:cNvSpPr>
            <a:spLocks noGrp="1" noChangeArrowheads="1"/>
          </p:cNvSpPr>
          <p:nvPr>
            <p:ph type="body" idx="1"/>
          </p:nvPr>
        </p:nvSpPr>
        <p:spPr bwMode="auto">
          <a:xfrm>
            <a:off x="2141538" y="7065963"/>
            <a:ext cx="38525450" cy="19983450"/>
          </a:xfrm>
          <a:prstGeom prst="rect">
            <a:avLst/>
          </a:prstGeom>
          <a:noFill/>
          <a:ln w="9525">
            <a:noFill/>
            <a:miter lim="800000"/>
            <a:headEnd/>
            <a:tailEnd/>
          </a:ln>
        </p:spPr>
        <p:txBody>
          <a:bodyPr vert="horz" wrap="square" lIns="295232" tIns="147616" rIns="295232" bIns="14761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2141538" y="27574875"/>
            <a:ext cx="9986962" cy="2101850"/>
          </a:xfrm>
          <a:prstGeom prst="rect">
            <a:avLst/>
          </a:prstGeom>
          <a:noFill/>
          <a:ln w="9525">
            <a:noFill/>
            <a:miter lim="800000"/>
            <a:headEnd/>
            <a:tailEnd/>
          </a:ln>
          <a:effectLst/>
        </p:spPr>
        <p:txBody>
          <a:bodyPr vert="horz" wrap="square" lIns="295232" tIns="147616" rIns="295232" bIns="147616" numCol="1" anchor="t" anchorCtr="0" compatLnSpc="1">
            <a:prstTxWarp prst="textNoShape">
              <a:avLst/>
            </a:prstTxWarp>
          </a:bodyPr>
          <a:lstStyle>
            <a:lvl1pPr>
              <a:defRPr sz="4500"/>
            </a:lvl1pPr>
          </a:lstStyle>
          <a:p>
            <a:pPr>
              <a:defRPr/>
            </a:pPr>
            <a:endParaRPr lang="pt-PT"/>
          </a:p>
        </p:txBody>
      </p:sp>
      <p:sp>
        <p:nvSpPr>
          <p:cNvPr id="1029" name="Rectangle 5"/>
          <p:cNvSpPr>
            <a:spLocks noGrp="1" noChangeArrowheads="1"/>
          </p:cNvSpPr>
          <p:nvPr>
            <p:ph type="ftr" sz="quarter" idx="3"/>
          </p:nvPr>
        </p:nvSpPr>
        <p:spPr bwMode="auto">
          <a:xfrm>
            <a:off x="14627225" y="27574875"/>
            <a:ext cx="13554075" cy="2101850"/>
          </a:xfrm>
          <a:prstGeom prst="rect">
            <a:avLst/>
          </a:prstGeom>
          <a:noFill/>
          <a:ln w="9525">
            <a:noFill/>
            <a:miter lim="800000"/>
            <a:headEnd/>
            <a:tailEnd/>
          </a:ln>
          <a:effectLst/>
        </p:spPr>
        <p:txBody>
          <a:bodyPr vert="horz" wrap="square" lIns="295232" tIns="147616" rIns="295232" bIns="147616" numCol="1" anchor="t" anchorCtr="0" compatLnSpc="1">
            <a:prstTxWarp prst="textNoShape">
              <a:avLst/>
            </a:prstTxWarp>
          </a:bodyPr>
          <a:lstStyle>
            <a:lvl1pPr algn="ctr">
              <a:defRPr sz="4500"/>
            </a:lvl1pPr>
          </a:lstStyle>
          <a:p>
            <a:pPr>
              <a:defRPr/>
            </a:pPr>
            <a:endParaRPr lang="pt-PT"/>
          </a:p>
        </p:txBody>
      </p:sp>
      <p:sp>
        <p:nvSpPr>
          <p:cNvPr id="1030" name="Rectangle 6"/>
          <p:cNvSpPr>
            <a:spLocks noGrp="1" noChangeArrowheads="1"/>
          </p:cNvSpPr>
          <p:nvPr>
            <p:ph type="sldNum" sz="quarter" idx="4"/>
          </p:nvPr>
        </p:nvSpPr>
        <p:spPr bwMode="auto">
          <a:xfrm>
            <a:off x="30680025" y="27574875"/>
            <a:ext cx="9986963" cy="2101850"/>
          </a:xfrm>
          <a:prstGeom prst="rect">
            <a:avLst/>
          </a:prstGeom>
          <a:noFill/>
          <a:ln w="9525">
            <a:noFill/>
            <a:miter lim="800000"/>
            <a:headEnd/>
            <a:tailEnd/>
          </a:ln>
          <a:effectLst/>
        </p:spPr>
        <p:txBody>
          <a:bodyPr vert="horz" wrap="square" lIns="295232" tIns="147616" rIns="295232" bIns="147616" numCol="1" anchor="t" anchorCtr="0" compatLnSpc="1">
            <a:prstTxWarp prst="textNoShape">
              <a:avLst/>
            </a:prstTxWarp>
          </a:bodyPr>
          <a:lstStyle>
            <a:lvl1pPr algn="r">
              <a:defRPr sz="4500"/>
            </a:lvl1pPr>
          </a:lstStyle>
          <a:p>
            <a:pPr>
              <a:defRPr/>
            </a:pPr>
            <a:fld id="{FC7A8EC3-4143-4760-A800-89271910763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2952750" rtl="0" eaLnBrk="0" fontAlgn="base" hangingPunct="0">
        <a:spcBef>
          <a:spcPct val="0"/>
        </a:spcBef>
        <a:spcAft>
          <a:spcPct val="0"/>
        </a:spcAft>
        <a:defRPr sz="14200">
          <a:solidFill>
            <a:schemeClr val="tx2"/>
          </a:solidFill>
          <a:latin typeface="+mj-lt"/>
          <a:ea typeface="+mj-ea"/>
          <a:cs typeface="+mj-cs"/>
        </a:defRPr>
      </a:lvl1pPr>
      <a:lvl2pPr algn="ctr" defTabSz="2952750" rtl="0" eaLnBrk="0" fontAlgn="base" hangingPunct="0">
        <a:spcBef>
          <a:spcPct val="0"/>
        </a:spcBef>
        <a:spcAft>
          <a:spcPct val="0"/>
        </a:spcAft>
        <a:defRPr sz="14200">
          <a:solidFill>
            <a:schemeClr val="tx2"/>
          </a:solidFill>
          <a:latin typeface="Arial" charset="0"/>
        </a:defRPr>
      </a:lvl2pPr>
      <a:lvl3pPr algn="ctr" defTabSz="2952750" rtl="0" eaLnBrk="0" fontAlgn="base" hangingPunct="0">
        <a:spcBef>
          <a:spcPct val="0"/>
        </a:spcBef>
        <a:spcAft>
          <a:spcPct val="0"/>
        </a:spcAft>
        <a:defRPr sz="14200">
          <a:solidFill>
            <a:schemeClr val="tx2"/>
          </a:solidFill>
          <a:latin typeface="Arial" charset="0"/>
        </a:defRPr>
      </a:lvl3pPr>
      <a:lvl4pPr algn="ctr" defTabSz="2952750" rtl="0" eaLnBrk="0" fontAlgn="base" hangingPunct="0">
        <a:spcBef>
          <a:spcPct val="0"/>
        </a:spcBef>
        <a:spcAft>
          <a:spcPct val="0"/>
        </a:spcAft>
        <a:defRPr sz="14200">
          <a:solidFill>
            <a:schemeClr val="tx2"/>
          </a:solidFill>
          <a:latin typeface="Arial" charset="0"/>
        </a:defRPr>
      </a:lvl4pPr>
      <a:lvl5pPr algn="ctr" defTabSz="2952750" rtl="0" eaLnBrk="0" fontAlgn="base" hangingPunct="0">
        <a:spcBef>
          <a:spcPct val="0"/>
        </a:spcBef>
        <a:spcAft>
          <a:spcPct val="0"/>
        </a:spcAft>
        <a:defRPr sz="14200">
          <a:solidFill>
            <a:schemeClr val="tx2"/>
          </a:solidFill>
          <a:latin typeface="Arial" charset="0"/>
        </a:defRPr>
      </a:lvl5pPr>
      <a:lvl6pPr marL="457200" algn="ctr" defTabSz="2952750" rtl="0" fontAlgn="base">
        <a:spcBef>
          <a:spcPct val="0"/>
        </a:spcBef>
        <a:spcAft>
          <a:spcPct val="0"/>
        </a:spcAft>
        <a:defRPr sz="14200">
          <a:solidFill>
            <a:schemeClr val="tx2"/>
          </a:solidFill>
          <a:latin typeface="Arial" charset="0"/>
        </a:defRPr>
      </a:lvl6pPr>
      <a:lvl7pPr marL="914400" algn="ctr" defTabSz="2952750" rtl="0" fontAlgn="base">
        <a:spcBef>
          <a:spcPct val="0"/>
        </a:spcBef>
        <a:spcAft>
          <a:spcPct val="0"/>
        </a:spcAft>
        <a:defRPr sz="14200">
          <a:solidFill>
            <a:schemeClr val="tx2"/>
          </a:solidFill>
          <a:latin typeface="Arial" charset="0"/>
        </a:defRPr>
      </a:lvl7pPr>
      <a:lvl8pPr marL="1371600" algn="ctr" defTabSz="2952750" rtl="0" fontAlgn="base">
        <a:spcBef>
          <a:spcPct val="0"/>
        </a:spcBef>
        <a:spcAft>
          <a:spcPct val="0"/>
        </a:spcAft>
        <a:defRPr sz="14200">
          <a:solidFill>
            <a:schemeClr val="tx2"/>
          </a:solidFill>
          <a:latin typeface="Arial" charset="0"/>
        </a:defRPr>
      </a:lvl8pPr>
      <a:lvl9pPr marL="1828800" algn="ctr" defTabSz="2952750" rtl="0" fontAlgn="base">
        <a:spcBef>
          <a:spcPct val="0"/>
        </a:spcBef>
        <a:spcAft>
          <a:spcPct val="0"/>
        </a:spcAft>
        <a:defRPr sz="14200">
          <a:solidFill>
            <a:schemeClr val="tx2"/>
          </a:solidFill>
          <a:latin typeface="Arial" charset="0"/>
        </a:defRPr>
      </a:lvl9pPr>
    </p:titleStyle>
    <p:bodyStyle>
      <a:lvl1pPr marL="1106488" indent="-1106488" algn="l" defTabSz="2952750" rtl="0" eaLnBrk="0" fontAlgn="base" hangingPunct="0">
        <a:spcBef>
          <a:spcPct val="20000"/>
        </a:spcBef>
        <a:spcAft>
          <a:spcPct val="0"/>
        </a:spcAft>
        <a:buChar char="•"/>
        <a:defRPr sz="10300">
          <a:solidFill>
            <a:schemeClr val="tx1"/>
          </a:solidFill>
          <a:latin typeface="+mn-lt"/>
          <a:ea typeface="+mn-ea"/>
          <a:cs typeface="+mn-cs"/>
        </a:defRPr>
      </a:lvl1pPr>
      <a:lvl2pPr marL="2398713" indent="-922338" algn="l" defTabSz="2952750" rtl="0" eaLnBrk="0" fontAlgn="base" hangingPunct="0">
        <a:spcBef>
          <a:spcPct val="20000"/>
        </a:spcBef>
        <a:spcAft>
          <a:spcPct val="0"/>
        </a:spcAft>
        <a:buChar char="–"/>
        <a:defRPr sz="9000">
          <a:solidFill>
            <a:schemeClr val="tx1"/>
          </a:solidFill>
          <a:latin typeface="+mn-lt"/>
        </a:defRPr>
      </a:lvl2pPr>
      <a:lvl3pPr marL="3690938" indent="-738188" algn="l" defTabSz="2952750" rtl="0" eaLnBrk="0" fontAlgn="base" hangingPunct="0">
        <a:spcBef>
          <a:spcPct val="20000"/>
        </a:spcBef>
        <a:spcAft>
          <a:spcPct val="0"/>
        </a:spcAft>
        <a:buChar char="•"/>
        <a:defRPr sz="7700">
          <a:solidFill>
            <a:schemeClr val="tx1"/>
          </a:solidFill>
          <a:latin typeface="+mn-lt"/>
        </a:defRPr>
      </a:lvl3pPr>
      <a:lvl4pPr marL="5167313" indent="-738188" algn="l" defTabSz="2952750" rtl="0" eaLnBrk="0" fontAlgn="base" hangingPunct="0">
        <a:spcBef>
          <a:spcPct val="20000"/>
        </a:spcBef>
        <a:spcAft>
          <a:spcPct val="0"/>
        </a:spcAft>
        <a:buChar char="–"/>
        <a:defRPr sz="6500">
          <a:solidFill>
            <a:schemeClr val="tx1"/>
          </a:solidFill>
          <a:latin typeface="+mn-lt"/>
        </a:defRPr>
      </a:lvl4pPr>
      <a:lvl5pPr marL="6642100" indent="-738188" algn="l" defTabSz="2952750" rtl="0" eaLnBrk="0" fontAlgn="base" hangingPunct="0">
        <a:spcBef>
          <a:spcPct val="20000"/>
        </a:spcBef>
        <a:spcAft>
          <a:spcPct val="0"/>
        </a:spcAft>
        <a:buChar char="»"/>
        <a:defRPr sz="6500">
          <a:solidFill>
            <a:schemeClr val="tx1"/>
          </a:solidFill>
          <a:latin typeface="+mn-lt"/>
        </a:defRPr>
      </a:lvl5pPr>
      <a:lvl6pPr marL="7099300" indent="-738188" algn="l" defTabSz="2952750" rtl="0" fontAlgn="base">
        <a:spcBef>
          <a:spcPct val="20000"/>
        </a:spcBef>
        <a:spcAft>
          <a:spcPct val="0"/>
        </a:spcAft>
        <a:buChar char="»"/>
        <a:defRPr sz="6500">
          <a:solidFill>
            <a:schemeClr val="tx1"/>
          </a:solidFill>
          <a:latin typeface="+mn-lt"/>
        </a:defRPr>
      </a:lvl6pPr>
      <a:lvl7pPr marL="7556500" indent="-738188" algn="l" defTabSz="2952750" rtl="0" fontAlgn="base">
        <a:spcBef>
          <a:spcPct val="20000"/>
        </a:spcBef>
        <a:spcAft>
          <a:spcPct val="0"/>
        </a:spcAft>
        <a:buChar char="»"/>
        <a:defRPr sz="6500">
          <a:solidFill>
            <a:schemeClr val="tx1"/>
          </a:solidFill>
          <a:latin typeface="+mn-lt"/>
        </a:defRPr>
      </a:lvl7pPr>
      <a:lvl8pPr marL="8013700" indent="-738188" algn="l" defTabSz="2952750" rtl="0" fontAlgn="base">
        <a:spcBef>
          <a:spcPct val="20000"/>
        </a:spcBef>
        <a:spcAft>
          <a:spcPct val="0"/>
        </a:spcAft>
        <a:buChar char="»"/>
        <a:defRPr sz="6500">
          <a:solidFill>
            <a:schemeClr val="tx1"/>
          </a:solidFill>
          <a:latin typeface="+mn-lt"/>
        </a:defRPr>
      </a:lvl8pPr>
      <a:lvl9pPr marL="8470900" indent="-738188" algn="l" defTabSz="2952750" rtl="0" fontAlgn="base">
        <a:spcBef>
          <a:spcPct val="20000"/>
        </a:spcBef>
        <a:spcAft>
          <a:spcPct val="0"/>
        </a:spcAft>
        <a:buChar char="»"/>
        <a:defRPr sz="6500">
          <a:solidFill>
            <a:schemeClr val="tx1"/>
          </a:solidFill>
          <a:latin typeface="+mn-lt"/>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oleObject" Target="../embeddings/oleObject1.bin"/><Relationship Id="rId7" Type="http://schemas.openxmlformats.org/officeDocument/2006/relationships/image" Target="../media/image4.png"/><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3.png"/><Relationship Id="rId5" Type="http://schemas.openxmlformats.org/officeDocument/2006/relationships/image" Target="../media/image2.png"/><Relationship Id="rId10" Type="http://schemas.openxmlformats.org/officeDocument/2006/relationships/image" Target="../media/image7.emf"/><Relationship Id="rId4" Type="http://schemas.openxmlformats.org/officeDocument/2006/relationships/image" Target="../media/image1.png"/><Relationship Id="rId9"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259" name="Group 211"/>
          <p:cNvGraphicFramePr>
            <a:graphicFrameLocks noGrp="1"/>
          </p:cNvGraphicFramePr>
          <p:nvPr>
            <p:extLst>
              <p:ext uri="{D42A27DB-BD31-4B8C-83A1-F6EECF244321}">
                <p14:modId xmlns:p14="http://schemas.microsoft.com/office/powerpoint/2010/main" val="2501143491"/>
              </p:ext>
            </p:extLst>
          </p:nvPr>
        </p:nvGraphicFramePr>
        <p:xfrm>
          <a:off x="0" y="-1"/>
          <a:ext cx="42808525" cy="5635626"/>
        </p:xfrm>
        <a:graphic>
          <a:graphicData uri="http://schemas.openxmlformats.org/drawingml/2006/table">
            <a:tbl>
              <a:tblPr/>
              <a:tblGrid>
                <a:gridCol w="19243675"/>
                <a:gridCol w="23564850"/>
              </a:tblGrid>
              <a:tr h="2911517">
                <a:tc>
                  <a:txBody>
                    <a:bodyPr/>
                    <a:lstStyle/>
                    <a:p>
                      <a:pPr marL="0" marR="0" lvl="0" indent="0" algn="l" defTabSz="2952750" rtl="0" eaLnBrk="1" fontAlgn="base" latinLnBrk="0" hangingPunct="1">
                        <a:lnSpc>
                          <a:spcPct val="100000"/>
                        </a:lnSpc>
                        <a:spcBef>
                          <a:spcPct val="20000"/>
                        </a:spcBef>
                        <a:spcAft>
                          <a:spcPct val="0"/>
                        </a:spcAft>
                        <a:buClrTx/>
                        <a:buSzTx/>
                        <a:buFontTx/>
                        <a:buNone/>
                        <a:tabLst/>
                      </a:pPr>
                      <a:endParaRPr kumimoji="0" lang="pt-PT" sz="9400" b="0" i="0" u="none" strike="noStrike" cap="none" normalizeH="0" baseline="0" dirty="0" smtClean="0">
                        <a:ln>
                          <a:noFill/>
                        </a:ln>
                        <a:solidFill>
                          <a:schemeClr val="tx1"/>
                        </a:solidFill>
                        <a:effectLst/>
                        <a:latin typeface="Arial" charset="0"/>
                      </a:endParaRPr>
                    </a:p>
                  </a:txBody>
                  <a:tcPr marL="183029" marR="183029" horzOverflow="overflow">
                    <a:lnL>
                      <a:noFill/>
                    </a:lnL>
                    <a:lnR>
                      <a:noFill/>
                    </a:lnR>
                    <a:lnT>
                      <a:noFill/>
                    </a:lnT>
                    <a:lnB>
                      <a:noFill/>
                    </a:lnB>
                    <a:lnTlToBr>
                      <a:noFill/>
                    </a:lnTlToBr>
                    <a:lnBlToTr>
                      <a:noFill/>
                    </a:lnBlToTr>
                    <a:solidFill>
                      <a:srgbClr val="A5D1F9"/>
                    </a:solidFill>
                  </a:tcPr>
                </a:tc>
                <a:tc>
                  <a:txBody>
                    <a:bodyPr/>
                    <a:lstStyle/>
                    <a:p>
                      <a:pPr marL="0" marR="0" lvl="0" indent="0" algn="ctr" defTabSz="2952750" rtl="0" eaLnBrk="1" fontAlgn="base" latinLnBrk="0" hangingPunct="1">
                        <a:lnSpc>
                          <a:spcPct val="100000"/>
                        </a:lnSpc>
                        <a:spcBef>
                          <a:spcPct val="20000"/>
                        </a:spcBef>
                        <a:spcAft>
                          <a:spcPct val="0"/>
                        </a:spcAft>
                        <a:buClrTx/>
                        <a:buSzTx/>
                        <a:buFontTx/>
                        <a:buNone/>
                        <a:tabLst/>
                      </a:pPr>
                      <a:endParaRPr kumimoji="0" lang="pt-PT" sz="4000" b="1" i="0" u="none" strike="noStrike" cap="none" normalizeH="0" baseline="0" dirty="0" smtClean="0">
                        <a:ln>
                          <a:noFill/>
                        </a:ln>
                        <a:solidFill>
                          <a:schemeClr val="bg1"/>
                        </a:solidFill>
                        <a:effectLst/>
                        <a:latin typeface="Arial" charset="0"/>
                      </a:endParaRPr>
                    </a:p>
                  </a:txBody>
                  <a:tcPr marL="180147" marR="180147" marT="46800" marB="46800" anchor="ctr" horzOverflow="overflow">
                    <a:lnL>
                      <a:noFill/>
                    </a:lnL>
                    <a:lnR>
                      <a:noFill/>
                    </a:lnR>
                    <a:lnT>
                      <a:noFill/>
                    </a:lnT>
                    <a:lnB>
                      <a:noFill/>
                    </a:lnB>
                    <a:lnTlToBr>
                      <a:noFill/>
                    </a:lnTlToBr>
                    <a:lnBlToTr>
                      <a:noFill/>
                    </a:lnBlToTr>
                    <a:solidFill>
                      <a:srgbClr val="A5D1F9"/>
                    </a:solidFill>
                  </a:tcPr>
                </a:tc>
              </a:tr>
              <a:tr h="2724109">
                <a:tc>
                  <a:txBody>
                    <a:bodyPr/>
                    <a:lstStyle/>
                    <a:p>
                      <a:pPr marL="0" marR="0" lvl="0" indent="0" algn="l" defTabSz="2952750" rtl="0" eaLnBrk="1" fontAlgn="base" latinLnBrk="0" hangingPunct="1">
                        <a:lnSpc>
                          <a:spcPct val="100000"/>
                        </a:lnSpc>
                        <a:spcBef>
                          <a:spcPct val="20000"/>
                        </a:spcBef>
                        <a:spcAft>
                          <a:spcPct val="0"/>
                        </a:spcAft>
                        <a:buClrTx/>
                        <a:buSzTx/>
                        <a:buFontTx/>
                        <a:buNone/>
                        <a:tabLst/>
                      </a:pPr>
                      <a:r>
                        <a:rPr kumimoji="0" lang="pt-PT" sz="2400" b="0" i="0" u="none" strike="noStrike" cap="none" normalizeH="0" baseline="0" dirty="0" smtClean="0">
                          <a:ln>
                            <a:noFill/>
                          </a:ln>
                          <a:solidFill>
                            <a:schemeClr val="bg1"/>
                          </a:solidFill>
                          <a:effectLst/>
                          <a:latin typeface="Arial" charset="0"/>
                        </a:rPr>
                        <a:t> </a:t>
                      </a:r>
                      <a:r>
                        <a:rPr kumimoji="0" lang="pt-PT" sz="2400" b="0" i="0" u="none" strike="noStrike" cap="none" normalizeH="0" baseline="0" dirty="0" smtClean="0">
                          <a:ln>
                            <a:noFill/>
                          </a:ln>
                          <a:solidFill>
                            <a:schemeClr val="tx1"/>
                          </a:solidFill>
                          <a:effectLst/>
                          <a:latin typeface="Arial" charset="0"/>
                        </a:rPr>
                        <a:t>University of Minho</a:t>
                      </a:r>
                    </a:p>
                    <a:p>
                      <a:pPr marL="0" marR="0" lvl="0" indent="0" algn="l" defTabSz="2952750" rtl="0" eaLnBrk="1" fontAlgn="base" latinLnBrk="0" hangingPunct="1">
                        <a:lnSpc>
                          <a:spcPct val="100000"/>
                        </a:lnSpc>
                        <a:spcBef>
                          <a:spcPct val="20000"/>
                        </a:spcBef>
                        <a:spcAft>
                          <a:spcPct val="0"/>
                        </a:spcAft>
                        <a:buClrTx/>
                        <a:buSzTx/>
                        <a:buFontTx/>
                        <a:buNone/>
                        <a:tabLst/>
                      </a:pPr>
                      <a:r>
                        <a:rPr kumimoji="0" lang="pt-PT" sz="2400" b="0" i="0" u="none" strike="noStrike" cap="none" normalizeH="0" baseline="0" dirty="0" smtClean="0">
                          <a:ln>
                            <a:noFill/>
                          </a:ln>
                          <a:solidFill>
                            <a:schemeClr val="tx1"/>
                          </a:solidFill>
                          <a:effectLst/>
                          <a:latin typeface="Arial" charset="0"/>
                        </a:rPr>
                        <a:t> School of Engineering</a:t>
                      </a:r>
                    </a:p>
                    <a:p>
                      <a:pPr marL="0" marR="0" lvl="0" indent="0" algn="l" defTabSz="2952750" rtl="0" eaLnBrk="1" fontAlgn="base" latinLnBrk="0" hangingPunct="1">
                        <a:lnSpc>
                          <a:spcPct val="100000"/>
                        </a:lnSpc>
                        <a:spcBef>
                          <a:spcPct val="20000"/>
                        </a:spcBef>
                        <a:spcAft>
                          <a:spcPct val="0"/>
                        </a:spcAft>
                        <a:buClrTx/>
                        <a:buSzTx/>
                        <a:buFontTx/>
                        <a:buNone/>
                        <a:tabLst/>
                      </a:pPr>
                      <a:r>
                        <a:rPr kumimoji="0" lang="pt-PT" sz="2400" b="0" i="0" u="none" strike="noStrike" cap="none" normalizeH="0" baseline="0" dirty="0" smtClean="0">
                          <a:ln>
                            <a:noFill/>
                          </a:ln>
                          <a:solidFill>
                            <a:schemeClr val="tx1"/>
                          </a:solidFill>
                          <a:effectLst/>
                          <a:latin typeface="Arial" charset="0"/>
                        </a:rPr>
                        <a:t>Department of Mechanical Engineering</a:t>
                      </a:r>
                      <a:endParaRPr kumimoji="0" lang="en-US" sz="2400" b="0" i="0" u="none" strike="noStrike" cap="none" normalizeH="0" baseline="0" dirty="0" smtClean="0">
                        <a:ln>
                          <a:noFill/>
                        </a:ln>
                        <a:solidFill>
                          <a:schemeClr val="tx1"/>
                        </a:solidFill>
                        <a:effectLst/>
                        <a:latin typeface="Arial" charset="0"/>
                      </a:endParaRPr>
                    </a:p>
                  </a:txBody>
                  <a:tcPr marL="504412" marR="180147" marT="46800" marB="46800" anchor="ctr" horzOverflow="overflow">
                    <a:lnL>
                      <a:noFill/>
                    </a:lnL>
                    <a:lnR>
                      <a:noFill/>
                    </a:lnR>
                    <a:lnT>
                      <a:noFill/>
                    </a:lnT>
                    <a:lnB>
                      <a:noFill/>
                    </a:lnB>
                    <a:lnTlToBr>
                      <a:noFill/>
                    </a:lnTlToBr>
                    <a:lnBlToTr>
                      <a:noFill/>
                    </a:lnBlToTr>
                    <a:solidFill>
                      <a:srgbClr val="A5D1F9"/>
                    </a:solidFill>
                  </a:tcPr>
                </a:tc>
                <a:tc>
                  <a:txBody>
                    <a:bodyPr/>
                    <a:lstStyle/>
                    <a:p>
                      <a:pPr marL="0" marR="0" lvl="0" indent="0" algn="ctr" defTabSz="2952750" rtl="0" eaLnBrk="1" fontAlgn="base" latinLnBrk="0" hangingPunct="1">
                        <a:lnSpc>
                          <a:spcPct val="100000"/>
                        </a:lnSpc>
                        <a:spcBef>
                          <a:spcPct val="20000"/>
                        </a:spcBef>
                        <a:spcAft>
                          <a:spcPct val="0"/>
                        </a:spcAft>
                        <a:buClrTx/>
                        <a:buSzTx/>
                        <a:buFontTx/>
                        <a:buNone/>
                        <a:tabLst/>
                      </a:pPr>
                      <a:endParaRPr kumimoji="0" lang="pt-PT" sz="4000" b="0" i="0" u="none" strike="noStrike" cap="none" normalizeH="0" baseline="0" dirty="0" smtClean="0">
                        <a:ln>
                          <a:noFill/>
                        </a:ln>
                        <a:solidFill>
                          <a:schemeClr val="bg1"/>
                        </a:solidFill>
                        <a:effectLst/>
                        <a:latin typeface="Arial" charset="0"/>
                      </a:endParaRPr>
                    </a:p>
                  </a:txBody>
                  <a:tcPr marL="180147" marR="180147" marT="46800" marB="46800" anchor="ctr" horzOverflow="overflow">
                    <a:lnL>
                      <a:noFill/>
                    </a:lnL>
                    <a:lnR>
                      <a:noFill/>
                    </a:lnR>
                    <a:lnT>
                      <a:noFill/>
                    </a:lnT>
                    <a:lnB>
                      <a:noFill/>
                    </a:lnB>
                    <a:lnTlToBr>
                      <a:noFill/>
                    </a:lnTlToBr>
                    <a:lnBlToTr>
                      <a:noFill/>
                    </a:lnBlToTr>
                    <a:solidFill>
                      <a:srgbClr val="A5D1F9"/>
                    </a:solidFill>
                  </a:tcPr>
                </a:tc>
              </a:tr>
            </a:tbl>
          </a:graphicData>
        </a:graphic>
      </p:graphicFrame>
      <p:graphicFrame>
        <p:nvGraphicFramePr>
          <p:cNvPr id="1026" name="Object 27"/>
          <p:cNvGraphicFramePr>
            <a:graphicFrameLocks/>
          </p:cNvGraphicFramePr>
          <p:nvPr/>
        </p:nvGraphicFramePr>
        <p:xfrm>
          <a:off x="593725" y="593725"/>
          <a:ext cx="4013200" cy="1990725"/>
        </p:xfrm>
        <a:graphic>
          <a:graphicData uri="http://schemas.openxmlformats.org/presentationml/2006/ole">
            <mc:AlternateContent xmlns:mc="http://schemas.openxmlformats.org/markup-compatibility/2006">
              <mc:Choice xmlns:v="urn:schemas-microsoft-com:vml" Requires="v">
                <p:oleObj spid="_x0000_s1070" name="Photo Editor Photo" r:id="rId3" imgW="4009524" imgH="1991003" progId="">
                  <p:embed/>
                </p:oleObj>
              </mc:Choice>
              <mc:Fallback>
                <p:oleObj name="Photo Editor Photo" r:id="rId3" imgW="4009524" imgH="1991003" progId="">
                  <p:embed/>
                  <p:pic>
                    <p:nvPicPr>
                      <p:cNvPr id="0" name="Picture 6"/>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3725" y="593725"/>
                        <a:ext cx="4013200" cy="199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260" name="Group 212"/>
          <p:cNvGraphicFramePr>
            <a:graphicFrameLocks noGrp="1"/>
          </p:cNvGraphicFramePr>
          <p:nvPr>
            <p:extLst>
              <p:ext uri="{D42A27DB-BD31-4B8C-83A1-F6EECF244321}">
                <p14:modId xmlns:p14="http://schemas.microsoft.com/office/powerpoint/2010/main" val="2224916600"/>
              </p:ext>
            </p:extLst>
          </p:nvPr>
        </p:nvGraphicFramePr>
        <p:xfrm>
          <a:off x="-18699" y="29037531"/>
          <a:ext cx="42827224" cy="1242444"/>
        </p:xfrm>
        <a:graphic>
          <a:graphicData uri="http://schemas.openxmlformats.org/drawingml/2006/table">
            <a:tbl>
              <a:tblPr/>
              <a:tblGrid>
                <a:gridCol w="42827224"/>
              </a:tblGrid>
              <a:tr h="1242444">
                <a:tc>
                  <a:txBody>
                    <a:bodyPr/>
                    <a:lstStyle/>
                    <a:p>
                      <a:pPr marL="0" marR="0" lvl="0" indent="0" algn="ctr" defTabSz="2952750" rtl="0" eaLnBrk="1" fontAlgn="base" latinLnBrk="0" hangingPunct="1">
                        <a:lnSpc>
                          <a:spcPct val="100000"/>
                        </a:lnSpc>
                        <a:spcBef>
                          <a:spcPct val="20000"/>
                        </a:spcBef>
                        <a:spcAft>
                          <a:spcPct val="0"/>
                        </a:spcAft>
                        <a:buClrTx/>
                        <a:buSzTx/>
                        <a:buFontTx/>
                        <a:buNone/>
                        <a:tabLst/>
                      </a:pPr>
                      <a:r>
                        <a:rPr kumimoji="0" lang="pt-PT" sz="4000" b="0" i="0" u="none" strike="noStrike" cap="none" normalizeH="0" baseline="0" dirty="0" smtClean="0">
                          <a:ln>
                            <a:noFill/>
                          </a:ln>
                          <a:solidFill>
                            <a:schemeClr val="tx1"/>
                          </a:solidFill>
                          <a:effectLst/>
                          <a:latin typeface="Arial" charset="0"/>
                        </a:rPr>
                        <a:t>Uma Escola a Reinventar o Futuro – Semana da Escola de Engenharia - 24 </a:t>
                      </a:r>
                      <a:r>
                        <a:rPr kumimoji="0" lang="pt-PT" sz="4000" b="0" i="0" u="none" strike="noStrike" cap="none" normalizeH="0" baseline="0" smtClean="0">
                          <a:ln>
                            <a:noFill/>
                          </a:ln>
                          <a:solidFill>
                            <a:schemeClr val="tx1"/>
                          </a:solidFill>
                          <a:effectLst/>
                          <a:latin typeface="Arial" charset="0"/>
                        </a:rPr>
                        <a:t>a 27 </a:t>
                      </a:r>
                      <a:r>
                        <a:rPr kumimoji="0" lang="pt-PT" sz="4000" b="0" i="0" u="none" strike="noStrike" cap="none" normalizeH="0" baseline="0" dirty="0" smtClean="0">
                          <a:ln>
                            <a:noFill/>
                          </a:ln>
                          <a:solidFill>
                            <a:schemeClr val="tx1"/>
                          </a:solidFill>
                          <a:effectLst/>
                          <a:latin typeface="Arial" charset="0"/>
                        </a:rPr>
                        <a:t>de Outubro de 2011</a:t>
                      </a:r>
                    </a:p>
                  </a:txBody>
                  <a:tcPr marL="180147" marR="180147" marT="46800" marB="46800" anchor="ctr" horzOverflow="overflow">
                    <a:lnL>
                      <a:noFill/>
                    </a:lnL>
                    <a:lnR>
                      <a:noFill/>
                    </a:lnR>
                    <a:lnT>
                      <a:noFill/>
                    </a:lnT>
                    <a:lnB>
                      <a:noFill/>
                    </a:lnB>
                    <a:lnTlToBr>
                      <a:noFill/>
                    </a:lnTlToBr>
                    <a:lnBlToTr>
                      <a:noFill/>
                    </a:lnBlToTr>
                    <a:solidFill>
                      <a:srgbClr val="A5D1F9"/>
                    </a:solidFill>
                  </a:tcPr>
                </a:tc>
              </a:tr>
            </a:tbl>
          </a:graphicData>
        </a:graphic>
      </p:graphicFrame>
      <p:sp>
        <p:nvSpPr>
          <p:cNvPr id="1034" name="Text Box 214"/>
          <p:cNvSpPr txBox="1">
            <a:spLocks noChangeArrowheads="1"/>
          </p:cNvSpPr>
          <p:nvPr/>
        </p:nvSpPr>
        <p:spPr bwMode="auto">
          <a:xfrm>
            <a:off x="954088" y="5635625"/>
            <a:ext cx="12817475" cy="23298686"/>
          </a:xfrm>
          <a:prstGeom prst="rect">
            <a:avLst/>
          </a:prstGeom>
          <a:noFill/>
          <a:ln w="9525">
            <a:noFill/>
            <a:miter lim="800000"/>
            <a:headEnd/>
            <a:tailEnd/>
          </a:ln>
        </p:spPr>
        <p:txBody>
          <a:bodyPr>
            <a:spAutoFit/>
          </a:bodyPr>
          <a:lstStyle/>
          <a:p>
            <a:r>
              <a:rPr lang="en-GB" sz="3600" b="1" dirty="0"/>
              <a:t>INTRODUCTION</a:t>
            </a:r>
            <a:endParaRPr lang="pt-PT" sz="3600" b="1" dirty="0"/>
          </a:p>
          <a:p>
            <a:pPr defTabSz="2952750">
              <a:spcBef>
                <a:spcPct val="50000"/>
              </a:spcBef>
            </a:pPr>
            <a:endParaRPr lang="en-US" dirty="0"/>
          </a:p>
          <a:p>
            <a:pPr algn="just"/>
            <a:r>
              <a:rPr lang="en-GB" dirty="0"/>
              <a:t>Human thermal regulation is mainly done by the extremities like feet and hands, footwear as an essential role in maintaining the thermal balance of the body (Strickland et al., 1997).</a:t>
            </a:r>
            <a:endParaRPr lang="pt-PT" dirty="0"/>
          </a:p>
          <a:p>
            <a:pPr algn="just"/>
            <a:r>
              <a:rPr lang="en-GB" dirty="0"/>
              <a:t>The cold perception on feet as a correlation with low skin temperatures, due to perspiration. The shoe may have a proper thermal insulation, but when the foot begins getting cold, it generates discomfort. In situations of low temperatures and high humidity, moisture will condensate easier, which will induce a faster foot cooling (Taylor et al., 2006).</a:t>
            </a:r>
            <a:endParaRPr lang="pt-PT" dirty="0"/>
          </a:p>
          <a:p>
            <a:pPr algn="just"/>
            <a:r>
              <a:rPr lang="en-GB" dirty="0"/>
              <a:t>Unfortunately, most of the footwear is quite impermeable to moisture in addition to a high thermal resistance, two factors that contribute to deep variations on the temperature of foot’s skin (</a:t>
            </a:r>
            <a:r>
              <a:rPr lang="en-GB" dirty="0" err="1"/>
              <a:t>Kuklane</a:t>
            </a:r>
            <a:r>
              <a:rPr lang="en-GB" dirty="0"/>
              <a:t>, 1999; </a:t>
            </a:r>
            <a:r>
              <a:rPr lang="en-GB" dirty="0" err="1"/>
              <a:t>Yuhong</a:t>
            </a:r>
            <a:r>
              <a:rPr lang="en-GB" dirty="0"/>
              <a:t> and </a:t>
            </a:r>
            <a:r>
              <a:rPr lang="en-GB" dirty="0" err="1"/>
              <a:t>Zhihua</a:t>
            </a:r>
            <a:r>
              <a:rPr lang="en-GB" dirty="0"/>
              <a:t>, 2001).</a:t>
            </a:r>
            <a:endParaRPr lang="pt-PT" dirty="0"/>
          </a:p>
          <a:p>
            <a:pPr algn="just"/>
            <a:r>
              <a:rPr lang="en-GB" dirty="0"/>
              <a:t>In this context, the design and development of a human foot prototype, capable of simulating thermal gradients and sweating rates close to the ones occurring physiologically in the human body, is a great improvement and competitive advantage in the process of testing footwear and developing or improving materials whose effect is important in the wet/wicked perception and consequently in the individuals’ thermal comfort</a:t>
            </a:r>
            <a:r>
              <a:rPr lang="en-GB" dirty="0" smtClean="0"/>
              <a:t>.</a:t>
            </a:r>
            <a:endParaRPr lang="en-GB" dirty="0"/>
          </a:p>
          <a:p>
            <a:pPr algn="just"/>
            <a:endParaRPr lang="en-GB" dirty="0" smtClean="0"/>
          </a:p>
          <a:p>
            <a:pPr algn="just"/>
            <a:r>
              <a:rPr lang="en-GB" sz="3600" b="1" dirty="0"/>
              <a:t>RESULTS AND DISCUSSION</a:t>
            </a:r>
            <a:endParaRPr lang="pt-PT" sz="3600" dirty="0"/>
          </a:p>
          <a:p>
            <a:pPr algn="just"/>
            <a:endParaRPr lang="en-GB" dirty="0" smtClean="0"/>
          </a:p>
          <a:p>
            <a:pPr algn="just"/>
            <a:r>
              <a:rPr lang="en-GB" dirty="0" smtClean="0"/>
              <a:t>It was developed a prototype with 7 independent segments, each one with own temperature and sweating rate control. Each segment has its specific heating power as well as terminals for water release into its surface. There is a total of 7 sweating terminals distributed all over the prototype’s surface, allowing sweating rates from 0,20-15 mL/h. It was also designed a software capable of controlling and interacting with this artificial foot. </a:t>
            </a:r>
          </a:p>
          <a:p>
            <a:pPr algn="just"/>
            <a:r>
              <a:rPr lang="en-GB" dirty="0"/>
              <a:t>The </a:t>
            </a:r>
            <a:r>
              <a:rPr lang="en-GB" dirty="0" err="1"/>
              <a:t>thermophysiological</a:t>
            </a:r>
            <a:r>
              <a:rPr lang="en-GB" dirty="0"/>
              <a:t> inputs for the prototype were obtained either on literature or in assays specifically </a:t>
            </a:r>
            <a:r>
              <a:rPr lang="en-GB" dirty="0" smtClean="0"/>
              <a:t>designed for this purpose.</a:t>
            </a:r>
            <a:endParaRPr lang="en-GB" dirty="0"/>
          </a:p>
          <a:p>
            <a:pPr algn="just"/>
            <a:endParaRPr lang="en-GB" dirty="0" smtClean="0"/>
          </a:p>
          <a:p>
            <a:pPr algn="just"/>
            <a:endParaRPr lang="en-GB" dirty="0" smtClean="0"/>
          </a:p>
          <a:p>
            <a:pPr algn="just"/>
            <a:endParaRPr lang="en-GB" dirty="0"/>
          </a:p>
          <a:p>
            <a:endParaRPr lang="en-GB" dirty="0"/>
          </a:p>
          <a:p>
            <a:endParaRPr lang="en-GB" dirty="0"/>
          </a:p>
          <a:p>
            <a:endParaRPr lang="pt-PT" dirty="0"/>
          </a:p>
          <a:p>
            <a:pPr algn="just"/>
            <a:r>
              <a:rPr lang="en-GB" dirty="0"/>
              <a:t/>
            </a:r>
            <a:br>
              <a:rPr lang="en-GB" dirty="0"/>
            </a:br>
            <a:endParaRPr lang="en-GB" dirty="0"/>
          </a:p>
          <a:p>
            <a:pPr algn="just"/>
            <a:endParaRPr lang="en-GB" dirty="0" smtClean="0"/>
          </a:p>
          <a:p>
            <a:pPr algn="just"/>
            <a:endParaRPr lang="en-GB" dirty="0"/>
          </a:p>
          <a:p>
            <a:pPr algn="just"/>
            <a:endParaRPr lang="en-GB" dirty="0" smtClean="0"/>
          </a:p>
          <a:p>
            <a:pPr algn="just"/>
            <a:endParaRPr lang="en-GB" dirty="0"/>
          </a:p>
        </p:txBody>
      </p:sp>
      <p:sp>
        <p:nvSpPr>
          <p:cNvPr id="1035" name="Rectangle 215"/>
          <p:cNvSpPr>
            <a:spLocks noChangeArrowheads="1"/>
          </p:cNvSpPr>
          <p:nvPr/>
        </p:nvSpPr>
        <p:spPr bwMode="auto">
          <a:xfrm>
            <a:off x="8874125" y="2322513"/>
            <a:ext cx="23350538" cy="2879725"/>
          </a:xfrm>
          <a:prstGeom prst="rect">
            <a:avLst/>
          </a:prstGeom>
          <a:solidFill>
            <a:srgbClr val="A5D1F9"/>
          </a:solidFill>
          <a:ln w="9525">
            <a:noFill/>
            <a:miter lim="800000"/>
            <a:headEnd/>
            <a:tailEnd/>
          </a:ln>
        </p:spPr>
        <p:txBody>
          <a:bodyPr lIns="90000" tIns="46800" rIns="90000" bIns="46800" anchor="ctr"/>
          <a:lstStyle/>
          <a:p>
            <a:pPr algn="ctr" defTabSz="2952750">
              <a:spcBef>
                <a:spcPct val="20000"/>
              </a:spcBef>
            </a:pPr>
            <a:r>
              <a:rPr lang="en-US" sz="4000" dirty="0" smtClean="0"/>
              <a:t>JOÃO DUARTE P. ALMEIDA</a:t>
            </a:r>
            <a:endParaRPr lang="en-US" sz="4000" dirty="0"/>
          </a:p>
          <a:p>
            <a:pPr algn="ctr" defTabSz="2952750">
              <a:spcBef>
                <a:spcPct val="20000"/>
              </a:spcBef>
            </a:pPr>
            <a:r>
              <a:rPr lang="en-US" sz="4000" dirty="0"/>
              <a:t> Supervisors:  </a:t>
            </a:r>
            <a:r>
              <a:rPr lang="en-US" sz="4000" dirty="0" smtClean="0"/>
              <a:t>Maria José Ferreira, Pedro </a:t>
            </a:r>
            <a:r>
              <a:rPr lang="en-US" sz="4000" dirty="0" err="1" smtClean="0"/>
              <a:t>Lobarinhas</a:t>
            </a:r>
            <a:r>
              <a:rPr lang="en-US" sz="4000" dirty="0" smtClean="0"/>
              <a:t>, </a:t>
            </a:r>
            <a:r>
              <a:rPr lang="en-US" sz="4000" dirty="0" err="1" smtClean="0"/>
              <a:t>Luís</a:t>
            </a:r>
            <a:r>
              <a:rPr lang="en-US" sz="4000" dirty="0" smtClean="0"/>
              <a:t> Ferreira da Silva</a:t>
            </a:r>
            <a:endParaRPr lang="en-US" sz="4000" dirty="0"/>
          </a:p>
          <a:p>
            <a:pPr algn="ctr" defTabSz="2952750">
              <a:spcBef>
                <a:spcPct val="50000"/>
              </a:spcBef>
            </a:pPr>
            <a:r>
              <a:rPr lang="pt-PT" dirty="0"/>
              <a:t>* </a:t>
            </a:r>
            <a:r>
              <a:rPr lang="pt-PT" dirty="0" smtClean="0"/>
              <a:t>biomedical.eng@sapo.pt</a:t>
            </a:r>
            <a:endParaRPr lang="en-US" sz="4000" dirty="0"/>
          </a:p>
        </p:txBody>
      </p:sp>
      <p:sp>
        <p:nvSpPr>
          <p:cNvPr id="1036" name="Rectangle 216"/>
          <p:cNvSpPr>
            <a:spLocks noChangeArrowheads="1"/>
          </p:cNvSpPr>
          <p:nvPr/>
        </p:nvSpPr>
        <p:spPr bwMode="auto">
          <a:xfrm>
            <a:off x="8802688" y="0"/>
            <a:ext cx="24842787" cy="2322513"/>
          </a:xfrm>
          <a:prstGeom prst="rect">
            <a:avLst/>
          </a:prstGeom>
          <a:solidFill>
            <a:srgbClr val="A5D1F9"/>
          </a:solidFill>
          <a:ln w="9525">
            <a:noFill/>
            <a:miter lim="800000"/>
            <a:headEnd/>
            <a:tailEnd/>
          </a:ln>
        </p:spPr>
        <p:txBody>
          <a:bodyPr lIns="90000" tIns="46800" rIns="90000" bIns="46800" anchor="ctr"/>
          <a:lstStyle/>
          <a:p>
            <a:pPr algn="ctr" defTabSz="2952750">
              <a:spcBef>
                <a:spcPct val="20000"/>
              </a:spcBef>
            </a:pPr>
            <a:r>
              <a:rPr lang="en-GB" sz="4800" b="1" dirty="0"/>
              <a:t>DEVELOPMENT OF AN ARTIFICIAL </a:t>
            </a:r>
            <a:r>
              <a:rPr lang="en-GB" sz="4800" b="1" dirty="0" smtClean="0"/>
              <a:t>MULTIFUNCTIONAL FOOT</a:t>
            </a:r>
            <a:endParaRPr lang="pt-PT" sz="4800" dirty="0"/>
          </a:p>
        </p:txBody>
      </p:sp>
      <p:pic>
        <p:nvPicPr>
          <p:cNvPr id="1037" name="Picture 217"/>
          <p:cNvPicPr>
            <a:picLocks noChangeAspect="1" noChangeArrowheads="1"/>
          </p:cNvPicPr>
          <p:nvPr/>
        </p:nvPicPr>
        <p:blipFill>
          <a:blip r:embed="rId5" cstate="print"/>
          <a:srcRect/>
          <a:stretch>
            <a:fillRect/>
          </a:stretch>
        </p:blipFill>
        <p:spPr bwMode="auto">
          <a:xfrm>
            <a:off x="36714424" y="3475037"/>
            <a:ext cx="5468625" cy="1837717"/>
          </a:xfrm>
          <a:prstGeom prst="rect">
            <a:avLst/>
          </a:prstGeom>
          <a:noFill/>
          <a:ln w="9525">
            <a:noFill/>
            <a:miter lim="800000"/>
            <a:headEnd/>
            <a:tailEnd/>
          </a:ln>
        </p:spPr>
      </p:pic>
      <mc:AlternateContent xmlns:mc="http://schemas.openxmlformats.org/markup-compatibility/2006" xmlns:a14="http://schemas.microsoft.com/office/drawing/2010/main">
        <mc:Choice Requires="a14">
          <p:sp>
            <p:nvSpPr>
              <p:cNvPr id="1038" name="Text Box 214"/>
              <p:cNvSpPr txBox="1">
                <a:spLocks noChangeArrowheads="1"/>
              </p:cNvSpPr>
              <p:nvPr/>
            </p:nvSpPr>
            <p:spPr bwMode="auto">
              <a:xfrm>
                <a:off x="14805168" y="7007854"/>
                <a:ext cx="12817475" cy="44028784"/>
              </a:xfrm>
              <a:prstGeom prst="rect">
                <a:avLst/>
              </a:prstGeom>
              <a:noFill/>
              <a:ln w="9525">
                <a:noFill/>
                <a:miter lim="800000"/>
                <a:headEnd/>
                <a:tailEnd/>
              </a:ln>
            </p:spPr>
            <p:txBody>
              <a:bodyPr>
                <a:spAutoFit/>
              </a:bodyPr>
              <a:lstStyle/>
              <a:p>
                <a:pPr algn="just" defTabSz="2952750">
                  <a:spcBef>
                    <a:spcPct val="50000"/>
                  </a:spcBef>
                </a:pPr>
                <a:endParaRPr lang="en-GB" dirty="0" smtClean="0"/>
              </a:p>
              <a:p>
                <a:pPr algn="just"/>
                <a:endParaRPr lang="en-GB" dirty="0" smtClean="0"/>
              </a:p>
              <a:p>
                <a:pPr algn="just"/>
                <a:endParaRPr lang="en-GB" dirty="0"/>
              </a:p>
              <a:p>
                <a:pPr algn="just"/>
                <a:endParaRPr lang="en-GB" dirty="0" smtClean="0"/>
              </a:p>
              <a:p>
                <a:pPr algn="just"/>
                <a:endParaRPr lang="en-GB" dirty="0" smtClean="0"/>
              </a:p>
              <a:p>
                <a:pPr algn="just"/>
                <a:endParaRPr lang="en-GB" dirty="0" smtClean="0"/>
              </a:p>
              <a:p>
                <a:pPr algn="just"/>
                <a:endParaRPr lang="en-GB" dirty="0" smtClean="0"/>
              </a:p>
              <a:p>
                <a:pPr algn="just"/>
                <a:endParaRPr lang="en-GB" dirty="0"/>
              </a:p>
              <a:p>
                <a:pPr algn="just"/>
                <a:endParaRPr lang="en-GB" dirty="0" smtClean="0"/>
              </a:p>
              <a:p>
                <a:pPr algn="just"/>
                <a:endParaRPr lang="en-GB" dirty="0"/>
              </a:p>
              <a:p>
                <a:pPr algn="just"/>
                <a:endParaRPr lang="en-GB" dirty="0" smtClean="0"/>
              </a:p>
              <a:p>
                <a:pPr algn="just"/>
                <a:endParaRPr lang="en-GB" dirty="0" smtClean="0"/>
              </a:p>
              <a:p>
                <a:pPr algn="just"/>
                <a:r>
                  <a:rPr lang="en-GB" dirty="0" smtClean="0"/>
                  <a:t>As </a:t>
                </a:r>
                <a:r>
                  <a:rPr lang="en-GB" dirty="0"/>
                  <a:t>we can see in Table 1, the thermal insulation values obtained for a bare foot assay with our prototype’s equation (2) are quite different from those calculated with SATRA calculus formula (1). </a:t>
                </a:r>
              </a:p>
              <a:p>
                <a:pPr algn="just"/>
                <a:endParaRPr lang="pt-PT" dirty="0" smtClean="0"/>
              </a:p>
              <a:p>
                <a:pPr algn="just"/>
                <a:endParaRPr lang="pt-PT" dirty="0"/>
              </a:p>
              <a:p>
                <a:pPr algn="just"/>
                <a:endParaRPr lang="pt-PT" dirty="0"/>
              </a:p>
              <a:p>
                <a:pPr algn="just"/>
                <a:endParaRPr lang="pt-PT" dirty="0" smtClean="0"/>
              </a:p>
              <a:p>
                <a:pPr algn="just"/>
                <a:endParaRPr lang="pt-PT" dirty="0"/>
              </a:p>
              <a:p>
                <a:pPr algn="just"/>
                <a:endParaRPr lang="pt-PT" dirty="0" smtClean="0"/>
              </a:p>
              <a:p>
                <a:pPr algn="just"/>
                <a:endParaRPr lang="pt-PT" dirty="0"/>
              </a:p>
              <a:p>
                <a:pPr algn="just"/>
                <a:endParaRPr lang="pt-PT" dirty="0" smtClean="0"/>
              </a:p>
              <a:p>
                <a:pPr algn="just"/>
                <a:endParaRPr lang="pt-PT" dirty="0"/>
              </a:p>
              <a:p>
                <a:pPr algn="just"/>
                <a:endParaRPr lang="pt-PT" dirty="0"/>
              </a:p>
              <a:p>
                <a:endParaRPr lang="en-GB" dirty="0"/>
              </a:p>
              <a:p>
                <a:endParaRPr lang="en-GB" dirty="0"/>
              </a:p>
              <a:p>
                <a:pPr algn="ctr"/>
                <a14:m>
                  <m:oMath xmlns:m="http://schemas.openxmlformats.org/officeDocument/2006/math">
                    <m:sSub>
                      <m:sSubPr>
                        <m:ctrlPr>
                          <a:rPr lang="pt-PT" i="1">
                            <a:latin typeface="Cambria Math"/>
                          </a:rPr>
                        </m:ctrlPr>
                      </m:sSubPr>
                      <m:e>
                        <m:r>
                          <m:rPr>
                            <m:nor/>
                          </m:rPr>
                          <a:rPr lang="pt-PT" b="0" i="0" smtClean="0">
                            <a:latin typeface="Cambria Math"/>
                          </a:rPr>
                          <m:t> </m:t>
                        </m:r>
                        <m:r>
                          <m:rPr>
                            <m:nor/>
                          </m:rPr>
                          <a:rPr lang="pt-PT"/>
                          <m:t>I</m:t>
                        </m:r>
                      </m:e>
                      <m:sub>
                        <m:r>
                          <m:rPr>
                            <m:nor/>
                          </m:rPr>
                          <a:rPr lang="pt-PT"/>
                          <m:t>i</m:t>
                        </m:r>
                      </m:sub>
                    </m:sSub>
                    <m:r>
                      <m:rPr>
                        <m:nor/>
                      </m:rPr>
                      <a:rPr lang="pt-PT"/>
                      <m:t>=</m:t>
                    </m:r>
                    <m:f>
                      <m:fPr>
                        <m:ctrlPr>
                          <a:rPr lang="pt-PT" i="1">
                            <a:latin typeface="Cambria Math"/>
                          </a:rPr>
                        </m:ctrlPr>
                      </m:fPr>
                      <m:num>
                        <m:sSub>
                          <m:sSubPr>
                            <m:ctrlPr>
                              <a:rPr lang="pt-PT" i="1">
                                <a:latin typeface="Cambria Math"/>
                              </a:rPr>
                            </m:ctrlPr>
                          </m:sSubPr>
                          <m:e>
                            <m:r>
                              <m:rPr>
                                <m:nor/>
                              </m:rPr>
                              <a:rPr lang="pt-PT"/>
                              <m:t>a</m:t>
                            </m:r>
                          </m:e>
                          <m:sub>
                            <m:r>
                              <m:rPr>
                                <m:nor/>
                              </m:rPr>
                              <a:rPr lang="pt-PT"/>
                              <m:t>i</m:t>
                            </m:r>
                          </m:sub>
                        </m:sSub>
                      </m:num>
                      <m:den>
                        <m:r>
                          <m:rPr>
                            <m:nor/>
                          </m:rPr>
                          <a:rPr lang="pt-PT"/>
                          <m:t>A</m:t>
                        </m:r>
                      </m:den>
                    </m:f>
                    <m:f>
                      <m:fPr>
                        <m:ctrlPr>
                          <a:rPr lang="pt-PT" i="1">
                            <a:latin typeface="Cambria Math"/>
                          </a:rPr>
                        </m:ctrlPr>
                      </m:fPr>
                      <m:num>
                        <m:d>
                          <m:dPr>
                            <m:ctrlPr>
                              <a:rPr lang="pt-PT" i="1">
                                <a:latin typeface="Cambria Math"/>
                              </a:rPr>
                            </m:ctrlPr>
                          </m:dPr>
                          <m:e>
                            <m:sSub>
                              <m:sSubPr>
                                <m:ctrlPr>
                                  <a:rPr lang="pt-PT" i="1">
                                    <a:latin typeface="Cambria Math"/>
                                  </a:rPr>
                                </m:ctrlPr>
                              </m:sSubPr>
                              <m:e>
                                <m:r>
                                  <m:rPr>
                                    <m:nor/>
                                  </m:rPr>
                                  <a:rPr lang="pt-PT"/>
                                  <m:t>T</m:t>
                                </m:r>
                              </m:e>
                              <m:sub>
                                <m:r>
                                  <m:rPr>
                                    <m:nor/>
                                  </m:rPr>
                                  <a:rPr lang="pt-PT"/>
                                  <m:t>sup</m:t>
                                </m:r>
                                <m:r>
                                  <m:rPr>
                                    <m:nor/>
                                  </m:rPr>
                                  <a:rPr lang="pt-PT"/>
                                  <m:t>, </m:t>
                                </m:r>
                                <m:r>
                                  <m:rPr>
                                    <m:nor/>
                                  </m:rPr>
                                  <a:rPr lang="pt-PT"/>
                                  <m:t>i</m:t>
                                </m:r>
                              </m:sub>
                            </m:sSub>
                            <m:r>
                              <m:rPr>
                                <m:nor/>
                              </m:rPr>
                              <a:rPr lang="pt-PT" i="1"/>
                              <m:t>−</m:t>
                            </m:r>
                            <m:sSub>
                              <m:sSubPr>
                                <m:ctrlPr>
                                  <a:rPr lang="pt-PT" i="1">
                                    <a:latin typeface="Cambria Math"/>
                                  </a:rPr>
                                </m:ctrlPr>
                              </m:sSubPr>
                              <m:e>
                                <m:r>
                                  <m:rPr>
                                    <m:nor/>
                                  </m:rPr>
                                  <a:rPr lang="pt-PT"/>
                                  <m:t>T</m:t>
                                </m:r>
                              </m:e>
                              <m:sub>
                                <m:r>
                                  <m:rPr>
                                    <m:nor/>
                                  </m:rPr>
                                  <a:rPr lang="pt-PT"/>
                                  <m:t>o</m:t>
                                </m:r>
                              </m:sub>
                            </m:sSub>
                          </m:e>
                        </m:d>
                        <m:r>
                          <m:rPr>
                            <m:nor/>
                          </m:rPr>
                          <a:rPr lang="pt-PT"/>
                          <m:t>.</m:t>
                        </m:r>
                        <m:sSub>
                          <m:sSubPr>
                            <m:ctrlPr>
                              <a:rPr lang="pt-PT" i="1">
                                <a:latin typeface="Cambria Math"/>
                              </a:rPr>
                            </m:ctrlPr>
                          </m:sSubPr>
                          <m:e>
                            <m:r>
                              <m:rPr>
                                <m:nor/>
                              </m:rPr>
                              <a:rPr lang="pt-PT"/>
                              <m:t>a</m:t>
                            </m:r>
                          </m:e>
                          <m:sub>
                            <m:r>
                              <m:rPr>
                                <m:nor/>
                              </m:rPr>
                              <a:rPr lang="pt-PT"/>
                              <m:t>i</m:t>
                            </m:r>
                          </m:sub>
                        </m:sSub>
                      </m:num>
                      <m:den>
                        <m:sSub>
                          <m:sSubPr>
                            <m:ctrlPr>
                              <a:rPr lang="pt-PT" i="1">
                                <a:latin typeface="Cambria Math"/>
                              </a:rPr>
                            </m:ctrlPr>
                          </m:sSubPr>
                          <m:e>
                            <m:r>
                              <m:rPr>
                                <m:nor/>
                              </m:rPr>
                              <a:rPr lang="pt-PT"/>
                              <m:t>Q</m:t>
                            </m:r>
                          </m:e>
                          <m:sub>
                            <m:r>
                              <m:rPr>
                                <m:nor/>
                              </m:rPr>
                              <a:rPr lang="pt-PT"/>
                              <m:t>i</m:t>
                            </m:r>
                          </m:sub>
                        </m:sSub>
                      </m:den>
                    </m:f>
                    <m:r>
                      <a:rPr lang="pt-PT" i="1">
                        <a:latin typeface="Cambria Math"/>
                      </a:rPr>
                      <m:t> </m:t>
                    </m:r>
                  </m:oMath>
                </a14:m>
                <a:r>
                  <a:rPr lang="pt-PT" dirty="0"/>
                  <a:t>                                                   (1)</a:t>
                </a:r>
              </a:p>
              <a:p>
                <a:pPr algn="just"/>
                <a:r>
                  <a:rPr lang="pt-PT" dirty="0"/>
                  <a:t> </a:t>
                </a:r>
              </a:p>
              <a:p>
                <a:pPr algn="just"/>
                <a:r>
                  <a:rPr lang="pt-PT" dirty="0"/>
                  <a:t>                                                </a:t>
                </a:r>
              </a:p>
              <a:p>
                <a:pPr algn="just"/>
                <a:r>
                  <a:rPr lang="pt-PT" dirty="0"/>
                  <a:t> </a:t>
                </a:r>
              </a:p>
              <a:p>
                <a:pPr algn="ctr"/>
                <a14:m>
                  <m:oMath xmlns:m="http://schemas.openxmlformats.org/officeDocument/2006/math">
                    <m:sSub>
                      <m:sSubPr>
                        <m:ctrlPr>
                          <a:rPr lang="pt-PT" i="1">
                            <a:latin typeface="Cambria Math"/>
                          </a:rPr>
                        </m:ctrlPr>
                      </m:sSubPr>
                      <m:e>
                        <m:r>
                          <m:rPr>
                            <m:nor/>
                          </m:rPr>
                          <a:rPr lang="pt-PT"/>
                          <m:t>I</m:t>
                        </m:r>
                      </m:e>
                      <m:sub>
                        <m:r>
                          <m:rPr>
                            <m:nor/>
                          </m:rPr>
                          <a:rPr lang="pt-PT"/>
                          <m:t>i</m:t>
                        </m:r>
                      </m:sub>
                    </m:sSub>
                    <m:r>
                      <m:rPr>
                        <m:nor/>
                      </m:rPr>
                      <a:rPr lang="pt-PT"/>
                      <m:t> =</m:t>
                    </m:r>
                    <m:f>
                      <m:fPr>
                        <m:ctrlPr>
                          <a:rPr lang="pt-PT" i="1">
                            <a:latin typeface="Cambria Math"/>
                          </a:rPr>
                        </m:ctrlPr>
                      </m:fPr>
                      <m:num>
                        <m:f>
                          <m:fPr>
                            <m:ctrlPr>
                              <a:rPr lang="pt-PT" i="1">
                                <a:latin typeface="Cambria Math"/>
                              </a:rPr>
                            </m:ctrlPr>
                          </m:fPr>
                          <m:num>
                            <m:sSub>
                              <m:sSubPr>
                                <m:ctrlPr>
                                  <a:rPr lang="pt-PT" i="1">
                                    <a:latin typeface="Cambria Math"/>
                                  </a:rPr>
                                </m:ctrlPr>
                              </m:sSubPr>
                              <m:e>
                                <m:r>
                                  <m:rPr>
                                    <m:nor/>
                                  </m:rPr>
                                  <a:rPr lang="pt-PT"/>
                                  <m:t>Q</m:t>
                                </m:r>
                              </m:e>
                              <m:sub>
                                <m:r>
                                  <m:rPr>
                                    <m:nor/>
                                  </m:rPr>
                                  <a:rPr lang="pt-PT"/>
                                  <m:t>i</m:t>
                                </m:r>
                              </m:sub>
                            </m:sSub>
                            <m:sSub>
                              <m:sSubPr>
                                <m:ctrlPr>
                                  <a:rPr lang="pt-PT" i="1">
                                    <a:latin typeface="Cambria Math"/>
                                  </a:rPr>
                                </m:ctrlPr>
                              </m:sSubPr>
                              <m:e>
                                <m:r>
                                  <m:rPr>
                                    <m:nor/>
                                  </m:rPr>
                                  <a:rPr lang="pt-PT"/>
                                  <m:t>a</m:t>
                                </m:r>
                              </m:e>
                              <m:sub>
                                <m:r>
                                  <m:rPr>
                                    <m:nor/>
                                  </m:rPr>
                                  <a:rPr lang="pt-PT"/>
                                  <m:t>i</m:t>
                                </m:r>
                              </m:sub>
                            </m:sSub>
                            <m:d>
                              <m:dPr>
                                <m:ctrlPr>
                                  <a:rPr lang="pt-PT" i="1">
                                    <a:latin typeface="Cambria Math"/>
                                  </a:rPr>
                                </m:ctrlPr>
                              </m:dPr>
                              <m:e>
                                <m:r>
                                  <m:rPr>
                                    <m:nor/>
                                  </m:rPr>
                                  <a:rPr lang="pt-PT"/>
                                  <m:t>1</m:t>
                                </m:r>
                                <m:r>
                                  <m:rPr>
                                    <m:nor/>
                                  </m:rPr>
                                  <a:rPr lang="pt-PT"/>
                                  <m:t>+</m:t>
                                </m:r>
                                <m:r>
                                  <m:rPr>
                                    <m:nor/>
                                  </m:rPr>
                                  <a:rPr lang="pt-PT"/>
                                  <m:t>c</m:t>
                                </m:r>
                              </m:e>
                            </m:d>
                          </m:num>
                          <m:den>
                            <m:r>
                              <m:rPr>
                                <m:nor/>
                              </m:rPr>
                              <a:rPr lang="pt-PT"/>
                              <m:t>2</m:t>
                            </m:r>
                          </m:den>
                        </m:f>
                        <m:r>
                          <m:rPr>
                            <m:nor/>
                          </m:rPr>
                          <a:rPr lang="pt-PT" i="1"/>
                          <m:t>−</m:t>
                        </m:r>
                        <m:d>
                          <m:dPr>
                            <m:ctrlPr>
                              <a:rPr lang="pt-PT" i="1">
                                <a:latin typeface="Cambria Math"/>
                              </a:rPr>
                            </m:ctrlPr>
                          </m:dPr>
                          <m:e>
                            <m:f>
                              <m:fPr>
                                <m:ctrlPr>
                                  <a:rPr lang="pt-PT" i="1">
                                    <a:latin typeface="Cambria Math"/>
                                  </a:rPr>
                                </m:ctrlPr>
                              </m:fPr>
                              <m:num>
                                <m:r>
                                  <m:rPr>
                                    <m:nor/>
                                  </m:rPr>
                                  <a:rPr lang="pt-PT"/>
                                  <m:t>hc</m:t>
                                </m:r>
                                <m:sSub>
                                  <m:sSubPr>
                                    <m:ctrlPr>
                                      <a:rPr lang="pt-PT" i="1">
                                        <a:latin typeface="Cambria Math"/>
                                      </a:rPr>
                                    </m:ctrlPr>
                                  </m:sSubPr>
                                  <m:e>
                                    <m:r>
                                      <m:rPr>
                                        <m:nor/>
                                      </m:rPr>
                                      <a:rPr lang="pt-PT"/>
                                      <m:t>a</m:t>
                                    </m:r>
                                  </m:e>
                                  <m:sub>
                                    <m:r>
                                      <m:rPr>
                                        <m:nor/>
                                      </m:rPr>
                                      <a:rPr lang="pt-PT"/>
                                      <m:t>i</m:t>
                                    </m:r>
                                  </m:sub>
                                </m:sSub>
                                <m:d>
                                  <m:dPr>
                                    <m:ctrlPr>
                                      <a:rPr lang="pt-PT" i="1">
                                        <a:latin typeface="Cambria Math"/>
                                      </a:rPr>
                                    </m:ctrlPr>
                                  </m:dPr>
                                  <m:e>
                                    <m:sSub>
                                      <m:sSubPr>
                                        <m:ctrlPr>
                                          <a:rPr lang="pt-PT" i="1">
                                            <a:latin typeface="Cambria Math"/>
                                          </a:rPr>
                                        </m:ctrlPr>
                                      </m:sSubPr>
                                      <m:e>
                                        <m:r>
                                          <m:rPr>
                                            <m:nor/>
                                          </m:rPr>
                                          <a:rPr lang="pt-PT"/>
                                          <m:t>a</m:t>
                                        </m:r>
                                      </m:e>
                                      <m:sub>
                                        <m:r>
                                          <m:rPr>
                                            <m:nor/>
                                          </m:rPr>
                                          <a:rPr lang="pt-PT"/>
                                          <m:t>i</m:t>
                                        </m:r>
                                      </m:sub>
                                    </m:sSub>
                                    <m:r>
                                      <m:rPr>
                                        <m:nor/>
                                      </m:rPr>
                                      <a:rPr lang="pt-PT"/>
                                      <m:t>+</m:t>
                                    </m:r>
                                    <m:r>
                                      <m:rPr>
                                        <m:nor/>
                                      </m:rPr>
                                      <a:rPr lang="pt-PT"/>
                                      <m:t>c</m:t>
                                    </m:r>
                                    <m:sSub>
                                      <m:sSubPr>
                                        <m:ctrlPr>
                                          <a:rPr lang="pt-PT" i="1">
                                            <a:latin typeface="Cambria Math"/>
                                          </a:rPr>
                                        </m:ctrlPr>
                                      </m:sSubPr>
                                      <m:e>
                                        <m:r>
                                          <m:rPr>
                                            <m:nor/>
                                          </m:rPr>
                                          <a:rPr lang="pt-PT"/>
                                          <m:t>a</m:t>
                                        </m:r>
                                      </m:e>
                                      <m:sub>
                                        <m:r>
                                          <m:rPr>
                                            <m:nor/>
                                          </m:rPr>
                                          <a:rPr lang="pt-PT"/>
                                          <m:t>i</m:t>
                                        </m:r>
                                      </m:sub>
                                    </m:sSub>
                                  </m:e>
                                </m:d>
                              </m:num>
                              <m:den>
                                <m:r>
                                  <m:rPr>
                                    <m:nor/>
                                  </m:rPr>
                                  <a:rPr lang="pt-PT"/>
                                  <m:t>2</m:t>
                                </m:r>
                              </m:den>
                            </m:f>
                          </m:e>
                        </m:d>
                        <m:d>
                          <m:dPr>
                            <m:ctrlPr>
                              <a:rPr lang="pt-PT" i="1">
                                <a:latin typeface="Cambria Math"/>
                              </a:rPr>
                            </m:ctrlPr>
                          </m:dPr>
                          <m:e>
                            <m:sSub>
                              <m:sSubPr>
                                <m:ctrlPr>
                                  <a:rPr lang="pt-PT" i="1">
                                    <a:latin typeface="Cambria Math"/>
                                  </a:rPr>
                                </m:ctrlPr>
                              </m:sSubPr>
                              <m:e>
                                <m:r>
                                  <m:rPr>
                                    <m:nor/>
                                  </m:rPr>
                                  <a:rPr lang="pt-PT"/>
                                  <m:t>T</m:t>
                                </m:r>
                              </m:e>
                              <m:sub>
                                <m:r>
                                  <m:rPr>
                                    <m:nor/>
                                  </m:rPr>
                                  <a:rPr lang="pt-PT"/>
                                  <m:t>sup</m:t>
                                </m:r>
                                <m:r>
                                  <m:rPr>
                                    <m:nor/>
                                  </m:rPr>
                                  <a:rPr lang="pt-PT"/>
                                  <m:t>,</m:t>
                                </m:r>
                                <m:r>
                                  <m:rPr>
                                    <m:nor/>
                                  </m:rPr>
                                  <a:rPr lang="pt-PT"/>
                                  <m:t>i</m:t>
                                </m:r>
                              </m:sub>
                            </m:sSub>
                            <m:r>
                              <m:rPr>
                                <m:nor/>
                              </m:rPr>
                              <a:rPr lang="pt-PT" i="1"/>
                              <m:t>−</m:t>
                            </m:r>
                            <m:sSub>
                              <m:sSubPr>
                                <m:ctrlPr>
                                  <a:rPr lang="pt-PT" i="1">
                                    <a:latin typeface="Cambria Math"/>
                                  </a:rPr>
                                </m:ctrlPr>
                              </m:sSubPr>
                              <m:e>
                                <m:r>
                                  <m:rPr>
                                    <m:nor/>
                                  </m:rPr>
                                  <a:rPr lang="pt-PT"/>
                                  <m:t>T</m:t>
                                </m:r>
                              </m:e>
                              <m:sub>
                                <m:r>
                                  <m:rPr>
                                    <m:nor/>
                                  </m:rPr>
                                  <a:rPr lang="pt-PT"/>
                                  <m:t>o</m:t>
                                </m:r>
                              </m:sub>
                            </m:sSub>
                          </m:e>
                        </m:d>
                      </m:num>
                      <m:den>
                        <m:sSub>
                          <m:sSubPr>
                            <m:ctrlPr>
                              <a:rPr lang="pt-PT" i="1">
                                <a:latin typeface="Cambria Math"/>
                              </a:rPr>
                            </m:ctrlPr>
                          </m:sSubPr>
                          <m:e>
                            <m:r>
                              <m:rPr>
                                <m:nor/>
                              </m:rPr>
                              <a:rPr lang="pt-PT"/>
                              <m:t>Q</m:t>
                            </m:r>
                          </m:e>
                          <m:sub>
                            <m:r>
                              <m:rPr>
                                <m:nor/>
                              </m:rPr>
                              <a:rPr lang="pt-PT"/>
                              <m:t>i</m:t>
                            </m:r>
                          </m:sub>
                        </m:sSub>
                        <m:r>
                          <m:rPr>
                            <m:nor/>
                          </m:rPr>
                          <a:rPr lang="pt-PT"/>
                          <m:t>h</m:t>
                        </m:r>
                        <m:d>
                          <m:dPr>
                            <m:ctrlPr>
                              <a:rPr lang="pt-PT" i="1">
                                <a:latin typeface="Cambria Math"/>
                              </a:rPr>
                            </m:ctrlPr>
                          </m:dPr>
                          <m:e>
                            <m:r>
                              <m:rPr>
                                <m:nor/>
                              </m:rPr>
                              <a:rPr lang="pt-PT"/>
                              <m:t>c</m:t>
                            </m:r>
                            <m:sSub>
                              <m:sSubPr>
                                <m:ctrlPr>
                                  <a:rPr lang="pt-PT" i="1">
                                    <a:latin typeface="Cambria Math"/>
                                  </a:rPr>
                                </m:ctrlPr>
                              </m:sSubPr>
                              <m:e>
                                <m:r>
                                  <m:rPr>
                                    <m:nor/>
                                  </m:rPr>
                                  <a:rPr lang="pt-PT"/>
                                  <m:t>a</m:t>
                                </m:r>
                              </m:e>
                              <m:sub>
                                <m:r>
                                  <m:rPr>
                                    <m:nor/>
                                  </m:rPr>
                                  <a:rPr lang="pt-PT"/>
                                  <m:t>i</m:t>
                                </m:r>
                              </m:sub>
                            </m:sSub>
                          </m:e>
                        </m:d>
                      </m:den>
                    </m:f>
                  </m:oMath>
                </a14:m>
                <a:r>
                  <a:rPr lang="pt-PT" dirty="0"/>
                  <a:t>                     (2)</a:t>
                </a:r>
              </a:p>
              <a:p>
                <a:pPr algn="just" defTabSz="2952750">
                  <a:spcBef>
                    <a:spcPct val="50000"/>
                  </a:spcBef>
                </a:pPr>
                <a:endParaRPr lang="en-GB" dirty="0" smtClean="0"/>
              </a:p>
              <a:p>
                <a:pPr algn="just" defTabSz="2952750">
                  <a:spcBef>
                    <a:spcPct val="50000"/>
                  </a:spcBef>
                </a:pPr>
                <a:r>
                  <a:rPr lang="en-GB" dirty="0"/>
                  <a:t>However, it is important to say that the two equations are different and that, according to the reference range (0,05-0,13 m</a:t>
                </a:r>
                <a:r>
                  <a:rPr lang="en-GB" baseline="30000" dirty="0"/>
                  <a:t>2</a:t>
                </a:r>
                <a:r>
                  <a:rPr lang="en-GB" dirty="0"/>
                  <a:t>.ºC/W) of </a:t>
                </a:r>
                <a:r>
                  <a:rPr lang="en-GB" dirty="0" err="1"/>
                  <a:t>interlaboratory</a:t>
                </a:r>
                <a:r>
                  <a:rPr lang="en-GB" dirty="0"/>
                  <a:t> tests on thermal models (</a:t>
                </a:r>
                <a:r>
                  <a:rPr lang="en-GB" dirty="0" err="1"/>
                  <a:t>Kuklane</a:t>
                </a:r>
                <a:r>
                  <a:rPr lang="en-GB" dirty="0"/>
                  <a:t> et al, 2003), only 1/7 segments by </a:t>
                </a:r>
                <a:r>
                  <a:rPr lang="en-GB" dirty="0" err="1"/>
                  <a:t>Satra</a:t>
                </a:r>
                <a:r>
                  <a:rPr lang="en-GB" dirty="0"/>
                  <a:t> equation fit the reference range, while 4/7 segments by Bionic equation fit the same range.</a:t>
                </a:r>
              </a:p>
              <a:p>
                <a:pPr algn="just" defTabSz="2952750">
                  <a:spcBef>
                    <a:spcPct val="50000"/>
                  </a:spcBef>
                </a:pPr>
                <a:endParaRPr lang="en-GB" dirty="0"/>
              </a:p>
              <a:p>
                <a:pPr algn="just" defTabSz="2952750">
                  <a:spcBef>
                    <a:spcPct val="50000"/>
                  </a:spcBef>
                </a:pPr>
                <a:endParaRPr lang="en-GB" dirty="0" smtClean="0"/>
              </a:p>
              <a:p>
                <a:pPr algn="just" defTabSz="2952750">
                  <a:spcBef>
                    <a:spcPct val="50000"/>
                  </a:spcBef>
                </a:pPr>
                <a:endParaRPr lang="en-GB" dirty="0"/>
              </a:p>
              <a:p>
                <a:pPr algn="just" defTabSz="2952750">
                  <a:spcBef>
                    <a:spcPct val="50000"/>
                  </a:spcBef>
                </a:pPr>
                <a:endParaRPr lang="en-GB" dirty="0" smtClean="0"/>
              </a:p>
              <a:p>
                <a:pPr algn="just" defTabSz="2952750">
                  <a:spcBef>
                    <a:spcPct val="50000"/>
                  </a:spcBef>
                </a:pPr>
                <a:endParaRPr lang="en-GB" dirty="0"/>
              </a:p>
              <a:p>
                <a:pPr algn="just" defTabSz="2952750">
                  <a:spcBef>
                    <a:spcPct val="50000"/>
                  </a:spcBef>
                </a:pPr>
                <a:endParaRPr lang="en-GB" dirty="0" smtClean="0"/>
              </a:p>
              <a:p>
                <a:pPr algn="just" defTabSz="2952750">
                  <a:spcBef>
                    <a:spcPct val="50000"/>
                  </a:spcBef>
                </a:pPr>
                <a:endParaRPr lang="en-US" dirty="0" smtClean="0"/>
              </a:p>
              <a:p>
                <a:pPr algn="just" defTabSz="2952750">
                  <a:spcBef>
                    <a:spcPct val="50000"/>
                  </a:spcBef>
                </a:pPr>
                <a:endParaRPr lang="en-US" dirty="0"/>
              </a:p>
              <a:p>
                <a:pPr algn="just" defTabSz="2952750">
                  <a:spcBef>
                    <a:spcPct val="50000"/>
                  </a:spcBef>
                </a:pPr>
                <a:endParaRPr lang="en-US" dirty="0" smtClean="0"/>
              </a:p>
              <a:p>
                <a:pPr algn="just" defTabSz="2952750">
                  <a:spcBef>
                    <a:spcPct val="50000"/>
                  </a:spcBef>
                </a:pPr>
                <a:endParaRPr lang="en-US" dirty="0"/>
              </a:p>
              <a:p>
                <a:pPr algn="just" defTabSz="2952750">
                  <a:spcBef>
                    <a:spcPct val="50000"/>
                  </a:spcBef>
                </a:pPr>
                <a:endParaRPr lang="en-US" dirty="0" smtClean="0"/>
              </a:p>
              <a:p>
                <a:pPr algn="just" defTabSz="2952750">
                  <a:spcBef>
                    <a:spcPct val="50000"/>
                  </a:spcBef>
                </a:pPr>
                <a:endParaRPr lang="en-US" dirty="0"/>
              </a:p>
              <a:p>
                <a:pPr algn="just" defTabSz="2952750">
                  <a:spcBef>
                    <a:spcPct val="50000"/>
                  </a:spcBef>
                </a:pPr>
                <a:endParaRPr lang="en-US" dirty="0" smtClean="0"/>
              </a:p>
              <a:p>
                <a:pPr algn="just" defTabSz="2952750">
                  <a:spcBef>
                    <a:spcPct val="50000"/>
                  </a:spcBef>
                </a:pPr>
                <a:endParaRPr lang="en-US" dirty="0"/>
              </a:p>
              <a:p>
                <a:pPr algn="just" defTabSz="2952750">
                  <a:spcBef>
                    <a:spcPct val="50000"/>
                  </a:spcBef>
                </a:pPr>
                <a:endParaRPr lang="en-US" dirty="0" smtClean="0"/>
              </a:p>
              <a:p>
                <a:pPr algn="just" defTabSz="2952750">
                  <a:spcBef>
                    <a:spcPct val="50000"/>
                  </a:spcBef>
                </a:pPr>
                <a:endParaRPr lang="en-US" dirty="0"/>
              </a:p>
              <a:p>
                <a:pPr algn="just" defTabSz="2952750">
                  <a:spcBef>
                    <a:spcPct val="50000"/>
                  </a:spcBef>
                </a:pPr>
                <a:endParaRPr lang="en-US" dirty="0" smtClean="0"/>
              </a:p>
              <a:p>
                <a:pPr algn="just" defTabSz="2952750">
                  <a:spcBef>
                    <a:spcPct val="50000"/>
                  </a:spcBef>
                </a:pPr>
                <a:endParaRPr lang="en-US" dirty="0"/>
              </a:p>
              <a:p>
                <a:r>
                  <a:rPr lang="en-US" dirty="0"/>
                  <a:t/>
                </a:r>
                <a:br>
                  <a:rPr lang="en-US" dirty="0"/>
                </a:br>
                <a:endParaRPr lang="en-US" dirty="0" smtClean="0"/>
              </a:p>
              <a:p>
                <a:pPr algn="just" defTabSz="2952750">
                  <a:spcBef>
                    <a:spcPct val="50000"/>
                  </a:spcBef>
                </a:pPr>
                <a:endParaRPr lang="en-US" dirty="0"/>
              </a:p>
              <a:p>
                <a:pPr algn="just" defTabSz="2952750">
                  <a:spcBef>
                    <a:spcPct val="50000"/>
                  </a:spcBef>
                </a:pPr>
                <a:endParaRPr lang="en-US" dirty="0" smtClean="0"/>
              </a:p>
              <a:p>
                <a:pPr algn="just" defTabSz="2952750">
                  <a:spcBef>
                    <a:spcPct val="50000"/>
                  </a:spcBef>
                </a:pPr>
                <a:endParaRPr lang="en-US" dirty="0"/>
              </a:p>
              <a:p>
                <a:pPr algn="just" defTabSz="2952750">
                  <a:spcBef>
                    <a:spcPct val="50000"/>
                  </a:spcBef>
                </a:pPr>
                <a:endParaRPr lang="en-US" dirty="0" smtClean="0"/>
              </a:p>
              <a:p>
                <a:pPr algn="just" defTabSz="2952750">
                  <a:spcBef>
                    <a:spcPct val="50000"/>
                  </a:spcBef>
                </a:pPr>
                <a:endParaRPr lang="en-US" dirty="0"/>
              </a:p>
              <a:p>
                <a:pPr algn="just" defTabSz="2952750">
                  <a:spcBef>
                    <a:spcPct val="50000"/>
                  </a:spcBef>
                </a:pPr>
                <a:endParaRPr lang="en-US" dirty="0" smtClean="0"/>
              </a:p>
              <a:p>
                <a:pPr algn="just" defTabSz="2952750">
                  <a:spcBef>
                    <a:spcPct val="50000"/>
                  </a:spcBef>
                </a:pPr>
                <a:endParaRPr lang="en-US" dirty="0"/>
              </a:p>
              <a:p>
                <a:pPr algn="just" defTabSz="2952750">
                  <a:spcBef>
                    <a:spcPct val="50000"/>
                  </a:spcBef>
                </a:pPr>
                <a:endParaRPr lang="en-US" dirty="0" smtClean="0"/>
              </a:p>
              <a:p>
                <a:pPr algn="just" defTabSz="2952750">
                  <a:spcBef>
                    <a:spcPct val="50000"/>
                  </a:spcBef>
                </a:pPr>
                <a:endParaRPr lang="en-US" dirty="0"/>
              </a:p>
              <a:p>
                <a:pPr algn="just" defTabSz="2952750">
                  <a:spcBef>
                    <a:spcPct val="50000"/>
                  </a:spcBef>
                </a:pPr>
                <a:endParaRPr lang="en-US" dirty="0" smtClean="0"/>
              </a:p>
              <a:p>
                <a:pPr algn="just" defTabSz="2952750">
                  <a:spcBef>
                    <a:spcPct val="50000"/>
                  </a:spcBef>
                </a:pPr>
                <a:endParaRPr lang="en-US" dirty="0"/>
              </a:p>
            </p:txBody>
          </p:sp>
        </mc:Choice>
        <mc:Fallback xmlns="">
          <p:sp>
            <p:nvSpPr>
              <p:cNvPr id="1038" name="Text Box 214"/>
              <p:cNvSpPr txBox="1">
                <a:spLocks noRot="1" noChangeAspect="1" noMove="1" noResize="1" noEditPoints="1" noAdjustHandles="1" noChangeArrowheads="1" noChangeShapeType="1" noTextEdit="1"/>
              </p:cNvSpPr>
              <p:nvPr/>
            </p:nvSpPr>
            <p:spPr bwMode="auto">
              <a:xfrm>
                <a:off x="14805168" y="7007854"/>
                <a:ext cx="12817475" cy="44028784"/>
              </a:xfrm>
              <a:prstGeom prst="rect">
                <a:avLst/>
              </a:prstGeom>
              <a:blipFill rotWithShape="1">
                <a:blip r:embed="rId6"/>
                <a:stretch>
                  <a:fillRect l="-1237" r="-1189"/>
                </a:stretch>
              </a:blipFill>
              <a:ln w="9525">
                <a:noFill/>
                <a:miter lim="800000"/>
                <a:headEnd/>
                <a:tailEnd/>
              </a:ln>
            </p:spPr>
            <p:txBody>
              <a:bodyPr/>
              <a:lstStyle/>
              <a:p>
                <a:r>
                  <a:rPr lang="pt-PT">
                    <a:noFill/>
                  </a:rPr>
                  <a:t> </a:t>
                </a:r>
              </a:p>
            </p:txBody>
          </p:sp>
        </mc:Fallback>
      </mc:AlternateContent>
      <p:sp>
        <p:nvSpPr>
          <p:cNvPr id="1041" name="Text Box 214"/>
          <p:cNvSpPr txBox="1">
            <a:spLocks noChangeArrowheads="1"/>
          </p:cNvSpPr>
          <p:nvPr/>
        </p:nvSpPr>
        <p:spPr bwMode="auto">
          <a:xfrm>
            <a:off x="28676600" y="5491163"/>
            <a:ext cx="12817475" cy="1323439"/>
          </a:xfrm>
          <a:prstGeom prst="rect">
            <a:avLst/>
          </a:prstGeom>
          <a:noFill/>
          <a:ln w="9525">
            <a:noFill/>
            <a:miter lim="800000"/>
            <a:headEnd/>
            <a:tailEnd/>
          </a:ln>
        </p:spPr>
        <p:txBody>
          <a:bodyPr>
            <a:spAutoFit/>
          </a:bodyPr>
          <a:lstStyle/>
          <a:p>
            <a:pPr algn="just" defTabSz="2952750">
              <a:spcBef>
                <a:spcPct val="50000"/>
              </a:spcBef>
            </a:pPr>
            <a:endParaRPr lang="en-US" dirty="0"/>
          </a:p>
          <a:p>
            <a:pPr algn="just" defTabSz="2952750">
              <a:spcBef>
                <a:spcPct val="50000"/>
              </a:spcBef>
            </a:pPr>
            <a:endParaRPr lang="en-US" dirty="0"/>
          </a:p>
        </p:txBody>
      </p:sp>
      <p:sp>
        <p:nvSpPr>
          <p:cNvPr id="2" name="TextBox 1"/>
          <p:cNvSpPr txBox="1"/>
          <p:nvPr/>
        </p:nvSpPr>
        <p:spPr>
          <a:xfrm>
            <a:off x="28631942" y="5726719"/>
            <a:ext cx="11161240" cy="25330011"/>
          </a:xfrm>
          <a:prstGeom prst="rect">
            <a:avLst/>
          </a:prstGeom>
          <a:noFill/>
        </p:spPr>
        <p:txBody>
          <a:bodyPr wrap="square" rtlCol="0">
            <a:spAutoFit/>
          </a:bodyPr>
          <a:lstStyle/>
          <a:p>
            <a:pPr algn="just"/>
            <a:r>
              <a:rPr lang="en-US" sz="3600" b="1" dirty="0" smtClean="0"/>
              <a:t>CONCLUSIONS</a:t>
            </a:r>
            <a:endParaRPr lang="pt-PT" sz="3600" dirty="0"/>
          </a:p>
          <a:p>
            <a:pPr algn="just"/>
            <a:r>
              <a:rPr lang="en-US" dirty="0"/>
              <a:t> </a:t>
            </a:r>
            <a:endParaRPr lang="pt-PT" dirty="0"/>
          </a:p>
          <a:p>
            <a:pPr algn="just"/>
            <a:r>
              <a:rPr lang="en-US" dirty="0"/>
              <a:t>The novel aspects of this prototype, comparing it with other similar models already developed, are its anthropometric shape and dimensions, which make these assays much more realistic and accurate. This allows they approach to the results obtained with human volunteers, without the subjective bias factor.</a:t>
            </a:r>
            <a:endParaRPr lang="pt-PT" dirty="0"/>
          </a:p>
          <a:p>
            <a:pPr algn="just"/>
            <a:r>
              <a:rPr lang="en-US" dirty="0"/>
              <a:t>Furthermore, this thermal foot model allows that footwear tests are done either in a dry mode or in a sweat mode (in this case the prototype releases water in flow rates adjustable by the human sweating rates).</a:t>
            </a:r>
            <a:endParaRPr lang="pt-PT" dirty="0"/>
          </a:p>
          <a:p>
            <a:pPr algn="just"/>
            <a:r>
              <a:rPr lang="en-US" dirty="0"/>
              <a:t>However, more experiences must be conducted with footwear. Besides, the equation for thermal insulation (2) is passible of being reformulated in order to make the results more accurate and close to the ones referenced in the </a:t>
            </a:r>
            <a:r>
              <a:rPr lang="en-US" dirty="0" err="1"/>
              <a:t>interlaboratory</a:t>
            </a:r>
            <a:r>
              <a:rPr lang="en-US" dirty="0"/>
              <a:t> tests</a:t>
            </a:r>
            <a:r>
              <a:rPr lang="en-US" dirty="0" smtClean="0"/>
              <a:t>.</a:t>
            </a:r>
          </a:p>
          <a:p>
            <a:pPr algn="just"/>
            <a:endParaRPr lang="en-US" dirty="0"/>
          </a:p>
          <a:p>
            <a:pPr algn="just"/>
            <a:endParaRPr lang="en-US" dirty="0" smtClean="0"/>
          </a:p>
          <a:p>
            <a:pPr algn="just"/>
            <a:r>
              <a:rPr lang="pt-PT" sz="3600" b="1" dirty="0" smtClean="0"/>
              <a:t>REFERENCES</a:t>
            </a:r>
          </a:p>
          <a:p>
            <a:pPr algn="just"/>
            <a:endParaRPr lang="pt-PT" b="1" dirty="0"/>
          </a:p>
          <a:p>
            <a:pPr algn="just"/>
            <a:endParaRPr lang="pt-PT" b="1" dirty="0" smtClean="0"/>
          </a:p>
          <a:p>
            <a:pPr algn="just"/>
            <a:r>
              <a:rPr lang="en-GB" dirty="0" err="1"/>
              <a:t>Kuklane</a:t>
            </a:r>
            <a:r>
              <a:rPr lang="en-GB" dirty="0"/>
              <a:t>, K., 1999. </a:t>
            </a:r>
            <a:r>
              <a:rPr lang="en-GB" i="1" dirty="0"/>
              <a:t>Footwear for cold environments: Thermal properties, performance and testing</a:t>
            </a:r>
            <a:r>
              <a:rPr lang="en-GB" dirty="0"/>
              <a:t>, Lulea University of Technology.</a:t>
            </a:r>
            <a:endParaRPr lang="pt-PT" b="1" dirty="0"/>
          </a:p>
          <a:p>
            <a:pPr algn="just"/>
            <a:endParaRPr lang="pt-PT" b="1" dirty="0" smtClean="0"/>
          </a:p>
          <a:p>
            <a:pPr algn="just"/>
            <a:r>
              <a:rPr lang="en-GB" dirty="0" err="1"/>
              <a:t>Kuklane</a:t>
            </a:r>
            <a:r>
              <a:rPr lang="en-GB" dirty="0"/>
              <a:t>, K. et al, 2003. “</a:t>
            </a:r>
            <a:r>
              <a:rPr lang="en-GB" dirty="0" err="1"/>
              <a:t>Interlaboratory</a:t>
            </a:r>
            <a:r>
              <a:rPr lang="en-GB" dirty="0"/>
              <a:t> tests on thermal foot models”, Thermal Environment Laboratory, EAT report, Lund University, Sweden.</a:t>
            </a:r>
            <a:endParaRPr lang="pt-PT" dirty="0"/>
          </a:p>
          <a:p>
            <a:pPr algn="just"/>
            <a:endParaRPr lang="pt-PT" b="1" dirty="0" smtClean="0"/>
          </a:p>
          <a:p>
            <a:pPr rtl="1"/>
            <a:r>
              <a:rPr lang="en-GB" dirty="0"/>
              <a:t>Strickland, P., Reid, G., Burrows, B., 1997. “Thermal Profiles in Footwear Design: An in-sole measurement system”</a:t>
            </a:r>
            <a:r>
              <a:rPr lang="en-GB" i="1" dirty="0"/>
              <a:t>,</a:t>
            </a:r>
            <a:r>
              <a:rPr lang="en-GB" dirty="0"/>
              <a:t> </a:t>
            </a:r>
            <a:r>
              <a:rPr lang="en-GB" i="1" dirty="0"/>
              <a:t>4th Annual Conference on Mechatronics and Machine Vision in </a:t>
            </a:r>
            <a:endParaRPr lang="en-GB" i="1" dirty="0" smtClean="0"/>
          </a:p>
          <a:p>
            <a:pPr rtl="1"/>
            <a:r>
              <a:rPr lang="en-GB" i="1" dirty="0" smtClean="0"/>
              <a:t>Practice</a:t>
            </a:r>
            <a:r>
              <a:rPr lang="en-GB" i="1" dirty="0"/>
              <a:t>, </a:t>
            </a:r>
            <a:r>
              <a:rPr lang="en-GB" dirty="0"/>
              <a:t>Toowoomba, Australia</a:t>
            </a:r>
            <a:r>
              <a:rPr lang="en-GB" dirty="0" smtClean="0"/>
              <a:t>.</a:t>
            </a:r>
            <a:endParaRPr lang="pt-PT" dirty="0"/>
          </a:p>
          <a:p>
            <a:pPr rtl="1"/>
            <a:endParaRPr lang="en-GB" dirty="0" smtClean="0"/>
          </a:p>
          <a:p>
            <a:pPr rtl="1"/>
            <a:r>
              <a:rPr lang="en-GB" dirty="0" smtClean="0"/>
              <a:t>Taylor</a:t>
            </a:r>
            <a:r>
              <a:rPr lang="en-GB" dirty="0"/>
              <a:t>, N.A.S; Caldwell, J.N.; </a:t>
            </a:r>
            <a:r>
              <a:rPr lang="en-GB" dirty="0" err="1"/>
              <a:t>Mekjavic</a:t>
            </a:r>
            <a:r>
              <a:rPr lang="en-GB" dirty="0"/>
              <a:t>, I.B.,2006.</a:t>
            </a:r>
            <a:r>
              <a:rPr lang="en-GB" i="1" dirty="0"/>
              <a:t> </a:t>
            </a:r>
            <a:r>
              <a:rPr lang="en-GB" dirty="0"/>
              <a:t>“The Sweating Foot: Local Differences in Sweat Secretion During Exercise-Induced Hyperthermia”, </a:t>
            </a:r>
            <a:r>
              <a:rPr lang="en-GB" i="1" dirty="0"/>
              <a:t>Aviation, Space and Environmental Medicine</a:t>
            </a:r>
            <a:r>
              <a:rPr lang="en-GB" dirty="0"/>
              <a:t>, Vol. 77, nº10</a:t>
            </a:r>
            <a:r>
              <a:rPr lang="en-GB" dirty="0" smtClean="0"/>
              <a:t>.</a:t>
            </a:r>
            <a:r>
              <a:rPr lang="en-GB" dirty="0"/>
              <a:t>  </a:t>
            </a:r>
            <a:endParaRPr lang="pt-PT" dirty="0"/>
          </a:p>
          <a:p>
            <a:pPr rtl="1"/>
            <a:endParaRPr lang="en-GB" dirty="0" smtClean="0"/>
          </a:p>
          <a:p>
            <a:pPr rtl="1"/>
            <a:r>
              <a:rPr lang="en-GB" dirty="0" err="1" smtClean="0"/>
              <a:t>Yuhong</a:t>
            </a:r>
            <a:r>
              <a:rPr lang="en-GB" dirty="0"/>
              <a:t>, S. and </a:t>
            </a:r>
            <a:r>
              <a:rPr lang="en-GB" dirty="0" err="1"/>
              <a:t>Zhihua</a:t>
            </a:r>
            <a:r>
              <a:rPr lang="en-GB" dirty="0"/>
              <a:t>, J., 2001. “Measurement and evaluation of heat-moisture comfort of footwear”, </a:t>
            </a:r>
            <a:r>
              <a:rPr lang="en-GB" i="1" dirty="0"/>
              <a:t>Proceedings of the Fourth International Meeting on Thermal Manikins</a:t>
            </a:r>
            <a:r>
              <a:rPr lang="en-GB" dirty="0"/>
              <a:t>, EMPA Switzerland</a:t>
            </a:r>
            <a:r>
              <a:rPr lang="en-GB" dirty="0" smtClean="0"/>
              <a:t>.</a:t>
            </a:r>
            <a:r>
              <a:rPr lang="en-GB" dirty="0"/>
              <a:t> </a:t>
            </a:r>
            <a:endParaRPr lang="pt-PT" dirty="0"/>
          </a:p>
          <a:p>
            <a:pPr rtl="1"/>
            <a:endParaRPr lang="en-GB" dirty="0" smtClean="0"/>
          </a:p>
          <a:p>
            <a:r>
              <a:rPr lang="ar-SA" dirty="0"/>
              <a:t/>
            </a:r>
            <a:br>
              <a:rPr lang="ar-SA" dirty="0"/>
            </a:br>
            <a:endParaRPr lang="pt-PT" b="1" dirty="0"/>
          </a:p>
          <a:p>
            <a:pPr algn="just"/>
            <a:endParaRPr lang="pt-PT" b="1" dirty="0" smtClean="0"/>
          </a:p>
          <a:p>
            <a:pPr algn="just"/>
            <a:endParaRPr lang="pt-PT" dirty="0"/>
          </a:p>
          <a:p>
            <a:pPr algn="just"/>
            <a:endParaRPr lang="en-US" dirty="0"/>
          </a:p>
          <a:p>
            <a:pPr algn="just"/>
            <a:endParaRPr lang="en-US" dirty="0" smtClean="0"/>
          </a:p>
        </p:txBody>
      </p:sp>
      <p:sp>
        <p:nvSpPr>
          <p:cNvPr id="27" name="TextBox 26"/>
          <p:cNvSpPr txBox="1"/>
          <p:nvPr/>
        </p:nvSpPr>
        <p:spPr>
          <a:xfrm>
            <a:off x="14754195" y="11467579"/>
            <a:ext cx="10945216" cy="830997"/>
          </a:xfrm>
          <a:prstGeom prst="rect">
            <a:avLst/>
          </a:prstGeom>
          <a:noFill/>
        </p:spPr>
        <p:txBody>
          <a:bodyPr wrap="square" rtlCol="0">
            <a:spAutoFit/>
          </a:bodyPr>
          <a:lstStyle/>
          <a:p>
            <a:r>
              <a:rPr lang="pt-PT" sz="2400" i="1" dirty="0" smtClean="0">
                <a:latin typeface="Times New Roman" pitchFamily="18" charset="0"/>
                <a:cs typeface="Times New Roman" pitchFamily="18" charset="0"/>
              </a:rPr>
              <a:t>Table 2 – Temperature and relative humidity average values gathered in a group of 4 volunteers.</a:t>
            </a:r>
            <a:endParaRPr lang="pt-PT" sz="2400" i="1" dirty="0">
              <a:latin typeface="Times New Roman" pitchFamily="18" charset="0"/>
              <a:cs typeface="Times New Roman" pitchFamily="18" charset="0"/>
            </a:endParaRPr>
          </a:p>
        </p:txBody>
      </p:sp>
      <p:pic>
        <p:nvPicPr>
          <p:cNvPr id="1049" name="Picture 2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6714424" y="1161256"/>
            <a:ext cx="5468626" cy="15213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0" name="TextBox 29"/>
          <p:cNvSpPr txBox="1"/>
          <p:nvPr/>
        </p:nvSpPr>
        <p:spPr>
          <a:xfrm>
            <a:off x="1774580" y="27763567"/>
            <a:ext cx="10945216" cy="830997"/>
          </a:xfrm>
          <a:prstGeom prst="rect">
            <a:avLst/>
          </a:prstGeom>
          <a:noFill/>
        </p:spPr>
        <p:txBody>
          <a:bodyPr wrap="square" rtlCol="0">
            <a:spAutoFit/>
          </a:bodyPr>
          <a:lstStyle/>
          <a:p>
            <a:pPr algn="just"/>
            <a:r>
              <a:rPr lang="pt-PT" sz="2400" i="1" dirty="0" smtClean="0">
                <a:latin typeface="Times New Roman" pitchFamily="18" charset="0"/>
                <a:cs typeface="Times New Roman" pitchFamily="18" charset="0"/>
              </a:rPr>
              <a:t>Table 1 –  Sweating rate values gathered in bibliography and estimated in independent assays designed in the ambit of this PhD project. </a:t>
            </a:r>
            <a:endParaRPr lang="pt-PT" sz="2400" i="1" dirty="0">
              <a:latin typeface="Times New Roman" pitchFamily="18" charset="0"/>
              <a:cs typeface="Times New Roman" pitchFamily="18" charset="0"/>
            </a:endParaRPr>
          </a:p>
        </p:txBody>
      </p:sp>
      <p:sp>
        <p:nvSpPr>
          <p:cNvPr id="31" name="TextBox 30"/>
          <p:cNvSpPr txBox="1"/>
          <p:nvPr/>
        </p:nvSpPr>
        <p:spPr>
          <a:xfrm>
            <a:off x="14754195" y="17622283"/>
            <a:ext cx="10945216" cy="830997"/>
          </a:xfrm>
          <a:prstGeom prst="rect">
            <a:avLst/>
          </a:prstGeom>
          <a:noFill/>
        </p:spPr>
        <p:txBody>
          <a:bodyPr wrap="square" rtlCol="0">
            <a:spAutoFit/>
          </a:bodyPr>
          <a:lstStyle/>
          <a:p>
            <a:r>
              <a:rPr lang="pt-PT" sz="2400" i="1" dirty="0" smtClean="0">
                <a:latin typeface="Times New Roman" pitchFamily="18" charset="0"/>
                <a:cs typeface="Times New Roman" pitchFamily="18" charset="0"/>
              </a:rPr>
              <a:t>Table 3 – Thermal insulation values for each segment calculed based on  equations (1) and (2) </a:t>
            </a:r>
            <a:endParaRPr lang="pt-PT" sz="2400" i="1" dirty="0">
              <a:latin typeface="Times New Roman" pitchFamily="18" charset="0"/>
              <a:cs typeface="Times New Roman" pitchFamily="18" charset="0"/>
            </a:endParaRPr>
          </a:p>
        </p:txBody>
      </p:sp>
      <p:pic>
        <p:nvPicPr>
          <p:cNvPr id="1063" name="Picture 3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9027998" y="7064779"/>
            <a:ext cx="5593332" cy="45333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66" name="Picture 4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970214" y="22844843"/>
            <a:ext cx="8064896" cy="52936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69" name="Picture 4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5005227" y="14923962"/>
            <a:ext cx="12417355" cy="17829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295275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295275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1568</TotalTime>
  <Words>503</Words>
  <Application>Microsoft Office PowerPoint</Application>
  <PresentationFormat>Custom</PresentationFormat>
  <Paragraphs>115</Paragraphs>
  <Slides>1</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3" baseType="lpstr">
      <vt:lpstr>Default Design</vt:lpstr>
      <vt:lpstr>Photo Editor Photo</vt:lpstr>
      <vt:lpstr>PowerPoint Presentation</vt:lpstr>
    </vt:vector>
  </TitlesOfParts>
  <Company>Universidade do Minho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Júlia Lourenço</dc:creator>
  <cp:lastModifiedBy>dgauss</cp:lastModifiedBy>
  <cp:revision>84</cp:revision>
  <dcterms:created xsi:type="dcterms:W3CDTF">2005-08-05T10:55:41Z</dcterms:created>
  <dcterms:modified xsi:type="dcterms:W3CDTF">2011-09-30T17:13:03Z</dcterms:modified>
</cp:coreProperties>
</file>