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charts/chart3.xml" ContentType="application/vnd.openxmlformats-officedocument.drawingml.chart+xml"/>
  <Override PartName="/ppt/charts/chart4.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0" d="100"/>
          <a:sy n="40" d="100"/>
        </p:scale>
        <p:origin x="-150" y="-144"/>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I:\A%20decorrer\Doutoramento\Caracteriza&#231;&#227;o%20material\Ensaios%20-%20xisto\Compara&#231;&#227;o%20de%20resultados%20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I:\A%20decorrer\Doutoramento\Caracteriza&#231;&#227;o%20material\Ensaios%20-%20xisto\Compara&#231;&#227;o%20de%20resultados%20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I:\A%20decorrer\Doutoramento\Caracteriza&#231;&#227;o%20material\Ensaios%20-%20xisto\Compara&#231;&#227;o%20de%20resultados%20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I:\A%20decorrer\Doutoramento\Caracteriza&#231;&#227;o%20material\Ensaios%20-%20xisto\Compara&#231;&#227;o%20de%20resultados%20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PT"/>
  <c:chart>
    <c:autoTitleDeleted val="1"/>
    <c:plotArea>
      <c:layout/>
      <c:scatterChart>
        <c:scatterStyle val="lineMarker"/>
        <c:ser>
          <c:idx val="0"/>
          <c:order val="0"/>
          <c:tx>
            <c:v>Direcção Normal</c:v>
          </c:tx>
          <c:spPr>
            <a:ln w="28575">
              <a:noFill/>
            </a:ln>
          </c:spPr>
          <c:marker>
            <c:symbol val="triang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dispEq val="1"/>
            <c:trendlineLbl>
              <c:layout>
                <c:manualLayout>
                  <c:x val="-0.18032414698162741"/>
                  <c:y val="0.22637722368037341"/>
                </c:manualLayout>
              </c:layout>
              <c:tx>
                <c:rich>
                  <a:bodyPr/>
                  <a:lstStyle/>
                  <a:p>
                    <a:pPr>
                      <a:defRPr/>
                    </a:pPr>
                    <a:r>
                      <a:rPr lang="en-US"/>
                      <a:t>N</a:t>
                    </a:r>
                  </a:p>
                </c:rich>
              </c:tx>
              <c:numFmt formatCode="General" sourceLinked="0"/>
            </c:trendlineLbl>
          </c:trendline>
          <c:xVal>
            <c:numRef>
              <c:f>('Comparação de resultados'!$F$9,'Comparação de resultados'!$L$9,'Comparação de resultados'!$R$9)</c:f>
              <c:numCache>
                <c:formatCode>General</c:formatCode>
                <c:ptCount val="3"/>
                <c:pt idx="0">
                  <c:v>5.0456000000000003</c:v>
                </c:pt>
                <c:pt idx="1">
                  <c:v>1.4815999999999887</c:v>
                </c:pt>
                <c:pt idx="2">
                  <c:v>1.9367999999999976</c:v>
                </c:pt>
              </c:numCache>
            </c:numRef>
          </c:xVal>
          <c:yVal>
            <c:numRef>
              <c:f>('Comparação de resultados'!$B$9,'Comparação de resultados'!$H$9,'Comparação de resultados'!$N$9)</c:f>
              <c:numCache>
                <c:formatCode>General</c:formatCode>
                <c:ptCount val="3"/>
                <c:pt idx="0">
                  <c:v>94.143999999999991</c:v>
                </c:pt>
                <c:pt idx="1">
                  <c:v>38.544000000000004</c:v>
                </c:pt>
                <c:pt idx="2">
                  <c:v>47.552000000000007</c:v>
                </c:pt>
              </c:numCache>
            </c:numRef>
          </c:yVal>
        </c:ser>
        <c:ser>
          <c:idx val="1"/>
          <c:order val="1"/>
          <c:tx>
            <c:v>Direcção Paralela</c:v>
          </c:tx>
          <c:spPr>
            <a:ln w="28575">
              <a:noFill/>
            </a:ln>
          </c:spPr>
          <c:marker>
            <c:symbol val="circ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dLbls>
            <c:dLbl>
              <c:idx val="0"/>
              <c:delete val="1"/>
            </c:dLbl>
            <c:dLbl>
              <c:idx val="1"/>
              <c:delete val="1"/>
            </c:dLbl>
            <c:dLbl>
              <c:idx val="2"/>
              <c:layout>
                <c:manualLayout>
                  <c:x val="0.12777777777777777"/>
                  <c:y val="-0.15740740740741072"/>
                </c:manualLayout>
              </c:layout>
              <c:tx>
                <c:rich>
                  <a:bodyPr/>
                  <a:lstStyle/>
                  <a:p>
                    <a:r>
                      <a:rPr lang="en-US" dirty="0"/>
                      <a:t>P</a:t>
                    </a:r>
                  </a:p>
                </c:rich>
              </c:tx>
              <c:showVal val="1"/>
            </c:dLbl>
            <c:showVal val="1"/>
          </c:dLbls>
          <c:trendline>
            <c:trendlineType val="linear"/>
          </c:trendline>
          <c:xVal>
            <c:numRef>
              <c:f>('Comparação de resultados'!$G$9,'Comparação de resultados'!$M$9,'Comparação de resultados'!$S$9)</c:f>
              <c:numCache>
                <c:formatCode>General</c:formatCode>
                <c:ptCount val="3"/>
                <c:pt idx="0">
                  <c:v>4.8199999999999985</c:v>
                </c:pt>
                <c:pt idx="1">
                  <c:v>1.1232</c:v>
                </c:pt>
                <c:pt idx="2">
                  <c:v>1.2615999999999892</c:v>
                </c:pt>
              </c:numCache>
            </c:numRef>
          </c:xVal>
          <c:yVal>
            <c:numRef>
              <c:f>('Comparação de resultados'!$B$9,'Comparação de resultados'!$H$9,'Comparação de resultados'!$N$9)</c:f>
              <c:numCache>
                <c:formatCode>General</c:formatCode>
                <c:ptCount val="3"/>
                <c:pt idx="0">
                  <c:v>94.143999999999991</c:v>
                </c:pt>
                <c:pt idx="1">
                  <c:v>38.544000000000004</c:v>
                </c:pt>
                <c:pt idx="2">
                  <c:v>47.552000000000007</c:v>
                </c:pt>
              </c:numCache>
            </c:numRef>
          </c:yVal>
        </c:ser>
        <c:axId val="55468800"/>
        <c:axId val="55470720"/>
      </c:scatterChart>
      <c:valAx>
        <c:axId val="55468800"/>
        <c:scaling>
          <c:orientation val="minMax"/>
        </c:scaling>
        <c:axPos val="b"/>
        <c:majorGridlines/>
        <c:minorGridlines/>
        <c:title>
          <c:tx>
            <c:rich>
              <a:bodyPr/>
              <a:lstStyle/>
              <a:p>
                <a:pPr>
                  <a:defRPr/>
                </a:pPr>
                <a:r>
                  <a:rPr lang="pt-PT" dirty="0"/>
                  <a:t>Point load, Is</a:t>
                </a:r>
              </a:p>
            </c:rich>
          </c:tx>
          <c:layout/>
        </c:title>
        <c:numFmt formatCode="General" sourceLinked="1"/>
        <c:tickLblPos val="nextTo"/>
        <c:crossAx val="55470720"/>
        <c:crosses val="autoZero"/>
        <c:crossBetween val="midCat"/>
      </c:valAx>
      <c:valAx>
        <c:axId val="55470720"/>
        <c:scaling>
          <c:orientation val="minMax"/>
        </c:scaling>
        <c:axPos val="l"/>
        <c:majorGridlines/>
        <c:minorGridlines/>
        <c:title>
          <c:tx>
            <c:rich>
              <a:bodyPr/>
              <a:lstStyle/>
              <a:p>
                <a:pPr>
                  <a:defRPr/>
                </a:pPr>
                <a:r>
                  <a:rPr lang="pt-PT" dirty="0"/>
                  <a:t>Compressive </a:t>
                </a:r>
                <a:r>
                  <a:rPr lang="pt-PT" dirty="0" smtClean="0"/>
                  <a:t>stress</a:t>
                </a:r>
              </a:p>
              <a:p>
                <a:pPr>
                  <a:defRPr/>
                </a:pPr>
                <a:r>
                  <a:rPr lang="pt-PT" dirty="0" smtClean="0"/>
                  <a:t> </a:t>
                </a:r>
                <a:r>
                  <a:rPr lang="pt-PT" dirty="0"/>
                  <a:t>(MPa)</a:t>
                </a:r>
              </a:p>
            </c:rich>
          </c:tx>
          <c:layout/>
        </c:title>
        <c:numFmt formatCode="General" sourceLinked="1"/>
        <c:tickLblPos val="nextTo"/>
        <c:crossAx val="55468800"/>
        <c:crosses val="autoZero"/>
        <c:crossBetween val="midCat"/>
        <c:majorUnit val="50"/>
      </c:valAx>
    </c:plotArea>
    <c:plotVisOnly val="1"/>
    <c:dispBlanksAs val="gap"/>
  </c:chart>
  <c:spPr>
    <a:solidFill>
      <a:srgbClr val="FFFFFF">
        <a:alpha val="0"/>
      </a:srgbClr>
    </a:solidFill>
    <a:ln>
      <a:noFill/>
    </a:ln>
  </c:spPr>
  <c:txPr>
    <a:bodyPr/>
    <a:lstStyle/>
    <a:p>
      <a:pPr>
        <a:defRPr sz="2400"/>
      </a:pPr>
      <a:endParaRPr lang="pt-P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PT"/>
  <c:chart>
    <c:autoTitleDeleted val="1"/>
    <c:plotArea>
      <c:layout/>
      <c:scatterChart>
        <c:scatterStyle val="lineMarker"/>
        <c:ser>
          <c:idx val="0"/>
          <c:order val="0"/>
          <c:tx>
            <c:v>Direcção normal</c:v>
          </c:tx>
          <c:spPr>
            <a:ln w="28575">
              <a:noFill/>
            </a:ln>
          </c:spPr>
          <c:marker>
            <c:symbol val="triang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0.13748556430446193"/>
                  <c:y val="5.5795785943424138E-2"/>
                </c:manualLayout>
              </c:layout>
              <c:tx>
                <c:rich>
                  <a:bodyPr/>
                  <a:lstStyle/>
                  <a:p>
                    <a:pPr>
                      <a:defRPr/>
                    </a:pPr>
                    <a:r>
                      <a:rPr lang="en-US"/>
                      <a:t>N</a:t>
                    </a:r>
                  </a:p>
                </c:rich>
              </c:tx>
              <c:numFmt formatCode="General" sourceLinked="0"/>
            </c:trendlineLbl>
          </c:trendline>
          <c:xVal>
            <c:numRef>
              <c:f>('Comparação de resultados'!$U$9,'Comparação de resultados'!$X$9,'Comparação de resultados'!$AA$9)</c:f>
              <c:numCache>
                <c:formatCode>General</c:formatCode>
                <c:ptCount val="3"/>
                <c:pt idx="0">
                  <c:v>4513.4000000000005</c:v>
                </c:pt>
                <c:pt idx="1">
                  <c:v>2364.4</c:v>
                </c:pt>
                <c:pt idx="2">
                  <c:v>1720.8</c:v>
                </c:pt>
              </c:numCache>
            </c:numRef>
          </c:xVal>
          <c:yVal>
            <c:numRef>
              <c:f>('Comparação de resultados'!$B$9,'Comparação de resultados'!$H$9,'Comparação de resultados'!$N$9)</c:f>
              <c:numCache>
                <c:formatCode>General</c:formatCode>
                <c:ptCount val="3"/>
                <c:pt idx="0">
                  <c:v>94.143999999999991</c:v>
                </c:pt>
                <c:pt idx="1">
                  <c:v>38.544000000000004</c:v>
                </c:pt>
                <c:pt idx="2">
                  <c:v>47.552000000000007</c:v>
                </c:pt>
              </c:numCache>
            </c:numRef>
          </c:yVal>
        </c:ser>
        <c:ser>
          <c:idx val="1"/>
          <c:order val="1"/>
          <c:tx>
            <c:v>Direcção paralela</c:v>
          </c:tx>
          <c:spPr>
            <a:ln w="28575">
              <a:noFill/>
            </a:ln>
          </c:spPr>
          <c:marker>
            <c:symbol val="circ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7.9971664441598998E-3"/>
                  <c:y val="8.0960984171457098E-2"/>
                </c:manualLayout>
              </c:layout>
              <c:tx>
                <c:rich>
                  <a:bodyPr/>
                  <a:lstStyle/>
                  <a:p>
                    <a:pPr>
                      <a:defRPr/>
                    </a:pPr>
                    <a:r>
                      <a:rPr lang="en-US"/>
                      <a:t>P</a:t>
                    </a:r>
                  </a:p>
                </c:rich>
              </c:tx>
              <c:numFmt formatCode="General" sourceLinked="0"/>
            </c:trendlineLbl>
          </c:trendline>
          <c:xVal>
            <c:numRef>
              <c:f>('Comparação de resultados'!$W$9,'Comparação de resultados'!$Z$9,'Comparação de resultados'!$AC$9)</c:f>
              <c:numCache>
                <c:formatCode>General</c:formatCode>
                <c:ptCount val="3"/>
                <c:pt idx="0">
                  <c:v>5513.2</c:v>
                </c:pt>
                <c:pt idx="1">
                  <c:v>3761.2</c:v>
                </c:pt>
                <c:pt idx="2">
                  <c:v>3653.8</c:v>
                </c:pt>
              </c:numCache>
            </c:numRef>
          </c:xVal>
          <c:yVal>
            <c:numRef>
              <c:f>('Comparação de resultados'!$C$9,'Comparação de resultados'!$I$9,'Comparação de resultados'!$O$9)</c:f>
              <c:numCache>
                <c:formatCode>General</c:formatCode>
                <c:ptCount val="3"/>
                <c:pt idx="0">
                  <c:v>156.096</c:v>
                </c:pt>
                <c:pt idx="1">
                  <c:v>46.887999999999998</c:v>
                </c:pt>
                <c:pt idx="2">
                  <c:v>44.36</c:v>
                </c:pt>
              </c:numCache>
            </c:numRef>
          </c:yVal>
        </c:ser>
        <c:axId val="55396992"/>
        <c:axId val="55419648"/>
      </c:scatterChart>
      <c:valAx>
        <c:axId val="55396992"/>
        <c:scaling>
          <c:orientation val="minMax"/>
        </c:scaling>
        <c:axPos val="b"/>
        <c:majorGridlines/>
        <c:minorGridlines/>
        <c:title>
          <c:tx>
            <c:rich>
              <a:bodyPr/>
              <a:lstStyle/>
              <a:p>
                <a:pPr>
                  <a:defRPr/>
                </a:pPr>
                <a:r>
                  <a:rPr lang="pt-PT" dirty="0"/>
                  <a:t>Ultrasound (m/s)</a:t>
                </a:r>
              </a:p>
            </c:rich>
          </c:tx>
          <c:layout/>
        </c:title>
        <c:numFmt formatCode="General" sourceLinked="1"/>
        <c:tickLblPos val="nextTo"/>
        <c:crossAx val="55419648"/>
        <c:crosses val="autoZero"/>
        <c:crossBetween val="midCat"/>
      </c:valAx>
      <c:valAx>
        <c:axId val="55419648"/>
        <c:scaling>
          <c:orientation val="minMax"/>
        </c:scaling>
        <c:axPos val="l"/>
        <c:majorGridlines/>
        <c:minorGridlines/>
        <c:title>
          <c:tx>
            <c:rich>
              <a:bodyPr/>
              <a:lstStyle/>
              <a:p>
                <a:pPr>
                  <a:defRPr/>
                </a:pPr>
                <a:r>
                  <a:rPr lang="pt-PT" dirty="0"/>
                  <a:t>Compressive stress (MPa)</a:t>
                </a:r>
              </a:p>
            </c:rich>
          </c:tx>
          <c:layout/>
        </c:title>
        <c:numFmt formatCode="General" sourceLinked="1"/>
        <c:tickLblPos val="nextTo"/>
        <c:crossAx val="55396992"/>
        <c:crosses val="autoZero"/>
        <c:crossBetween val="midCat"/>
        <c:majorUnit val="100"/>
      </c:valAx>
    </c:plotArea>
    <c:plotVisOnly val="1"/>
    <c:dispBlanksAs val="gap"/>
  </c:chart>
  <c:spPr>
    <a:solidFill>
      <a:srgbClr val="FFFFFF">
        <a:alpha val="0"/>
      </a:srgbClr>
    </a:solidFill>
    <a:ln>
      <a:noFill/>
    </a:ln>
  </c:spPr>
  <c:txPr>
    <a:bodyPr/>
    <a:lstStyle/>
    <a:p>
      <a:pPr>
        <a:defRPr sz="2400"/>
      </a:pPr>
      <a:endParaRPr lang="pt-PT"/>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pt-PT"/>
  <c:chart>
    <c:autoTitleDeleted val="1"/>
    <c:plotArea>
      <c:layout/>
      <c:scatterChart>
        <c:scatterStyle val="lineMarker"/>
        <c:ser>
          <c:idx val="0"/>
          <c:order val="0"/>
          <c:tx>
            <c:v>Direcção normal</c:v>
          </c:tx>
          <c:spPr>
            <a:ln w="28575">
              <a:noFill/>
            </a:ln>
          </c:spPr>
          <c:marker>
            <c:symbol val="triang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4.9355696976234341E-2"/>
                  <c:y val="9.2439664554125832E-4"/>
                </c:manualLayout>
              </c:layout>
              <c:tx>
                <c:rich>
                  <a:bodyPr/>
                  <a:lstStyle/>
                  <a:p>
                    <a:pPr>
                      <a:defRPr/>
                    </a:pPr>
                    <a:r>
                      <a:rPr lang="en-US"/>
                      <a:t>N</a:t>
                    </a:r>
                  </a:p>
                </c:rich>
              </c:tx>
              <c:numFmt formatCode="General" sourceLinked="0"/>
            </c:trendlineLbl>
          </c:trendline>
          <c:xVal>
            <c:numRef>
              <c:f>('Comparação de resultados'!$AS$9,'Comparação de resultados'!$AW$9,'Comparação de resultados'!$BA$9)</c:f>
              <c:numCache>
                <c:formatCode>General</c:formatCode>
                <c:ptCount val="3"/>
                <c:pt idx="0">
                  <c:v>0.53114437469820863</c:v>
                </c:pt>
                <c:pt idx="1">
                  <c:v>4.6590909090909145</c:v>
                </c:pt>
                <c:pt idx="2">
                  <c:v>1.4970059880239519</c:v>
                </c:pt>
              </c:numCache>
            </c:numRef>
          </c:xVal>
          <c:yVal>
            <c:numRef>
              <c:f>('Comparação de resultados'!$B$9,'Comparação de resultados'!$H$9,'Comparação de resultados'!$N$9)</c:f>
              <c:numCache>
                <c:formatCode>General</c:formatCode>
                <c:ptCount val="3"/>
                <c:pt idx="0">
                  <c:v>94.143999999999991</c:v>
                </c:pt>
                <c:pt idx="1">
                  <c:v>38.544000000000004</c:v>
                </c:pt>
                <c:pt idx="2">
                  <c:v>47.552000000000007</c:v>
                </c:pt>
              </c:numCache>
            </c:numRef>
          </c:yVal>
        </c:ser>
        <c:ser>
          <c:idx val="1"/>
          <c:order val="1"/>
          <c:tx>
            <c:v>Direcção paralela</c:v>
          </c:tx>
          <c:spPr>
            <a:ln w="28575">
              <a:noFill/>
            </a:ln>
          </c:spPr>
          <c:marker>
            <c:symbol val="circ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9.5017797432855114E-2"/>
                  <c:y val="-0.23284488829140307"/>
                </c:manualLayout>
              </c:layout>
              <c:tx>
                <c:rich>
                  <a:bodyPr/>
                  <a:lstStyle/>
                  <a:p>
                    <a:pPr>
                      <a:defRPr/>
                    </a:pPr>
                    <a:r>
                      <a:rPr lang="en-US"/>
                      <a:t>P</a:t>
                    </a:r>
                  </a:p>
                </c:rich>
              </c:tx>
              <c:numFmt formatCode="General" sourceLinked="0"/>
            </c:trendlineLbl>
          </c:trendline>
          <c:xVal>
            <c:numRef>
              <c:f>('Comparação de resultados'!$AS$9,'Comparação de resultados'!$AW$9,'Comparação de resultados'!$BA$9)</c:f>
              <c:numCache>
                <c:formatCode>General</c:formatCode>
                <c:ptCount val="3"/>
                <c:pt idx="0">
                  <c:v>0.53114437469820863</c:v>
                </c:pt>
                <c:pt idx="1">
                  <c:v>4.6590909090909145</c:v>
                </c:pt>
                <c:pt idx="2">
                  <c:v>1.4970059880239519</c:v>
                </c:pt>
              </c:numCache>
            </c:numRef>
          </c:xVal>
          <c:yVal>
            <c:numRef>
              <c:f>('Comparação de resultados'!$C$9,'Comparação de resultados'!$I$9,'Comparação de resultados'!$O$9)</c:f>
              <c:numCache>
                <c:formatCode>General</c:formatCode>
                <c:ptCount val="3"/>
                <c:pt idx="0">
                  <c:v>156.096</c:v>
                </c:pt>
                <c:pt idx="1">
                  <c:v>46.887999999999998</c:v>
                </c:pt>
                <c:pt idx="2">
                  <c:v>44.36</c:v>
                </c:pt>
              </c:numCache>
            </c:numRef>
          </c:yVal>
        </c:ser>
        <c:axId val="55792384"/>
        <c:axId val="55794304"/>
      </c:scatterChart>
      <c:valAx>
        <c:axId val="55792384"/>
        <c:scaling>
          <c:orientation val="minMax"/>
        </c:scaling>
        <c:axPos val="b"/>
        <c:majorGridlines/>
        <c:minorGridlines/>
        <c:title>
          <c:tx>
            <c:rich>
              <a:bodyPr/>
              <a:lstStyle/>
              <a:p>
                <a:pPr>
                  <a:defRPr/>
                </a:pPr>
                <a:r>
                  <a:rPr lang="pt-PT" dirty="0"/>
                  <a:t>Water absorption, mass variation(%)</a:t>
                </a:r>
              </a:p>
            </c:rich>
          </c:tx>
          <c:layout>
            <c:manualLayout>
              <c:xMode val="edge"/>
              <c:yMode val="edge"/>
              <c:x val="0.23310613228408084"/>
              <c:y val="0.89476621934765843"/>
            </c:manualLayout>
          </c:layout>
        </c:title>
        <c:numFmt formatCode="General" sourceLinked="1"/>
        <c:tickLblPos val="nextTo"/>
        <c:crossAx val="55794304"/>
        <c:crosses val="autoZero"/>
        <c:crossBetween val="midCat"/>
      </c:valAx>
      <c:valAx>
        <c:axId val="55794304"/>
        <c:scaling>
          <c:orientation val="minMax"/>
        </c:scaling>
        <c:axPos val="l"/>
        <c:majorGridlines/>
        <c:minorGridlines/>
        <c:title>
          <c:tx>
            <c:rich>
              <a:bodyPr/>
              <a:lstStyle/>
              <a:p>
                <a:pPr>
                  <a:defRPr/>
                </a:pPr>
                <a:r>
                  <a:rPr lang="pt-PT" dirty="0"/>
                  <a:t>Compressive stress (MPa)</a:t>
                </a:r>
              </a:p>
            </c:rich>
          </c:tx>
          <c:layout/>
        </c:title>
        <c:numFmt formatCode="General" sourceLinked="1"/>
        <c:tickLblPos val="nextTo"/>
        <c:crossAx val="55792384"/>
        <c:crosses val="autoZero"/>
        <c:crossBetween val="midCat"/>
        <c:majorUnit val="100"/>
      </c:valAx>
    </c:plotArea>
    <c:plotVisOnly val="1"/>
    <c:dispBlanksAs val="gap"/>
  </c:chart>
  <c:spPr>
    <a:solidFill>
      <a:srgbClr val="FFFFFF">
        <a:alpha val="0"/>
      </a:srgbClr>
    </a:solidFill>
    <a:ln>
      <a:noFill/>
    </a:ln>
  </c:spPr>
  <c:txPr>
    <a:bodyPr/>
    <a:lstStyle/>
    <a:p>
      <a:pPr>
        <a:defRPr sz="2400"/>
      </a:pPr>
      <a:endParaRPr lang="pt-P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pt-PT"/>
  <c:chart>
    <c:autoTitleDeleted val="1"/>
    <c:plotArea>
      <c:layout/>
      <c:scatterChart>
        <c:scatterStyle val="lineMarker"/>
        <c:ser>
          <c:idx val="0"/>
          <c:order val="0"/>
          <c:tx>
            <c:v>Direcção normal</c:v>
          </c:tx>
          <c:spPr>
            <a:ln w="28575">
              <a:noFill/>
            </a:ln>
          </c:spPr>
          <c:marker>
            <c:symbol val="triang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0.25590265502526482"/>
                  <c:y val="9.0954267080251713E-2"/>
                </c:manualLayout>
              </c:layout>
              <c:tx>
                <c:rich>
                  <a:bodyPr/>
                  <a:lstStyle/>
                  <a:p>
                    <a:pPr>
                      <a:defRPr/>
                    </a:pPr>
                    <a:r>
                      <a:rPr lang="en-US"/>
                      <a:t>N</a:t>
                    </a:r>
                  </a:p>
                </c:rich>
              </c:tx>
              <c:numFmt formatCode="General" sourceLinked="0"/>
            </c:trendlineLbl>
          </c:trendline>
          <c:xVal>
            <c:numRef>
              <c:f>('Comparação de resultados'!$AG$9,'Comparação de resultados'!$AK$9,'Comparação de resultados'!$AO$9)</c:f>
              <c:numCache>
                <c:formatCode>General</c:formatCode>
                <c:ptCount val="3"/>
                <c:pt idx="0">
                  <c:v>2.9417532849568315E-2</c:v>
                </c:pt>
                <c:pt idx="1">
                  <c:v>0.11314350367717353</c:v>
                </c:pt>
                <c:pt idx="2">
                  <c:v>-0.24345709068775306</c:v>
                </c:pt>
              </c:numCache>
            </c:numRef>
          </c:xVal>
          <c:yVal>
            <c:numRef>
              <c:f>('Comparação de resultados'!$B$9,'Comparação de resultados'!$H$9,'Comparação de resultados'!$N$9)</c:f>
              <c:numCache>
                <c:formatCode>General</c:formatCode>
                <c:ptCount val="3"/>
                <c:pt idx="0">
                  <c:v>94.143999999999991</c:v>
                </c:pt>
                <c:pt idx="1">
                  <c:v>38.544000000000004</c:v>
                </c:pt>
                <c:pt idx="2">
                  <c:v>47.552000000000007</c:v>
                </c:pt>
              </c:numCache>
            </c:numRef>
          </c:yVal>
        </c:ser>
        <c:ser>
          <c:idx val="1"/>
          <c:order val="1"/>
          <c:tx>
            <c:v>Direcção Paralela</c:v>
          </c:tx>
          <c:spPr>
            <a:ln w="28575">
              <a:noFill/>
            </a:ln>
          </c:spPr>
          <c:marker>
            <c:symbol val="circle"/>
            <c:size val="14"/>
          </c:marker>
          <c:dPt>
            <c:idx val="0"/>
            <c:marker>
              <c:spPr>
                <a:solidFill>
                  <a:srgbClr val="00B050"/>
                </a:solidFill>
              </c:spPr>
            </c:marker>
          </c:dPt>
          <c:dPt>
            <c:idx val="1"/>
            <c:marker>
              <c:spPr>
                <a:solidFill>
                  <a:srgbClr val="00B0F0"/>
                </a:solidFill>
              </c:spPr>
            </c:marker>
          </c:dPt>
          <c:dPt>
            <c:idx val="2"/>
            <c:marker>
              <c:spPr>
                <a:solidFill>
                  <a:srgbClr val="FF0000"/>
                </a:solidFill>
              </c:spPr>
            </c:marker>
          </c:dPt>
          <c:trendline>
            <c:trendlineType val="linear"/>
            <c:dispRSqr val="1"/>
            <c:trendlineLbl>
              <c:layout>
                <c:manualLayout>
                  <c:x val="-0.32392986590962097"/>
                  <c:y val="1.1789071820567936E-2"/>
                </c:manualLayout>
              </c:layout>
              <c:tx>
                <c:rich>
                  <a:bodyPr/>
                  <a:lstStyle/>
                  <a:p>
                    <a:pPr>
                      <a:defRPr/>
                    </a:pPr>
                    <a:r>
                      <a:rPr lang="en-US"/>
                      <a:t>P</a:t>
                    </a:r>
                  </a:p>
                </c:rich>
              </c:tx>
              <c:numFmt formatCode="General" sourceLinked="0"/>
            </c:trendlineLbl>
          </c:trendline>
          <c:xVal>
            <c:numRef>
              <c:f>('Comparação de resultados'!$AG$9,'Comparação de resultados'!$AK$9,'Comparação de resultados'!$AO$9)</c:f>
              <c:numCache>
                <c:formatCode>General</c:formatCode>
                <c:ptCount val="3"/>
                <c:pt idx="0">
                  <c:v>2.9417532849568315E-2</c:v>
                </c:pt>
                <c:pt idx="1">
                  <c:v>0.11314350367717353</c:v>
                </c:pt>
                <c:pt idx="2">
                  <c:v>-0.24345709068775306</c:v>
                </c:pt>
              </c:numCache>
            </c:numRef>
          </c:xVal>
          <c:yVal>
            <c:numRef>
              <c:f>('Comparação de resultados'!$C$9,'Comparação de resultados'!$I$9,'Comparação de resultados'!$O$9)</c:f>
              <c:numCache>
                <c:formatCode>General</c:formatCode>
                <c:ptCount val="3"/>
                <c:pt idx="0">
                  <c:v>156.096</c:v>
                </c:pt>
                <c:pt idx="1">
                  <c:v>46.887999999999998</c:v>
                </c:pt>
                <c:pt idx="2">
                  <c:v>44.36</c:v>
                </c:pt>
              </c:numCache>
            </c:numRef>
          </c:yVal>
        </c:ser>
        <c:axId val="55827072"/>
        <c:axId val="55845632"/>
      </c:scatterChart>
      <c:valAx>
        <c:axId val="55827072"/>
        <c:scaling>
          <c:orientation val="minMax"/>
        </c:scaling>
        <c:axPos val="b"/>
        <c:majorGridlines/>
        <c:minorGridlines/>
        <c:title>
          <c:tx>
            <c:rich>
              <a:bodyPr/>
              <a:lstStyle/>
              <a:p>
                <a:pPr>
                  <a:defRPr/>
                </a:pPr>
                <a:r>
                  <a:rPr lang="pt-PT" dirty="0"/>
                  <a:t>Salt crystallization, mass variation (%)</a:t>
                </a:r>
              </a:p>
            </c:rich>
          </c:tx>
          <c:layout/>
        </c:title>
        <c:numFmt formatCode="General" sourceLinked="1"/>
        <c:tickLblPos val="nextTo"/>
        <c:crossAx val="55845632"/>
        <c:crosses val="autoZero"/>
        <c:crossBetween val="midCat"/>
      </c:valAx>
      <c:valAx>
        <c:axId val="55845632"/>
        <c:scaling>
          <c:orientation val="minMax"/>
        </c:scaling>
        <c:axPos val="l"/>
        <c:majorGridlines/>
        <c:minorGridlines/>
        <c:title>
          <c:tx>
            <c:rich>
              <a:bodyPr/>
              <a:lstStyle/>
              <a:p>
                <a:pPr>
                  <a:defRPr/>
                </a:pPr>
                <a:r>
                  <a:rPr lang="pt-PT" dirty="0"/>
                  <a:t>Compressive stress (MPa)</a:t>
                </a:r>
              </a:p>
            </c:rich>
          </c:tx>
          <c:layout/>
        </c:title>
        <c:numFmt formatCode="General" sourceLinked="1"/>
        <c:tickLblPos val="nextTo"/>
        <c:crossAx val="55827072"/>
        <c:crosses val="autoZero"/>
        <c:crossBetween val="midCat"/>
        <c:majorUnit val="100"/>
      </c:valAx>
    </c:plotArea>
    <c:plotVisOnly val="1"/>
    <c:dispBlanksAs val="gap"/>
  </c:chart>
  <c:spPr>
    <a:solidFill>
      <a:srgbClr val="FFFFFF">
        <a:alpha val="0"/>
      </a:srgbClr>
    </a:solidFill>
    <a:ln>
      <a:noFill/>
    </a:ln>
  </c:spPr>
  <c:txPr>
    <a:bodyPr/>
    <a:lstStyle/>
    <a:p>
      <a:pPr>
        <a:defRPr sz="2400"/>
      </a:pPr>
      <a:endParaRPr lang="pt-PT"/>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t-PT" dirty="0"/>
          </a:p>
        </p:txBody>
      </p:sp>
      <p:sp>
        <p:nvSpPr>
          <p:cNvPr id="3" name="Marcador de Posição da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215D42F-9E89-43A0-980F-DD54579068B8}" type="datetimeFigureOut">
              <a:rPr lang="pt-PT" smtClean="0"/>
              <a:pPr/>
              <a:t>15-09-2011</a:t>
            </a:fld>
            <a:endParaRPr lang="pt-PT" dirty="0"/>
          </a:p>
        </p:txBody>
      </p:sp>
      <p:sp>
        <p:nvSpPr>
          <p:cNvPr id="4" name="Marcador de Posição da Imagem do Diapositivo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pt-PT" dirty="0"/>
          </a:p>
        </p:txBody>
      </p:sp>
      <p:sp>
        <p:nvSpPr>
          <p:cNvPr id="5" name="Marcador de Posição de Nota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pt-PT" dirty="0"/>
          </a:p>
        </p:txBody>
      </p:sp>
      <p:sp>
        <p:nvSpPr>
          <p:cNvPr id="7" name="Marcador de Posição do Número do Diapositivo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644A16E-76DA-4C60-B12C-33F5D40A84B6}" type="slidenum">
              <a:rPr lang="pt-PT" smtClean="0"/>
              <a:pPr/>
              <a:t>‹nº›</a:t>
            </a:fld>
            <a:endParaRPr lang="pt-P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ção da Imagem do Diapositivo 1"/>
          <p:cNvSpPr>
            <a:spLocks noGrp="1" noRot="1" noChangeAspect="1"/>
          </p:cNvSpPr>
          <p:nvPr>
            <p:ph type="sldImg"/>
          </p:nvPr>
        </p:nvSpPr>
        <p:spPr/>
      </p:sp>
      <p:sp>
        <p:nvSpPr>
          <p:cNvPr id="3" name="Marcador de Posição de Notas 2"/>
          <p:cNvSpPr>
            <a:spLocks noGrp="1"/>
          </p:cNvSpPr>
          <p:nvPr>
            <p:ph type="body" idx="1"/>
          </p:nvPr>
        </p:nvSpPr>
        <p:spPr/>
        <p:txBody>
          <a:bodyPr>
            <a:normAutofit/>
          </a:bodyPr>
          <a:lstStyle/>
          <a:p>
            <a:endParaRPr lang="pt-PT" dirty="0"/>
          </a:p>
        </p:txBody>
      </p:sp>
      <p:sp>
        <p:nvSpPr>
          <p:cNvPr id="4" name="Marcador de Posição do Número do Diapositivo 3"/>
          <p:cNvSpPr>
            <a:spLocks noGrp="1"/>
          </p:cNvSpPr>
          <p:nvPr>
            <p:ph type="sldNum" sz="quarter" idx="10"/>
          </p:nvPr>
        </p:nvSpPr>
        <p:spPr/>
        <p:txBody>
          <a:bodyPr/>
          <a:lstStyle/>
          <a:p>
            <a:fld id="{3644A16E-76DA-4C60-B12C-33F5D40A84B6}" type="slidenum">
              <a:rPr lang="pt-PT" smtClean="0"/>
              <a:pPr/>
              <a:t>1</a:t>
            </a:fld>
            <a:endParaRPr lang="pt-P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dirty="0"/>
          </a:p>
        </p:txBody>
      </p:sp>
      <p:sp>
        <p:nvSpPr>
          <p:cNvPr id="8"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dirty="0"/>
          </a:p>
        </p:txBody>
      </p:sp>
      <p:sp>
        <p:nvSpPr>
          <p:cNvPr id="4"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dirty="0"/>
          </a:p>
        </p:txBody>
      </p:sp>
      <p:sp>
        <p:nvSpPr>
          <p:cNvPr id="3"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dirty="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dirty="0"/>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dirty="0"/>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6.wmf"/><Relationship Id="rId3" Type="http://schemas.openxmlformats.org/officeDocument/2006/relationships/notesSlide" Target="../notesSlides/notesSlide1.xml"/><Relationship Id="rId7" Type="http://schemas.openxmlformats.org/officeDocument/2006/relationships/chart" Target="../charts/chart1.xml"/><Relationship Id="rId12" Type="http://schemas.openxmlformats.org/officeDocument/2006/relationships/image" Target="../media/image5.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jpeg"/><Relationship Id="rId11" Type="http://schemas.openxmlformats.org/officeDocument/2006/relationships/oleObject" Target="../embeddings/oleObject1.bin"/><Relationship Id="rId5" Type="http://schemas.openxmlformats.org/officeDocument/2006/relationships/image" Target="../media/image3.jpeg"/><Relationship Id="rId10" Type="http://schemas.openxmlformats.org/officeDocument/2006/relationships/chart" Target="../charts/chart4.xml"/><Relationship Id="rId4" Type="http://schemas.openxmlformats.org/officeDocument/2006/relationships/image" Target="../media/image2.jpeg"/><Relationship Id="rId9"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ISISE – </a:t>
                      </a:r>
                      <a:r>
                        <a:rPr kumimoji="0" lang="pt-PT" sz="2400" b="0" i="0" u="none" strike="noStrike" cap="none" normalizeH="0" baseline="0" dirty="0" err="1" smtClean="0">
                          <a:ln>
                            <a:noFill/>
                          </a:ln>
                          <a:solidFill>
                            <a:schemeClr val="tx1"/>
                          </a:solidFill>
                          <a:effectLst/>
                          <a:latin typeface="Arial" charset="0"/>
                        </a:rPr>
                        <a:t>Department</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a:t>
                      </a:r>
                      <a:r>
                        <a:rPr kumimoji="0" lang="en-US" sz="2400" b="0" i="0" u="none" strike="noStrike" cap="none" normalizeH="0" baseline="0" noProof="0" dirty="0" smtClean="0">
                          <a:ln>
                            <a:noFill/>
                          </a:ln>
                          <a:solidFill>
                            <a:schemeClr val="tx1"/>
                          </a:solidFill>
                          <a:effectLst/>
                          <a:latin typeface="Arial" charset="0"/>
                        </a:rPr>
                        <a:t>Civil Engineering</a:t>
                      </a:r>
                      <a:endParaRPr kumimoji="0" lang="en-US" sz="2400" b="0" i="0" u="none" strike="noStrike" cap="none" normalizeH="0" baseline="0" noProof="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defRPr/>
                      </a:pPr>
                      <a:endParaRPr kumimoji="0" lang="pt-PT" sz="72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a:t>
                      </a:r>
                      <a:r>
                        <a:rPr kumimoji="0" lang="pt-PT" sz="4000" b="0" i="0" u="none" strike="noStrike" cap="none" normalizeH="0" baseline="0" smtClean="0">
                          <a:ln>
                            <a:noFill/>
                          </a:ln>
                          <a:solidFill>
                            <a:schemeClr val="tx1"/>
                          </a:solidFill>
                          <a:effectLst/>
                          <a:latin typeface="Arial" charset="0"/>
                        </a:rPr>
                        <a:t>- </a:t>
                      </a:r>
                      <a:r>
                        <a:rPr kumimoji="0" lang="pt-PT" sz="4000" b="0" i="0" u="none" strike="noStrike" cap="none" normalizeH="0" baseline="0" smtClean="0">
                          <a:ln>
                            <a:noFill/>
                          </a:ln>
                          <a:solidFill>
                            <a:schemeClr val="tx1"/>
                          </a:solidFill>
                          <a:effectLst/>
                          <a:latin typeface="Arial" charset="0"/>
                        </a:rPr>
                        <a:t>24 </a:t>
                      </a:r>
                      <a:r>
                        <a:rPr kumimoji="0" lang="pt-PT" sz="4000" b="0" i="0" u="none" strike="noStrike" cap="none" normalizeH="0" baseline="0" smtClean="0">
                          <a:ln>
                            <a:noFill/>
                          </a:ln>
                          <a:solidFill>
                            <a:schemeClr val="tx1"/>
                          </a:solidFill>
                          <a:effectLst/>
                          <a:latin typeface="Arial" charset="0"/>
                        </a:rPr>
                        <a:t>a </a:t>
                      </a:r>
                      <a:r>
                        <a:rPr kumimoji="0" lang="pt-PT" sz="4000" b="0" i="0" u="none" strike="noStrike" cap="none" normalizeH="0" baseline="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3175575"/>
          </a:xfrm>
          <a:prstGeom prst="rect">
            <a:avLst/>
          </a:prstGeom>
          <a:noFill/>
          <a:ln w="9525">
            <a:noFill/>
            <a:miter lim="800000"/>
            <a:headEnd/>
            <a:tailEnd/>
          </a:ln>
        </p:spPr>
        <p:txBody>
          <a:bodyPr>
            <a:spAutoFit/>
          </a:bodyPr>
          <a:lstStyle/>
          <a:p>
            <a:pPr defTabSz="2952750">
              <a:spcBef>
                <a:spcPct val="50000"/>
              </a:spcBef>
            </a:pPr>
            <a:r>
              <a:rPr lang="en-US" sz="3600" b="1" dirty="0" smtClean="0"/>
              <a:t>Introduction</a:t>
            </a:r>
          </a:p>
          <a:p>
            <a:pPr defTabSz="2952750">
              <a:spcBef>
                <a:spcPct val="50000"/>
              </a:spcBef>
            </a:pPr>
            <a:endParaRPr lang="en-GB" dirty="0" smtClean="0"/>
          </a:p>
          <a:p>
            <a:pPr algn="just">
              <a:spcBef>
                <a:spcPts val="0"/>
              </a:spcBef>
            </a:pPr>
            <a:r>
              <a:rPr lang="en-GB" dirty="0" smtClean="0"/>
              <a:t>Within the broad traditional Portuguese architectural heritage, traditional schist masonry buildings are spread over several regions from North to South, varying the typology, construction methods and even the schist material itself, which, depending on the area where it is extracted, may have very different properties and characteristics</a:t>
            </a:r>
          </a:p>
          <a:p>
            <a:pPr algn="just">
              <a:spcBef>
                <a:spcPts val="0"/>
              </a:spcBef>
            </a:pPr>
            <a:endParaRPr lang="en-GB" dirty="0" smtClean="0"/>
          </a:p>
          <a:p>
            <a:pPr algn="just">
              <a:spcBef>
                <a:spcPts val="0"/>
              </a:spcBef>
            </a:pPr>
            <a:r>
              <a:rPr lang="en-GB" dirty="0" smtClean="0"/>
              <a:t>The present study aims to characterize the schist as construction material. The attainment of the properties of the different types of schist is essential to the comprehension of the schist constructions.</a:t>
            </a:r>
            <a:endParaRPr lang="pt-PT" dirty="0" smtClean="0"/>
          </a:p>
          <a:p>
            <a:pPr algn="just">
              <a:spcBef>
                <a:spcPts val="0"/>
              </a:spcBef>
            </a:pPr>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smtClean="0"/>
          </a:p>
          <a:p>
            <a:pPr algn="ctr"/>
            <a:r>
              <a:rPr lang="en-GB" dirty="0" smtClean="0"/>
              <a:t>Traditional schist constructions</a:t>
            </a:r>
          </a:p>
          <a:p>
            <a:pPr algn="just"/>
            <a:endParaRPr lang="en-GB" dirty="0" smtClean="0"/>
          </a:p>
          <a:p>
            <a:pPr algn="just"/>
            <a:r>
              <a:rPr lang="en-GB" sz="3600" b="1" dirty="0" smtClean="0"/>
              <a:t>Schist characterization</a:t>
            </a:r>
          </a:p>
          <a:p>
            <a:pPr algn="just"/>
            <a:endParaRPr lang="en-GB" sz="3600" b="1" dirty="0" smtClean="0"/>
          </a:p>
          <a:p>
            <a:pPr algn="just"/>
            <a:r>
              <a:rPr lang="en-US" dirty="0" smtClean="0"/>
              <a:t>Understand that the properties of the rocks derived from the physical and chemical characteristics of the materials that they are made and the geometric characteristics of the structures is essential for a perfect analysis and understanding of the schist constructions. </a:t>
            </a:r>
          </a:p>
          <a:p>
            <a:pPr algn="just"/>
            <a:endParaRPr lang="en-US" dirty="0" smtClean="0"/>
          </a:p>
          <a:p>
            <a:pPr algn="just"/>
            <a:r>
              <a:rPr lang="en-US" dirty="0" smtClean="0"/>
              <a:t>Taking into account the representativeness of the traditional schist constructions in the regions of Minho, Beiras e Trás-os-Montes, the following laboratory tests were performed for the samples from the three regions: </a:t>
            </a:r>
          </a:p>
          <a:p>
            <a:pPr algn="just"/>
            <a:endParaRPr lang="en-US" dirty="0" smtClean="0"/>
          </a:p>
          <a:p>
            <a:pPr algn="just">
              <a:buFontTx/>
              <a:buChar char="-"/>
            </a:pPr>
            <a:r>
              <a:rPr lang="en-US" dirty="0" smtClean="0"/>
              <a:t> Axial compression test;</a:t>
            </a:r>
          </a:p>
          <a:p>
            <a:pPr algn="just">
              <a:buFontTx/>
              <a:buChar char="-"/>
            </a:pPr>
            <a:r>
              <a:rPr lang="en-US" dirty="0" smtClean="0"/>
              <a:t> Schmidt hammer test;</a:t>
            </a:r>
          </a:p>
          <a:p>
            <a:pPr algn="just">
              <a:buFontTx/>
              <a:buChar char="-"/>
            </a:pPr>
            <a:r>
              <a:rPr lang="en-US" dirty="0" smtClean="0"/>
              <a:t> Point load test;</a:t>
            </a:r>
          </a:p>
          <a:p>
            <a:pPr algn="just">
              <a:buFontTx/>
              <a:buChar char="-"/>
            </a:pPr>
            <a:r>
              <a:rPr lang="en-US" dirty="0" smtClean="0"/>
              <a:t> Capillarity water absorption test;</a:t>
            </a:r>
          </a:p>
          <a:p>
            <a:pPr algn="just">
              <a:buFontTx/>
              <a:buChar char="-"/>
            </a:pPr>
            <a:r>
              <a:rPr lang="en-US" dirty="0" smtClean="0"/>
              <a:t> Atmospheric water absorption test;</a:t>
            </a:r>
          </a:p>
          <a:p>
            <a:pPr algn="just">
              <a:buFontTx/>
              <a:buChar char="-"/>
            </a:pPr>
            <a:r>
              <a:rPr lang="en-US" dirty="0" smtClean="0"/>
              <a:t> Salt crystallization test;</a:t>
            </a:r>
          </a:p>
          <a:p>
            <a:pPr algn="just">
              <a:buFontTx/>
              <a:buChar char="-"/>
            </a:pPr>
            <a:r>
              <a:rPr lang="en-US" dirty="0" smtClean="0"/>
              <a:t> Ultrasounds test.</a:t>
            </a:r>
          </a:p>
          <a:p>
            <a:pPr algn="just">
              <a:buFontTx/>
              <a:buChar char="-"/>
            </a:pPr>
            <a:endParaRPr lang="en-US" dirty="0" smtClean="0"/>
          </a:p>
          <a:p>
            <a:pPr algn="just"/>
            <a:r>
              <a:rPr lang="en-US" dirty="0" smtClean="0"/>
              <a:t>Next will be presented comparative results obtained in the laboratory tests made to the specimens from the three regions.</a:t>
            </a:r>
          </a:p>
          <a:p>
            <a:pPr algn="just"/>
            <a:endParaRPr lang="en-US" dirty="0" smtClean="0"/>
          </a:p>
          <a:p>
            <a:pPr algn="just"/>
            <a:endParaRPr lang="pt-PT" dirty="0"/>
          </a:p>
        </p:txBody>
      </p:sp>
      <p:sp>
        <p:nvSpPr>
          <p:cNvPr id="1038" name="Text Box 214"/>
          <p:cNvSpPr txBox="1">
            <a:spLocks noChangeArrowheads="1"/>
          </p:cNvSpPr>
          <p:nvPr/>
        </p:nvSpPr>
        <p:spPr bwMode="auto">
          <a:xfrm>
            <a:off x="14851063" y="5491163"/>
            <a:ext cx="12817475" cy="25945564"/>
          </a:xfrm>
          <a:prstGeom prst="rect">
            <a:avLst/>
          </a:prstGeom>
          <a:noFill/>
          <a:ln w="9525">
            <a:noFill/>
            <a:miter lim="800000"/>
            <a:headEnd/>
            <a:tailEnd/>
          </a:ln>
        </p:spPr>
        <p:txBody>
          <a:bodyPr>
            <a:spAutoFit/>
          </a:bodyPr>
          <a:lstStyle/>
          <a:p>
            <a:pPr algn="just"/>
            <a:endParaRPr lang="pt-PT" dirty="0" smtClean="0"/>
          </a:p>
          <a:p>
            <a:pPr algn="just"/>
            <a:r>
              <a:rPr lang="en-US" dirty="0" smtClean="0"/>
              <a:t>For a better analysis, the </a:t>
            </a:r>
            <a:r>
              <a:rPr lang="en-GB" dirty="0" smtClean="0"/>
              <a:t>distinction</a:t>
            </a:r>
            <a:r>
              <a:rPr lang="en-US" dirty="0" smtClean="0"/>
              <a:t> between regions is carried out corresponding different colors to each region. </a:t>
            </a:r>
          </a:p>
          <a:p>
            <a:pPr algn="just"/>
            <a:endParaRPr lang="en-US" dirty="0" smtClean="0"/>
          </a:p>
          <a:p>
            <a:pPr algn="just"/>
            <a:r>
              <a:rPr lang="en-US" dirty="0" smtClean="0"/>
              <a:t>- </a:t>
            </a:r>
            <a:r>
              <a:rPr lang="en-US" dirty="0" smtClean="0">
                <a:solidFill>
                  <a:srgbClr val="00B0F0"/>
                </a:solidFill>
              </a:rPr>
              <a:t>Blue</a:t>
            </a:r>
            <a:r>
              <a:rPr lang="en-US" dirty="0" smtClean="0"/>
              <a:t> color is referred to the region of Minho;</a:t>
            </a:r>
          </a:p>
          <a:p>
            <a:pPr algn="just">
              <a:buFontTx/>
              <a:buChar char="-"/>
            </a:pPr>
            <a:r>
              <a:rPr lang="en-US" dirty="0" smtClean="0"/>
              <a:t> </a:t>
            </a:r>
            <a:r>
              <a:rPr lang="en-US" dirty="0" smtClean="0">
                <a:solidFill>
                  <a:srgbClr val="FF0000"/>
                </a:solidFill>
              </a:rPr>
              <a:t>Red</a:t>
            </a:r>
            <a:r>
              <a:rPr lang="en-US" dirty="0" smtClean="0"/>
              <a:t> color to the region of</a:t>
            </a:r>
            <a:r>
              <a:rPr lang="en-GB" dirty="0" smtClean="0"/>
              <a:t> Trás</a:t>
            </a:r>
            <a:r>
              <a:rPr lang="en-US" dirty="0" smtClean="0"/>
              <a:t>-os-Montes;</a:t>
            </a:r>
          </a:p>
          <a:p>
            <a:pPr algn="just">
              <a:buFontTx/>
              <a:buChar char="-"/>
            </a:pPr>
            <a:r>
              <a:rPr lang="en-US" dirty="0" smtClean="0"/>
              <a:t> </a:t>
            </a:r>
            <a:r>
              <a:rPr lang="en-US" dirty="0" smtClean="0">
                <a:solidFill>
                  <a:srgbClr val="00B050"/>
                </a:solidFill>
              </a:rPr>
              <a:t>Green</a:t>
            </a:r>
            <a:r>
              <a:rPr lang="en-US" dirty="0" smtClean="0"/>
              <a:t> color to the region of Beiras.</a:t>
            </a:r>
          </a:p>
          <a:p>
            <a:pPr algn="just">
              <a:buFontTx/>
              <a:buChar char="-"/>
            </a:pPr>
            <a:endParaRPr lang="en-US" dirty="0" smtClean="0"/>
          </a:p>
          <a:p>
            <a:pPr algn="just"/>
            <a:r>
              <a:rPr lang="en-US" dirty="0" smtClean="0"/>
              <a:t>The tests were performed in both directions of the anisotropy plane of the rock, i.e. parallel and normal directions.</a:t>
            </a:r>
          </a:p>
          <a:p>
            <a:pPr algn="just"/>
            <a:endParaRPr lang="en-US" dirty="0" smtClean="0"/>
          </a:p>
          <a:p>
            <a:pPr algn="just"/>
            <a:r>
              <a:rPr lang="en-US" dirty="0" smtClean="0"/>
              <a:t>Regarding the results obtained from the mechanical tests:</a:t>
            </a:r>
          </a:p>
          <a:p>
            <a:pPr algn="just"/>
            <a:endParaRPr lang="en-US" dirty="0" smtClean="0"/>
          </a:p>
          <a:p>
            <a:pPr algn="just">
              <a:buFontTx/>
              <a:buChar char="-"/>
            </a:pPr>
            <a:r>
              <a:rPr lang="en-US" dirty="0" smtClean="0"/>
              <a:t>The schist from the Beiras regions is the hardest material;</a:t>
            </a:r>
          </a:p>
          <a:p>
            <a:pPr algn="just">
              <a:buFontTx/>
              <a:buChar char="-"/>
            </a:pPr>
            <a:r>
              <a:rPr lang="en-US" dirty="0" smtClean="0"/>
              <a:t>The point load index increases with the mechanical compressive stress </a:t>
            </a:r>
            <a:endParaRPr lang="pt-PT" dirty="0" smtClean="0"/>
          </a:p>
          <a:p>
            <a:pPr algn="just"/>
            <a:endParaRPr lang="en-US" dirty="0" smtClean="0"/>
          </a:p>
          <a:p>
            <a:pPr algn="just"/>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Comparison between compressive stress and point load index.</a:t>
            </a:r>
            <a:endParaRPr lang="pt-PT" dirty="0" smtClean="0"/>
          </a:p>
          <a:p>
            <a:pPr algn="just"/>
            <a:endParaRPr lang="en-US" dirty="0" smtClean="0"/>
          </a:p>
          <a:p>
            <a:pPr algn="just"/>
            <a:r>
              <a:rPr lang="en-US" dirty="0" smtClean="0"/>
              <a:t>Regarding the comparison between the axial compressive test and other tests:</a:t>
            </a:r>
          </a:p>
          <a:p>
            <a:pPr algn="just"/>
            <a:r>
              <a:rPr lang="pt-PT" dirty="0" smtClean="0"/>
              <a:t> </a:t>
            </a:r>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ctr"/>
            <a:r>
              <a:rPr lang="en-US" dirty="0" smtClean="0"/>
              <a:t>Comparison between compressive stress and ultrasound.</a:t>
            </a:r>
          </a:p>
          <a:p>
            <a:pPr algn="just"/>
            <a:endParaRPr lang="en-US" dirty="0" smtClean="0"/>
          </a:p>
          <a:p>
            <a:r>
              <a:rPr lang="en-US" dirty="0" smtClean="0"/>
              <a:t>- The Beiras region has higher quality than the other regions tested</a:t>
            </a:r>
          </a:p>
          <a:p>
            <a:pPr>
              <a:buFontTx/>
              <a:buChar char="-"/>
            </a:pPr>
            <a:r>
              <a:rPr lang="en-US" dirty="0" smtClean="0"/>
              <a:t> The best quality material gets the higher wave speed in the ultrasound test.</a:t>
            </a:r>
          </a:p>
          <a:p>
            <a:pPr>
              <a:buFontTx/>
              <a:buChar char="-"/>
            </a:pPr>
            <a:r>
              <a:rPr lang="en-US" dirty="0" smtClean="0"/>
              <a:t> The results from the atmospheric water absorption are smaller for the compact materials. </a:t>
            </a:r>
          </a:p>
          <a:p>
            <a:pPr algn="just"/>
            <a:r>
              <a:rPr lang="en-US" dirty="0" smtClean="0"/>
              <a:t> </a:t>
            </a:r>
          </a:p>
          <a:p>
            <a:pPr algn="just"/>
            <a:r>
              <a:rPr lang="pt-PT" dirty="0" smtClean="0"/>
              <a:t> </a:t>
            </a:r>
          </a:p>
          <a:p>
            <a:pPr algn="just"/>
            <a:r>
              <a:rPr lang="en-US" dirty="0" smtClean="0"/>
              <a:t> </a:t>
            </a:r>
            <a:endParaRPr lang="pt-PT" dirty="0" smtClean="0"/>
          </a:p>
          <a:p>
            <a:pPr algn="just" defTabSz="2952750">
              <a:spcBef>
                <a:spcPct val="50000"/>
              </a:spcBef>
            </a:pPr>
            <a:endParaRPr lang="en-US" dirty="0"/>
          </a:p>
        </p:txBody>
      </p:sp>
      <p:sp>
        <p:nvSpPr>
          <p:cNvPr id="1041" name="Text Box 214"/>
          <p:cNvSpPr txBox="1">
            <a:spLocks noChangeArrowheads="1"/>
          </p:cNvSpPr>
          <p:nvPr/>
        </p:nvSpPr>
        <p:spPr bwMode="auto">
          <a:xfrm>
            <a:off x="28677070" y="5491163"/>
            <a:ext cx="12817475" cy="23791128"/>
          </a:xfrm>
          <a:prstGeom prst="rect">
            <a:avLst/>
          </a:prstGeom>
          <a:noFill/>
          <a:ln w="9525">
            <a:noFill/>
            <a:miter lim="800000"/>
            <a:headEnd/>
            <a:tailEnd/>
          </a:ln>
        </p:spPr>
        <p:txBody>
          <a:bodyPr>
            <a:spAutoFit/>
          </a:bodyPr>
          <a:lstStyle/>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ctr"/>
            <a:r>
              <a:rPr lang="en-US" dirty="0" smtClean="0"/>
              <a:t>Comparison between compressive stress and atmospheric water absorption. </a:t>
            </a:r>
            <a:endParaRPr lang="pt-PT" dirty="0" smtClean="0"/>
          </a:p>
          <a:p>
            <a:pPr algn="just"/>
            <a:endParaRPr lang="en-US" dirty="0" smtClean="0"/>
          </a:p>
          <a:p>
            <a:pPr algn="just"/>
            <a:r>
              <a:rPr lang="en-US" dirty="0" smtClean="0"/>
              <a:t>The mass variation in the salt crystallization tests presents the higher results of gains or losses for the regions of Minho and </a:t>
            </a:r>
            <a:r>
              <a:rPr lang="en-GB" dirty="0" smtClean="0"/>
              <a:t>Trás</a:t>
            </a:r>
            <a:r>
              <a:rPr lang="en-US" dirty="0" smtClean="0"/>
              <a:t>-os-Montes.</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pt-PT" dirty="0" smtClean="0"/>
          </a:p>
          <a:p>
            <a:pPr algn="ctr"/>
            <a:r>
              <a:rPr lang="en-US" dirty="0" smtClean="0"/>
              <a:t>Comparison between compressive stress and salt crystallization.</a:t>
            </a:r>
          </a:p>
          <a:p>
            <a:pPr algn="just"/>
            <a:endParaRPr lang="en-US" dirty="0" smtClean="0"/>
          </a:p>
          <a:p>
            <a:pPr algn="just"/>
            <a:r>
              <a:rPr lang="en-US" dirty="0" smtClean="0"/>
              <a:t>Regarding the results obtained from the capillarity water absorption tests the schist from the region of Beiras gets the lower results :</a:t>
            </a:r>
          </a:p>
          <a:p>
            <a:pPr algn="just"/>
            <a:endParaRPr lang="en-US" dirty="0" smtClean="0"/>
          </a:p>
          <a:p>
            <a:pPr algn="just"/>
            <a:r>
              <a:rPr lang="en-US" dirty="0" smtClean="0"/>
              <a:t>- In the order of 720 g/m</a:t>
            </a:r>
            <a:r>
              <a:rPr lang="en-US" baseline="30000" dirty="0" smtClean="0"/>
              <a:t>2</a:t>
            </a:r>
            <a:r>
              <a:rPr lang="en-US" dirty="0" smtClean="0"/>
              <a:t> in the normal direction;</a:t>
            </a:r>
          </a:p>
          <a:p>
            <a:pPr algn="just"/>
            <a:r>
              <a:rPr lang="en-US" dirty="0" smtClean="0"/>
              <a:t>- In the order of 425 g/m</a:t>
            </a:r>
            <a:r>
              <a:rPr lang="en-US" baseline="30000" dirty="0" smtClean="0"/>
              <a:t>2</a:t>
            </a:r>
            <a:r>
              <a:rPr lang="en-US" dirty="0" smtClean="0"/>
              <a:t> in the parallel direction.</a:t>
            </a:r>
          </a:p>
          <a:p>
            <a:pPr algn="just"/>
            <a:endParaRPr lang="pt-PT" dirty="0" smtClean="0"/>
          </a:p>
          <a:p>
            <a:pPr algn="just"/>
            <a:r>
              <a:rPr lang="en-US" sz="3600" b="1" dirty="0" smtClean="0"/>
              <a:t>Final considerations</a:t>
            </a:r>
          </a:p>
          <a:p>
            <a:pPr algn="just"/>
            <a:endParaRPr lang="en-US" dirty="0" smtClean="0"/>
          </a:p>
          <a:p>
            <a:pPr algn="just"/>
            <a:r>
              <a:rPr lang="en-US" dirty="0" smtClean="0"/>
              <a:t>The traditional schist constructions have greater predominance in the Beiras region, this fact is related, not only with abundance of material in the soil, but also with the quality of the schist, as seen in performed tests. The performed laboratory tests confirmed that the schist from the Beiras region is the hardest material and it has higher quality than the schist from the other regions tested. In all the performed tests the schist from Beiras region obtains best results than the schists from de Minho and Trás-os-Montes regions.</a:t>
            </a:r>
            <a:r>
              <a:rPr lang="pt-PT" dirty="0" smtClean="0"/>
              <a:t> </a:t>
            </a:r>
            <a:r>
              <a:rPr lang="en-GB" dirty="0" smtClean="0"/>
              <a:t>Future work involves the study of the types of schist constructions in others Portuguese regions, as well as to characterize the schist as a construction material and the mechanical characteristics of schist structures.</a:t>
            </a:r>
            <a:endParaRPr lang="pt-PT" dirty="0"/>
          </a:p>
        </p:txBody>
      </p:sp>
      <p:grpSp>
        <p:nvGrpSpPr>
          <p:cNvPr id="18" name="Grupo 17"/>
          <p:cNvGrpSpPr/>
          <p:nvPr/>
        </p:nvGrpSpPr>
        <p:grpSpPr>
          <a:xfrm>
            <a:off x="953990" y="12331675"/>
            <a:ext cx="12858140" cy="3168352"/>
            <a:chOff x="953990" y="14203883"/>
            <a:chExt cx="12858140" cy="3168352"/>
          </a:xfrm>
        </p:grpSpPr>
        <p:pic>
          <p:nvPicPr>
            <p:cNvPr id="27" name="Imagem 26" descr="IMG_3743.JPG"/>
            <p:cNvPicPr>
              <a:picLocks noChangeAspect="1"/>
            </p:cNvPicPr>
            <p:nvPr/>
          </p:nvPicPr>
          <p:blipFill>
            <a:blip r:embed="rId4" cstate="print"/>
            <a:srcRect/>
            <a:stretch>
              <a:fillRect/>
            </a:stretch>
          </p:blipFill>
          <p:spPr bwMode="auto">
            <a:xfrm>
              <a:off x="5274470" y="14203883"/>
              <a:ext cx="4236411" cy="3168352"/>
            </a:xfrm>
            <a:prstGeom prst="rect">
              <a:avLst/>
            </a:prstGeom>
            <a:noFill/>
            <a:ln w="9525">
              <a:noFill/>
              <a:miter lim="800000"/>
              <a:headEnd/>
              <a:tailEnd/>
            </a:ln>
          </p:spPr>
        </p:pic>
        <p:pic>
          <p:nvPicPr>
            <p:cNvPr id="28" name="Imagem 27" descr="IMG_3728.JPG"/>
            <p:cNvPicPr>
              <a:picLocks noChangeAspect="1"/>
            </p:cNvPicPr>
            <p:nvPr/>
          </p:nvPicPr>
          <p:blipFill>
            <a:blip r:embed="rId5" cstate="print"/>
            <a:srcRect/>
            <a:stretch>
              <a:fillRect/>
            </a:stretch>
          </p:blipFill>
          <p:spPr bwMode="auto">
            <a:xfrm>
              <a:off x="9666957" y="14275891"/>
              <a:ext cx="4145173" cy="3096344"/>
            </a:xfrm>
            <a:prstGeom prst="rect">
              <a:avLst/>
            </a:prstGeom>
            <a:noFill/>
            <a:ln w="9525">
              <a:noFill/>
              <a:miter lim="800000"/>
              <a:headEnd/>
              <a:tailEnd/>
            </a:ln>
          </p:spPr>
        </p:pic>
        <p:pic>
          <p:nvPicPr>
            <p:cNvPr id="29" name="Imagem 28" descr="IMG_3585.JPG"/>
            <p:cNvPicPr>
              <a:picLocks noChangeAspect="1"/>
            </p:cNvPicPr>
            <p:nvPr/>
          </p:nvPicPr>
          <p:blipFill>
            <a:blip r:embed="rId6" cstate="print"/>
            <a:stretch>
              <a:fillRect/>
            </a:stretch>
          </p:blipFill>
          <p:spPr>
            <a:xfrm>
              <a:off x="953990" y="14203883"/>
              <a:ext cx="4224468" cy="3168352"/>
            </a:xfrm>
            <a:prstGeom prst="rect">
              <a:avLst/>
            </a:prstGeom>
          </p:spPr>
        </p:pic>
      </p:grpSp>
      <p:graphicFrame>
        <p:nvGraphicFramePr>
          <p:cNvPr id="19" name="Gráfico 18"/>
          <p:cNvGraphicFramePr/>
          <p:nvPr/>
        </p:nvGraphicFramePr>
        <p:xfrm>
          <a:off x="17659846" y="13339787"/>
          <a:ext cx="7056784" cy="489654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Gráfico 19"/>
          <p:cNvGraphicFramePr/>
          <p:nvPr/>
        </p:nvGraphicFramePr>
        <p:xfrm>
          <a:off x="17731854" y="20180547"/>
          <a:ext cx="7200800" cy="4576911"/>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1" name="Gráfico 20"/>
          <p:cNvGraphicFramePr/>
          <p:nvPr/>
        </p:nvGraphicFramePr>
        <p:xfrm>
          <a:off x="31485382" y="5922963"/>
          <a:ext cx="7461820" cy="4752528"/>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2" name="Gráfico 21"/>
          <p:cNvGraphicFramePr/>
          <p:nvPr/>
        </p:nvGraphicFramePr>
        <p:xfrm>
          <a:off x="31557390" y="13771835"/>
          <a:ext cx="7552878" cy="4739977"/>
        </p:xfrm>
        <a:graphic>
          <a:graphicData uri="http://schemas.openxmlformats.org/drawingml/2006/chart">
            <c:chart xmlns:c="http://schemas.openxmlformats.org/drawingml/2006/chart" xmlns:r="http://schemas.openxmlformats.org/officeDocument/2006/relationships" r:id="rId10"/>
          </a:graphicData>
        </a:graphic>
      </p:graphicFrame>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RICARDO S. BARROS</a:t>
            </a:r>
            <a:endParaRPr lang="en-US" sz="4000" dirty="0"/>
          </a:p>
          <a:p>
            <a:pPr algn="ctr" defTabSz="2952750">
              <a:spcBef>
                <a:spcPct val="20000"/>
              </a:spcBef>
            </a:pPr>
            <a:r>
              <a:rPr lang="en-US" sz="4000" dirty="0"/>
              <a:t> Supervisors:  </a:t>
            </a:r>
            <a:r>
              <a:rPr lang="en-US" sz="4000" dirty="0" smtClean="0"/>
              <a:t>Daniel V. Oliveira, </a:t>
            </a:r>
            <a:r>
              <a:rPr lang="en-US" sz="4000" dirty="0"/>
              <a:t>Co-Supervisor </a:t>
            </a:r>
            <a:r>
              <a:rPr lang="en-US" sz="4000" dirty="0" smtClean="0"/>
              <a:t>: Humberto Varum</a:t>
            </a:r>
            <a:endParaRPr lang="en-US" sz="4000" dirty="0"/>
          </a:p>
          <a:p>
            <a:pPr algn="ctr" defTabSz="2952750">
              <a:spcBef>
                <a:spcPct val="50000"/>
              </a:spcBef>
            </a:pPr>
            <a:r>
              <a:rPr lang="pt-PT" dirty="0"/>
              <a:t>* </a:t>
            </a:r>
            <a:r>
              <a:rPr lang="pt-PT" dirty="0" smtClean="0"/>
              <a:t>rbarros@ufp.edu.pt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CHARACTERIZATION OF THE SCHIST IN THE PORTUGUESE TRADITIONAL CONSTRUCTIONS</a:t>
            </a:r>
            <a:endParaRPr lang="pt-PT" sz="4800" dirty="0" smtClean="0"/>
          </a:p>
        </p:txBody>
      </p:sp>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11" imgW="4009524" imgH="1991003" progId="">
              <p:embed/>
            </p:oleObj>
          </a:graphicData>
        </a:graphic>
      </p:graphicFrame>
      <p:pic>
        <p:nvPicPr>
          <p:cNvPr id="15" name="Imagem 14" descr="logo_ua.gif"/>
          <p:cNvPicPr>
            <a:picLocks noChangeAspect="1"/>
          </p:cNvPicPr>
          <p:nvPr/>
        </p:nvPicPr>
        <p:blipFill>
          <a:blip r:embed="rId12" cstate="print"/>
          <a:stretch>
            <a:fillRect/>
          </a:stretch>
        </p:blipFill>
        <p:spPr>
          <a:xfrm>
            <a:off x="36834870" y="3281279"/>
            <a:ext cx="5418487" cy="2006847"/>
          </a:xfrm>
          <a:prstGeom prst="rect">
            <a:avLst/>
          </a:prstGeom>
        </p:spPr>
      </p:pic>
      <p:pic>
        <p:nvPicPr>
          <p:cNvPr id="1030" name="Imagem 1" descr="Untitled-2"/>
          <p:cNvPicPr>
            <a:picLocks noChangeAspect="1" noChangeArrowheads="1"/>
          </p:cNvPicPr>
          <p:nvPr/>
        </p:nvPicPr>
        <p:blipFill>
          <a:blip r:embed="rId13" cstate="print"/>
          <a:srcRect/>
          <a:stretch>
            <a:fillRect/>
          </a:stretch>
        </p:blipFill>
        <p:spPr bwMode="auto">
          <a:xfrm>
            <a:off x="36620556" y="638073"/>
            <a:ext cx="5400675"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1433</TotalTime>
  <Words>722</Words>
  <Application>Microsoft Office PowerPoint</Application>
  <PresentationFormat>Personalizados</PresentationFormat>
  <Paragraphs>128</Paragraphs>
  <Slides>1</Slides>
  <Notes>1</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Diapositivo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RSBarros</cp:lastModifiedBy>
  <cp:revision>99</cp:revision>
  <dcterms:created xsi:type="dcterms:W3CDTF">2005-08-05T10:55:41Z</dcterms:created>
  <dcterms:modified xsi:type="dcterms:W3CDTF">2011-09-15T00:44:31Z</dcterms:modified>
</cp:coreProperties>
</file>