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2808525" cy="30279975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C0000"/>
    <a:srgbClr val="FF3300"/>
    <a:srgbClr val="FF9966"/>
    <a:srgbClr val="6699FF"/>
    <a:srgbClr val="A5D1F9"/>
    <a:srgbClr val="FFD5AB"/>
    <a:srgbClr val="FFF2B9"/>
    <a:srgbClr val="FFD215"/>
    <a:srgbClr val="FAD57A"/>
    <a:srgbClr val="FFC775"/>
  </p:clrMru>
  <p:extLst>
    <p:ext uri="{E76CE94A-603C-4142-B9EB-6D1370010A27}">
      <p14:discardImageEditData xmlns="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4" d="100"/>
          <a:sy n="14" d="100"/>
        </p:scale>
        <p:origin x="-1914" y="-396"/>
      </p:cViewPr>
      <p:guideLst>
        <p:guide orient="horz" pos="9537"/>
        <p:guide pos="1348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09369" y="9405939"/>
            <a:ext cx="36389788" cy="6491287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421917" y="17159289"/>
            <a:ext cx="29964696" cy="77374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112FAB-FDCB-4207-9EB5-7C4254C75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71158-5AED-4140-84FF-2351DE637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1035546" y="1212851"/>
            <a:ext cx="9631282" cy="25836563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2141697" y="1212851"/>
            <a:ext cx="28588800" cy="25836563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31B07F-4A93-419D-87AC-EBF105AE0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8131A-9BE1-4D12-A34E-D84518A3A0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80959" y="19457988"/>
            <a:ext cx="36386612" cy="60134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3380959" y="12833350"/>
            <a:ext cx="36386612" cy="66246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32C5C-1102-485E-939F-3A5B5A39E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2141698" y="7065963"/>
            <a:ext cx="19110041" cy="1998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21556788" y="7065963"/>
            <a:ext cx="19110041" cy="1998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B3842-9728-4FBB-8923-CD5B390BD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2141697" y="6778626"/>
            <a:ext cx="18913030" cy="2824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2141697" y="9602789"/>
            <a:ext cx="18913030" cy="17446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21747444" y="6778626"/>
            <a:ext cx="18919385" cy="28241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21747444" y="9602789"/>
            <a:ext cx="18919385" cy="174466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FB641-0E0B-43AB-8709-769999003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C6F3-B373-4C58-B364-03C397BEB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3AB5E-15E9-477B-B9CE-FDDAE8267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1697" y="1204913"/>
            <a:ext cx="14083090" cy="5130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6736380" y="1204913"/>
            <a:ext cx="23930447" cy="258445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141697" y="6335713"/>
            <a:ext cx="14083090" cy="207137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7DDBB-10C4-491C-8878-6698F3259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2023" y="21196300"/>
            <a:ext cx="25684478" cy="25019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8392023" y="2705100"/>
            <a:ext cx="25684478" cy="181689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 smtClean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2023" y="23698201"/>
            <a:ext cx="25684478" cy="3554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96722-211F-4B95-B00C-794E801BF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41538" y="1212850"/>
            <a:ext cx="3852545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32" tIns="147616" rIns="295232" bIns="1476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41538" y="7065963"/>
            <a:ext cx="38525450" cy="1998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41538" y="27574875"/>
            <a:ext cx="9986962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>
            <a:lvl1pPr>
              <a:defRPr sz="45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627225" y="27574875"/>
            <a:ext cx="135540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>
            <a:lvl1pPr algn="ctr">
              <a:defRPr sz="450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680025" y="27574875"/>
            <a:ext cx="9986963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95232" tIns="147616" rIns="295232" bIns="147616" numCol="1" anchor="t" anchorCtr="0" compatLnSpc="1">
            <a:prstTxWarp prst="textNoShape">
              <a:avLst/>
            </a:prstTxWarp>
          </a:bodyPr>
          <a:lstStyle>
            <a:lvl1pPr algn="r">
              <a:defRPr sz="4500"/>
            </a:lvl1pPr>
          </a:lstStyle>
          <a:p>
            <a:pPr>
              <a:defRPr/>
            </a:pPr>
            <a:fld id="{FC7A8EC3-4143-4760-A800-892719107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2pPr>
      <a:lvl3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3pPr>
      <a:lvl4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4pPr>
      <a:lvl5pPr algn="ctr" defTabSz="2952750" rtl="0" eaLnBrk="0" fontAlgn="base" hangingPunct="0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5pPr>
      <a:lvl6pPr marL="4572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6pPr>
      <a:lvl7pPr marL="9144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7pPr>
      <a:lvl8pPr marL="13716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8pPr>
      <a:lvl9pPr marL="1828800" algn="ctr" defTabSz="2952750" rtl="0" fontAlgn="base">
        <a:spcBef>
          <a:spcPct val="0"/>
        </a:spcBef>
        <a:spcAft>
          <a:spcPct val="0"/>
        </a:spcAft>
        <a:defRPr sz="14200">
          <a:solidFill>
            <a:schemeClr val="tx2"/>
          </a:solidFill>
          <a:latin typeface="Arial" charset="0"/>
        </a:defRPr>
      </a:lvl9pPr>
    </p:titleStyle>
    <p:bodyStyle>
      <a:lvl1pPr marL="1106488" indent="-1106488" algn="l" defTabSz="2952750" rtl="0" eaLnBrk="0" fontAlgn="base" hangingPunct="0">
        <a:spcBef>
          <a:spcPct val="20000"/>
        </a:spcBef>
        <a:spcAft>
          <a:spcPct val="0"/>
        </a:spcAft>
        <a:buChar char="•"/>
        <a:defRPr sz="10300">
          <a:solidFill>
            <a:schemeClr val="tx1"/>
          </a:solidFill>
          <a:latin typeface="+mn-lt"/>
          <a:ea typeface="+mn-ea"/>
          <a:cs typeface="+mn-cs"/>
        </a:defRPr>
      </a:lvl1pPr>
      <a:lvl2pPr marL="2398713" indent="-922338" algn="l" defTabSz="2952750" rtl="0" eaLnBrk="0" fontAlgn="base" hangingPunct="0">
        <a:spcBef>
          <a:spcPct val="20000"/>
        </a:spcBef>
        <a:spcAft>
          <a:spcPct val="0"/>
        </a:spcAft>
        <a:buChar char="–"/>
        <a:defRPr sz="9000">
          <a:solidFill>
            <a:schemeClr val="tx1"/>
          </a:solidFill>
          <a:latin typeface="+mn-lt"/>
        </a:defRPr>
      </a:lvl2pPr>
      <a:lvl3pPr marL="3690938" indent="-738188" algn="l" defTabSz="2952750" rtl="0" eaLnBrk="0" fontAlgn="base" hangingPunct="0">
        <a:spcBef>
          <a:spcPct val="20000"/>
        </a:spcBef>
        <a:spcAft>
          <a:spcPct val="0"/>
        </a:spcAft>
        <a:buChar char="•"/>
        <a:defRPr sz="7700">
          <a:solidFill>
            <a:schemeClr val="tx1"/>
          </a:solidFill>
          <a:latin typeface="+mn-lt"/>
        </a:defRPr>
      </a:lvl3pPr>
      <a:lvl4pPr marL="5167313" indent="-738188" algn="l" defTabSz="2952750" rtl="0" eaLnBrk="0" fontAlgn="base" hangingPunct="0">
        <a:spcBef>
          <a:spcPct val="20000"/>
        </a:spcBef>
        <a:spcAft>
          <a:spcPct val="0"/>
        </a:spcAft>
        <a:buChar char="–"/>
        <a:defRPr sz="6500">
          <a:solidFill>
            <a:schemeClr val="tx1"/>
          </a:solidFill>
          <a:latin typeface="+mn-lt"/>
        </a:defRPr>
      </a:lvl4pPr>
      <a:lvl5pPr marL="6642100" indent="-738188" algn="l" defTabSz="2952750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5pPr>
      <a:lvl6pPr marL="7099300" indent="-738188" algn="l" defTabSz="2952750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6pPr>
      <a:lvl7pPr marL="7556500" indent="-738188" algn="l" defTabSz="2952750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7pPr>
      <a:lvl8pPr marL="8013700" indent="-738188" algn="l" defTabSz="2952750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8pPr>
      <a:lvl9pPr marL="8470900" indent="-738188" algn="l" defTabSz="2952750" rtl="0" fontAlgn="base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9" name="Group 21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1120539390"/>
              </p:ext>
            </p:extLst>
          </p:nvPr>
        </p:nvGraphicFramePr>
        <p:xfrm>
          <a:off x="0" y="-1"/>
          <a:ext cx="42808525" cy="5635626"/>
        </p:xfrm>
        <a:graphic>
          <a:graphicData uri="http://schemas.openxmlformats.org/drawingml/2006/table">
            <a:tbl>
              <a:tblPr/>
              <a:tblGrid>
                <a:gridCol w="19243675"/>
                <a:gridCol w="23564850"/>
              </a:tblGrid>
              <a:tr h="2911517">
                <a:tc>
                  <a:txBody>
                    <a:bodyPr/>
                    <a:lstStyle/>
                    <a:p>
                      <a:pPr marL="0" marR="0" lvl="0" indent="0" algn="l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9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3029" marR="18302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4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80147" marR="180147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1F9"/>
                    </a:solidFill>
                  </a:tcPr>
                </a:tc>
              </a:tr>
              <a:tr h="2724109">
                <a:tc>
                  <a:txBody>
                    <a:bodyPr/>
                    <a:lstStyle/>
                    <a:p>
                      <a:pPr marL="0" marR="0" lvl="0" indent="0" algn="l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t-P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University of Minho</a:t>
                      </a:r>
                    </a:p>
                    <a:p>
                      <a:pPr marL="0" marR="0" lvl="0" indent="0" algn="l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School of Engineering</a:t>
                      </a:r>
                    </a:p>
                    <a:p>
                      <a:pPr marL="0" marR="0" lvl="0" indent="0" algn="l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3B’s </a:t>
                      </a:r>
                      <a:r>
                        <a:rPr kumimoji="0" lang="pt-PT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Research</a:t>
                      </a:r>
                      <a:r>
                        <a:rPr kumimoji="0" lang="pt-PT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pt-PT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504412" marR="180147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1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t-PT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L="180147" marR="180147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1F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26" name="Object 27"/>
          <p:cNvGraphicFramePr>
            <a:graphicFrameLocks/>
          </p:cNvGraphicFramePr>
          <p:nvPr/>
        </p:nvGraphicFramePr>
        <p:xfrm>
          <a:off x="593725" y="593725"/>
          <a:ext cx="4013200" cy="1990725"/>
        </p:xfrm>
        <a:graphic>
          <a:graphicData uri="http://schemas.openxmlformats.org/presentationml/2006/ole">
            <p:oleObj spid="_x0000_s1029" name="Photo Editor Photo" r:id="rId3" imgW="4009524" imgH="1991003" progId="">
              <p:embed/>
            </p:oleObj>
          </a:graphicData>
        </a:graphic>
      </p:graphicFrame>
      <p:graphicFrame>
        <p:nvGraphicFramePr>
          <p:cNvPr id="2260" name="Group 2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xmlns:mv="urn:schemas-microsoft-com:mac:vml" xmlns:mc="http://schemas.openxmlformats.org/markup-compatibility/2006" val="31159863"/>
              </p:ext>
            </p:extLst>
          </p:nvPr>
        </p:nvGraphicFramePr>
        <p:xfrm>
          <a:off x="-18699" y="29037531"/>
          <a:ext cx="42827224" cy="1242444"/>
        </p:xfrm>
        <a:graphic>
          <a:graphicData uri="http://schemas.openxmlformats.org/drawingml/2006/table">
            <a:tbl>
              <a:tblPr/>
              <a:tblGrid>
                <a:gridCol w="42827224"/>
              </a:tblGrid>
              <a:tr h="1242444">
                <a:tc>
                  <a:txBody>
                    <a:bodyPr/>
                    <a:lstStyle/>
                    <a:p>
                      <a:pPr marL="0" marR="0" lvl="0" indent="0" algn="ctr" defTabSz="29527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Uma Escola a Reinventar o Futuro – Semana da Escola de Engenharia - </a:t>
                      </a:r>
                      <a:r>
                        <a:rPr kumimoji="0" lang="pt-PT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 </a:t>
                      </a:r>
                      <a:r>
                        <a:rPr kumimoji="0" lang="pt-PT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 </a:t>
                      </a:r>
                      <a:r>
                        <a:rPr kumimoji="0" lang="pt-PT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 </a:t>
                      </a:r>
                      <a:r>
                        <a:rPr kumimoji="0" lang="pt-PT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 Outubro de 2011</a:t>
                      </a:r>
                    </a:p>
                  </a:txBody>
                  <a:tcPr marL="180147" marR="180147" marT="46800" marB="4680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D1F9"/>
                    </a:solidFill>
                  </a:tcPr>
                </a:tc>
              </a:tr>
            </a:tbl>
          </a:graphicData>
        </a:graphic>
      </p:graphicFrame>
      <p:sp>
        <p:nvSpPr>
          <p:cNvPr id="1034" name="Text Box 214"/>
          <p:cNvSpPr txBox="1">
            <a:spLocks noChangeArrowheads="1"/>
          </p:cNvSpPr>
          <p:nvPr/>
        </p:nvSpPr>
        <p:spPr bwMode="auto">
          <a:xfrm>
            <a:off x="1135062" y="6363592"/>
            <a:ext cx="128174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952750">
              <a:spcBef>
                <a:spcPct val="50000"/>
              </a:spcBef>
            </a:pPr>
            <a:r>
              <a:rPr lang="en-US" sz="3600" b="1" dirty="0" smtClean="0"/>
              <a:t>Engineering </a:t>
            </a:r>
            <a:r>
              <a:rPr lang="en-US" sz="3600" b="1" dirty="0" err="1" smtClean="0"/>
              <a:t>Osteochondral</a:t>
            </a:r>
            <a:r>
              <a:rPr lang="en-US" sz="3600" b="1" dirty="0" smtClean="0"/>
              <a:t> Tissue</a:t>
            </a:r>
          </a:p>
        </p:txBody>
      </p:sp>
      <p:sp>
        <p:nvSpPr>
          <p:cNvPr id="1035" name="Rectangle 215"/>
          <p:cNvSpPr>
            <a:spLocks noChangeArrowheads="1"/>
          </p:cNvSpPr>
          <p:nvPr/>
        </p:nvSpPr>
        <p:spPr bwMode="auto">
          <a:xfrm>
            <a:off x="8874125" y="2322513"/>
            <a:ext cx="23350538" cy="2879725"/>
          </a:xfrm>
          <a:prstGeom prst="rect">
            <a:avLst/>
          </a:prstGeom>
          <a:solidFill>
            <a:srgbClr val="A5D1F9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2952750">
              <a:spcBef>
                <a:spcPct val="20000"/>
              </a:spcBef>
            </a:pPr>
            <a:r>
              <a:rPr lang="en-US" sz="4000" dirty="0" smtClean="0"/>
              <a:t>CRISTINA CORREIA*</a:t>
            </a:r>
          </a:p>
          <a:p>
            <a:pPr algn="ctr" defTabSz="2952750">
              <a:spcBef>
                <a:spcPct val="20000"/>
              </a:spcBef>
            </a:pPr>
            <a:r>
              <a:rPr lang="en-US" sz="4000" dirty="0"/>
              <a:t> Supervisors: </a:t>
            </a:r>
            <a:r>
              <a:rPr lang="en-US" sz="4000" dirty="0" smtClean="0"/>
              <a:t> </a:t>
            </a:r>
            <a:r>
              <a:rPr lang="en-US" sz="4000" dirty="0" err="1" smtClean="0"/>
              <a:t>Rui</a:t>
            </a:r>
            <a:r>
              <a:rPr lang="en-US" sz="4000" dirty="0" smtClean="0"/>
              <a:t> L. Reis, </a:t>
            </a:r>
            <a:r>
              <a:rPr lang="en-US" sz="4000" dirty="0" err="1" smtClean="0"/>
              <a:t>Rui</a:t>
            </a:r>
            <a:r>
              <a:rPr lang="en-US" sz="4000" dirty="0" smtClean="0"/>
              <a:t> A. Sousa, </a:t>
            </a:r>
            <a:r>
              <a:rPr lang="en-US" sz="4000" dirty="0" err="1" smtClean="0"/>
              <a:t>Gordana</a:t>
            </a:r>
            <a:r>
              <a:rPr lang="en-US" sz="4000" dirty="0" smtClean="0"/>
              <a:t> </a:t>
            </a:r>
            <a:r>
              <a:rPr lang="en-US" sz="4000" dirty="0" err="1" smtClean="0"/>
              <a:t>Vunjak-Novakovic</a:t>
            </a:r>
            <a:endParaRPr lang="en-US" sz="4000" dirty="0" smtClean="0"/>
          </a:p>
          <a:p>
            <a:pPr algn="ctr" defTabSz="2952750">
              <a:spcBef>
                <a:spcPct val="50000"/>
              </a:spcBef>
            </a:pPr>
            <a:r>
              <a:rPr lang="pt-PT" dirty="0"/>
              <a:t>*</a:t>
            </a:r>
            <a:r>
              <a:rPr lang="pt-PT" dirty="0" smtClean="0"/>
              <a:t> </a:t>
            </a:r>
            <a:r>
              <a:rPr lang="pt-PT" dirty="0" err="1" smtClean="0"/>
              <a:t>ccorreia@dep.uminho.pt</a:t>
            </a:r>
            <a:endParaRPr lang="en-US" sz="4000" dirty="0"/>
          </a:p>
        </p:txBody>
      </p:sp>
      <p:sp>
        <p:nvSpPr>
          <p:cNvPr id="1036" name="Rectangle 216"/>
          <p:cNvSpPr>
            <a:spLocks noChangeArrowheads="1"/>
          </p:cNvSpPr>
          <p:nvPr/>
        </p:nvSpPr>
        <p:spPr bwMode="auto">
          <a:xfrm>
            <a:off x="8802688" y="0"/>
            <a:ext cx="24842787" cy="2322513"/>
          </a:xfrm>
          <a:prstGeom prst="rect">
            <a:avLst/>
          </a:prstGeom>
          <a:solidFill>
            <a:srgbClr val="A5D1F9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 anchor="ctr"/>
          <a:lstStyle/>
          <a:p>
            <a:pPr algn="ctr" defTabSz="2952750">
              <a:spcBef>
                <a:spcPct val="20000"/>
              </a:spcBef>
            </a:pPr>
            <a:r>
              <a:rPr lang="en-US" sz="4800" b="1" dirty="0" smtClean="0">
                <a:solidFill>
                  <a:srgbClr val="000000"/>
                </a:solidFill>
              </a:rPr>
              <a:t>ENGINEERING OSTEOCHONDRAL TISSUE BY HUMAN ADIPOSE STEM CELLS USING BIOMECHANICAL AND BIOCHEMICAL STIMULI</a:t>
            </a:r>
            <a:endParaRPr lang="en-US" sz="4800" b="1" dirty="0">
              <a:solidFill>
                <a:srgbClr val="000000"/>
              </a:solidFill>
            </a:endParaRPr>
          </a:p>
        </p:txBody>
      </p:sp>
      <p:pic>
        <p:nvPicPr>
          <p:cNvPr id="1037" name="Picture 2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30262" y="3993810"/>
            <a:ext cx="3236976" cy="108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Text Box 214"/>
          <p:cNvSpPr txBox="1">
            <a:spLocks noChangeArrowheads="1"/>
          </p:cNvSpPr>
          <p:nvPr/>
        </p:nvSpPr>
        <p:spPr bwMode="auto">
          <a:xfrm>
            <a:off x="14622462" y="6300787"/>
            <a:ext cx="128174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2952750">
              <a:spcBef>
                <a:spcPct val="50000"/>
              </a:spcBef>
            </a:pPr>
            <a:r>
              <a:rPr lang="en-US" sz="3600" b="1" dirty="0" smtClean="0"/>
              <a:t>Human Adipose Stem Cell (</a:t>
            </a:r>
            <a:r>
              <a:rPr lang="en-US" sz="3600" b="1" dirty="0" err="1" smtClean="0"/>
              <a:t>hASC</a:t>
            </a:r>
            <a:r>
              <a:rPr lang="en-US" sz="3600" b="1" dirty="0" smtClean="0"/>
              <a:t>) isolation, characterization and multi-lineage differentiation potential</a:t>
            </a:r>
            <a:endParaRPr lang="en-US" dirty="0" smtClean="0"/>
          </a:p>
          <a:p>
            <a:pPr defTabSz="2952750">
              <a:spcBef>
                <a:spcPct val="50000"/>
              </a:spcBef>
            </a:pPr>
            <a:endParaRPr lang="en-GB" dirty="0" smtClean="0"/>
          </a:p>
          <a:p>
            <a:pPr defTabSz="2952750">
              <a:spcBef>
                <a:spcPct val="50000"/>
              </a:spcBef>
            </a:pPr>
            <a:endParaRPr lang="en-GB" dirty="0"/>
          </a:p>
        </p:txBody>
      </p:sp>
      <p:sp>
        <p:nvSpPr>
          <p:cNvPr id="1041" name="Text Box 214"/>
          <p:cNvSpPr txBox="1">
            <a:spLocks noChangeArrowheads="1"/>
          </p:cNvSpPr>
          <p:nvPr/>
        </p:nvSpPr>
        <p:spPr bwMode="auto">
          <a:xfrm>
            <a:off x="28779787" y="6300787"/>
            <a:ext cx="1281747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2952750">
              <a:spcBef>
                <a:spcPct val="50000"/>
              </a:spcBef>
            </a:pPr>
            <a:r>
              <a:rPr lang="en-US" sz="3600" b="1" dirty="0" smtClean="0"/>
              <a:t>Engineering Bone Tissue</a:t>
            </a:r>
          </a:p>
          <a:p>
            <a:pPr algn="just" defTabSz="2952750">
              <a:spcBef>
                <a:spcPct val="50000"/>
              </a:spcBef>
            </a:pPr>
            <a:r>
              <a:rPr lang="en-US" dirty="0" err="1" smtClean="0"/>
              <a:t>hASC</a:t>
            </a:r>
            <a:r>
              <a:rPr lang="en-US" dirty="0" smtClean="0"/>
              <a:t> stimulation with Pulsatile Fluid Flow </a:t>
            </a:r>
          </a:p>
          <a:p>
            <a:pPr algn="just" defTabSz="2952750">
              <a:spcBef>
                <a:spcPct val="50000"/>
              </a:spcBef>
            </a:pPr>
            <a:endParaRPr lang="en-GB" dirty="0"/>
          </a:p>
        </p:txBody>
      </p:sp>
      <p:grpSp>
        <p:nvGrpSpPr>
          <p:cNvPr id="16" name="Group 15"/>
          <p:cNvGrpSpPr>
            <a:grpSpLocks noChangeAspect="1"/>
          </p:cNvGrpSpPr>
          <p:nvPr/>
        </p:nvGrpSpPr>
        <p:grpSpPr>
          <a:xfrm>
            <a:off x="34077670" y="7579147"/>
            <a:ext cx="7419732" cy="3118914"/>
            <a:chOff x="0" y="1432122"/>
            <a:chExt cx="9131300" cy="383837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00" y="1587500"/>
              <a:ext cx="9118600" cy="3683000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8" name="TextBox 17"/>
            <p:cNvSpPr txBox="1"/>
            <p:nvPr/>
          </p:nvSpPr>
          <p:spPr>
            <a:xfrm>
              <a:off x="7870410" y="4208949"/>
              <a:ext cx="1033639" cy="263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00" b="1" dirty="0" smtClean="0"/>
                <a:t>400 µ</a:t>
              </a:r>
              <a:r>
                <a:rPr lang="en-US" sz="600" b="1" dirty="0" err="1" smtClean="0"/>
                <a:t>m</a:t>
              </a:r>
              <a:r>
                <a:rPr lang="en-US" sz="600" b="1" dirty="0" smtClean="0"/>
                <a:t>/sec</a:t>
              </a:r>
              <a:endParaRPr lang="en-US" sz="6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870410" y="3485305"/>
              <a:ext cx="1033639" cy="263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00" b="1" dirty="0" smtClean="0"/>
                <a:t>1200 µ</a:t>
              </a:r>
              <a:r>
                <a:rPr lang="en-US" sz="600" b="1" dirty="0" err="1" smtClean="0"/>
                <a:t>m</a:t>
              </a:r>
              <a:r>
                <a:rPr lang="en-US" sz="600" b="1" dirty="0" smtClean="0"/>
                <a:t>/sec</a:t>
              </a:r>
              <a:endParaRPr lang="en-US" sz="6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0" y="1433611"/>
              <a:ext cx="3073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A</a:t>
              </a:r>
              <a:endParaRPr lang="en-US" sz="14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74349" y="1432122"/>
              <a:ext cx="3073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B</a:t>
              </a:r>
              <a:endParaRPr lang="en-US" sz="1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574349" y="3177527"/>
              <a:ext cx="3073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C</a:t>
              </a:r>
              <a:endParaRPr lang="en-US" sz="1400" b="1" dirty="0"/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301214" y="21585211"/>
            <a:ext cx="7193280" cy="443992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677070" y="18452355"/>
            <a:ext cx="4835798" cy="3744416"/>
          </a:xfrm>
          <a:prstGeom prst="rect">
            <a:avLst/>
          </a:prstGeom>
        </p:spPr>
      </p:pic>
      <p:pic>
        <p:nvPicPr>
          <p:cNvPr id="46" name="Picture 45" descr="Screen shot 2011-05-03 at 2.09.58 PM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878018" y="7731356"/>
            <a:ext cx="4104456" cy="3736223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/>
          <a:srcRect l="1099" t="2809" r="2198" b="75522"/>
          <a:stretch>
            <a:fillRect/>
          </a:stretch>
        </p:blipFill>
        <p:spPr>
          <a:xfrm>
            <a:off x="17213262" y="12701587"/>
            <a:ext cx="7823176" cy="685800"/>
          </a:xfrm>
          <a:prstGeom prst="rect">
            <a:avLst/>
          </a:prstGeom>
        </p:spPr>
      </p:pic>
      <p:pic>
        <p:nvPicPr>
          <p:cNvPr id="48" name="Picture 47" descr="DSCN073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5400000">
            <a:off x="15932005" y="8140805"/>
            <a:ext cx="2528133" cy="1896100"/>
          </a:xfrm>
          <a:prstGeom prst="rect">
            <a:avLst/>
          </a:prstGeom>
        </p:spPr>
      </p:pic>
      <p:pic>
        <p:nvPicPr>
          <p:cNvPr id="50" name="Picture 49" descr="DSCN074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5400000">
            <a:off x="19894404" y="8140804"/>
            <a:ext cx="2528133" cy="1896100"/>
          </a:xfrm>
          <a:prstGeom prst="rect">
            <a:avLst/>
          </a:prstGeom>
        </p:spPr>
      </p:pic>
      <p:pic>
        <p:nvPicPr>
          <p:cNvPr id="51" name="Picture 50" descr="IMG_143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3700423" y="8205788"/>
            <a:ext cx="2539187" cy="190439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677862" y="16462260"/>
            <a:ext cx="87010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6699FF"/>
                </a:solidFill>
              </a:rPr>
              <a:t>Material: </a:t>
            </a:r>
            <a:r>
              <a:rPr lang="en-US" dirty="0" err="1" smtClean="0"/>
              <a:t>Gellan</a:t>
            </a:r>
            <a:r>
              <a:rPr lang="en-US" dirty="0" smtClean="0"/>
              <a:t> gum </a:t>
            </a:r>
            <a:r>
              <a:rPr lang="en-US" dirty="0" err="1" smtClean="0"/>
              <a:t>hydrogel</a:t>
            </a:r>
            <a:endParaRPr lang="en-US" dirty="0" smtClean="0"/>
          </a:p>
          <a:p>
            <a:pPr algn="r"/>
            <a:r>
              <a:rPr lang="en-US" dirty="0" smtClean="0"/>
              <a:t>suitable matrix and mechanical properties</a:t>
            </a:r>
            <a:r>
              <a:rPr lang="en-US" baseline="30000" dirty="0" smtClean="0"/>
              <a:t>1</a:t>
            </a:r>
          </a:p>
          <a:p>
            <a:pPr algn="r"/>
            <a:r>
              <a:rPr lang="en-US" b="1" dirty="0" smtClean="0">
                <a:solidFill>
                  <a:srgbClr val="FF6600"/>
                </a:solidFill>
              </a:rPr>
              <a:t>Stimuli: </a:t>
            </a:r>
            <a:r>
              <a:rPr lang="en-US" dirty="0" smtClean="0"/>
              <a:t>Hydrostatic pressure </a:t>
            </a:r>
          </a:p>
          <a:p>
            <a:pPr algn="r"/>
            <a:r>
              <a:rPr lang="en-US" dirty="0" smtClean="0"/>
              <a:t>major force acting </a:t>
            </a:r>
            <a:r>
              <a:rPr lang="en-US" i="1" dirty="0" smtClean="0"/>
              <a:t>in vivo </a:t>
            </a:r>
            <a:r>
              <a:rPr lang="en-US" dirty="0" smtClean="0"/>
              <a:t>on </a:t>
            </a:r>
            <a:r>
              <a:rPr lang="en-US" dirty="0" err="1" smtClean="0"/>
              <a:t>articular</a:t>
            </a:r>
            <a:r>
              <a:rPr lang="en-US" dirty="0" smtClean="0"/>
              <a:t> cartilage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610174" y="18596371"/>
            <a:ext cx="8882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6699FF"/>
                </a:solidFill>
              </a:rPr>
              <a:t>Material: </a:t>
            </a:r>
            <a:r>
              <a:rPr lang="en-US" dirty="0" smtClean="0"/>
              <a:t>Silk fibroin sponge  </a:t>
            </a:r>
          </a:p>
          <a:p>
            <a:pPr algn="r"/>
            <a:r>
              <a:rPr lang="en-US" dirty="0" smtClean="0"/>
              <a:t>adequate structure and mechanical properties</a:t>
            </a:r>
            <a:r>
              <a:rPr lang="en-US" baseline="30000" dirty="0" smtClean="0"/>
              <a:t>3</a:t>
            </a:r>
            <a:r>
              <a:rPr lang="en-US" dirty="0" smtClean="0"/>
              <a:t> </a:t>
            </a:r>
          </a:p>
          <a:p>
            <a:pPr algn="r"/>
            <a:r>
              <a:rPr lang="en-US" b="1" dirty="0" smtClean="0">
                <a:solidFill>
                  <a:srgbClr val="FF6600"/>
                </a:solidFill>
              </a:rPr>
              <a:t>Stimuli: </a:t>
            </a:r>
            <a:r>
              <a:rPr lang="en-US" dirty="0" smtClean="0"/>
              <a:t>Shear stress </a:t>
            </a:r>
          </a:p>
          <a:p>
            <a:pPr algn="r"/>
            <a:r>
              <a:rPr lang="en-US" dirty="0" smtClean="0"/>
              <a:t> major force detected by bone cells </a:t>
            </a:r>
            <a:r>
              <a:rPr lang="en-US" i="1" dirty="0" smtClean="0"/>
              <a:t>in vivo</a:t>
            </a:r>
            <a:r>
              <a:rPr lang="en-US" baseline="30000" dirty="0" smtClean="0"/>
              <a:t>4</a:t>
            </a:r>
            <a:endParaRPr lang="en-US" i="1" dirty="0" smtClean="0"/>
          </a:p>
        </p:txBody>
      </p:sp>
      <p:sp>
        <p:nvSpPr>
          <p:cNvPr id="62" name="TextBox 61"/>
          <p:cNvSpPr txBox="1"/>
          <p:nvPr/>
        </p:nvSpPr>
        <p:spPr>
          <a:xfrm>
            <a:off x="2659062" y="20612595"/>
            <a:ext cx="107813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6699FF"/>
                </a:solidFill>
              </a:rPr>
              <a:t>Material: </a:t>
            </a:r>
            <a:r>
              <a:rPr lang="en-US" dirty="0" smtClean="0"/>
              <a:t>Fibrin </a:t>
            </a:r>
            <a:r>
              <a:rPr lang="en-US" dirty="0" err="1" smtClean="0"/>
              <a:t>hydrogel</a:t>
            </a:r>
            <a:r>
              <a:rPr lang="en-US" dirty="0" smtClean="0"/>
              <a:t> </a:t>
            </a:r>
          </a:p>
          <a:p>
            <a:pPr algn="r"/>
            <a:r>
              <a:rPr lang="en-US" dirty="0" err="1" smtClean="0"/>
              <a:t>angiogenic</a:t>
            </a:r>
            <a:r>
              <a:rPr lang="en-US" dirty="0" smtClean="0"/>
              <a:t> properties</a:t>
            </a:r>
            <a:r>
              <a:rPr lang="en-US" baseline="30000" dirty="0" smtClean="0"/>
              <a:t>5</a:t>
            </a:r>
            <a:r>
              <a:rPr lang="en-US" dirty="0" smtClean="0"/>
              <a:t> </a:t>
            </a:r>
          </a:p>
          <a:p>
            <a:pPr algn="r"/>
            <a:r>
              <a:rPr lang="en-US" b="1" dirty="0" smtClean="0">
                <a:solidFill>
                  <a:srgbClr val="FF6600"/>
                </a:solidFill>
              </a:rPr>
              <a:t>Stimuli: </a:t>
            </a:r>
            <a:r>
              <a:rPr lang="en-US" dirty="0" smtClean="0"/>
              <a:t>Growth factors </a:t>
            </a:r>
          </a:p>
          <a:p>
            <a:pPr algn="r"/>
            <a:r>
              <a:rPr lang="en-US" dirty="0" smtClean="0"/>
              <a:t> temporal nourishment with </a:t>
            </a:r>
            <a:r>
              <a:rPr lang="en-US" dirty="0" err="1" smtClean="0"/>
              <a:t>angiogenic</a:t>
            </a:r>
            <a:r>
              <a:rPr lang="en-US" dirty="0" smtClean="0"/>
              <a:t> growth factors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</a:p>
        </p:txBody>
      </p:sp>
      <p:sp>
        <p:nvSpPr>
          <p:cNvPr id="58" name="Text Box 214"/>
          <p:cNvSpPr txBox="1">
            <a:spLocks noChangeArrowheads="1"/>
          </p:cNvSpPr>
          <p:nvPr/>
        </p:nvSpPr>
        <p:spPr bwMode="auto">
          <a:xfrm>
            <a:off x="28703587" y="17044987"/>
            <a:ext cx="1281747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2952750">
              <a:spcBef>
                <a:spcPct val="50000"/>
              </a:spcBef>
            </a:pPr>
            <a:r>
              <a:rPr lang="en-US" sz="3600" b="1" dirty="0" err="1" smtClean="0"/>
              <a:t>Vascularizing</a:t>
            </a:r>
            <a:r>
              <a:rPr lang="en-US" sz="3600" b="1" dirty="0" smtClean="0"/>
              <a:t> Engineered Bone</a:t>
            </a:r>
          </a:p>
          <a:p>
            <a:pPr algn="just" defTabSz="2952750">
              <a:spcBef>
                <a:spcPct val="50000"/>
              </a:spcBef>
            </a:pPr>
            <a:r>
              <a:rPr lang="en-US" dirty="0" err="1" smtClean="0"/>
              <a:t>hASC</a:t>
            </a:r>
            <a:r>
              <a:rPr lang="en-US" dirty="0" smtClean="0"/>
              <a:t> stimulation with temporal growth factor (GF) nourishment</a:t>
            </a:r>
          </a:p>
          <a:p>
            <a:pPr algn="just" defTabSz="2952750">
              <a:spcBef>
                <a:spcPct val="50000"/>
              </a:spcBef>
            </a:pPr>
            <a:endParaRPr lang="en-GB" dirty="0"/>
          </a:p>
        </p:txBody>
      </p:sp>
      <p:sp>
        <p:nvSpPr>
          <p:cNvPr id="59" name="Text Box 214"/>
          <p:cNvSpPr txBox="1">
            <a:spLocks noChangeArrowheads="1"/>
          </p:cNvSpPr>
          <p:nvPr/>
        </p:nvSpPr>
        <p:spPr bwMode="auto">
          <a:xfrm>
            <a:off x="14622462" y="17044987"/>
            <a:ext cx="1281747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2952750">
              <a:spcBef>
                <a:spcPct val="50000"/>
              </a:spcBef>
            </a:pPr>
            <a:r>
              <a:rPr lang="en-US" sz="3600" b="1" dirty="0" smtClean="0"/>
              <a:t>Engineering Cartilage Tissue</a:t>
            </a:r>
          </a:p>
          <a:p>
            <a:pPr algn="just" defTabSz="2952750">
              <a:spcBef>
                <a:spcPct val="50000"/>
              </a:spcBef>
            </a:pPr>
            <a:r>
              <a:rPr lang="en-US" dirty="0" err="1" smtClean="0"/>
              <a:t>hASC</a:t>
            </a:r>
            <a:r>
              <a:rPr lang="en-US" dirty="0" smtClean="0"/>
              <a:t> stimulation with Pulsatile Hydrostatic Pressure</a:t>
            </a:r>
          </a:p>
          <a:p>
            <a:pPr algn="just" defTabSz="2952750">
              <a:spcBef>
                <a:spcPct val="50000"/>
              </a:spcBef>
            </a:pPr>
            <a:endParaRPr lang="en-GB" dirty="0"/>
          </a:p>
        </p:txBody>
      </p:sp>
      <p:grpSp>
        <p:nvGrpSpPr>
          <p:cNvPr id="63" name="Group 62"/>
          <p:cNvGrpSpPr/>
          <p:nvPr/>
        </p:nvGrpSpPr>
        <p:grpSpPr>
          <a:xfrm>
            <a:off x="33948789" y="10786645"/>
            <a:ext cx="7545705" cy="4581942"/>
            <a:chOff x="31691262" y="10786645"/>
            <a:chExt cx="7545705" cy="4581942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691262" y="10786645"/>
              <a:ext cx="7545705" cy="4447540"/>
            </a:xfrm>
            <a:prstGeom prst="rect">
              <a:avLst/>
            </a:prstGeom>
          </p:spPr>
        </p:pic>
        <p:sp>
          <p:nvSpPr>
            <p:cNvPr id="69" name="Rounded Rectangle 68"/>
            <p:cNvSpPr/>
            <p:nvPr/>
          </p:nvSpPr>
          <p:spPr bwMode="auto">
            <a:xfrm>
              <a:off x="35577462" y="10862845"/>
              <a:ext cx="1828800" cy="4505742"/>
            </a:xfrm>
            <a:prstGeom prst="roundRect">
              <a:avLst/>
            </a:prstGeom>
            <a:noFill/>
            <a:ln w="9525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952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0" name="Text Box 214"/>
          <p:cNvSpPr txBox="1">
            <a:spLocks noChangeArrowheads="1"/>
          </p:cNvSpPr>
          <p:nvPr/>
        </p:nvSpPr>
        <p:spPr bwMode="auto">
          <a:xfrm>
            <a:off x="28795662" y="15292387"/>
            <a:ext cx="128174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2952750">
              <a:spcBef>
                <a:spcPct val="50000"/>
              </a:spcBef>
            </a:pPr>
            <a:r>
              <a:rPr lang="en-US" dirty="0" smtClean="0"/>
              <a:t>Pre-differentiation of </a:t>
            </a:r>
            <a:r>
              <a:rPr lang="en-US" dirty="0" err="1" smtClean="0"/>
              <a:t>hASC</a:t>
            </a:r>
            <a:r>
              <a:rPr lang="en-US" dirty="0" smtClean="0"/>
              <a:t> at continuous fluid flow, before application of pulsatile fluid flow increased bone tissue development</a:t>
            </a:r>
          </a:p>
          <a:p>
            <a:pPr algn="just" defTabSz="2952750">
              <a:spcBef>
                <a:spcPct val="50000"/>
              </a:spcBef>
            </a:pPr>
            <a:endParaRPr lang="en-GB" dirty="0"/>
          </a:p>
        </p:txBody>
      </p:sp>
      <p:sp>
        <p:nvSpPr>
          <p:cNvPr id="71" name="Text Box 214"/>
          <p:cNvSpPr txBox="1">
            <a:spLocks noChangeArrowheads="1"/>
          </p:cNvSpPr>
          <p:nvPr/>
        </p:nvSpPr>
        <p:spPr bwMode="auto">
          <a:xfrm>
            <a:off x="28795662" y="26049505"/>
            <a:ext cx="128174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2952750">
              <a:spcBef>
                <a:spcPct val="50000"/>
              </a:spcBef>
            </a:pPr>
            <a:r>
              <a:rPr lang="en-US" dirty="0" smtClean="0"/>
              <a:t>In order to develop both tissues, a sequential induction of cells and GF was critical. Osteogenic induction should precede </a:t>
            </a:r>
            <a:r>
              <a:rPr lang="en-US" dirty="0" err="1" smtClean="0"/>
              <a:t>vasculogenesis</a:t>
            </a:r>
            <a:r>
              <a:rPr lang="en-US" dirty="0" smtClean="0"/>
              <a:t>. </a:t>
            </a:r>
            <a:endParaRPr lang="en-GB" dirty="0"/>
          </a:p>
        </p:txBody>
      </p:sp>
      <p:sp>
        <p:nvSpPr>
          <p:cNvPr id="72" name="Rounded Rectangle 71"/>
          <p:cNvSpPr/>
          <p:nvPr/>
        </p:nvSpPr>
        <p:spPr bwMode="auto">
          <a:xfrm>
            <a:off x="39406614" y="21575269"/>
            <a:ext cx="1066800" cy="4505742"/>
          </a:xfrm>
          <a:prstGeom prst="roundRect">
            <a:avLst/>
          </a:prstGeom>
          <a:noFill/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2" name="Curved Up Arrow 81"/>
          <p:cNvSpPr/>
          <p:nvPr/>
        </p:nvSpPr>
        <p:spPr bwMode="auto">
          <a:xfrm>
            <a:off x="17137062" y="10186987"/>
            <a:ext cx="3657600" cy="609600"/>
          </a:xfrm>
          <a:prstGeom prst="curvedUpArrow">
            <a:avLst>
              <a:gd name="adj1" fmla="val 32406"/>
              <a:gd name="adj2" fmla="val 50000"/>
              <a:gd name="adj3" fmla="val 19445"/>
            </a:avLst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3" name="Oval 82"/>
          <p:cNvSpPr/>
          <p:nvPr/>
        </p:nvSpPr>
        <p:spPr bwMode="auto">
          <a:xfrm>
            <a:off x="20896263" y="9805987"/>
            <a:ext cx="381000" cy="3048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4" name="Curved Up Arrow 83"/>
          <p:cNvSpPr/>
          <p:nvPr/>
        </p:nvSpPr>
        <p:spPr bwMode="auto">
          <a:xfrm>
            <a:off x="21099462" y="10186987"/>
            <a:ext cx="3657600" cy="609600"/>
          </a:xfrm>
          <a:prstGeom prst="curvedUpArrow">
            <a:avLst>
              <a:gd name="adj1" fmla="val 32406"/>
              <a:gd name="adj2" fmla="val 50000"/>
              <a:gd name="adj3" fmla="val 19445"/>
            </a:avLst>
          </a:prstGeom>
          <a:solidFill>
            <a:schemeClr val="tx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4546262" y="10872787"/>
            <a:ext cx="7162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Enzymatic digestion of </a:t>
            </a:r>
            <a:r>
              <a:rPr lang="en-US" dirty="0" err="1" smtClean="0"/>
              <a:t>lipoaspirate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21861462" y="10872787"/>
            <a:ext cx="58674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hASC</a:t>
            </a:r>
            <a:r>
              <a:rPr lang="en-US" dirty="0" smtClean="0"/>
              <a:t> isolation and expansion</a:t>
            </a:r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14622462" y="12091987"/>
            <a:ext cx="12877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Characterization of cell surface markers by flow </a:t>
            </a:r>
            <a:r>
              <a:rPr lang="en-US" dirty="0" err="1" smtClean="0"/>
              <a:t>cytometry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14622462" y="13793211"/>
            <a:ext cx="12877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Chondrogenic (B), Adipogenic (C), and Osteogenic (D) differentiation</a:t>
            </a:r>
            <a:endParaRPr lang="en-US" dirty="0"/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7441862" y="18949987"/>
            <a:ext cx="5742940" cy="3840480"/>
          </a:xfrm>
          <a:prstGeom prst="rect">
            <a:avLst/>
          </a:prstGeom>
        </p:spPr>
      </p:pic>
      <p:sp>
        <p:nvSpPr>
          <p:cNvPr id="91" name="Text Box 214"/>
          <p:cNvSpPr txBox="1">
            <a:spLocks noChangeArrowheads="1"/>
          </p:cNvSpPr>
          <p:nvPr/>
        </p:nvSpPr>
        <p:spPr bwMode="auto">
          <a:xfrm>
            <a:off x="14622462" y="26036587"/>
            <a:ext cx="130302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2952750">
              <a:spcBef>
                <a:spcPct val="50000"/>
              </a:spcBef>
            </a:pPr>
            <a:r>
              <a:rPr lang="en-US" dirty="0" smtClean="0"/>
              <a:t>Hydrostatic pressure culture of </a:t>
            </a:r>
            <a:r>
              <a:rPr lang="en-US" dirty="0" err="1" smtClean="0"/>
              <a:t>hASC</a:t>
            </a:r>
            <a:r>
              <a:rPr lang="en-US" dirty="0" smtClean="0"/>
              <a:t> for 4 weeks increased </a:t>
            </a:r>
            <a:r>
              <a:rPr lang="en-US" dirty="0" err="1" smtClean="0"/>
              <a:t>aggrecan</a:t>
            </a:r>
            <a:r>
              <a:rPr lang="en-US" dirty="0" smtClean="0"/>
              <a:t> (cartilage protein) gene expression relatively to static culture (</a:t>
            </a:r>
            <a:r>
              <a:rPr lang="en-US" dirty="0" err="1" smtClean="0"/>
              <a:t>p</a:t>
            </a:r>
            <a:r>
              <a:rPr lang="en-US" dirty="0" smtClean="0"/>
              <a:t>&lt;0.001)</a:t>
            </a:r>
          </a:p>
          <a:p>
            <a:pPr algn="just" defTabSz="2952750">
              <a:spcBef>
                <a:spcPct val="50000"/>
              </a:spcBef>
            </a:pPr>
            <a:endParaRPr lang="en-GB" dirty="0"/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2125662" y="7219107"/>
            <a:ext cx="11148060" cy="8214360"/>
          </a:xfrm>
          <a:prstGeom prst="rect">
            <a:avLst/>
          </a:prstGeom>
        </p:spPr>
      </p:pic>
      <p:sp>
        <p:nvSpPr>
          <p:cNvPr id="93" name="Text Box 214"/>
          <p:cNvSpPr txBox="1">
            <a:spLocks noChangeArrowheads="1"/>
          </p:cNvSpPr>
          <p:nvPr/>
        </p:nvSpPr>
        <p:spPr bwMode="auto">
          <a:xfrm>
            <a:off x="754062" y="27627217"/>
            <a:ext cx="41300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2952750"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Acknowledgments: </a:t>
            </a:r>
            <a:r>
              <a:rPr lang="en-US" dirty="0" err="1" smtClean="0"/>
              <a:t>Sarindr</a:t>
            </a:r>
            <a:r>
              <a:rPr lang="en-US" dirty="0" smtClean="0"/>
              <a:t> </a:t>
            </a:r>
            <a:r>
              <a:rPr lang="en-US" dirty="0" err="1" smtClean="0"/>
              <a:t>Bhumiratana</a:t>
            </a:r>
            <a:r>
              <a:rPr lang="en-US" dirty="0" smtClean="0"/>
              <a:t>, Warren Grayson, Rita Duarte, Adriano Pedro, Luisa Pereira, for technical support; Portuguese Foundation for Science and Technology for PhD grant SFRH/BD/42316/2007. </a:t>
            </a:r>
            <a:endParaRPr lang="en-US" dirty="0" smtClean="0">
              <a:solidFill>
                <a:srgbClr val="000000"/>
              </a:solidFill>
            </a:endParaRPr>
          </a:p>
          <a:p>
            <a:pPr algn="just" defTabSz="2952750"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</a:rPr>
              <a:t>References: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baseline="30000" dirty="0" smtClean="0">
                <a:solidFill>
                  <a:srgbClr val="000000"/>
                </a:solidFill>
              </a:rPr>
              <a:t>1</a:t>
            </a:r>
            <a:r>
              <a:rPr lang="en-US" dirty="0" smtClean="0">
                <a:solidFill>
                  <a:srgbClr val="000000"/>
                </a:solidFill>
              </a:rPr>
              <a:t>Oliveira JT et al, JBMR (2009), </a:t>
            </a:r>
            <a:r>
              <a:rPr lang="en-US" baseline="30000" dirty="0" smtClean="0">
                <a:solidFill>
                  <a:srgbClr val="000000"/>
                </a:solidFill>
              </a:rPr>
              <a:t>2</a:t>
            </a:r>
            <a:r>
              <a:rPr lang="en-US" dirty="0" smtClean="0">
                <a:solidFill>
                  <a:srgbClr val="000000"/>
                </a:solidFill>
              </a:rPr>
              <a:t>Hu JC et al, TE (2006); </a:t>
            </a:r>
            <a:r>
              <a:rPr lang="en-US" baseline="30000" dirty="0" smtClean="0">
                <a:solidFill>
                  <a:srgbClr val="000000"/>
                </a:solidFill>
              </a:rPr>
              <a:t>3</a:t>
            </a:r>
            <a:r>
              <a:rPr lang="en-US" dirty="0" smtClean="0">
                <a:solidFill>
                  <a:srgbClr val="000000"/>
                </a:solidFill>
              </a:rPr>
              <a:t>Kim UJ et al , </a:t>
            </a:r>
            <a:r>
              <a:rPr lang="en-US" dirty="0" err="1" smtClean="0">
                <a:solidFill>
                  <a:srgbClr val="000000"/>
                </a:solidFill>
              </a:rPr>
              <a:t>Biomat</a:t>
            </a:r>
            <a:r>
              <a:rPr lang="en-US" dirty="0" smtClean="0">
                <a:solidFill>
                  <a:srgbClr val="000000"/>
                </a:solidFill>
              </a:rPr>
              <a:t> (2005); </a:t>
            </a:r>
            <a:r>
              <a:rPr lang="en-US" baseline="30000" dirty="0" smtClean="0">
                <a:solidFill>
                  <a:srgbClr val="000000"/>
                </a:solidFill>
              </a:rPr>
              <a:t>4</a:t>
            </a:r>
            <a:r>
              <a:rPr lang="en-US" dirty="0" smtClean="0"/>
              <a:t>Weinbaum et al , J </a:t>
            </a:r>
            <a:r>
              <a:rPr lang="en-US" dirty="0" err="1" smtClean="0"/>
              <a:t>Biomech</a:t>
            </a:r>
            <a:r>
              <a:rPr lang="en-US" dirty="0" smtClean="0"/>
              <a:t> (1994); </a:t>
            </a:r>
            <a:r>
              <a:rPr lang="en-US" baseline="30000" dirty="0" smtClean="0"/>
              <a:t>5</a:t>
            </a:r>
            <a:r>
              <a:rPr lang="en-US" dirty="0" smtClean="0"/>
              <a:t>Dvorak HF et al, Lab Invest (1987); </a:t>
            </a:r>
            <a:r>
              <a:rPr lang="en-US" baseline="30000" dirty="0" smtClean="0"/>
              <a:t>6</a:t>
            </a:r>
            <a:r>
              <a:rPr lang="en-US" dirty="0" smtClean="0"/>
              <a:t>Correia C et al (</a:t>
            </a:r>
            <a:r>
              <a:rPr lang="en-US" dirty="0" err="1" smtClean="0"/>
              <a:t>subm</a:t>
            </a:r>
            <a:r>
              <a:rPr lang="en-US" dirty="0" smtClean="0"/>
              <a:t>.)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6527462" y="22607587"/>
            <a:ext cx="9525000" cy="3835400"/>
          </a:xfrm>
          <a:prstGeom prst="rect">
            <a:avLst/>
          </a:prstGeom>
        </p:spPr>
      </p:pic>
      <p:grpSp>
        <p:nvGrpSpPr>
          <p:cNvPr id="77" name="Group 36"/>
          <p:cNvGrpSpPr>
            <a:grpSpLocks noChangeAspect="1"/>
          </p:cNvGrpSpPr>
          <p:nvPr/>
        </p:nvGrpSpPr>
        <p:grpSpPr bwMode="auto">
          <a:xfrm>
            <a:off x="36089526" y="738187"/>
            <a:ext cx="6117336" cy="706244"/>
            <a:chOff x="624" y="2061"/>
            <a:chExt cx="1794" cy="216"/>
          </a:xfrm>
        </p:grpSpPr>
        <p:sp>
          <p:nvSpPr>
            <p:cNvPr id="78" name="Freeform 37"/>
            <p:cNvSpPr>
              <a:spLocks noChangeAspect="1"/>
            </p:cNvSpPr>
            <p:nvPr/>
          </p:nvSpPr>
          <p:spPr bwMode="auto">
            <a:xfrm>
              <a:off x="1051" y="2061"/>
              <a:ext cx="169" cy="216"/>
            </a:xfrm>
            <a:custGeom>
              <a:avLst/>
              <a:gdLst/>
              <a:ahLst/>
              <a:cxnLst>
                <a:cxn ang="0">
                  <a:pos x="0" y="179"/>
                </a:cxn>
                <a:cxn ang="0">
                  <a:pos x="85" y="179"/>
                </a:cxn>
                <a:cxn ang="0">
                  <a:pos x="103" y="173"/>
                </a:cxn>
                <a:cxn ang="0">
                  <a:pos x="109" y="173"/>
                </a:cxn>
                <a:cxn ang="0">
                  <a:pos x="115" y="161"/>
                </a:cxn>
                <a:cxn ang="0">
                  <a:pos x="121" y="148"/>
                </a:cxn>
                <a:cxn ang="0">
                  <a:pos x="115" y="142"/>
                </a:cxn>
                <a:cxn ang="0">
                  <a:pos x="109" y="130"/>
                </a:cxn>
                <a:cxn ang="0">
                  <a:pos x="103" y="124"/>
                </a:cxn>
                <a:cxn ang="0">
                  <a:pos x="85" y="124"/>
                </a:cxn>
                <a:cxn ang="0">
                  <a:pos x="12" y="124"/>
                </a:cxn>
                <a:cxn ang="0">
                  <a:pos x="12" y="87"/>
                </a:cxn>
                <a:cxn ang="0">
                  <a:pos x="85" y="87"/>
                </a:cxn>
                <a:cxn ang="0">
                  <a:pos x="97" y="87"/>
                </a:cxn>
                <a:cxn ang="0">
                  <a:pos x="109" y="81"/>
                </a:cxn>
                <a:cxn ang="0">
                  <a:pos x="115" y="74"/>
                </a:cxn>
                <a:cxn ang="0">
                  <a:pos x="121" y="62"/>
                </a:cxn>
                <a:cxn ang="0">
                  <a:pos x="115" y="50"/>
                </a:cxn>
                <a:cxn ang="0">
                  <a:pos x="109" y="44"/>
                </a:cxn>
                <a:cxn ang="0">
                  <a:pos x="97" y="37"/>
                </a:cxn>
                <a:cxn ang="0">
                  <a:pos x="85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97" y="0"/>
                </a:cxn>
                <a:cxn ang="0">
                  <a:pos x="133" y="0"/>
                </a:cxn>
                <a:cxn ang="0">
                  <a:pos x="145" y="7"/>
                </a:cxn>
                <a:cxn ang="0">
                  <a:pos x="151" y="13"/>
                </a:cxn>
                <a:cxn ang="0">
                  <a:pos x="157" y="19"/>
                </a:cxn>
                <a:cxn ang="0">
                  <a:pos x="163" y="31"/>
                </a:cxn>
                <a:cxn ang="0">
                  <a:pos x="169" y="44"/>
                </a:cxn>
                <a:cxn ang="0">
                  <a:pos x="169" y="56"/>
                </a:cxn>
                <a:cxn ang="0">
                  <a:pos x="169" y="68"/>
                </a:cxn>
                <a:cxn ang="0">
                  <a:pos x="163" y="81"/>
                </a:cxn>
                <a:cxn ang="0">
                  <a:pos x="151" y="93"/>
                </a:cxn>
                <a:cxn ang="0">
                  <a:pos x="139" y="105"/>
                </a:cxn>
                <a:cxn ang="0">
                  <a:pos x="151" y="118"/>
                </a:cxn>
                <a:cxn ang="0">
                  <a:pos x="163" y="124"/>
                </a:cxn>
                <a:cxn ang="0">
                  <a:pos x="169" y="142"/>
                </a:cxn>
                <a:cxn ang="0">
                  <a:pos x="169" y="155"/>
                </a:cxn>
                <a:cxn ang="0">
                  <a:pos x="169" y="173"/>
                </a:cxn>
                <a:cxn ang="0">
                  <a:pos x="163" y="179"/>
                </a:cxn>
                <a:cxn ang="0">
                  <a:pos x="157" y="192"/>
                </a:cxn>
                <a:cxn ang="0">
                  <a:pos x="151" y="198"/>
                </a:cxn>
                <a:cxn ang="0">
                  <a:pos x="145" y="204"/>
                </a:cxn>
                <a:cxn ang="0">
                  <a:pos x="133" y="210"/>
                </a:cxn>
                <a:cxn ang="0">
                  <a:pos x="121" y="216"/>
                </a:cxn>
                <a:cxn ang="0">
                  <a:pos x="103" y="216"/>
                </a:cxn>
                <a:cxn ang="0">
                  <a:pos x="0" y="216"/>
                </a:cxn>
                <a:cxn ang="0">
                  <a:pos x="0" y="179"/>
                </a:cxn>
              </a:cxnLst>
              <a:rect l="0" t="0" r="r" b="b"/>
              <a:pathLst>
                <a:path w="169" h="216">
                  <a:moveTo>
                    <a:pt x="0" y="179"/>
                  </a:moveTo>
                  <a:lnTo>
                    <a:pt x="85" y="179"/>
                  </a:lnTo>
                  <a:lnTo>
                    <a:pt x="103" y="173"/>
                  </a:lnTo>
                  <a:lnTo>
                    <a:pt x="109" y="173"/>
                  </a:lnTo>
                  <a:lnTo>
                    <a:pt x="115" y="161"/>
                  </a:lnTo>
                  <a:lnTo>
                    <a:pt x="121" y="148"/>
                  </a:lnTo>
                  <a:lnTo>
                    <a:pt x="115" y="142"/>
                  </a:lnTo>
                  <a:lnTo>
                    <a:pt x="109" y="130"/>
                  </a:lnTo>
                  <a:lnTo>
                    <a:pt x="103" y="124"/>
                  </a:lnTo>
                  <a:lnTo>
                    <a:pt x="85" y="124"/>
                  </a:lnTo>
                  <a:lnTo>
                    <a:pt x="12" y="124"/>
                  </a:lnTo>
                  <a:lnTo>
                    <a:pt x="12" y="87"/>
                  </a:lnTo>
                  <a:lnTo>
                    <a:pt x="85" y="87"/>
                  </a:lnTo>
                  <a:lnTo>
                    <a:pt x="97" y="87"/>
                  </a:lnTo>
                  <a:lnTo>
                    <a:pt x="109" y="81"/>
                  </a:lnTo>
                  <a:lnTo>
                    <a:pt x="115" y="74"/>
                  </a:lnTo>
                  <a:lnTo>
                    <a:pt x="121" y="62"/>
                  </a:lnTo>
                  <a:lnTo>
                    <a:pt x="115" y="50"/>
                  </a:lnTo>
                  <a:lnTo>
                    <a:pt x="109" y="44"/>
                  </a:lnTo>
                  <a:lnTo>
                    <a:pt x="97" y="37"/>
                  </a:lnTo>
                  <a:lnTo>
                    <a:pt x="85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97" y="0"/>
                  </a:lnTo>
                  <a:lnTo>
                    <a:pt x="133" y="0"/>
                  </a:lnTo>
                  <a:lnTo>
                    <a:pt x="145" y="7"/>
                  </a:lnTo>
                  <a:lnTo>
                    <a:pt x="151" y="13"/>
                  </a:lnTo>
                  <a:lnTo>
                    <a:pt x="157" y="19"/>
                  </a:lnTo>
                  <a:lnTo>
                    <a:pt x="163" y="31"/>
                  </a:lnTo>
                  <a:lnTo>
                    <a:pt x="169" y="44"/>
                  </a:lnTo>
                  <a:lnTo>
                    <a:pt x="169" y="56"/>
                  </a:lnTo>
                  <a:lnTo>
                    <a:pt x="169" y="68"/>
                  </a:lnTo>
                  <a:lnTo>
                    <a:pt x="163" y="81"/>
                  </a:lnTo>
                  <a:lnTo>
                    <a:pt x="151" y="93"/>
                  </a:lnTo>
                  <a:lnTo>
                    <a:pt x="139" y="105"/>
                  </a:lnTo>
                  <a:lnTo>
                    <a:pt x="151" y="118"/>
                  </a:lnTo>
                  <a:lnTo>
                    <a:pt x="163" y="124"/>
                  </a:lnTo>
                  <a:lnTo>
                    <a:pt x="169" y="142"/>
                  </a:lnTo>
                  <a:lnTo>
                    <a:pt x="169" y="155"/>
                  </a:lnTo>
                  <a:lnTo>
                    <a:pt x="169" y="173"/>
                  </a:lnTo>
                  <a:lnTo>
                    <a:pt x="163" y="179"/>
                  </a:lnTo>
                  <a:lnTo>
                    <a:pt x="157" y="192"/>
                  </a:lnTo>
                  <a:lnTo>
                    <a:pt x="151" y="198"/>
                  </a:lnTo>
                  <a:lnTo>
                    <a:pt x="145" y="204"/>
                  </a:lnTo>
                  <a:lnTo>
                    <a:pt x="133" y="210"/>
                  </a:lnTo>
                  <a:lnTo>
                    <a:pt x="121" y="216"/>
                  </a:lnTo>
                  <a:lnTo>
                    <a:pt x="103" y="216"/>
                  </a:lnTo>
                  <a:lnTo>
                    <a:pt x="0" y="216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7B79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79" name="Freeform 38"/>
            <p:cNvSpPr>
              <a:spLocks noChangeAspect="1" noEditPoints="1"/>
            </p:cNvSpPr>
            <p:nvPr/>
          </p:nvSpPr>
          <p:spPr bwMode="auto">
            <a:xfrm>
              <a:off x="1268" y="2061"/>
              <a:ext cx="187" cy="216"/>
            </a:xfrm>
            <a:custGeom>
              <a:avLst/>
              <a:gdLst/>
              <a:ahLst/>
              <a:cxnLst>
                <a:cxn ang="0">
                  <a:pos x="42" y="37"/>
                </a:cxn>
                <a:cxn ang="0">
                  <a:pos x="42" y="87"/>
                </a:cxn>
                <a:cxn ang="0">
                  <a:pos x="109" y="87"/>
                </a:cxn>
                <a:cxn ang="0">
                  <a:pos x="121" y="87"/>
                </a:cxn>
                <a:cxn ang="0">
                  <a:pos x="133" y="81"/>
                </a:cxn>
                <a:cxn ang="0">
                  <a:pos x="139" y="74"/>
                </a:cxn>
                <a:cxn ang="0">
                  <a:pos x="139" y="62"/>
                </a:cxn>
                <a:cxn ang="0">
                  <a:pos x="139" y="50"/>
                </a:cxn>
                <a:cxn ang="0">
                  <a:pos x="133" y="44"/>
                </a:cxn>
                <a:cxn ang="0">
                  <a:pos x="121" y="37"/>
                </a:cxn>
                <a:cxn ang="0">
                  <a:pos x="109" y="37"/>
                </a:cxn>
                <a:cxn ang="0">
                  <a:pos x="42" y="37"/>
                </a:cxn>
                <a:cxn ang="0">
                  <a:pos x="109" y="179"/>
                </a:cxn>
                <a:cxn ang="0">
                  <a:pos x="121" y="173"/>
                </a:cxn>
                <a:cxn ang="0">
                  <a:pos x="133" y="173"/>
                </a:cxn>
                <a:cxn ang="0">
                  <a:pos x="133" y="167"/>
                </a:cxn>
                <a:cxn ang="0">
                  <a:pos x="139" y="161"/>
                </a:cxn>
                <a:cxn ang="0">
                  <a:pos x="139" y="148"/>
                </a:cxn>
                <a:cxn ang="0">
                  <a:pos x="139" y="142"/>
                </a:cxn>
                <a:cxn ang="0">
                  <a:pos x="133" y="130"/>
                </a:cxn>
                <a:cxn ang="0">
                  <a:pos x="121" y="130"/>
                </a:cxn>
                <a:cxn ang="0">
                  <a:pos x="109" y="124"/>
                </a:cxn>
                <a:cxn ang="0">
                  <a:pos x="42" y="124"/>
                </a:cxn>
                <a:cxn ang="0">
                  <a:pos x="42" y="179"/>
                </a:cxn>
                <a:cxn ang="0">
                  <a:pos x="109" y="179"/>
                </a:cxn>
                <a:cxn ang="0">
                  <a:pos x="115" y="216"/>
                </a:cxn>
                <a:cxn ang="0">
                  <a:pos x="0" y="216"/>
                </a:cxn>
                <a:cxn ang="0">
                  <a:pos x="0" y="0"/>
                </a:cxn>
                <a:cxn ang="0">
                  <a:pos x="109" y="0"/>
                </a:cxn>
                <a:cxn ang="0">
                  <a:pos x="145" y="0"/>
                </a:cxn>
                <a:cxn ang="0">
                  <a:pos x="163" y="7"/>
                </a:cxn>
                <a:cxn ang="0">
                  <a:pos x="175" y="19"/>
                </a:cxn>
                <a:cxn ang="0">
                  <a:pos x="181" y="25"/>
                </a:cxn>
                <a:cxn ang="0">
                  <a:pos x="187" y="37"/>
                </a:cxn>
                <a:cxn ang="0">
                  <a:pos x="187" y="56"/>
                </a:cxn>
                <a:cxn ang="0">
                  <a:pos x="187" y="68"/>
                </a:cxn>
                <a:cxn ang="0">
                  <a:pos x="181" y="87"/>
                </a:cxn>
                <a:cxn ang="0">
                  <a:pos x="169" y="99"/>
                </a:cxn>
                <a:cxn ang="0">
                  <a:pos x="157" y="105"/>
                </a:cxn>
                <a:cxn ang="0">
                  <a:pos x="169" y="118"/>
                </a:cxn>
                <a:cxn ang="0">
                  <a:pos x="181" y="124"/>
                </a:cxn>
                <a:cxn ang="0">
                  <a:pos x="187" y="136"/>
                </a:cxn>
                <a:cxn ang="0">
                  <a:pos x="187" y="155"/>
                </a:cxn>
                <a:cxn ang="0">
                  <a:pos x="187" y="167"/>
                </a:cxn>
                <a:cxn ang="0">
                  <a:pos x="181" y="179"/>
                </a:cxn>
                <a:cxn ang="0">
                  <a:pos x="175" y="192"/>
                </a:cxn>
                <a:cxn ang="0">
                  <a:pos x="169" y="198"/>
                </a:cxn>
                <a:cxn ang="0">
                  <a:pos x="151" y="210"/>
                </a:cxn>
                <a:cxn ang="0">
                  <a:pos x="133" y="216"/>
                </a:cxn>
                <a:cxn ang="0">
                  <a:pos x="115" y="216"/>
                </a:cxn>
              </a:cxnLst>
              <a:rect l="0" t="0" r="r" b="b"/>
              <a:pathLst>
                <a:path w="187" h="216">
                  <a:moveTo>
                    <a:pt x="42" y="37"/>
                  </a:moveTo>
                  <a:lnTo>
                    <a:pt x="42" y="87"/>
                  </a:lnTo>
                  <a:lnTo>
                    <a:pt x="109" y="87"/>
                  </a:lnTo>
                  <a:lnTo>
                    <a:pt x="121" y="87"/>
                  </a:lnTo>
                  <a:lnTo>
                    <a:pt x="133" y="81"/>
                  </a:lnTo>
                  <a:lnTo>
                    <a:pt x="139" y="74"/>
                  </a:lnTo>
                  <a:lnTo>
                    <a:pt x="139" y="62"/>
                  </a:lnTo>
                  <a:lnTo>
                    <a:pt x="139" y="50"/>
                  </a:lnTo>
                  <a:lnTo>
                    <a:pt x="133" y="44"/>
                  </a:lnTo>
                  <a:lnTo>
                    <a:pt x="121" y="37"/>
                  </a:lnTo>
                  <a:lnTo>
                    <a:pt x="109" y="37"/>
                  </a:lnTo>
                  <a:lnTo>
                    <a:pt x="42" y="37"/>
                  </a:lnTo>
                  <a:close/>
                  <a:moveTo>
                    <a:pt x="109" y="179"/>
                  </a:moveTo>
                  <a:lnTo>
                    <a:pt x="121" y="173"/>
                  </a:lnTo>
                  <a:lnTo>
                    <a:pt x="133" y="173"/>
                  </a:lnTo>
                  <a:lnTo>
                    <a:pt x="133" y="167"/>
                  </a:lnTo>
                  <a:lnTo>
                    <a:pt x="139" y="161"/>
                  </a:lnTo>
                  <a:lnTo>
                    <a:pt x="139" y="148"/>
                  </a:lnTo>
                  <a:lnTo>
                    <a:pt x="139" y="142"/>
                  </a:lnTo>
                  <a:lnTo>
                    <a:pt x="133" y="130"/>
                  </a:lnTo>
                  <a:lnTo>
                    <a:pt x="121" y="130"/>
                  </a:lnTo>
                  <a:lnTo>
                    <a:pt x="109" y="124"/>
                  </a:lnTo>
                  <a:lnTo>
                    <a:pt x="42" y="124"/>
                  </a:lnTo>
                  <a:lnTo>
                    <a:pt x="42" y="179"/>
                  </a:lnTo>
                  <a:lnTo>
                    <a:pt x="109" y="179"/>
                  </a:lnTo>
                  <a:close/>
                  <a:moveTo>
                    <a:pt x="115" y="216"/>
                  </a:moveTo>
                  <a:lnTo>
                    <a:pt x="0" y="216"/>
                  </a:lnTo>
                  <a:lnTo>
                    <a:pt x="0" y="0"/>
                  </a:lnTo>
                  <a:lnTo>
                    <a:pt x="109" y="0"/>
                  </a:lnTo>
                  <a:lnTo>
                    <a:pt x="145" y="0"/>
                  </a:lnTo>
                  <a:lnTo>
                    <a:pt x="163" y="7"/>
                  </a:lnTo>
                  <a:lnTo>
                    <a:pt x="175" y="19"/>
                  </a:lnTo>
                  <a:lnTo>
                    <a:pt x="181" y="25"/>
                  </a:lnTo>
                  <a:lnTo>
                    <a:pt x="187" y="37"/>
                  </a:lnTo>
                  <a:lnTo>
                    <a:pt x="187" y="56"/>
                  </a:lnTo>
                  <a:lnTo>
                    <a:pt x="187" y="68"/>
                  </a:lnTo>
                  <a:lnTo>
                    <a:pt x="181" y="87"/>
                  </a:lnTo>
                  <a:lnTo>
                    <a:pt x="169" y="99"/>
                  </a:lnTo>
                  <a:lnTo>
                    <a:pt x="157" y="105"/>
                  </a:lnTo>
                  <a:lnTo>
                    <a:pt x="169" y="118"/>
                  </a:lnTo>
                  <a:lnTo>
                    <a:pt x="181" y="124"/>
                  </a:lnTo>
                  <a:lnTo>
                    <a:pt x="187" y="136"/>
                  </a:lnTo>
                  <a:lnTo>
                    <a:pt x="187" y="155"/>
                  </a:lnTo>
                  <a:lnTo>
                    <a:pt x="187" y="167"/>
                  </a:lnTo>
                  <a:lnTo>
                    <a:pt x="181" y="179"/>
                  </a:lnTo>
                  <a:lnTo>
                    <a:pt x="175" y="192"/>
                  </a:lnTo>
                  <a:lnTo>
                    <a:pt x="169" y="198"/>
                  </a:lnTo>
                  <a:lnTo>
                    <a:pt x="151" y="210"/>
                  </a:lnTo>
                  <a:lnTo>
                    <a:pt x="133" y="216"/>
                  </a:lnTo>
                  <a:lnTo>
                    <a:pt x="115" y="216"/>
                  </a:lnTo>
                  <a:close/>
                </a:path>
              </a:pathLst>
            </a:custGeom>
            <a:solidFill>
              <a:srgbClr val="7B79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0" name="Freeform 39"/>
            <p:cNvSpPr>
              <a:spLocks noChangeAspect="1"/>
            </p:cNvSpPr>
            <p:nvPr/>
          </p:nvSpPr>
          <p:spPr bwMode="auto">
            <a:xfrm>
              <a:off x="1479" y="2061"/>
              <a:ext cx="36" cy="62"/>
            </a:xfrm>
            <a:custGeom>
              <a:avLst/>
              <a:gdLst/>
              <a:ahLst/>
              <a:cxnLst>
                <a:cxn ang="0">
                  <a:pos x="18" y="62"/>
                </a:cxn>
                <a:cxn ang="0">
                  <a:pos x="18" y="37"/>
                </a:cxn>
                <a:cxn ang="0">
                  <a:pos x="0" y="37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36" y="25"/>
                </a:cxn>
                <a:cxn ang="0">
                  <a:pos x="36" y="37"/>
                </a:cxn>
                <a:cxn ang="0">
                  <a:pos x="30" y="50"/>
                </a:cxn>
                <a:cxn ang="0">
                  <a:pos x="24" y="56"/>
                </a:cxn>
                <a:cxn ang="0">
                  <a:pos x="18" y="62"/>
                </a:cxn>
              </a:cxnLst>
              <a:rect l="0" t="0" r="r" b="b"/>
              <a:pathLst>
                <a:path w="36" h="62">
                  <a:moveTo>
                    <a:pt x="18" y="62"/>
                  </a:moveTo>
                  <a:lnTo>
                    <a:pt x="18" y="37"/>
                  </a:lnTo>
                  <a:lnTo>
                    <a:pt x="0" y="37"/>
                  </a:lnTo>
                  <a:lnTo>
                    <a:pt x="0" y="0"/>
                  </a:lnTo>
                  <a:lnTo>
                    <a:pt x="36" y="0"/>
                  </a:lnTo>
                  <a:lnTo>
                    <a:pt x="36" y="25"/>
                  </a:lnTo>
                  <a:lnTo>
                    <a:pt x="36" y="37"/>
                  </a:lnTo>
                  <a:lnTo>
                    <a:pt x="30" y="50"/>
                  </a:lnTo>
                  <a:lnTo>
                    <a:pt x="24" y="56"/>
                  </a:lnTo>
                  <a:lnTo>
                    <a:pt x="18" y="62"/>
                  </a:lnTo>
                  <a:close/>
                </a:path>
              </a:pathLst>
            </a:custGeom>
            <a:solidFill>
              <a:srgbClr val="7B79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81" name="Freeform 40"/>
            <p:cNvSpPr>
              <a:spLocks noChangeAspect="1"/>
            </p:cNvSpPr>
            <p:nvPr/>
          </p:nvSpPr>
          <p:spPr bwMode="auto">
            <a:xfrm>
              <a:off x="1533" y="2117"/>
              <a:ext cx="151" cy="160"/>
            </a:xfrm>
            <a:custGeom>
              <a:avLst/>
              <a:gdLst/>
              <a:ahLst/>
              <a:cxnLst>
                <a:cxn ang="0">
                  <a:pos x="0" y="123"/>
                </a:cxn>
                <a:cxn ang="0">
                  <a:pos x="84" y="123"/>
                </a:cxn>
                <a:cxn ang="0">
                  <a:pos x="102" y="123"/>
                </a:cxn>
                <a:cxn ang="0">
                  <a:pos x="108" y="117"/>
                </a:cxn>
                <a:cxn ang="0">
                  <a:pos x="108" y="111"/>
                </a:cxn>
                <a:cxn ang="0">
                  <a:pos x="108" y="105"/>
                </a:cxn>
                <a:cxn ang="0">
                  <a:pos x="102" y="99"/>
                </a:cxn>
                <a:cxn ang="0">
                  <a:pos x="96" y="92"/>
                </a:cxn>
                <a:cxn ang="0">
                  <a:pos x="84" y="92"/>
                </a:cxn>
                <a:cxn ang="0">
                  <a:pos x="54" y="92"/>
                </a:cxn>
                <a:cxn ang="0">
                  <a:pos x="24" y="92"/>
                </a:cxn>
                <a:cxn ang="0">
                  <a:pos x="6" y="86"/>
                </a:cxn>
                <a:cxn ang="0">
                  <a:pos x="0" y="74"/>
                </a:cxn>
                <a:cxn ang="0">
                  <a:pos x="0" y="49"/>
                </a:cxn>
                <a:cxn ang="0">
                  <a:pos x="0" y="25"/>
                </a:cxn>
                <a:cxn ang="0">
                  <a:pos x="6" y="18"/>
                </a:cxn>
                <a:cxn ang="0">
                  <a:pos x="12" y="12"/>
                </a:cxn>
                <a:cxn ang="0">
                  <a:pos x="18" y="6"/>
                </a:cxn>
                <a:cxn ang="0">
                  <a:pos x="30" y="0"/>
                </a:cxn>
                <a:cxn ang="0">
                  <a:pos x="54" y="0"/>
                </a:cxn>
                <a:cxn ang="0">
                  <a:pos x="139" y="0"/>
                </a:cxn>
                <a:cxn ang="0">
                  <a:pos x="139" y="31"/>
                </a:cxn>
                <a:cxn ang="0">
                  <a:pos x="66" y="31"/>
                </a:cxn>
                <a:cxn ang="0">
                  <a:pos x="48" y="37"/>
                </a:cxn>
                <a:cxn ang="0">
                  <a:pos x="42" y="43"/>
                </a:cxn>
                <a:cxn ang="0">
                  <a:pos x="42" y="49"/>
                </a:cxn>
                <a:cxn ang="0">
                  <a:pos x="42" y="55"/>
                </a:cxn>
                <a:cxn ang="0">
                  <a:pos x="60" y="62"/>
                </a:cxn>
                <a:cxn ang="0">
                  <a:pos x="96" y="62"/>
                </a:cxn>
                <a:cxn ang="0">
                  <a:pos x="120" y="62"/>
                </a:cxn>
                <a:cxn ang="0">
                  <a:pos x="126" y="68"/>
                </a:cxn>
                <a:cxn ang="0">
                  <a:pos x="132" y="74"/>
                </a:cxn>
                <a:cxn ang="0">
                  <a:pos x="145" y="86"/>
                </a:cxn>
                <a:cxn ang="0">
                  <a:pos x="151" y="111"/>
                </a:cxn>
                <a:cxn ang="0">
                  <a:pos x="145" y="129"/>
                </a:cxn>
                <a:cxn ang="0">
                  <a:pos x="145" y="136"/>
                </a:cxn>
                <a:cxn ang="0">
                  <a:pos x="139" y="148"/>
                </a:cxn>
                <a:cxn ang="0">
                  <a:pos x="120" y="154"/>
                </a:cxn>
                <a:cxn ang="0">
                  <a:pos x="108" y="160"/>
                </a:cxn>
                <a:cxn ang="0">
                  <a:pos x="0" y="160"/>
                </a:cxn>
                <a:cxn ang="0">
                  <a:pos x="0" y="123"/>
                </a:cxn>
              </a:cxnLst>
              <a:rect l="0" t="0" r="r" b="b"/>
              <a:pathLst>
                <a:path w="151" h="160">
                  <a:moveTo>
                    <a:pt x="0" y="123"/>
                  </a:moveTo>
                  <a:lnTo>
                    <a:pt x="84" y="123"/>
                  </a:lnTo>
                  <a:lnTo>
                    <a:pt x="102" y="123"/>
                  </a:lnTo>
                  <a:lnTo>
                    <a:pt x="108" y="117"/>
                  </a:lnTo>
                  <a:lnTo>
                    <a:pt x="108" y="111"/>
                  </a:lnTo>
                  <a:lnTo>
                    <a:pt x="108" y="105"/>
                  </a:lnTo>
                  <a:lnTo>
                    <a:pt x="102" y="99"/>
                  </a:lnTo>
                  <a:lnTo>
                    <a:pt x="96" y="92"/>
                  </a:lnTo>
                  <a:lnTo>
                    <a:pt x="84" y="92"/>
                  </a:lnTo>
                  <a:lnTo>
                    <a:pt x="54" y="92"/>
                  </a:lnTo>
                  <a:lnTo>
                    <a:pt x="24" y="92"/>
                  </a:lnTo>
                  <a:lnTo>
                    <a:pt x="6" y="86"/>
                  </a:lnTo>
                  <a:lnTo>
                    <a:pt x="0" y="74"/>
                  </a:lnTo>
                  <a:lnTo>
                    <a:pt x="0" y="49"/>
                  </a:lnTo>
                  <a:lnTo>
                    <a:pt x="0" y="25"/>
                  </a:lnTo>
                  <a:lnTo>
                    <a:pt x="6" y="18"/>
                  </a:lnTo>
                  <a:lnTo>
                    <a:pt x="12" y="12"/>
                  </a:lnTo>
                  <a:lnTo>
                    <a:pt x="18" y="6"/>
                  </a:lnTo>
                  <a:lnTo>
                    <a:pt x="30" y="0"/>
                  </a:lnTo>
                  <a:lnTo>
                    <a:pt x="54" y="0"/>
                  </a:lnTo>
                  <a:lnTo>
                    <a:pt x="139" y="0"/>
                  </a:lnTo>
                  <a:lnTo>
                    <a:pt x="139" y="31"/>
                  </a:lnTo>
                  <a:lnTo>
                    <a:pt x="66" y="31"/>
                  </a:lnTo>
                  <a:lnTo>
                    <a:pt x="48" y="37"/>
                  </a:lnTo>
                  <a:lnTo>
                    <a:pt x="42" y="43"/>
                  </a:lnTo>
                  <a:lnTo>
                    <a:pt x="42" y="49"/>
                  </a:lnTo>
                  <a:lnTo>
                    <a:pt x="42" y="55"/>
                  </a:lnTo>
                  <a:lnTo>
                    <a:pt x="60" y="62"/>
                  </a:lnTo>
                  <a:lnTo>
                    <a:pt x="96" y="62"/>
                  </a:lnTo>
                  <a:lnTo>
                    <a:pt x="120" y="62"/>
                  </a:lnTo>
                  <a:lnTo>
                    <a:pt x="126" y="68"/>
                  </a:lnTo>
                  <a:lnTo>
                    <a:pt x="132" y="74"/>
                  </a:lnTo>
                  <a:lnTo>
                    <a:pt x="145" y="86"/>
                  </a:lnTo>
                  <a:lnTo>
                    <a:pt x="151" y="111"/>
                  </a:lnTo>
                  <a:lnTo>
                    <a:pt x="145" y="129"/>
                  </a:lnTo>
                  <a:lnTo>
                    <a:pt x="145" y="136"/>
                  </a:lnTo>
                  <a:lnTo>
                    <a:pt x="139" y="148"/>
                  </a:lnTo>
                  <a:lnTo>
                    <a:pt x="120" y="154"/>
                  </a:lnTo>
                  <a:lnTo>
                    <a:pt x="108" y="160"/>
                  </a:lnTo>
                  <a:lnTo>
                    <a:pt x="0" y="160"/>
                  </a:lnTo>
                  <a:lnTo>
                    <a:pt x="0" y="123"/>
                  </a:lnTo>
                  <a:close/>
                </a:path>
              </a:pathLst>
            </a:custGeom>
            <a:solidFill>
              <a:srgbClr val="7B79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4" name="Oval 41"/>
            <p:cNvSpPr>
              <a:spLocks noChangeAspect="1" noChangeArrowheads="1"/>
            </p:cNvSpPr>
            <p:nvPr/>
          </p:nvSpPr>
          <p:spPr bwMode="auto">
            <a:xfrm>
              <a:off x="1732" y="2061"/>
              <a:ext cx="48" cy="44"/>
            </a:xfrm>
            <a:prstGeom prst="ellipse">
              <a:avLst/>
            </a:prstGeom>
            <a:solidFill>
              <a:srgbClr val="7B79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5" name="Oval 42"/>
            <p:cNvSpPr>
              <a:spLocks noChangeAspect="1" noChangeArrowheads="1"/>
            </p:cNvSpPr>
            <p:nvPr/>
          </p:nvSpPr>
          <p:spPr bwMode="auto">
            <a:xfrm>
              <a:off x="1732" y="2061"/>
              <a:ext cx="48" cy="44"/>
            </a:xfrm>
            <a:prstGeom prst="ellipse">
              <a:avLst/>
            </a:prstGeom>
            <a:noFill/>
            <a:ln w="9525">
              <a:solidFill>
                <a:srgbClr val="7B797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6" name="Oval 43"/>
            <p:cNvSpPr>
              <a:spLocks noChangeAspect="1" noChangeArrowheads="1"/>
            </p:cNvSpPr>
            <p:nvPr/>
          </p:nvSpPr>
          <p:spPr bwMode="auto">
            <a:xfrm>
              <a:off x="1816" y="2061"/>
              <a:ext cx="42" cy="44"/>
            </a:xfrm>
            <a:prstGeom prst="ellipse">
              <a:avLst/>
            </a:prstGeom>
            <a:solidFill>
              <a:srgbClr val="7B79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7" name="Oval 44"/>
            <p:cNvSpPr>
              <a:spLocks noChangeAspect="1" noChangeArrowheads="1"/>
            </p:cNvSpPr>
            <p:nvPr/>
          </p:nvSpPr>
          <p:spPr bwMode="auto">
            <a:xfrm>
              <a:off x="1816" y="2061"/>
              <a:ext cx="42" cy="44"/>
            </a:xfrm>
            <a:prstGeom prst="ellipse">
              <a:avLst/>
            </a:prstGeom>
            <a:noFill/>
            <a:ln w="9525">
              <a:solidFill>
                <a:srgbClr val="7B797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8" name="Oval 45"/>
            <p:cNvSpPr>
              <a:spLocks noChangeAspect="1" noChangeArrowheads="1"/>
            </p:cNvSpPr>
            <p:nvPr/>
          </p:nvSpPr>
          <p:spPr bwMode="auto">
            <a:xfrm>
              <a:off x="1894" y="2061"/>
              <a:ext cx="42" cy="44"/>
            </a:xfrm>
            <a:prstGeom prst="ellipse">
              <a:avLst/>
            </a:prstGeom>
            <a:solidFill>
              <a:srgbClr val="7B79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99" name="Oval 46"/>
            <p:cNvSpPr>
              <a:spLocks noChangeAspect="1" noChangeArrowheads="1"/>
            </p:cNvSpPr>
            <p:nvPr/>
          </p:nvSpPr>
          <p:spPr bwMode="auto">
            <a:xfrm>
              <a:off x="1894" y="2061"/>
              <a:ext cx="42" cy="44"/>
            </a:xfrm>
            <a:prstGeom prst="ellipse">
              <a:avLst/>
            </a:prstGeom>
            <a:noFill/>
            <a:ln w="9525">
              <a:solidFill>
                <a:srgbClr val="7B797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0" name="Oval 47"/>
            <p:cNvSpPr>
              <a:spLocks noChangeAspect="1" noChangeArrowheads="1"/>
            </p:cNvSpPr>
            <p:nvPr/>
          </p:nvSpPr>
          <p:spPr bwMode="auto">
            <a:xfrm>
              <a:off x="1973" y="2061"/>
              <a:ext cx="48" cy="44"/>
            </a:xfrm>
            <a:prstGeom prst="ellipse">
              <a:avLst/>
            </a:prstGeom>
            <a:solidFill>
              <a:srgbClr val="7B79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1" name="Oval 48"/>
            <p:cNvSpPr>
              <a:spLocks noChangeAspect="1" noChangeArrowheads="1"/>
            </p:cNvSpPr>
            <p:nvPr/>
          </p:nvSpPr>
          <p:spPr bwMode="auto">
            <a:xfrm>
              <a:off x="1973" y="2061"/>
              <a:ext cx="48" cy="44"/>
            </a:xfrm>
            <a:prstGeom prst="ellipse">
              <a:avLst/>
            </a:prstGeom>
            <a:noFill/>
            <a:ln w="9525">
              <a:solidFill>
                <a:srgbClr val="7B797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2" name="Oval 49"/>
            <p:cNvSpPr>
              <a:spLocks noChangeAspect="1" noChangeArrowheads="1"/>
            </p:cNvSpPr>
            <p:nvPr/>
          </p:nvSpPr>
          <p:spPr bwMode="auto">
            <a:xfrm>
              <a:off x="2051" y="2061"/>
              <a:ext cx="48" cy="44"/>
            </a:xfrm>
            <a:prstGeom prst="ellipse">
              <a:avLst/>
            </a:prstGeom>
            <a:noFill/>
            <a:ln w="9525">
              <a:solidFill>
                <a:srgbClr val="FE7C1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3" name="Oval 50"/>
            <p:cNvSpPr>
              <a:spLocks noChangeAspect="1" noChangeArrowheads="1"/>
            </p:cNvSpPr>
            <p:nvPr/>
          </p:nvSpPr>
          <p:spPr bwMode="auto">
            <a:xfrm>
              <a:off x="2129" y="2061"/>
              <a:ext cx="48" cy="44"/>
            </a:xfrm>
            <a:prstGeom prst="ellipse">
              <a:avLst/>
            </a:prstGeom>
            <a:solidFill>
              <a:srgbClr val="7B79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4" name="Oval 51"/>
            <p:cNvSpPr>
              <a:spLocks noChangeAspect="1" noChangeArrowheads="1"/>
            </p:cNvSpPr>
            <p:nvPr/>
          </p:nvSpPr>
          <p:spPr bwMode="auto">
            <a:xfrm>
              <a:off x="2129" y="2061"/>
              <a:ext cx="48" cy="44"/>
            </a:xfrm>
            <a:prstGeom prst="ellipse">
              <a:avLst/>
            </a:prstGeom>
            <a:noFill/>
            <a:ln w="9525">
              <a:solidFill>
                <a:srgbClr val="7B797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5" name="Oval 52"/>
            <p:cNvSpPr>
              <a:spLocks noChangeAspect="1" noChangeArrowheads="1"/>
            </p:cNvSpPr>
            <p:nvPr/>
          </p:nvSpPr>
          <p:spPr bwMode="auto">
            <a:xfrm>
              <a:off x="2207" y="2061"/>
              <a:ext cx="48" cy="44"/>
            </a:xfrm>
            <a:prstGeom prst="ellipse">
              <a:avLst/>
            </a:prstGeom>
            <a:solidFill>
              <a:srgbClr val="7B79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6" name="Oval 53"/>
            <p:cNvSpPr>
              <a:spLocks noChangeAspect="1" noChangeArrowheads="1"/>
            </p:cNvSpPr>
            <p:nvPr/>
          </p:nvSpPr>
          <p:spPr bwMode="auto">
            <a:xfrm>
              <a:off x="2207" y="2061"/>
              <a:ext cx="48" cy="44"/>
            </a:xfrm>
            <a:prstGeom prst="ellipse">
              <a:avLst/>
            </a:prstGeom>
            <a:noFill/>
            <a:ln w="9525">
              <a:solidFill>
                <a:srgbClr val="7B797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7" name="Oval 54"/>
            <p:cNvSpPr>
              <a:spLocks noChangeAspect="1" noChangeArrowheads="1"/>
            </p:cNvSpPr>
            <p:nvPr/>
          </p:nvSpPr>
          <p:spPr bwMode="auto">
            <a:xfrm>
              <a:off x="2292" y="2061"/>
              <a:ext cx="42" cy="44"/>
            </a:xfrm>
            <a:prstGeom prst="ellipse">
              <a:avLst/>
            </a:prstGeom>
            <a:solidFill>
              <a:srgbClr val="7B79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8" name="Oval 55"/>
            <p:cNvSpPr>
              <a:spLocks noChangeAspect="1" noChangeArrowheads="1"/>
            </p:cNvSpPr>
            <p:nvPr/>
          </p:nvSpPr>
          <p:spPr bwMode="auto">
            <a:xfrm>
              <a:off x="2292" y="2061"/>
              <a:ext cx="42" cy="44"/>
            </a:xfrm>
            <a:prstGeom prst="ellipse">
              <a:avLst/>
            </a:prstGeom>
            <a:noFill/>
            <a:ln w="9525">
              <a:solidFill>
                <a:srgbClr val="7B797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09" name="Oval 56"/>
            <p:cNvSpPr>
              <a:spLocks noChangeAspect="1" noChangeArrowheads="1"/>
            </p:cNvSpPr>
            <p:nvPr/>
          </p:nvSpPr>
          <p:spPr bwMode="auto">
            <a:xfrm>
              <a:off x="2370" y="2061"/>
              <a:ext cx="48" cy="44"/>
            </a:xfrm>
            <a:prstGeom prst="ellipse">
              <a:avLst/>
            </a:prstGeom>
            <a:solidFill>
              <a:srgbClr val="7B79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10" name="Oval 57"/>
            <p:cNvSpPr>
              <a:spLocks noChangeAspect="1" noChangeArrowheads="1"/>
            </p:cNvSpPr>
            <p:nvPr/>
          </p:nvSpPr>
          <p:spPr bwMode="auto">
            <a:xfrm>
              <a:off x="2370" y="2061"/>
              <a:ext cx="48" cy="44"/>
            </a:xfrm>
            <a:prstGeom prst="ellipse">
              <a:avLst/>
            </a:prstGeom>
            <a:noFill/>
            <a:ln w="9525">
              <a:solidFill>
                <a:srgbClr val="7B797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11" name="Oval 58"/>
            <p:cNvSpPr>
              <a:spLocks noChangeAspect="1" noChangeArrowheads="1"/>
            </p:cNvSpPr>
            <p:nvPr/>
          </p:nvSpPr>
          <p:spPr bwMode="auto">
            <a:xfrm>
              <a:off x="1732" y="2142"/>
              <a:ext cx="48" cy="49"/>
            </a:xfrm>
            <a:prstGeom prst="ellipse">
              <a:avLst/>
            </a:prstGeom>
            <a:solidFill>
              <a:srgbClr val="7B79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12" name="Oval 59"/>
            <p:cNvSpPr>
              <a:spLocks noChangeAspect="1" noChangeArrowheads="1"/>
            </p:cNvSpPr>
            <p:nvPr/>
          </p:nvSpPr>
          <p:spPr bwMode="auto">
            <a:xfrm>
              <a:off x="1732" y="2142"/>
              <a:ext cx="48" cy="49"/>
            </a:xfrm>
            <a:prstGeom prst="ellipse">
              <a:avLst/>
            </a:prstGeom>
            <a:noFill/>
            <a:ln w="9525">
              <a:solidFill>
                <a:srgbClr val="7B797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13" name="Oval 60"/>
            <p:cNvSpPr>
              <a:spLocks noChangeAspect="1" noChangeArrowheads="1"/>
            </p:cNvSpPr>
            <p:nvPr/>
          </p:nvSpPr>
          <p:spPr bwMode="auto">
            <a:xfrm>
              <a:off x="1816" y="2142"/>
              <a:ext cx="42" cy="49"/>
            </a:xfrm>
            <a:prstGeom prst="ellipse">
              <a:avLst/>
            </a:prstGeom>
            <a:solidFill>
              <a:srgbClr val="7B79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14" name="Oval 61"/>
            <p:cNvSpPr>
              <a:spLocks noChangeAspect="1" noChangeArrowheads="1"/>
            </p:cNvSpPr>
            <p:nvPr/>
          </p:nvSpPr>
          <p:spPr bwMode="auto">
            <a:xfrm>
              <a:off x="1816" y="2142"/>
              <a:ext cx="42" cy="49"/>
            </a:xfrm>
            <a:prstGeom prst="ellipse">
              <a:avLst/>
            </a:prstGeom>
            <a:noFill/>
            <a:ln w="9525">
              <a:solidFill>
                <a:srgbClr val="7B797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15" name="Oval 62"/>
            <p:cNvSpPr>
              <a:spLocks noChangeAspect="1" noChangeArrowheads="1"/>
            </p:cNvSpPr>
            <p:nvPr/>
          </p:nvSpPr>
          <p:spPr bwMode="auto">
            <a:xfrm>
              <a:off x="1892" y="2142"/>
              <a:ext cx="47" cy="49"/>
            </a:xfrm>
            <a:prstGeom prst="ellipse">
              <a:avLst/>
            </a:prstGeom>
            <a:noFill/>
            <a:ln w="9525">
              <a:solidFill>
                <a:srgbClr val="FE7C1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16" name="Oval 63"/>
            <p:cNvSpPr>
              <a:spLocks noChangeAspect="1" noChangeArrowheads="1"/>
            </p:cNvSpPr>
            <p:nvPr/>
          </p:nvSpPr>
          <p:spPr bwMode="auto">
            <a:xfrm>
              <a:off x="1973" y="2142"/>
              <a:ext cx="48" cy="49"/>
            </a:xfrm>
            <a:prstGeom prst="ellipse">
              <a:avLst/>
            </a:prstGeom>
            <a:solidFill>
              <a:srgbClr val="7B79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17" name="Oval 64"/>
            <p:cNvSpPr>
              <a:spLocks noChangeAspect="1" noChangeArrowheads="1"/>
            </p:cNvSpPr>
            <p:nvPr/>
          </p:nvSpPr>
          <p:spPr bwMode="auto">
            <a:xfrm>
              <a:off x="1973" y="2142"/>
              <a:ext cx="48" cy="49"/>
            </a:xfrm>
            <a:prstGeom prst="ellipse">
              <a:avLst/>
            </a:prstGeom>
            <a:noFill/>
            <a:ln w="9525">
              <a:solidFill>
                <a:srgbClr val="7B797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18" name="Oval 65"/>
            <p:cNvSpPr>
              <a:spLocks noChangeAspect="1" noChangeArrowheads="1"/>
            </p:cNvSpPr>
            <p:nvPr/>
          </p:nvSpPr>
          <p:spPr bwMode="auto">
            <a:xfrm>
              <a:off x="2051" y="2142"/>
              <a:ext cx="48" cy="49"/>
            </a:xfrm>
            <a:prstGeom prst="ellipse">
              <a:avLst/>
            </a:prstGeom>
            <a:solidFill>
              <a:srgbClr val="7B79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19" name="Oval 66"/>
            <p:cNvSpPr>
              <a:spLocks noChangeAspect="1" noChangeArrowheads="1"/>
            </p:cNvSpPr>
            <p:nvPr/>
          </p:nvSpPr>
          <p:spPr bwMode="auto">
            <a:xfrm>
              <a:off x="2051" y="2142"/>
              <a:ext cx="48" cy="49"/>
            </a:xfrm>
            <a:prstGeom prst="ellipse">
              <a:avLst/>
            </a:prstGeom>
            <a:noFill/>
            <a:ln w="9525">
              <a:solidFill>
                <a:srgbClr val="7B797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20" name="Oval 67"/>
            <p:cNvSpPr>
              <a:spLocks noChangeAspect="1" noChangeArrowheads="1"/>
            </p:cNvSpPr>
            <p:nvPr/>
          </p:nvSpPr>
          <p:spPr bwMode="auto">
            <a:xfrm>
              <a:off x="2129" y="2142"/>
              <a:ext cx="48" cy="49"/>
            </a:xfrm>
            <a:prstGeom prst="ellipse">
              <a:avLst/>
            </a:prstGeom>
            <a:solidFill>
              <a:srgbClr val="7B79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21" name="Oval 68"/>
            <p:cNvSpPr>
              <a:spLocks noChangeAspect="1" noChangeArrowheads="1"/>
            </p:cNvSpPr>
            <p:nvPr/>
          </p:nvSpPr>
          <p:spPr bwMode="auto">
            <a:xfrm>
              <a:off x="2129" y="2142"/>
              <a:ext cx="48" cy="49"/>
            </a:xfrm>
            <a:prstGeom prst="ellipse">
              <a:avLst/>
            </a:prstGeom>
            <a:noFill/>
            <a:ln w="9525">
              <a:solidFill>
                <a:srgbClr val="7B797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22" name="Oval 69"/>
            <p:cNvSpPr>
              <a:spLocks noChangeAspect="1" noChangeArrowheads="1"/>
            </p:cNvSpPr>
            <p:nvPr/>
          </p:nvSpPr>
          <p:spPr bwMode="auto">
            <a:xfrm>
              <a:off x="2207" y="2142"/>
              <a:ext cx="48" cy="49"/>
            </a:xfrm>
            <a:prstGeom prst="ellipse">
              <a:avLst/>
            </a:prstGeom>
            <a:solidFill>
              <a:srgbClr val="7B79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23" name="Oval 70"/>
            <p:cNvSpPr>
              <a:spLocks noChangeAspect="1" noChangeArrowheads="1"/>
            </p:cNvSpPr>
            <p:nvPr/>
          </p:nvSpPr>
          <p:spPr bwMode="auto">
            <a:xfrm>
              <a:off x="2207" y="2142"/>
              <a:ext cx="48" cy="49"/>
            </a:xfrm>
            <a:prstGeom prst="ellipse">
              <a:avLst/>
            </a:prstGeom>
            <a:noFill/>
            <a:ln w="9525">
              <a:solidFill>
                <a:srgbClr val="7B797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24" name="Oval 71"/>
            <p:cNvSpPr>
              <a:spLocks noChangeAspect="1" noChangeArrowheads="1"/>
            </p:cNvSpPr>
            <p:nvPr/>
          </p:nvSpPr>
          <p:spPr bwMode="auto">
            <a:xfrm>
              <a:off x="2292" y="2142"/>
              <a:ext cx="42" cy="49"/>
            </a:xfrm>
            <a:prstGeom prst="ellipse">
              <a:avLst/>
            </a:prstGeom>
            <a:solidFill>
              <a:srgbClr val="7B79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25" name="Oval 72"/>
            <p:cNvSpPr>
              <a:spLocks noChangeAspect="1" noChangeArrowheads="1"/>
            </p:cNvSpPr>
            <p:nvPr/>
          </p:nvSpPr>
          <p:spPr bwMode="auto">
            <a:xfrm>
              <a:off x="2292" y="2142"/>
              <a:ext cx="42" cy="49"/>
            </a:xfrm>
            <a:prstGeom prst="ellipse">
              <a:avLst/>
            </a:prstGeom>
            <a:noFill/>
            <a:ln w="9525">
              <a:solidFill>
                <a:srgbClr val="7B797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26" name="Oval 73"/>
            <p:cNvSpPr>
              <a:spLocks noChangeAspect="1" noChangeArrowheads="1"/>
            </p:cNvSpPr>
            <p:nvPr/>
          </p:nvSpPr>
          <p:spPr bwMode="auto">
            <a:xfrm>
              <a:off x="2370" y="2142"/>
              <a:ext cx="48" cy="49"/>
            </a:xfrm>
            <a:prstGeom prst="ellipse">
              <a:avLst/>
            </a:prstGeom>
            <a:solidFill>
              <a:srgbClr val="7B79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27" name="Oval 74"/>
            <p:cNvSpPr>
              <a:spLocks noChangeAspect="1" noChangeArrowheads="1"/>
            </p:cNvSpPr>
            <p:nvPr/>
          </p:nvSpPr>
          <p:spPr bwMode="auto">
            <a:xfrm>
              <a:off x="2370" y="2142"/>
              <a:ext cx="48" cy="49"/>
            </a:xfrm>
            <a:prstGeom prst="ellipse">
              <a:avLst/>
            </a:prstGeom>
            <a:noFill/>
            <a:ln w="9525">
              <a:solidFill>
                <a:srgbClr val="7B797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28" name="Oval 75"/>
            <p:cNvSpPr>
              <a:spLocks noChangeAspect="1" noChangeArrowheads="1"/>
            </p:cNvSpPr>
            <p:nvPr/>
          </p:nvSpPr>
          <p:spPr bwMode="auto">
            <a:xfrm>
              <a:off x="1732" y="2222"/>
              <a:ext cx="48" cy="49"/>
            </a:xfrm>
            <a:prstGeom prst="ellipse">
              <a:avLst/>
            </a:prstGeom>
            <a:solidFill>
              <a:srgbClr val="7B79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29" name="Oval 76"/>
            <p:cNvSpPr>
              <a:spLocks noChangeAspect="1" noChangeArrowheads="1"/>
            </p:cNvSpPr>
            <p:nvPr/>
          </p:nvSpPr>
          <p:spPr bwMode="auto">
            <a:xfrm>
              <a:off x="1732" y="2222"/>
              <a:ext cx="48" cy="49"/>
            </a:xfrm>
            <a:prstGeom prst="ellipse">
              <a:avLst/>
            </a:prstGeom>
            <a:noFill/>
            <a:ln w="9525">
              <a:solidFill>
                <a:srgbClr val="7B797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30" name="Oval 77"/>
            <p:cNvSpPr>
              <a:spLocks noChangeAspect="1" noChangeArrowheads="1"/>
            </p:cNvSpPr>
            <p:nvPr/>
          </p:nvSpPr>
          <p:spPr bwMode="auto">
            <a:xfrm>
              <a:off x="1816" y="2222"/>
              <a:ext cx="42" cy="49"/>
            </a:xfrm>
            <a:prstGeom prst="ellipse">
              <a:avLst/>
            </a:prstGeom>
            <a:solidFill>
              <a:srgbClr val="7B79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31" name="Oval 78"/>
            <p:cNvSpPr>
              <a:spLocks noChangeAspect="1" noChangeArrowheads="1"/>
            </p:cNvSpPr>
            <p:nvPr/>
          </p:nvSpPr>
          <p:spPr bwMode="auto">
            <a:xfrm>
              <a:off x="1816" y="2222"/>
              <a:ext cx="42" cy="49"/>
            </a:xfrm>
            <a:prstGeom prst="ellipse">
              <a:avLst/>
            </a:prstGeom>
            <a:noFill/>
            <a:ln w="9525">
              <a:solidFill>
                <a:srgbClr val="7B797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32" name="Oval 79"/>
            <p:cNvSpPr>
              <a:spLocks noChangeAspect="1" noChangeArrowheads="1"/>
            </p:cNvSpPr>
            <p:nvPr/>
          </p:nvSpPr>
          <p:spPr bwMode="auto">
            <a:xfrm>
              <a:off x="1894" y="2222"/>
              <a:ext cx="42" cy="49"/>
            </a:xfrm>
            <a:prstGeom prst="ellipse">
              <a:avLst/>
            </a:prstGeom>
            <a:solidFill>
              <a:srgbClr val="7B79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33" name="Oval 80"/>
            <p:cNvSpPr>
              <a:spLocks noChangeAspect="1" noChangeArrowheads="1"/>
            </p:cNvSpPr>
            <p:nvPr/>
          </p:nvSpPr>
          <p:spPr bwMode="auto">
            <a:xfrm>
              <a:off x="1894" y="2222"/>
              <a:ext cx="42" cy="49"/>
            </a:xfrm>
            <a:prstGeom prst="ellipse">
              <a:avLst/>
            </a:prstGeom>
            <a:noFill/>
            <a:ln w="9525">
              <a:solidFill>
                <a:srgbClr val="7B797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34" name="Oval 81"/>
            <p:cNvSpPr>
              <a:spLocks noChangeAspect="1" noChangeArrowheads="1"/>
            </p:cNvSpPr>
            <p:nvPr/>
          </p:nvSpPr>
          <p:spPr bwMode="auto">
            <a:xfrm>
              <a:off x="1973" y="2222"/>
              <a:ext cx="48" cy="49"/>
            </a:xfrm>
            <a:prstGeom prst="ellipse">
              <a:avLst/>
            </a:prstGeom>
            <a:solidFill>
              <a:srgbClr val="7B79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35" name="Oval 82"/>
            <p:cNvSpPr>
              <a:spLocks noChangeAspect="1" noChangeArrowheads="1"/>
            </p:cNvSpPr>
            <p:nvPr/>
          </p:nvSpPr>
          <p:spPr bwMode="auto">
            <a:xfrm>
              <a:off x="1973" y="2222"/>
              <a:ext cx="48" cy="49"/>
            </a:xfrm>
            <a:prstGeom prst="ellipse">
              <a:avLst/>
            </a:prstGeom>
            <a:noFill/>
            <a:ln w="9525">
              <a:solidFill>
                <a:srgbClr val="7B797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36" name="Oval 83"/>
            <p:cNvSpPr>
              <a:spLocks noChangeAspect="1" noChangeArrowheads="1"/>
            </p:cNvSpPr>
            <p:nvPr/>
          </p:nvSpPr>
          <p:spPr bwMode="auto">
            <a:xfrm>
              <a:off x="2051" y="2222"/>
              <a:ext cx="48" cy="49"/>
            </a:xfrm>
            <a:prstGeom prst="ellipse">
              <a:avLst/>
            </a:prstGeom>
            <a:solidFill>
              <a:srgbClr val="7B79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37" name="Oval 84"/>
            <p:cNvSpPr>
              <a:spLocks noChangeAspect="1" noChangeArrowheads="1"/>
            </p:cNvSpPr>
            <p:nvPr/>
          </p:nvSpPr>
          <p:spPr bwMode="auto">
            <a:xfrm>
              <a:off x="2051" y="2222"/>
              <a:ext cx="48" cy="49"/>
            </a:xfrm>
            <a:prstGeom prst="ellipse">
              <a:avLst/>
            </a:prstGeom>
            <a:noFill/>
            <a:ln w="9525">
              <a:solidFill>
                <a:srgbClr val="7B797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38" name="Oval 85"/>
            <p:cNvSpPr>
              <a:spLocks noChangeAspect="1" noChangeArrowheads="1"/>
            </p:cNvSpPr>
            <p:nvPr/>
          </p:nvSpPr>
          <p:spPr bwMode="auto">
            <a:xfrm>
              <a:off x="2129" y="2222"/>
              <a:ext cx="48" cy="49"/>
            </a:xfrm>
            <a:prstGeom prst="ellipse">
              <a:avLst/>
            </a:prstGeom>
            <a:solidFill>
              <a:srgbClr val="7B79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39" name="Oval 86"/>
            <p:cNvSpPr>
              <a:spLocks noChangeAspect="1" noChangeArrowheads="1"/>
            </p:cNvSpPr>
            <p:nvPr/>
          </p:nvSpPr>
          <p:spPr bwMode="auto">
            <a:xfrm>
              <a:off x="2129" y="2222"/>
              <a:ext cx="48" cy="49"/>
            </a:xfrm>
            <a:prstGeom prst="ellipse">
              <a:avLst/>
            </a:prstGeom>
            <a:noFill/>
            <a:ln w="9525">
              <a:solidFill>
                <a:srgbClr val="7B797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40" name="Oval 87"/>
            <p:cNvSpPr>
              <a:spLocks noChangeAspect="1" noChangeArrowheads="1"/>
            </p:cNvSpPr>
            <p:nvPr/>
          </p:nvSpPr>
          <p:spPr bwMode="auto">
            <a:xfrm>
              <a:off x="2207" y="2222"/>
              <a:ext cx="48" cy="49"/>
            </a:xfrm>
            <a:prstGeom prst="ellipse">
              <a:avLst/>
            </a:prstGeom>
            <a:noFill/>
            <a:ln w="9525">
              <a:solidFill>
                <a:srgbClr val="FE7C1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41" name="Oval 88"/>
            <p:cNvSpPr>
              <a:spLocks noChangeAspect="1" noChangeArrowheads="1"/>
            </p:cNvSpPr>
            <p:nvPr/>
          </p:nvSpPr>
          <p:spPr bwMode="auto">
            <a:xfrm>
              <a:off x="2292" y="2222"/>
              <a:ext cx="42" cy="49"/>
            </a:xfrm>
            <a:prstGeom prst="ellipse">
              <a:avLst/>
            </a:prstGeom>
            <a:solidFill>
              <a:srgbClr val="7B79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42" name="Oval 89"/>
            <p:cNvSpPr>
              <a:spLocks noChangeAspect="1" noChangeArrowheads="1"/>
            </p:cNvSpPr>
            <p:nvPr/>
          </p:nvSpPr>
          <p:spPr bwMode="auto">
            <a:xfrm>
              <a:off x="2292" y="2222"/>
              <a:ext cx="42" cy="49"/>
            </a:xfrm>
            <a:prstGeom prst="ellipse">
              <a:avLst/>
            </a:prstGeom>
            <a:noFill/>
            <a:ln w="9525">
              <a:solidFill>
                <a:srgbClr val="7B797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43" name="Oval 90"/>
            <p:cNvSpPr>
              <a:spLocks noChangeAspect="1" noChangeArrowheads="1"/>
            </p:cNvSpPr>
            <p:nvPr/>
          </p:nvSpPr>
          <p:spPr bwMode="auto">
            <a:xfrm>
              <a:off x="2370" y="2222"/>
              <a:ext cx="48" cy="49"/>
            </a:xfrm>
            <a:prstGeom prst="ellipse">
              <a:avLst/>
            </a:prstGeom>
            <a:solidFill>
              <a:srgbClr val="7B797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44" name="Oval 91"/>
            <p:cNvSpPr>
              <a:spLocks noChangeAspect="1" noChangeArrowheads="1"/>
            </p:cNvSpPr>
            <p:nvPr/>
          </p:nvSpPr>
          <p:spPr bwMode="auto">
            <a:xfrm>
              <a:off x="2370" y="2222"/>
              <a:ext cx="48" cy="49"/>
            </a:xfrm>
            <a:prstGeom prst="ellipse">
              <a:avLst/>
            </a:prstGeom>
            <a:noFill/>
            <a:ln w="9525">
              <a:solidFill>
                <a:srgbClr val="7B797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45" name="Oval 92"/>
            <p:cNvSpPr>
              <a:spLocks noChangeAspect="1" noChangeArrowheads="1"/>
            </p:cNvSpPr>
            <p:nvPr/>
          </p:nvSpPr>
          <p:spPr bwMode="auto">
            <a:xfrm>
              <a:off x="787" y="2061"/>
              <a:ext cx="42" cy="44"/>
            </a:xfrm>
            <a:prstGeom prst="ellipse">
              <a:avLst/>
            </a:prstGeom>
            <a:solidFill>
              <a:srgbClr val="FE7C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46" name="Oval 93"/>
            <p:cNvSpPr>
              <a:spLocks noChangeAspect="1" noChangeArrowheads="1"/>
            </p:cNvSpPr>
            <p:nvPr/>
          </p:nvSpPr>
          <p:spPr bwMode="auto">
            <a:xfrm>
              <a:off x="787" y="2061"/>
              <a:ext cx="42" cy="44"/>
            </a:xfrm>
            <a:prstGeom prst="ellipse">
              <a:avLst/>
            </a:prstGeom>
            <a:noFill/>
            <a:ln w="9525">
              <a:solidFill>
                <a:srgbClr val="FE7C1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47" name="Oval 94"/>
            <p:cNvSpPr>
              <a:spLocks noChangeAspect="1" noChangeArrowheads="1"/>
            </p:cNvSpPr>
            <p:nvPr/>
          </p:nvSpPr>
          <p:spPr bwMode="auto">
            <a:xfrm>
              <a:off x="624" y="2142"/>
              <a:ext cx="48" cy="43"/>
            </a:xfrm>
            <a:prstGeom prst="ellipse">
              <a:avLst/>
            </a:prstGeom>
            <a:solidFill>
              <a:srgbClr val="FE7C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48" name="Oval 95"/>
            <p:cNvSpPr>
              <a:spLocks noChangeAspect="1" noChangeArrowheads="1"/>
            </p:cNvSpPr>
            <p:nvPr/>
          </p:nvSpPr>
          <p:spPr bwMode="auto">
            <a:xfrm>
              <a:off x="624" y="2142"/>
              <a:ext cx="48" cy="43"/>
            </a:xfrm>
            <a:prstGeom prst="ellipse">
              <a:avLst/>
            </a:prstGeom>
            <a:noFill/>
            <a:ln w="9525">
              <a:solidFill>
                <a:srgbClr val="FE7C1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49" name="Oval 96"/>
            <p:cNvSpPr>
              <a:spLocks noChangeAspect="1" noChangeArrowheads="1"/>
            </p:cNvSpPr>
            <p:nvPr/>
          </p:nvSpPr>
          <p:spPr bwMode="auto">
            <a:xfrm>
              <a:off x="943" y="2222"/>
              <a:ext cx="48" cy="49"/>
            </a:xfrm>
            <a:prstGeom prst="ellipse">
              <a:avLst/>
            </a:prstGeom>
            <a:solidFill>
              <a:srgbClr val="FE7C1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150" name="Oval 97"/>
            <p:cNvSpPr>
              <a:spLocks noChangeAspect="1" noChangeArrowheads="1"/>
            </p:cNvSpPr>
            <p:nvPr/>
          </p:nvSpPr>
          <p:spPr bwMode="auto">
            <a:xfrm>
              <a:off x="943" y="2222"/>
              <a:ext cx="48" cy="49"/>
            </a:xfrm>
            <a:prstGeom prst="ellipse">
              <a:avLst/>
            </a:prstGeom>
            <a:noFill/>
            <a:ln w="9525">
              <a:solidFill>
                <a:srgbClr val="FE7C1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</p:grpSp>
      <p:grpSp>
        <p:nvGrpSpPr>
          <p:cNvPr id="154" name="Group 153"/>
          <p:cNvGrpSpPr>
            <a:grpSpLocks noChangeAspect="1"/>
          </p:cNvGrpSpPr>
          <p:nvPr/>
        </p:nvGrpSpPr>
        <p:grpSpPr>
          <a:xfrm>
            <a:off x="38930262" y="1730294"/>
            <a:ext cx="3236976" cy="1674893"/>
            <a:chOff x="34282062" y="2719387"/>
            <a:chExt cx="3279775" cy="1697038"/>
          </a:xfrm>
        </p:grpSpPr>
        <p:pic>
          <p:nvPicPr>
            <p:cNvPr id="151" name="Picture 114" descr="Screen shot 2011-05-17 at 11.45.30 PM.png"/>
            <p:cNvPicPr>
              <a:picLocks noChangeAspect="1"/>
            </p:cNvPicPr>
            <p:nvPr/>
          </p:nvPicPr>
          <p:blipFill>
            <a:blip r:embed="rId17" cstate="print"/>
            <a:srcRect l="11076" r="11385" b="5714"/>
            <a:stretch>
              <a:fillRect/>
            </a:stretch>
          </p:blipFill>
          <p:spPr bwMode="auto">
            <a:xfrm>
              <a:off x="34282062" y="2719387"/>
              <a:ext cx="1600200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2" name="Picture 115" descr="Screen shot 2011-05-17 at 11.45.03 PM.png"/>
            <p:cNvPicPr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5882262" y="2719387"/>
              <a:ext cx="1679575" cy="169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5" name="TextBox 154"/>
          <p:cNvSpPr txBox="1"/>
          <p:nvPr/>
        </p:nvSpPr>
        <p:spPr>
          <a:xfrm>
            <a:off x="38854062" y="3328987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Columbia University</a:t>
            </a:r>
            <a:endParaRPr lang="en-US" sz="2400" dirty="0"/>
          </a:p>
        </p:txBody>
      </p:sp>
      <p:sp>
        <p:nvSpPr>
          <p:cNvPr id="156" name="Rounded Rectangle 155"/>
          <p:cNvSpPr/>
          <p:nvPr/>
        </p:nvSpPr>
        <p:spPr bwMode="auto">
          <a:xfrm>
            <a:off x="14393862" y="16892587"/>
            <a:ext cx="13411200" cy="10363200"/>
          </a:xfrm>
          <a:prstGeom prst="roundRect">
            <a:avLst>
              <a:gd name="adj" fmla="val 7198"/>
            </a:avLst>
          </a:prstGeom>
          <a:noFill/>
          <a:ln w="1016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7" name="Rounded Rectangle 156"/>
          <p:cNvSpPr/>
          <p:nvPr/>
        </p:nvSpPr>
        <p:spPr bwMode="auto">
          <a:xfrm>
            <a:off x="28414662" y="16892587"/>
            <a:ext cx="13411200" cy="10363200"/>
          </a:xfrm>
          <a:prstGeom prst="roundRect">
            <a:avLst>
              <a:gd name="adj" fmla="val 7198"/>
            </a:avLst>
          </a:prstGeom>
          <a:noFill/>
          <a:ln w="1016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Rounded Rectangle 157"/>
          <p:cNvSpPr/>
          <p:nvPr/>
        </p:nvSpPr>
        <p:spPr bwMode="auto">
          <a:xfrm>
            <a:off x="28414662" y="6148387"/>
            <a:ext cx="13411200" cy="10363200"/>
          </a:xfrm>
          <a:prstGeom prst="roundRect">
            <a:avLst>
              <a:gd name="adj" fmla="val 7198"/>
            </a:avLst>
          </a:prstGeom>
          <a:noFill/>
          <a:ln w="1016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Rounded Rectangle 158"/>
          <p:cNvSpPr/>
          <p:nvPr/>
        </p:nvSpPr>
        <p:spPr bwMode="auto">
          <a:xfrm>
            <a:off x="14393862" y="6148387"/>
            <a:ext cx="13411200" cy="10363200"/>
          </a:xfrm>
          <a:prstGeom prst="roundRect">
            <a:avLst>
              <a:gd name="adj" fmla="val 7198"/>
            </a:avLst>
          </a:prstGeom>
          <a:noFill/>
          <a:ln w="101600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Rounded Rectangle 159"/>
          <p:cNvSpPr/>
          <p:nvPr/>
        </p:nvSpPr>
        <p:spPr bwMode="auto">
          <a:xfrm>
            <a:off x="525462" y="6148387"/>
            <a:ext cx="13411200" cy="16768464"/>
          </a:xfrm>
          <a:prstGeom prst="roundRect">
            <a:avLst>
              <a:gd name="adj" fmla="val 7198"/>
            </a:avLst>
          </a:prstGeom>
          <a:noFill/>
          <a:ln w="1016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Rounded Rectangle 160"/>
          <p:cNvSpPr/>
          <p:nvPr/>
        </p:nvSpPr>
        <p:spPr bwMode="auto">
          <a:xfrm>
            <a:off x="525462" y="27636787"/>
            <a:ext cx="41300400" cy="1066800"/>
          </a:xfrm>
          <a:prstGeom prst="roundRect">
            <a:avLst>
              <a:gd name="adj" fmla="val 7198"/>
            </a:avLst>
          </a:prstGeom>
          <a:noFill/>
          <a:ln w="1016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4" name="Striped Right Arrow 73"/>
          <p:cNvSpPr/>
          <p:nvPr/>
        </p:nvSpPr>
        <p:spPr bwMode="auto">
          <a:xfrm>
            <a:off x="27347861" y="14301787"/>
            <a:ext cx="1676400" cy="838200"/>
          </a:xfrm>
          <a:prstGeom prst="stripedRightArrow">
            <a:avLst>
              <a:gd name="adj1" fmla="val 46970"/>
              <a:gd name="adj2" fmla="val 50000"/>
            </a:avLst>
          </a:prstGeom>
          <a:solidFill>
            <a:srgbClr val="6699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Striped Right Arrow 74"/>
          <p:cNvSpPr/>
          <p:nvPr/>
        </p:nvSpPr>
        <p:spPr bwMode="auto">
          <a:xfrm rot="5400000">
            <a:off x="25328562" y="16397287"/>
            <a:ext cx="1676400" cy="838200"/>
          </a:xfrm>
          <a:prstGeom prst="stripedRightArrow">
            <a:avLst>
              <a:gd name="adj1" fmla="val 46970"/>
              <a:gd name="adj2" fmla="val 50000"/>
            </a:avLst>
          </a:prstGeom>
          <a:solidFill>
            <a:srgbClr val="FFF2B9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6" name="Striped Right Arrow 75"/>
          <p:cNvSpPr/>
          <p:nvPr/>
        </p:nvSpPr>
        <p:spPr bwMode="auto">
          <a:xfrm rot="2418089">
            <a:off x="27038994" y="15963671"/>
            <a:ext cx="1676400" cy="838200"/>
          </a:xfrm>
          <a:prstGeom prst="stripedRightArrow">
            <a:avLst>
              <a:gd name="adj1" fmla="val 46970"/>
              <a:gd name="adj2" fmla="val 50000"/>
            </a:avLst>
          </a:prstGeom>
          <a:solidFill>
            <a:srgbClr val="CC0000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Left Brace 152"/>
          <p:cNvSpPr/>
          <p:nvPr/>
        </p:nvSpPr>
        <p:spPr bwMode="auto">
          <a:xfrm>
            <a:off x="33710045" y="11101387"/>
            <a:ext cx="76200" cy="274320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Left Brace 161"/>
          <p:cNvSpPr/>
          <p:nvPr/>
        </p:nvSpPr>
        <p:spPr bwMode="auto">
          <a:xfrm>
            <a:off x="33710045" y="13996987"/>
            <a:ext cx="45719" cy="121920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 rot="16200000">
            <a:off x="32492334" y="12319098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Bone proteins</a:t>
            </a:r>
            <a:endParaRPr lang="en-US" sz="1400" b="1" dirty="0"/>
          </a:p>
        </p:txBody>
      </p:sp>
      <p:sp>
        <p:nvSpPr>
          <p:cNvPr id="164" name="TextBox 163"/>
          <p:cNvSpPr txBox="1"/>
          <p:nvPr/>
        </p:nvSpPr>
        <p:spPr>
          <a:xfrm rot="16200000">
            <a:off x="32986147" y="14492286"/>
            <a:ext cx="1143000" cy="304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Mineral</a:t>
            </a:r>
            <a:endParaRPr lang="en-US" sz="1400" b="1" dirty="0"/>
          </a:p>
        </p:txBody>
      </p:sp>
      <p:sp>
        <p:nvSpPr>
          <p:cNvPr id="165" name="Left Brace 164"/>
          <p:cNvSpPr/>
          <p:nvPr/>
        </p:nvSpPr>
        <p:spPr bwMode="auto">
          <a:xfrm>
            <a:off x="34225014" y="21890011"/>
            <a:ext cx="76200" cy="198120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7" name="TextBox 166"/>
          <p:cNvSpPr txBox="1"/>
          <p:nvPr/>
        </p:nvSpPr>
        <p:spPr>
          <a:xfrm rot="16200000">
            <a:off x="33007303" y="22726722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Vascular proteins</a:t>
            </a:r>
            <a:endParaRPr lang="en-US" sz="1400" b="1" dirty="0"/>
          </a:p>
        </p:txBody>
      </p:sp>
      <p:sp>
        <p:nvSpPr>
          <p:cNvPr id="169" name="Left Brace 168"/>
          <p:cNvSpPr/>
          <p:nvPr/>
        </p:nvSpPr>
        <p:spPr bwMode="auto">
          <a:xfrm>
            <a:off x="34225014" y="24099811"/>
            <a:ext cx="76200" cy="198120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 rot="16200000">
            <a:off x="33007303" y="24936522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Bone proteins</a:t>
            </a:r>
            <a:endParaRPr lang="en-US" sz="1400" b="1" dirty="0"/>
          </a:p>
        </p:txBody>
      </p:sp>
      <p:sp>
        <p:nvSpPr>
          <p:cNvPr id="171" name="Left Brace 170"/>
          <p:cNvSpPr/>
          <p:nvPr/>
        </p:nvSpPr>
        <p:spPr bwMode="auto">
          <a:xfrm>
            <a:off x="33615414" y="21890011"/>
            <a:ext cx="76200" cy="4191000"/>
          </a:xfrm>
          <a:prstGeom prst="leftBrac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2" name="TextBox 171"/>
          <p:cNvSpPr txBox="1"/>
          <p:nvPr/>
        </p:nvSpPr>
        <p:spPr>
          <a:xfrm rot="16200000">
            <a:off x="32397703" y="23793522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Immunolocalization</a:t>
            </a:r>
            <a:endParaRPr lang="en-US" sz="1400" b="1" dirty="0"/>
          </a:p>
        </p:txBody>
      </p:sp>
      <p:sp>
        <p:nvSpPr>
          <p:cNvPr id="173" name="TextBox 172"/>
          <p:cNvSpPr txBox="1"/>
          <p:nvPr/>
        </p:nvSpPr>
        <p:spPr>
          <a:xfrm>
            <a:off x="19423062" y="19102388"/>
            <a:ext cx="457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</a:t>
            </a:r>
            <a:endParaRPr lang="en-US" sz="1400" dirty="0"/>
          </a:p>
        </p:txBody>
      </p:sp>
      <p:sp>
        <p:nvSpPr>
          <p:cNvPr id="174" name="TextBox 173"/>
          <p:cNvSpPr txBox="1"/>
          <p:nvPr/>
        </p:nvSpPr>
        <p:spPr>
          <a:xfrm>
            <a:off x="17365662" y="19102387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A</a:t>
            </a:r>
            <a:endParaRPr lang="en-US" sz="1400"/>
          </a:p>
        </p:txBody>
      </p:sp>
      <p:sp>
        <p:nvSpPr>
          <p:cNvPr id="175" name="TextBox 174"/>
          <p:cNvSpPr txBox="1"/>
          <p:nvPr/>
        </p:nvSpPr>
        <p:spPr>
          <a:xfrm>
            <a:off x="19423062" y="20702587"/>
            <a:ext cx="457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176" name="TextBox 175"/>
          <p:cNvSpPr txBox="1"/>
          <p:nvPr/>
        </p:nvSpPr>
        <p:spPr>
          <a:xfrm>
            <a:off x="20566062" y="20702587"/>
            <a:ext cx="4572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</a:t>
            </a:r>
            <a:endParaRPr lang="en-US" sz="1400" dirty="0"/>
          </a:p>
        </p:txBody>
      </p:sp>
      <p:sp>
        <p:nvSpPr>
          <p:cNvPr id="177" name="TextBox 176"/>
          <p:cNvSpPr txBox="1"/>
          <p:nvPr/>
        </p:nvSpPr>
        <p:spPr>
          <a:xfrm>
            <a:off x="23309262" y="21083587"/>
            <a:ext cx="25908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A) HP vessel assembly; </a:t>
            </a:r>
          </a:p>
          <a:p>
            <a:r>
              <a:rPr lang="en-US" sz="1400" dirty="0" smtClean="0"/>
              <a:t>B) Schematic representation of HP bioreactor; </a:t>
            </a:r>
          </a:p>
          <a:p>
            <a:r>
              <a:rPr lang="en-US" sz="1400" dirty="0" smtClean="0"/>
              <a:t>C) Direction of forces applied to construct during stimulation; </a:t>
            </a:r>
          </a:p>
          <a:p>
            <a:r>
              <a:rPr lang="en-US" sz="1400" dirty="0" smtClean="0"/>
              <a:t>D) Photograph of HP bioreactor</a:t>
            </a:r>
            <a:endParaRPr lang="en-US" sz="1400" dirty="0"/>
          </a:p>
        </p:txBody>
      </p:sp>
      <p:graphicFrame>
        <p:nvGraphicFramePr>
          <p:cNvPr id="178" name="Table 177"/>
          <p:cNvGraphicFramePr>
            <a:graphicFrameLocks noGrp="1"/>
          </p:cNvGraphicFramePr>
          <p:nvPr/>
        </p:nvGraphicFramePr>
        <p:xfrm>
          <a:off x="23461662" y="19026187"/>
          <a:ext cx="31242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400"/>
                <a:gridCol w="1168400"/>
                <a:gridCol w="914400"/>
              </a:tblGrid>
              <a:tr h="1905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Pressure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Frequency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Duration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50 Bar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0.5 Hz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0000"/>
                          </a:solidFill>
                        </a:rPr>
                        <a:t>4h/day</a:t>
                      </a:r>
                      <a:endParaRPr lang="en-US" sz="14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66" name="Rounded Rectangle 165"/>
          <p:cNvSpPr/>
          <p:nvPr/>
        </p:nvSpPr>
        <p:spPr bwMode="auto">
          <a:xfrm>
            <a:off x="521942" y="23132876"/>
            <a:ext cx="13411200" cy="4123630"/>
          </a:xfrm>
          <a:prstGeom prst="roundRect">
            <a:avLst>
              <a:gd name="adj" fmla="val 22220"/>
            </a:avLst>
          </a:prstGeom>
          <a:noFill/>
          <a:ln w="1016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881982" y="23176308"/>
            <a:ext cx="1281742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/>
              <a:t>Conclusions</a:t>
            </a:r>
          </a:p>
          <a:p>
            <a:pPr algn="just"/>
            <a:r>
              <a:rPr lang="en-US" dirty="0" smtClean="0"/>
              <a:t>The adoption of a holistic approach concerning the single use of </a:t>
            </a:r>
            <a:r>
              <a:rPr lang="en-US" dirty="0" err="1" smtClean="0"/>
              <a:t>hASCs</a:t>
            </a:r>
            <a:r>
              <a:rPr lang="en-US" dirty="0" smtClean="0"/>
              <a:t> for the full engineering of </a:t>
            </a:r>
            <a:r>
              <a:rPr lang="en-US" dirty="0" err="1" smtClean="0"/>
              <a:t>osteochondral</a:t>
            </a:r>
            <a:r>
              <a:rPr lang="en-US" dirty="0" smtClean="0"/>
              <a:t> tissues proved successful. In this regard, the combined application of dynamic culturing conditions, namely of hydrostatic pressure and fluid flow, with biochemical cues, such as </a:t>
            </a:r>
            <a:r>
              <a:rPr lang="en-US" dirty="0" err="1" smtClean="0"/>
              <a:t>chondrogenic</a:t>
            </a:r>
            <a:r>
              <a:rPr lang="en-US" dirty="0" smtClean="0"/>
              <a:t>, </a:t>
            </a:r>
            <a:r>
              <a:rPr lang="en-US" dirty="0" err="1" smtClean="0"/>
              <a:t>osteogenic</a:t>
            </a:r>
            <a:r>
              <a:rPr lang="en-US" dirty="0" smtClean="0"/>
              <a:t> and </a:t>
            </a:r>
            <a:r>
              <a:rPr lang="en-US" dirty="0" err="1" smtClean="0"/>
              <a:t>angiogenic</a:t>
            </a:r>
            <a:r>
              <a:rPr lang="en-US" dirty="0" smtClean="0"/>
              <a:t> growth factors can be integrated in the manufacturing of </a:t>
            </a:r>
            <a:r>
              <a:rPr lang="en-US" dirty="0" err="1" smtClean="0"/>
              <a:t>osteochondral</a:t>
            </a:r>
            <a:r>
              <a:rPr lang="en-US" dirty="0" smtClean="0"/>
              <a:t> grafts.</a:t>
            </a:r>
            <a:endParaRPr lang="en-US" dirty="0"/>
          </a:p>
        </p:txBody>
      </p:sp>
      <p:pic>
        <p:nvPicPr>
          <p:cNvPr id="179" name="Picture 178"/>
          <p:cNvPicPr>
            <a:picLocks noChangeAspect="1"/>
          </p:cNvPicPr>
          <p:nvPr/>
        </p:nvPicPr>
        <p:blipFill>
          <a:blip r:embed="rId9" cstate="print"/>
          <a:srcRect l="1099" t="26886" r="2198" b="12921"/>
          <a:stretch>
            <a:fillRect/>
          </a:stretch>
        </p:blipFill>
        <p:spPr>
          <a:xfrm>
            <a:off x="17568884" y="14514047"/>
            <a:ext cx="7264378" cy="1768940"/>
          </a:xfrm>
          <a:prstGeom prst="rect">
            <a:avLst/>
          </a:prstGeom>
        </p:spPr>
      </p:pic>
      <p:sp>
        <p:nvSpPr>
          <p:cNvPr id="180" name="Striped Right Arrow 179"/>
          <p:cNvSpPr/>
          <p:nvPr/>
        </p:nvSpPr>
        <p:spPr bwMode="auto">
          <a:xfrm rot="5400000">
            <a:off x="7345362" y="15101887"/>
            <a:ext cx="1676400" cy="838200"/>
          </a:xfrm>
          <a:prstGeom prst="stripedRightArrow">
            <a:avLst>
              <a:gd name="adj1" fmla="val 46970"/>
              <a:gd name="adj2" fmla="val 50000"/>
            </a:avLst>
          </a:prstGeom>
          <a:solidFill>
            <a:srgbClr val="FFF2B9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1" name="Striped Right Arrow 180"/>
          <p:cNvSpPr/>
          <p:nvPr/>
        </p:nvSpPr>
        <p:spPr bwMode="auto">
          <a:xfrm rot="5400000">
            <a:off x="9440862" y="17502187"/>
            <a:ext cx="5257800" cy="838200"/>
          </a:xfrm>
          <a:prstGeom prst="stripedRightArrow">
            <a:avLst>
              <a:gd name="adj1" fmla="val 46970"/>
              <a:gd name="adj2" fmla="val 50000"/>
            </a:avLst>
          </a:prstGeom>
          <a:solidFill>
            <a:srgbClr val="CC0000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2" name="Striped Right Arrow 181"/>
          <p:cNvSpPr/>
          <p:nvPr/>
        </p:nvSpPr>
        <p:spPr bwMode="auto">
          <a:xfrm rot="5400000">
            <a:off x="8223189" y="16360713"/>
            <a:ext cx="3733800" cy="835149"/>
          </a:xfrm>
          <a:prstGeom prst="stripedRightArrow">
            <a:avLst>
              <a:gd name="adj1" fmla="val 46970"/>
              <a:gd name="adj2" fmla="val 50000"/>
            </a:avLst>
          </a:prstGeom>
          <a:solidFill>
            <a:srgbClr val="6699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9527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4033</TotalTime>
  <Words>482</Words>
  <Application>Microsoft Office PowerPoint</Application>
  <PresentationFormat>Custom</PresentationFormat>
  <Paragraphs>64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Default Design</vt:lpstr>
      <vt:lpstr>Photo Editor Photo</vt:lpstr>
      <vt:lpstr>Slide 1</vt:lpstr>
    </vt:vector>
  </TitlesOfParts>
  <Company>Universidade do Minho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Júlia Lourenço</dc:creator>
  <cp:lastModifiedBy>Pedro Pimenta</cp:lastModifiedBy>
  <cp:revision>89</cp:revision>
  <cp:lastPrinted>2011-09-05T15:33:29Z</cp:lastPrinted>
  <dcterms:created xsi:type="dcterms:W3CDTF">2011-09-05T20:08:36Z</dcterms:created>
  <dcterms:modified xsi:type="dcterms:W3CDTF">2011-10-06T23:56:20Z</dcterms:modified>
</cp:coreProperties>
</file>