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DADF"/>
    <a:srgbClr val="99CCFF"/>
    <a:srgbClr val="BCD2A2"/>
    <a:srgbClr val="DADA9A"/>
    <a:srgbClr val="FFC775"/>
    <a:srgbClr val="FFCC00"/>
    <a:srgbClr val="FFD5AB"/>
    <a:srgbClr val="936363"/>
    <a:srgbClr val="FAD57A"/>
    <a:srgbClr val="FFF2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8333" autoAdjust="0"/>
  </p:normalViewPr>
  <p:slideViewPr>
    <p:cSldViewPr>
      <p:cViewPr varScale="1">
        <p:scale>
          <a:sx n="10" d="100"/>
          <a:sy n="10" d="100"/>
        </p:scale>
        <p:origin x="-828" y="-72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9C356-D02A-478A-B6F3-19AF041A976C}" type="datetimeFigureOut">
              <a:rPr lang="en-US" smtClean="0"/>
              <a:pPr/>
              <a:t>9/5/2011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27FB3-EA9F-4F75-9247-F8500A0C2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27FB3-EA9F-4F75-9247-F8500A0C2D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Right Arrow 208"/>
          <p:cNvSpPr/>
          <p:nvPr/>
        </p:nvSpPr>
        <p:spPr bwMode="auto">
          <a:xfrm>
            <a:off x="1818086" y="20964251"/>
            <a:ext cx="4968552" cy="3528392"/>
          </a:xfrm>
          <a:prstGeom prst="rightArrow">
            <a:avLst/>
          </a:prstGeom>
          <a:solidFill>
            <a:srgbClr val="7030A0">
              <a:alpha val="2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9" name="Pentagon 398"/>
          <p:cNvSpPr/>
          <p:nvPr/>
        </p:nvSpPr>
        <p:spPr bwMode="auto">
          <a:xfrm>
            <a:off x="33141566" y="15358913"/>
            <a:ext cx="7920880" cy="2952328"/>
          </a:xfrm>
          <a:prstGeom prst="homePlate">
            <a:avLst/>
          </a:prstGeom>
          <a:solidFill>
            <a:srgbClr val="92D050">
              <a:alpha val="25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8" name="Pentagon 397"/>
          <p:cNvSpPr/>
          <p:nvPr/>
        </p:nvSpPr>
        <p:spPr bwMode="auto">
          <a:xfrm>
            <a:off x="22916430" y="15934977"/>
            <a:ext cx="5328592" cy="2016224"/>
          </a:xfrm>
          <a:prstGeom prst="homePlate">
            <a:avLst/>
          </a:prstGeom>
          <a:solidFill>
            <a:srgbClr val="92D050">
              <a:alpha val="25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0539390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&lt;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Department of Production and Systems Engineering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30722" name="Photo Editor Photo" r:id="rId4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59863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- 3 a 8 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SHANTESH HEDE*</a:t>
            </a:r>
          </a:p>
          <a:p>
            <a:pPr algn="ctr" defTabSz="2952750">
              <a:spcBef>
                <a:spcPct val="20000"/>
              </a:spcBef>
            </a:pPr>
            <a:r>
              <a:rPr lang="en-US" sz="4000" dirty="0" smtClean="0"/>
              <a:t> Supervisors: </a:t>
            </a:r>
            <a:r>
              <a:rPr lang="pt-BR" sz="4000" dirty="0" smtClean="0"/>
              <a:t>Luis Alexandre Rocha, Paula Ferreira and Manuel Nunes </a:t>
            </a:r>
            <a:endParaRPr lang="en-US" sz="4000" dirty="0" smtClean="0"/>
          </a:p>
          <a:p>
            <a:pPr algn="ctr" defTabSz="2952750">
              <a:spcBef>
                <a:spcPct val="50000"/>
              </a:spcBef>
            </a:pPr>
            <a:r>
              <a:rPr lang="pt-PT" dirty="0" smtClean="0"/>
              <a:t>* shanteshhede@gmail.com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800" b="1" dirty="0" smtClean="0"/>
              <a:t>DEVELOPMENT OF SUSTAINABLE MEDICAL DEVICES</a:t>
            </a:r>
            <a:endParaRPr lang="en-US" sz="4800" b="1" dirty="0"/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181064" y="6115174"/>
            <a:ext cx="180629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I.</a:t>
            </a:r>
            <a:r>
              <a:rPr kumimoji="0" lang="en-US" sz="36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Medical Devices consume significant non-renewable resources, throughout its Life Cycle.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Thus affecting social, economic and environmental sustainability.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Therefore, it necessitates the </a:t>
            </a:r>
            <a:r>
              <a:rPr lang="en-US" dirty="0" smtClean="0">
                <a:latin typeface="+mj-lt"/>
                <a:ea typeface="Calibri" pitchFamily="34" charset="0"/>
                <a:cs typeface="Times New Roman" pitchFamily="18" charset="0"/>
              </a:rPr>
              <a:t>inclusion of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Sustainability in the Design and Development Phase.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9460046" y="6138987"/>
            <a:ext cx="2313664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II. 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AIM and MOTIVATION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To Devise a Multifaceted Product Development Framework: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  <a:p>
            <a:pPr lvl="0" algn="just" eaLnBrk="0" hangingPunct="0">
              <a:buFontTx/>
              <a:buChar char="•"/>
            </a:pPr>
            <a:r>
              <a:rPr lang="en-US" dirty="0" smtClean="0">
                <a:latin typeface="+mj-lt"/>
                <a:ea typeface="Calibri" pitchFamily="34" charset="0"/>
                <a:cs typeface="Times New Roman" pitchFamily="18" charset="0"/>
              </a:rPr>
              <a:t>To illustrate the correlation between the Design &amp; Development Phase and Sustainability throughout the Product Life Cycle.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eaLnBrk="0" hangingPunct="0">
              <a:buFontTx/>
              <a:buChar char="•"/>
            </a:pPr>
            <a:r>
              <a:rPr lang="en-US" dirty="0" smtClean="0">
                <a:latin typeface="+mj-lt"/>
                <a:ea typeface="Calibri" pitchFamily="34" charset="0"/>
                <a:cs typeface="Times New Roman" pitchFamily="18" charset="0"/>
              </a:rPr>
              <a:t>To present and apply a priority based decision model incorporating appropriate criteria for developing medical devices.</a:t>
            </a:r>
            <a:r>
              <a:rPr lang="en-US" b="1" dirty="0" smtClean="0">
                <a:latin typeface="+mj-lt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530" name="Rectangle 6"/>
          <p:cNvSpPr>
            <a:spLocks noChangeArrowheads="1"/>
          </p:cNvSpPr>
          <p:nvPr/>
        </p:nvSpPr>
        <p:spPr bwMode="auto">
          <a:xfrm>
            <a:off x="1568154" y="18394863"/>
            <a:ext cx="211322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Arial (Headings)"/>
                <a:cs typeface="Times New Roman" pitchFamily="18" charset="0"/>
              </a:rPr>
              <a:t>Fig. 2</a:t>
            </a:r>
            <a:r>
              <a:rPr lang="en-US" sz="3200" dirty="0" smtClean="0">
                <a:solidFill>
                  <a:srgbClr val="000000"/>
                </a:solidFill>
                <a:latin typeface="Arial (Headings)"/>
                <a:cs typeface="Times New Roman" pitchFamily="18" charset="0"/>
              </a:rPr>
              <a:t>: Medical Devices are a result of multiple interdependent processes and decisions.</a:t>
            </a:r>
            <a:r>
              <a:rPr lang="en-US" b="1" dirty="0" smtClean="0"/>
              <a:t> </a:t>
            </a:r>
            <a:endParaRPr lang="en-US" sz="3200" dirty="0" smtClean="0">
              <a:solidFill>
                <a:srgbClr val="000000"/>
              </a:solidFill>
              <a:latin typeface="Arial (Headings)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Arial (Headings)"/>
                <a:cs typeface="Times New Roman" pitchFamily="18" charset="0"/>
              </a:rPr>
              <a:t>DSM (Source: </a:t>
            </a:r>
            <a:r>
              <a:rPr lang="en-US" dirty="0" smtClean="0"/>
              <a:t>DSMWeb.org) </a:t>
            </a:r>
            <a:r>
              <a:rPr lang="en-US" dirty="0" smtClean="0">
                <a:solidFill>
                  <a:srgbClr val="000000"/>
                </a:solidFill>
                <a:latin typeface="Arial (Headings)"/>
                <a:cs typeface="Times New Roman" pitchFamily="18" charset="0"/>
              </a:rPr>
              <a:t>can illustrate the interdependencies (&amp; conflicts) of the “Value” of each Process(s) </a:t>
            </a:r>
          </a:p>
          <a:p>
            <a:pPr algn="just"/>
            <a:r>
              <a:rPr lang="en-US" dirty="0" smtClean="0">
                <a:solidFill>
                  <a:srgbClr val="000000"/>
                </a:solidFill>
                <a:latin typeface="Arial (Headings)"/>
                <a:cs typeface="Times New Roman" pitchFamily="18" charset="0"/>
              </a:rPr>
              <a:t>from the Scale of 1 to 9, in order to accommodate the Dynamically changing  Business and Regulatory scenarios.</a:t>
            </a:r>
            <a:endParaRPr lang="en-US" sz="3200" dirty="0" smtClean="0">
              <a:solidFill>
                <a:srgbClr val="000000"/>
              </a:solidFill>
              <a:latin typeface="Arial (Headings)"/>
              <a:cs typeface="Times New Roman" pitchFamily="18" charset="0"/>
            </a:endParaRPr>
          </a:p>
        </p:txBody>
      </p:sp>
      <p:grpSp>
        <p:nvGrpSpPr>
          <p:cNvPr id="27" name="Group 102"/>
          <p:cNvGrpSpPr/>
          <p:nvPr/>
        </p:nvGrpSpPr>
        <p:grpSpPr>
          <a:xfrm>
            <a:off x="1659212" y="15082495"/>
            <a:ext cx="6048672" cy="2854142"/>
            <a:chOff x="4495800" y="3962400"/>
            <a:chExt cx="4360168" cy="2057400"/>
          </a:xfrm>
        </p:grpSpPr>
        <p:pic>
          <p:nvPicPr>
            <p:cNvPr id="703" name="Picture 702"/>
            <p:cNvPicPr/>
            <p:nvPr/>
          </p:nvPicPr>
          <p:blipFill>
            <a:blip r:embed="rId6" cstate="print"/>
            <a:srcRect l="3368" r="2316" b="16602"/>
            <a:stretch>
              <a:fillRect/>
            </a:stretch>
          </p:blipFill>
          <p:spPr bwMode="auto">
            <a:xfrm>
              <a:off x="4495800" y="3962400"/>
              <a:ext cx="4267200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04" name="TextBox 703"/>
            <p:cNvSpPr txBox="1"/>
            <p:nvPr/>
          </p:nvSpPr>
          <p:spPr>
            <a:xfrm>
              <a:off x="5421288" y="4013200"/>
              <a:ext cx="457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A.</a:t>
              </a:r>
              <a:endParaRPr lang="en-US" b="1" dirty="0"/>
            </a:p>
          </p:txBody>
        </p:sp>
        <p:sp>
          <p:nvSpPr>
            <p:cNvPr id="705" name="TextBox 704"/>
            <p:cNvSpPr txBox="1"/>
            <p:nvPr/>
          </p:nvSpPr>
          <p:spPr>
            <a:xfrm>
              <a:off x="6934200" y="4038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B.</a:t>
              </a:r>
              <a:endParaRPr lang="en-US" b="1" dirty="0"/>
            </a:p>
          </p:txBody>
        </p:sp>
        <p:sp>
          <p:nvSpPr>
            <p:cNvPr id="706" name="TextBox 705"/>
            <p:cNvSpPr txBox="1"/>
            <p:nvPr/>
          </p:nvSpPr>
          <p:spPr>
            <a:xfrm>
              <a:off x="8398768" y="424114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C.</a:t>
              </a:r>
              <a:endParaRPr lang="en-US" b="1" dirty="0"/>
            </a:p>
          </p:txBody>
        </p:sp>
        <p:sp>
          <p:nvSpPr>
            <p:cNvPr id="707" name="TextBox 706"/>
            <p:cNvSpPr txBox="1"/>
            <p:nvPr/>
          </p:nvSpPr>
          <p:spPr>
            <a:xfrm>
              <a:off x="7869560" y="54483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D.</a:t>
              </a:r>
              <a:endParaRPr lang="en-US" b="1" dirty="0"/>
            </a:p>
          </p:txBody>
        </p:sp>
        <p:sp>
          <p:nvSpPr>
            <p:cNvPr id="708" name="TextBox 707"/>
            <p:cNvSpPr txBox="1"/>
            <p:nvPr/>
          </p:nvSpPr>
          <p:spPr>
            <a:xfrm>
              <a:off x="6645424" y="540256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E.</a:t>
              </a:r>
              <a:endParaRPr lang="en-US" b="1" dirty="0"/>
            </a:p>
          </p:txBody>
        </p:sp>
      </p:grpSp>
      <p:sp>
        <p:nvSpPr>
          <p:cNvPr id="532" name="TextBox 531"/>
          <p:cNvSpPr txBox="1"/>
          <p:nvPr/>
        </p:nvSpPr>
        <p:spPr>
          <a:xfrm>
            <a:off x="14577219" y="14493656"/>
            <a:ext cx="14747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B) Design Structure Matrix (DSM) &amp; Value Engineering Analysis</a:t>
            </a:r>
            <a:endParaRPr lang="en-US" sz="3600" b="1" dirty="0"/>
          </a:p>
        </p:txBody>
      </p:sp>
      <p:sp>
        <p:nvSpPr>
          <p:cNvPr id="534" name="TextBox 533"/>
          <p:cNvSpPr txBox="1"/>
          <p:nvPr/>
        </p:nvSpPr>
        <p:spPr>
          <a:xfrm>
            <a:off x="1568154" y="17845801"/>
            <a:ext cx="109501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Example: Dialysis Cartridge designed by Hanson and Hitchcock, 2009</a:t>
            </a:r>
            <a:endParaRPr lang="en-US" sz="2500" dirty="0"/>
          </a:p>
        </p:txBody>
      </p:sp>
      <p:sp>
        <p:nvSpPr>
          <p:cNvPr id="535" name="Right Arrow 534"/>
          <p:cNvSpPr/>
          <p:nvPr/>
        </p:nvSpPr>
        <p:spPr bwMode="auto">
          <a:xfrm>
            <a:off x="14697540" y="16018599"/>
            <a:ext cx="658050" cy="100811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9" name="Text Box 4"/>
          <p:cNvSpPr txBox="1">
            <a:spLocks noChangeArrowheads="1"/>
          </p:cNvSpPr>
          <p:nvPr/>
        </p:nvSpPr>
        <p:spPr bwMode="auto">
          <a:xfrm>
            <a:off x="21404262" y="15564306"/>
            <a:ext cx="5929537" cy="21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                                              		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 		</a:t>
            </a:r>
            <a:r>
              <a:rPr kumimoji="0" lang="en-US" sz="3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INPUTS (COST)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-Knowledge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000" dirty="0" smtClean="0">
                <a:latin typeface="Arial (Headings)"/>
                <a:cs typeface="Arial" pitchFamily="34" charset="0"/>
              </a:rPr>
              <a:t>-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Human Resources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-Services</a:t>
            </a:r>
            <a:r>
              <a:rPr kumimoji="0" lang="en-US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 &amp; Resources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(Headings)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(Headings)"/>
              <a:cs typeface="Arial" pitchFamily="34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242022" y="26575899"/>
            <a:ext cx="266429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V. CONCLUSION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he Framework, accounts for the interdependencies between the various developmental processes, pertinent to the 3 “Value</a:t>
            </a:r>
            <a:r>
              <a:rPr lang="en-US" dirty="0" smtClean="0">
                <a:latin typeface="+mj-lt"/>
                <a:ea typeface="Calibri" pitchFamily="34" charset="0"/>
                <a:cs typeface="Times New Roman" pitchFamily="18" charset="0"/>
              </a:rPr>
              <a:t>” Dimensions.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The decision making tool, assists in conflict resolution between various product requirements, at every developmental 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stage, by focusing 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the essential criteria and limitations of the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accessible resources.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dirty="0" smtClean="0">
                <a:latin typeface="+mj-lt"/>
                <a:cs typeface="Arial" pitchFamily="34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27" name="Rounded Rectangle 626"/>
          <p:cNvSpPr/>
          <p:nvPr/>
        </p:nvSpPr>
        <p:spPr bwMode="auto">
          <a:xfrm>
            <a:off x="593950" y="26229219"/>
            <a:ext cx="28659184" cy="2664296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1" name="Rectangle 630"/>
          <p:cNvSpPr/>
          <p:nvPr/>
        </p:nvSpPr>
        <p:spPr>
          <a:xfrm>
            <a:off x="3114230" y="9163323"/>
            <a:ext cx="7588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 smtClean="0">
                <a:ea typeface="Calibri" pitchFamily="34" charset="0"/>
                <a:cs typeface="Times New Roman" pitchFamily="18" charset="0"/>
              </a:rPr>
              <a:t>III. MULTIFACETED FRAMEWORK</a:t>
            </a:r>
            <a:endParaRPr lang="en-US" sz="3600" dirty="0"/>
          </a:p>
        </p:txBody>
      </p:sp>
      <p:sp>
        <p:nvSpPr>
          <p:cNvPr id="381" name="Rounded Rectangle 380"/>
          <p:cNvSpPr/>
          <p:nvPr/>
        </p:nvSpPr>
        <p:spPr bwMode="auto">
          <a:xfrm>
            <a:off x="593950" y="5966052"/>
            <a:ext cx="17929992" cy="2520280"/>
          </a:xfrm>
          <a:prstGeom prst="roundRect">
            <a:avLst/>
          </a:prstGeom>
          <a:noFill/>
          <a:ln w="381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84" name="Group 283"/>
          <p:cNvGrpSpPr/>
          <p:nvPr/>
        </p:nvGrpSpPr>
        <p:grpSpPr>
          <a:xfrm>
            <a:off x="11310425" y="15145792"/>
            <a:ext cx="3219169" cy="2858254"/>
            <a:chOff x="600627" y="14699228"/>
            <a:chExt cx="3219169" cy="2858254"/>
          </a:xfrm>
        </p:grpSpPr>
        <p:sp>
          <p:nvSpPr>
            <p:cNvPr id="796" name="TextBox 795"/>
            <p:cNvSpPr txBox="1"/>
            <p:nvPr/>
          </p:nvSpPr>
          <p:spPr>
            <a:xfrm rot="16200000">
              <a:off x="229554" y="16087123"/>
              <a:ext cx="129614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u="sng" dirty="0" smtClean="0"/>
                <a:t>Parts</a:t>
              </a:r>
              <a:endParaRPr lang="en-US" sz="3000" b="1" u="sng" dirty="0"/>
            </a:p>
          </p:txBody>
        </p:sp>
        <p:grpSp>
          <p:nvGrpSpPr>
            <p:cNvPr id="210" name="Group 209"/>
            <p:cNvGrpSpPr/>
            <p:nvPr/>
          </p:nvGrpSpPr>
          <p:grpSpPr>
            <a:xfrm>
              <a:off x="1083492" y="14699228"/>
              <a:ext cx="2736304" cy="2858254"/>
              <a:chOff x="10963102" y="13051755"/>
              <a:chExt cx="2736304" cy="2858254"/>
            </a:xfrm>
          </p:grpSpPr>
          <p:grpSp>
            <p:nvGrpSpPr>
              <p:cNvPr id="211" name="Group 562"/>
              <p:cNvGrpSpPr/>
              <p:nvPr/>
            </p:nvGrpSpPr>
            <p:grpSpPr>
              <a:xfrm>
                <a:off x="11424178" y="13555811"/>
                <a:ext cx="2261690" cy="2261692"/>
                <a:chOff x="1524000" y="228600"/>
                <a:chExt cx="4572000" cy="4572000"/>
              </a:xfrm>
            </p:grpSpPr>
            <p:sp>
              <p:nvSpPr>
                <p:cNvPr id="228" name="Rectangle 227"/>
                <p:cNvSpPr/>
                <p:nvPr/>
              </p:nvSpPr>
              <p:spPr>
                <a:xfrm>
                  <a:off x="1524000" y="228600"/>
                  <a:ext cx="914400" cy="9144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29" name="Rectangle 228"/>
                <p:cNvSpPr/>
                <p:nvPr/>
              </p:nvSpPr>
              <p:spPr>
                <a:xfrm>
                  <a:off x="2438400" y="1130300"/>
                  <a:ext cx="914400" cy="9144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0" name="Rectangle 229"/>
                <p:cNvSpPr/>
                <p:nvPr/>
              </p:nvSpPr>
              <p:spPr>
                <a:xfrm>
                  <a:off x="3352800" y="2057400"/>
                  <a:ext cx="914400" cy="9144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1" name="Rectangle 230"/>
                <p:cNvSpPr/>
                <p:nvPr/>
              </p:nvSpPr>
              <p:spPr>
                <a:xfrm>
                  <a:off x="5181600" y="3886200"/>
                  <a:ext cx="914400" cy="9144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2" name="Rectangle 231"/>
                <p:cNvSpPr/>
                <p:nvPr/>
              </p:nvSpPr>
              <p:spPr>
                <a:xfrm>
                  <a:off x="4267200" y="2971800"/>
                  <a:ext cx="914400" cy="9144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3" name="Rectangle 232"/>
                <p:cNvSpPr/>
                <p:nvPr/>
              </p:nvSpPr>
              <p:spPr>
                <a:xfrm>
                  <a:off x="2438400" y="2286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3352800" y="2286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5" name="Rectangle 44"/>
                <p:cNvSpPr/>
                <p:nvPr/>
              </p:nvSpPr>
              <p:spPr>
                <a:xfrm>
                  <a:off x="4267200" y="2286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6" name="Rectangle 45"/>
                <p:cNvSpPr/>
                <p:nvPr/>
              </p:nvSpPr>
              <p:spPr>
                <a:xfrm>
                  <a:off x="5181600" y="2286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7" name="Rectangle 236"/>
                <p:cNvSpPr/>
                <p:nvPr/>
              </p:nvSpPr>
              <p:spPr>
                <a:xfrm>
                  <a:off x="3352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8" name="Rectangle 237"/>
                <p:cNvSpPr/>
                <p:nvPr/>
              </p:nvSpPr>
              <p:spPr>
                <a:xfrm>
                  <a:off x="4267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39" name="Rectangle 238"/>
                <p:cNvSpPr/>
                <p:nvPr/>
              </p:nvSpPr>
              <p:spPr>
                <a:xfrm>
                  <a:off x="5181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0" name="Rectangle 239"/>
                <p:cNvSpPr/>
                <p:nvPr/>
              </p:nvSpPr>
              <p:spPr>
                <a:xfrm>
                  <a:off x="4267200" y="2057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1" name="Rectangle 240"/>
                <p:cNvSpPr/>
                <p:nvPr/>
              </p:nvSpPr>
              <p:spPr>
                <a:xfrm>
                  <a:off x="5181600" y="2057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2" name="Rectangle 241"/>
                <p:cNvSpPr/>
                <p:nvPr/>
              </p:nvSpPr>
              <p:spPr>
                <a:xfrm>
                  <a:off x="5181600" y="29718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3" name="Rectangle 52"/>
                <p:cNvSpPr/>
                <p:nvPr/>
              </p:nvSpPr>
              <p:spPr>
                <a:xfrm>
                  <a:off x="1524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4" name="Rectangle 243"/>
                <p:cNvSpPr/>
                <p:nvPr/>
              </p:nvSpPr>
              <p:spPr>
                <a:xfrm>
                  <a:off x="1524000" y="2057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5" name="Rectangle 244"/>
                <p:cNvSpPr/>
                <p:nvPr/>
              </p:nvSpPr>
              <p:spPr>
                <a:xfrm>
                  <a:off x="2438400" y="20574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6" name="Rectangle 245"/>
                <p:cNvSpPr/>
                <p:nvPr/>
              </p:nvSpPr>
              <p:spPr>
                <a:xfrm>
                  <a:off x="1524000" y="29718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7" name="Rectangle 246"/>
                <p:cNvSpPr/>
                <p:nvPr/>
              </p:nvSpPr>
              <p:spPr>
                <a:xfrm>
                  <a:off x="2438400" y="29718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8" name="Rectangle 247"/>
                <p:cNvSpPr/>
                <p:nvPr/>
              </p:nvSpPr>
              <p:spPr>
                <a:xfrm>
                  <a:off x="1524000" y="38862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49" name="Rectangle 248"/>
                <p:cNvSpPr/>
                <p:nvPr/>
              </p:nvSpPr>
              <p:spPr>
                <a:xfrm>
                  <a:off x="2438400" y="38862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3352800" y="38862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4267200" y="38862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  <p:sp>
              <p:nvSpPr>
                <p:cNvPr id="252" name="Rectangle 251"/>
                <p:cNvSpPr/>
                <p:nvPr/>
              </p:nvSpPr>
              <p:spPr>
                <a:xfrm>
                  <a:off x="3352800" y="29718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/>
                </a:p>
              </p:txBody>
            </p:sp>
          </p:grpSp>
          <p:sp>
            <p:nvSpPr>
              <p:cNvPr id="212" name="TextBox 211"/>
              <p:cNvSpPr txBox="1"/>
              <p:nvPr/>
            </p:nvSpPr>
            <p:spPr>
              <a:xfrm>
                <a:off x="10963102" y="13483803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A</a:t>
                </a:r>
                <a:endParaRPr lang="en-US" sz="3000" b="1" dirty="0"/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11395150" y="13051755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A</a:t>
                </a:r>
                <a:endParaRPr lang="en-US" sz="3000" b="1" dirty="0"/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11827198" y="13051755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B</a:t>
                </a:r>
                <a:endParaRPr lang="en-US" sz="3000" b="1" dirty="0"/>
              </a:p>
            </p:txBody>
          </p:sp>
          <p:sp>
            <p:nvSpPr>
              <p:cNvPr id="215" name="TextBox 214"/>
              <p:cNvSpPr txBox="1"/>
              <p:nvPr/>
            </p:nvSpPr>
            <p:spPr>
              <a:xfrm>
                <a:off x="12302226" y="13051755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C</a:t>
                </a:r>
                <a:endParaRPr lang="en-US" sz="3000" b="1" dirty="0"/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12792330" y="13051755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D</a:t>
                </a:r>
                <a:endParaRPr lang="en-US" sz="3000" b="1" dirty="0"/>
              </a:p>
            </p:txBody>
          </p:sp>
          <p:sp>
            <p:nvSpPr>
              <p:cNvPr id="217" name="TextBox 216"/>
              <p:cNvSpPr txBox="1"/>
              <p:nvPr/>
            </p:nvSpPr>
            <p:spPr>
              <a:xfrm>
                <a:off x="13224378" y="13051755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E</a:t>
                </a:r>
                <a:endParaRPr lang="en-US" sz="3000" b="1" dirty="0"/>
              </a:p>
            </p:txBody>
          </p:sp>
          <p:sp>
            <p:nvSpPr>
              <p:cNvPr id="218" name="TextBox 217"/>
              <p:cNvSpPr txBox="1"/>
              <p:nvPr/>
            </p:nvSpPr>
            <p:spPr>
              <a:xfrm>
                <a:off x="10963102" y="13979148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B</a:t>
                </a:r>
                <a:endParaRPr lang="en-US" sz="3000" b="1" dirty="0"/>
              </a:p>
            </p:txBody>
          </p:sp>
          <p:sp>
            <p:nvSpPr>
              <p:cNvPr id="219" name="TextBox 218"/>
              <p:cNvSpPr txBox="1"/>
              <p:nvPr/>
            </p:nvSpPr>
            <p:spPr>
              <a:xfrm>
                <a:off x="10963102" y="14419907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C</a:t>
                </a:r>
                <a:endParaRPr lang="en-US" sz="3000" b="1" dirty="0"/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10963102" y="14915252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D</a:t>
                </a:r>
                <a:endParaRPr lang="en-US" sz="3000" b="1" dirty="0"/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10992130" y="15356011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E</a:t>
                </a:r>
                <a:endParaRPr lang="en-US" sz="3000" b="1" dirty="0"/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11918256" y="13493909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>
                <a:off x="13267358" y="13492514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  <p:sp>
            <p:nvSpPr>
              <p:cNvPr id="224" name="TextBox 223"/>
              <p:cNvSpPr txBox="1"/>
              <p:nvPr/>
            </p:nvSpPr>
            <p:spPr>
              <a:xfrm>
                <a:off x="12384212" y="13979148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12844835" y="13969390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11461825" y="14396682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12792330" y="15284003"/>
                <a:ext cx="43204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/>
                  <a:t>x</a:t>
                </a:r>
                <a:endParaRPr lang="en-US" sz="3000" b="1" dirty="0"/>
              </a:p>
            </p:txBody>
          </p:sp>
        </p:grpSp>
      </p:grpSp>
      <p:sp>
        <p:nvSpPr>
          <p:cNvPr id="258" name="TextBox 257"/>
          <p:cNvSpPr txBox="1"/>
          <p:nvPr/>
        </p:nvSpPr>
        <p:spPr>
          <a:xfrm>
            <a:off x="15211574" y="17424851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Process Plan Sequence</a:t>
            </a:r>
            <a:endParaRPr lang="en-US" u="sng" dirty="0"/>
          </a:p>
        </p:txBody>
      </p:sp>
      <p:grpSp>
        <p:nvGrpSpPr>
          <p:cNvPr id="253" name="Group 252"/>
          <p:cNvGrpSpPr/>
          <p:nvPr/>
        </p:nvGrpSpPr>
        <p:grpSpPr>
          <a:xfrm>
            <a:off x="15849668" y="15442535"/>
            <a:ext cx="1378130" cy="2067915"/>
            <a:chOff x="15849668" y="15067979"/>
            <a:chExt cx="1378130" cy="2067915"/>
          </a:xfrm>
        </p:grpSpPr>
        <p:grpSp>
          <p:nvGrpSpPr>
            <p:cNvPr id="260" name="Group 87"/>
            <p:cNvGrpSpPr/>
            <p:nvPr/>
          </p:nvGrpSpPr>
          <p:grpSpPr>
            <a:xfrm>
              <a:off x="16785772" y="16551119"/>
              <a:ext cx="442026" cy="584775"/>
              <a:chOff x="4237330" y="14779385"/>
              <a:chExt cx="442026" cy="584775"/>
            </a:xfrm>
          </p:grpSpPr>
          <p:sp>
            <p:nvSpPr>
              <p:cNvPr id="282" name="TextBox 24"/>
              <p:cNvSpPr txBox="1"/>
              <p:nvPr/>
            </p:nvSpPr>
            <p:spPr>
              <a:xfrm>
                <a:off x="4237330" y="14779385"/>
                <a:ext cx="22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+mj-lt"/>
                    <a:cs typeface="Times New Roman" pitchFamily="18" charset="0"/>
                  </a:rPr>
                  <a:t>D</a:t>
                </a:r>
                <a:endParaRPr lang="en-US" b="1" dirty="0"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83" name="Rounded Rectangle 13"/>
              <p:cNvSpPr/>
              <p:nvPr/>
            </p:nvSpPr>
            <p:spPr>
              <a:xfrm>
                <a:off x="4266358" y="14880530"/>
                <a:ext cx="412998" cy="40347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  <a:cs typeface="Times New Roman" pitchFamily="18" charset="0"/>
                </a:endParaRPr>
              </a:p>
            </p:txBody>
          </p:sp>
        </p:grpSp>
        <p:grpSp>
          <p:nvGrpSpPr>
            <p:cNvPr id="261" name="Group 86"/>
            <p:cNvGrpSpPr/>
            <p:nvPr/>
          </p:nvGrpSpPr>
          <p:grpSpPr>
            <a:xfrm>
              <a:off x="15849668" y="16551119"/>
              <a:ext cx="442026" cy="584775"/>
              <a:chOff x="3589258" y="14779385"/>
              <a:chExt cx="442026" cy="584775"/>
            </a:xfrm>
          </p:grpSpPr>
          <p:sp>
            <p:nvSpPr>
              <p:cNvPr id="280" name="TextBox 279"/>
              <p:cNvSpPr txBox="1"/>
              <p:nvPr/>
            </p:nvSpPr>
            <p:spPr>
              <a:xfrm>
                <a:off x="3589258" y="14779385"/>
                <a:ext cx="22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+mj-lt"/>
                    <a:cs typeface="Times New Roman" pitchFamily="18" charset="0"/>
                  </a:rPr>
                  <a:t>C</a:t>
                </a:r>
                <a:endParaRPr lang="en-US" b="1" dirty="0"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81" name="Rounded Rectangle 13"/>
              <p:cNvSpPr/>
              <p:nvPr/>
            </p:nvSpPr>
            <p:spPr>
              <a:xfrm>
                <a:off x="3618286" y="14880530"/>
                <a:ext cx="412998" cy="40347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  <a:cs typeface="Times New Roman" pitchFamily="18" charset="0"/>
                </a:endParaRPr>
              </a:p>
            </p:txBody>
          </p:sp>
        </p:grpSp>
        <p:grpSp>
          <p:nvGrpSpPr>
            <p:cNvPr id="262" name="Group 83"/>
            <p:cNvGrpSpPr/>
            <p:nvPr/>
          </p:nvGrpSpPr>
          <p:grpSpPr>
            <a:xfrm>
              <a:off x="15859646" y="15067979"/>
              <a:ext cx="440402" cy="584775"/>
              <a:chOff x="3893742" y="13584839"/>
              <a:chExt cx="440402" cy="584775"/>
            </a:xfrm>
          </p:grpSpPr>
          <p:sp>
            <p:nvSpPr>
              <p:cNvPr id="278" name="Rounded Rectangle 13"/>
              <p:cNvSpPr/>
              <p:nvPr/>
            </p:nvSpPr>
            <p:spPr>
              <a:xfrm>
                <a:off x="3921146" y="13670907"/>
                <a:ext cx="412998" cy="40347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79" name="TextBox 278"/>
              <p:cNvSpPr txBox="1"/>
              <p:nvPr/>
            </p:nvSpPr>
            <p:spPr>
              <a:xfrm>
                <a:off x="3893742" y="13584839"/>
                <a:ext cx="22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+mj-lt"/>
                    <a:cs typeface="Times New Roman" pitchFamily="18" charset="0"/>
                  </a:rPr>
                  <a:t>A</a:t>
                </a:r>
                <a:endParaRPr lang="en-US" b="1" dirty="0">
                  <a:latin typeface="+mj-lt"/>
                  <a:cs typeface="Times New Roman" pitchFamily="18" charset="0"/>
                </a:endParaRPr>
              </a:p>
            </p:txBody>
          </p:sp>
        </p:grpSp>
        <p:grpSp>
          <p:nvGrpSpPr>
            <p:cNvPr id="263" name="Group 85"/>
            <p:cNvGrpSpPr/>
            <p:nvPr/>
          </p:nvGrpSpPr>
          <p:grpSpPr>
            <a:xfrm>
              <a:off x="15849668" y="15788059"/>
              <a:ext cx="442026" cy="584775"/>
              <a:chOff x="3888958" y="14232349"/>
              <a:chExt cx="442026" cy="584775"/>
            </a:xfrm>
          </p:grpSpPr>
          <p:sp>
            <p:nvSpPr>
              <p:cNvPr id="276" name="TextBox 275"/>
              <p:cNvSpPr txBox="1"/>
              <p:nvPr/>
            </p:nvSpPr>
            <p:spPr>
              <a:xfrm>
                <a:off x="3888958" y="14232349"/>
                <a:ext cx="22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+mj-lt"/>
                    <a:cs typeface="Times New Roman" pitchFamily="18" charset="0"/>
                  </a:rPr>
                  <a:t>B</a:t>
                </a:r>
                <a:endParaRPr lang="en-US" b="1" dirty="0"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77" name="Rounded Rectangle 13"/>
              <p:cNvSpPr/>
              <p:nvPr/>
            </p:nvSpPr>
            <p:spPr>
              <a:xfrm>
                <a:off x="3917986" y="14319433"/>
                <a:ext cx="412998" cy="40347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  <a:cs typeface="Times New Roman" pitchFamily="18" charset="0"/>
                </a:endParaRPr>
              </a:p>
            </p:txBody>
          </p:sp>
        </p:grpSp>
        <p:grpSp>
          <p:nvGrpSpPr>
            <p:cNvPr id="264" name="Group 84"/>
            <p:cNvGrpSpPr/>
            <p:nvPr/>
          </p:nvGrpSpPr>
          <p:grpSpPr>
            <a:xfrm>
              <a:off x="16807418" y="15788059"/>
              <a:ext cx="420380" cy="584775"/>
              <a:chOff x="4566058" y="14232349"/>
              <a:chExt cx="420380" cy="584775"/>
            </a:xfrm>
          </p:grpSpPr>
          <p:sp>
            <p:nvSpPr>
              <p:cNvPr id="274" name="TextBox 273"/>
              <p:cNvSpPr txBox="1"/>
              <p:nvPr/>
            </p:nvSpPr>
            <p:spPr>
              <a:xfrm>
                <a:off x="4566058" y="14232349"/>
                <a:ext cx="228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+mj-lt"/>
                    <a:cs typeface="Times New Roman" pitchFamily="18" charset="0"/>
                  </a:rPr>
                  <a:t>E</a:t>
                </a:r>
                <a:endParaRPr lang="en-US" b="1" dirty="0"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275" name="Rounded Rectangle 13"/>
              <p:cNvSpPr/>
              <p:nvPr/>
            </p:nvSpPr>
            <p:spPr>
              <a:xfrm>
                <a:off x="4573440" y="14311845"/>
                <a:ext cx="412998" cy="40347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  <a:cs typeface="Times New Roman" pitchFamily="18" charset="0"/>
                </a:endParaRPr>
              </a:p>
            </p:txBody>
          </p:sp>
        </p:grpSp>
        <p:grpSp>
          <p:nvGrpSpPr>
            <p:cNvPr id="265" name="Group 169"/>
            <p:cNvGrpSpPr/>
            <p:nvPr/>
          </p:nvGrpSpPr>
          <p:grpSpPr>
            <a:xfrm>
              <a:off x="16074876" y="15572829"/>
              <a:ext cx="937692" cy="288032"/>
              <a:chOff x="6929860" y="13340581"/>
              <a:chExt cx="937692" cy="288032"/>
            </a:xfrm>
          </p:grpSpPr>
          <p:cxnSp>
            <p:nvCxnSpPr>
              <p:cNvPr id="271" name="Straight Arrow Connector 270"/>
              <p:cNvCxnSpPr/>
              <p:nvPr/>
            </p:nvCxnSpPr>
            <p:spPr bwMode="auto">
              <a:xfrm rot="5400000">
                <a:off x="6786638" y="13483803"/>
                <a:ext cx="288032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2" name="Straight Arrow Connector 271"/>
              <p:cNvCxnSpPr/>
              <p:nvPr/>
            </p:nvCxnSpPr>
            <p:spPr bwMode="auto">
              <a:xfrm rot="5400000">
                <a:off x="7758746" y="13519807"/>
                <a:ext cx="216024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3" name="Straight Connector 272"/>
              <p:cNvCxnSpPr/>
              <p:nvPr/>
            </p:nvCxnSpPr>
            <p:spPr bwMode="auto">
              <a:xfrm rot="10800000">
                <a:off x="6930654" y="13411795"/>
                <a:ext cx="936104" cy="0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67" name="Straight Arrow Connector 266"/>
            <p:cNvCxnSpPr>
              <a:stCxn id="275" idx="2"/>
              <a:endCxn id="283" idx="0"/>
            </p:cNvCxnSpPr>
            <p:nvPr/>
          </p:nvCxnSpPr>
          <p:spPr bwMode="auto">
            <a:xfrm rot="5400000">
              <a:off x="16830681" y="16461646"/>
              <a:ext cx="381236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8" name="Straight Arrow Connector 267"/>
            <p:cNvCxnSpPr/>
            <p:nvPr/>
          </p:nvCxnSpPr>
          <p:spPr bwMode="auto">
            <a:xfrm rot="5400000">
              <a:off x="15871332" y="16467425"/>
              <a:ext cx="381236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9" name="Straight Connector 268"/>
            <p:cNvCxnSpPr/>
            <p:nvPr/>
          </p:nvCxnSpPr>
          <p:spPr bwMode="auto">
            <a:xfrm>
              <a:off x="16075670" y="16436131"/>
              <a:ext cx="93610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0" name="Straight Arrow Connector 269"/>
            <p:cNvCxnSpPr/>
            <p:nvPr/>
          </p:nvCxnSpPr>
          <p:spPr bwMode="auto">
            <a:xfrm>
              <a:off x="16435710" y="16364123"/>
              <a:ext cx="288032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95" name="Group 394"/>
          <p:cNvGrpSpPr/>
          <p:nvPr/>
        </p:nvGrpSpPr>
        <p:grpSpPr>
          <a:xfrm>
            <a:off x="4482382" y="9307339"/>
            <a:ext cx="35427936" cy="4176464"/>
            <a:chOff x="4482382" y="8587259"/>
            <a:chExt cx="35427936" cy="4176464"/>
          </a:xfrm>
        </p:grpSpPr>
        <p:sp>
          <p:nvSpPr>
            <p:cNvPr id="288" name="Rectangle 3"/>
            <p:cNvSpPr>
              <a:spLocks noChangeArrowheads="1"/>
            </p:cNvSpPr>
            <p:nvPr/>
          </p:nvSpPr>
          <p:spPr bwMode="auto">
            <a:xfrm>
              <a:off x="4482382" y="10027419"/>
              <a:ext cx="8352928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/>
              <a:endParaRPr lang="en-US" sz="36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endParaRPr>
            </a:p>
            <a:p>
              <a:pPr lvl="0" algn="just" eaLnBrk="0" hangingPunct="0"/>
              <a:r>
                <a:rPr lang="en-US" b="1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Fig.1: </a:t>
              </a:r>
              <a:r>
                <a:rPr lang="en-US" dirty="0" smtClean="0">
                  <a:ea typeface="Calibri" pitchFamily="34" charset="0"/>
                  <a:cs typeface="Times New Roman" pitchFamily="18" charset="0"/>
                </a:rPr>
                <a:t>Conflict resolution, during Product Development (Refer Section C) and inclusion of other 2 Tiers only in accordance with Tier 1 (Non Negotiable).</a:t>
              </a:r>
              <a:endParaRPr lang="en-US" dirty="0" smtClean="0">
                <a:latin typeface="+mj-lt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11389742" y="8587259"/>
              <a:ext cx="2076683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A) PRIORITY BASED DECISION MAKING MODEL USING </a:t>
              </a:r>
              <a:r>
                <a:rPr lang="en-US" sz="4000" b="1" u="sng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A</a:t>
              </a:r>
              <a:r>
                <a:rPr lang="en-US" sz="3600" b="1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NALYTICAL </a:t>
              </a:r>
              <a:r>
                <a:rPr lang="en-US" sz="4000" b="1" u="sng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H</a:t>
              </a:r>
              <a:r>
                <a:rPr lang="en-US" sz="3600" b="1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IERARCHY </a:t>
              </a:r>
              <a:r>
                <a:rPr lang="en-US" sz="4000" b="1" u="sng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P</a:t>
              </a:r>
              <a:r>
                <a:rPr lang="en-US" sz="3600" b="1" dirty="0" smtClean="0">
                  <a:solidFill>
                    <a:srgbClr val="000000"/>
                  </a:solidFill>
                  <a:ea typeface="Calibri" pitchFamily="34" charset="0"/>
                  <a:cs typeface="Times New Roman" pitchFamily="18" charset="0"/>
                </a:rPr>
                <a:t>ROCESS</a:t>
              </a:r>
              <a:endParaRPr lang="en-US" sz="3600" dirty="0"/>
            </a:p>
          </p:txBody>
        </p:sp>
        <p:grpSp>
          <p:nvGrpSpPr>
            <p:cNvPr id="394" name="Group 393"/>
            <p:cNvGrpSpPr/>
            <p:nvPr/>
          </p:nvGrpSpPr>
          <p:grpSpPr>
            <a:xfrm>
              <a:off x="9378926" y="9667379"/>
              <a:ext cx="30531392" cy="3096344"/>
              <a:chOff x="9378926" y="9667379"/>
              <a:chExt cx="30531392" cy="3096344"/>
            </a:xfrm>
          </p:grpSpPr>
          <p:grpSp>
            <p:nvGrpSpPr>
              <p:cNvPr id="393" name="Group 392"/>
              <p:cNvGrpSpPr/>
              <p:nvPr/>
            </p:nvGrpSpPr>
            <p:grpSpPr>
              <a:xfrm>
                <a:off x="9378926" y="9667379"/>
                <a:ext cx="24410712" cy="3096344"/>
                <a:chOff x="9378926" y="9667379"/>
                <a:chExt cx="24410712" cy="3096344"/>
              </a:xfrm>
            </p:grpSpPr>
            <p:grpSp>
              <p:nvGrpSpPr>
                <p:cNvPr id="392" name="Group 391"/>
                <p:cNvGrpSpPr/>
                <p:nvPr/>
              </p:nvGrpSpPr>
              <p:grpSpPr>
                <a:xfrm>
                  <a:off x="11971214" y="9667379"/>
                  <a:ext cx="19442160" cy="3096344"/>
                  <a:chOff x="11971214" y="9667379"/>
                  <a:chExt cx="19442160" cy="3096344"/>
                </a:xfrm>
              </p:grpSpPr>
              <p:sp>
                <p:nvSpPr>
                  <p:cNvPr id="300" name="Rounded Rectangle 299"/>
                  <p:cNvSpPr/>
                  <p:nvPr/>
                </p:nvSpPr>
                <p:spPr bwMode="auto">
                  <a:xfrm>
                    <a:off x="11971214" y="9667379"/>
                    <a:ext cx="19442160" cy="720080"/>
                  </a:xfrm>
                  <a:prstGeom prst="roundRect">
                    <a:avLst/>
                  </a:prstGeom>
                  <a:solidFill>
                    <a:srgbClr val="FAD57A">
                      <a:alpha val="29000"/>
                    </a:srgbClr>
                  </a:solidFill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295275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301" name="Rounded Rectangle 300"/>
                  <p:cNvSpPr/>
                  <p:nvPr/>
                </p:nvSpPr>
                <p:spPr bwMode="auto">
                  <a:xfrm>
                    <a:off x="15139566" y="10853088"/>
                    <a:ext cx="12745416" cy="720080"/>
                  </a:xfrm>
                  <a:prstGeom prst="roundRect">
                    <a:avLst/>
                  </a:prstGeom>
                  <a:solidFill>
                    <a:srgbClr val="FAD57A">
                      <a:alpha val="29000"/>
                    </a:srgbClr>
                  </a:solidFill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295275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302" name="Rounded Rectangle 301"/>
                  <p:cNvSpPr/>
                  <p:nvPr/>
                </p:nvSpPr>
                <p:spPr bwMode="auto">
                  <a:xfrm>
                    <a:off x="16507718" y="11971635"/>
                    <a:ext cx="9793088" cy="792088"/>
                  </a:xfrm>
                  <a:prstGeom prst="roundRect">
                    <a:avLst/>
                  </a:prstGeom>
                  <a:solidFill>
                    <a:srgbClr val="FAD57A">
                      <a:alpha val="29000"/>
                    </a:srgbClr>
                  </a:solidFill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295275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3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309" name="Group 308"/>
                <p:cNvGrpSpPr/>
                <p:nvPr/>
              </p:nvGrpSpPr>
              <p:grpSpPr>
                <a:xfrm>
                  <a:off x="9378926" y="9730676"/>
                  <a:ext cx="24410712" cy="2961039"/>
                  <a:chOff x="9378926" y="9730676"/>
                  <a:chExt cx="24410712" cy="2961039"/>
                </a:xfrm>
              </p:grpSpPr>
              <p:sp>
                <p:nvSpPr>
                  <p:cNvPr id="205" name="TextBox 204"/>
                  <p:cNvSpPr txBox="1"/>
                  <p:nvPr/>
                </p:nvSpPr>
                <p:spPr>
                  <a:xfrm>
                    <a:off x="9666958" y="9730676"/>
                    <a:ext cx="2412268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Market Competitiveness, Profitability, Safety and Regulatory Compliance (Functionality and Sustainability)</a:t>
                    </a:r>
                  </a:p>
                </p:txBody>
              </p:sp>
              <p:sp>
                <p:nvSpPr>
                  <p:cNvPr id="287" name="TextBox 286"/>
                  <p:cNvSpPr txBox="1"/>
                  <p:nvPr/>
                </p:nvSpPr>
                <p:spPr>
                  <a:xfrm>
                    <a:off x="9522942" y="10997104"/>
                    <a:ext cx="2412268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End-of Life Opportunities, Growth in Market Share and Employment</a:t>
                    </a:r>
                  </a:p>
                </p:txBody>
              </p:sp>
              <p:sp>
                <p:nvSpPr>
                  <p:cNvPr id="296" name="TextBox 295"/>
                  <p:cNvSpPr txBox="1"/>
                  <p:nvPr/>
                </p:nvSpPr>
                <p:spPr>
                  <a:xfrm>
                    <a:off x="9378926" y="12106940"/>
                    <a:ext cx="2412268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Community Development and Corporate Expansion.</a:t>
                    </a:r>
                    <a:endParaRPr lang="en-US" dirty="0"/>
                  </a:p>
                </p:txBody>
              </p:sp>
            </p:grpSp>
            <p:sp>
              <p:nvSpPr>
                <p:cNvPr id="303" name="Down Arrow 302"/>
                <p:cNvSpPr/>
                <p:nvPr/>
              </p:nvSpPr>
              <p:spPr bwMode="auto">
                <a:xfrm>
                  <a:off x="20756190" y="11668745"/>
                  <a:ext cx="1152128" cy="288032"/>
                </a:xfrm>
                <a:prstGeom prst="downArrow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04" name="Down Arrow 303"/>
                <p:cNvSpPr/>
                <p:nvPr/>
              </p:nvSpPr>
              <p:spPr bwMode="auto">
                <a:xfrm>
                  <a:off x="20756190" y="10459467"/>
                  <a:ext cx="1152128" cy="288032"/>
                </a:xfrm>
                <a:prstGeom prst="downArrow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308" name="Group 307"/>
              <p:cNvGrpSpPr/>
              <p:nvPr/>
            </p:nvGrpSpPr>
            <p:grpSpPr>
              <a:xfrm>
                <a:off x="26588838" y="9724529"/>
                <a:ext cx="13321480" cy="2967186"/>
                <a:chOff x="26588838" y="9724529"/>
                <a:chExt cx="13321480" cy="2967186"/>
              </a:xfrm>
            </p:grpSpPr>
            <p:sp>
              <p:nvSpPr>
                <p:cNvPr id="305" name="Rectangle 304"/>
                <p:cNvSpPr/>
                <p:nvPr/>
              </p:nvSpPr>
              <p:spPr>
                <a:xfrm>
                  <a:off x="31701406" y="9724529"/>
                  <a:ext cx="8208912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 smtClean="0">
                      <a:ea typeface="Calibri" pitchFamily="34" charset="0"/>
                      <a:cs typeface="Times New Roman" pitchFamily="18" charset="0"/>
                    </a:rPr>
                    <a:t>TIER 1 (Mandatory and Non Negotiable).</a:t>
                  </a:r>
                  <a:endParaRPr lang="en-US" dirty="0"/>
                </a:p>
              </p:txBody>
            </p:sp>
            <p:sp>
              <p:nvSpPr>
                <p:cNvPr id="306" name="Rectangle 305"/>
                <p:cNvSpPr/>
                <p:nvPr/>
              </p:nvSpPr>
              <p:spPr>
                <a:xfrm>
                  <a:off x="28173014" y="11001623"/>
                  <a:ext cx="8208912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 smtClean="0">
                      <a:ea typeface="Calibri" pitchFamily="34" charset="0"/>
                      <a:cs typeface="Times New Roman" pitchFamily="18" charset="0"/>
                    </a:rPr>
                    <a:t>TIER 2 (Negotiable).</a:t>
                  </a:r>
                  <a:endParaRPr lang="en-US" dirty="0"/>
                </a:p>
              </p:txBody>
            </p:sp>
            <p:sp>
              <p:nvSpPr>
                <p:cNvPr id="307" name="Rectangle 306"/>
                <p:cNvSpPr/>
                <p:nvPr/>
              </p:nvSpPr>
              <p:spPr>
                <a:xfrm>
                  <a:off x="26588838" y="12106940"/>
                  <a:ext cx="8208912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 smtClean="0">
                      <a:ea typeface="Calibri" pitchFamily="34" charset="0"/>
                      <a:cs typeface="Times New Roman" pitchFamily="18" charset="0"/>
                    </a:rPr>
                    <a:t>TIER 3 (Negotiable).</a:t>
                  </a:r>
                  <a:endParaRPr lang="en-US" dirty="0"/>
                </a:p>
              </p:txBody>
            </p:sp>
          </p:grpSp>
        </p:grpSp>
      </p:grpSp>
      <p:sp>
        <p:nvSpPr>
          <p:cNvPr id="540" name="Text Box 5"/>
          <p:cNvSpPr txBox="1">
            <a:spLocks noChangeArrowheads="1"/>
          </p:cNvSpPr>
          <p:nvPr/>
        </p:nvSpPr>
        <p:spPr bwMode="auto">
          <a:xfrm>
            <a:off x="33212744" y="15464829"/>
            <a:ext cx="943387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OUTPUT (VALUE)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(Headings)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-Profit: Economic &amp; Social Goals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-Knowledge Growth.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-Emissions and Waste.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-Safety and Regulatory Compliance.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000" dirty="0" smtClean="0">
                <a:latin typeface="Arial (Headings)"/>
                <a:cs typeface="Arial" pitchFamily="34" charset="0"/>
              </a:rPr>
              <a:t>-Product Functionality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(Headings)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(Headings)"/>
              <a:cs typeface="Arial" pitchFamily="34" charset="0"/>
            </a:endParaRPr>
          </a:p>
        </p:txBody>
      </p:sp>
      <p:grpSp>
        <p:nvGrpSpPr>
          <p:cNvPr id="397" name="Group 396"/>
          <p:cNvGrpSpPr/>
          <p:nvPr/>
        </p:nvGrpSpPr>
        <p:grpSpPr>
          <a:xfrm>
            <a:off x="29480074" y="16439033"/>
            <a:ext cx="2380990" cy="1014541"/>
            <a:chOff x="30344170" y="15925645"/>
            <a:chExt cx="2380990" cy="1014541"/>
          </a:xfrm>
        </p:grpSpPr>
        <p:sp>
          <p:nvSpPr>
            <p:cNvPr id="541" name="Rounded Rectangle 540"/>
            <p:cNvSpPr/>
            <p:nvPr/>
          </p:nvSpPr>
          <p:spPr bwMode="auto">
            <a:xfrm>
              <a:off x="30344170" y="15925645"/>
              <a:ext cx="2380990" cy="101454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29527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2" name="Rectangle 541"/>
            <p:cNvSpPr/>
            <p:nvPr/>
          </p:nvSpPr>
          <p:spPr>
            <a:xfrm>
              <a:off x="30496332" y="16139388"/>
              <a:ext cx="2064989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en-US" sz="3000" b="1" dirty="0" smtClean="0">
                  <a:latin typeface="Arial (Headings)"/>
                  <a:cs typeface="Arial" pitchFamily="34" charset="0"/>
                </a:rPr>
                <a:t>PROCESS</a:t>
              </a:r>
              <a:endParaRPr lang="en-US" sz="3000" dirty="0" smtClean="0">
                <a:latin typeface="Arial (Headings)"/>
                <a:cs typeface="Arial" pitchFamily="34" charset="0"/>
              </a:endParaRPr>
            </a:p>
          </p:txBody>
        </p:sp>
      </p:grpSp>
      <p:sp>
        <p:nvSpPr>
          <p:cNvPr id="543" name="Right Arrow 542"/>
          <p:cNvSpPr/>
          <p:nvPr/>
        </p:nvSpPr>
        <p:spPr bwMode="auto">
          <a:xfrm>
            <a:off x="28369976" y="15862969"/>
            <a:ext cx="1027174" cy="20882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8" name="Right Arrow 327"/>
          <p:cNvSpPr/>
          <p:nvPr/>
        </p:nvSpPr>
        <p:spPr bwMode="auto">
          <a:xfrm>
            <a:off x="7722742" y="16018599"/>
            <a:ext cx="3528392" cy="100811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7" name="Rectangle 8"/>
          <p:cNvSpPr>
            <a:spLocks noChangeArrowheads="1"/>
          </p:cNvSpPr>
          <p:nvPr/>
        </p:nvSpPr>
        <p:spPr bwMode="auto">
          <a:xfrm>
            <a:off x="11708334" y="24647945"/>
            <a:ext cx="228265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hangingPunct="0"/>
            <a:r>
              <a:rPr lang="en-US" b="1" dirty="0" smtClean="0"/>
              <a:t>Fig. 4: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1. Preliminary Design Review (PDR):Clinical Studies,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Prototyping, Design Validation of Sub-systems.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en-US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2. Critical Design Review (CDR) of Production Tool Development, Integration, Assembly and Testing. </a:t>
            </a:r>
          </a:p>
        </p:txBody>
      </p:sp>
      <p:grpSp>
        <p:nvGrpSpPr>
          <p:cNvPr id="420" name="Group 419"/>
          <p:cNvGrpSpPr/>
          <p:nvPr/>
        </p:nvGrpSpPr>
        <p:grpSpPr>
          <a:xfrm>
            <a:off x="5299622" y="21044643"/>
            <a:ext cx="11233248" cy="3600400"/>
            <a:chOff x="2898206" y="20252555"/>
            <a:chExt cx="11233248" cy="3600400"/>
          </a:xfrm>
        </p:grpSpPr>
        <p:grpSp>
          <p:nvGrpSpPr>
            <p:cNvPr id="413" name="Group 412"/>
            <p:cNvGrpSpPr/>
            <p:nvPr/>
          </p:nvGrpSpPr>
          <p:grpSpPr>
            <a:xfrm>
              <a:off x="2898206" y="20252555"/>
              <a:ext cx="11233248" cy="3600400"/>
              <a:chOff x="-702194" y="7651155"/>
              <a:chExt cx="11233248" cy="3600400"/>
            </a:xfrm>
          </p:grpSpPr>
          <p:sp>
            <p:nvSpPr>
              <p:cNvPr id="414" name="Rounded Rectangle 413"/>
              <p:cNvSpPr/>
              <p:nvPr/>
            </p:nvSpPr>
            <p:spPr>
              <a:xfrm>
                <a:off x="1746078" y="7651155"/>
                <a:ext cx="6624736" cy="36004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 dirty="0">
                  <a:latin typeface="+mj-lt"/>
                </a:endParaRPr>
              </a:p>
            </p:txBody>
          </p:sp>
          <p:sp>
            <p:nvSpPr>
              <p:cNvPr id="415" name="Rectangle 414"/>
              <p:cNvSpPr/>
              <p:nvPr/>
            </p:nvSpPr>
            <p:spPr>
              <a:xfrm>
                <a:off x="-630186" y="8722574"/>
                <a:ext cx="10873208" cy="553988"/>
              </a:xfrm>
              <a:prstGeom prst="rect">
                <a:avLst/>
              </a:prstGeom>
            </p:spPr>
            <p:txBody>
              <a:bodyPr wrap="square" lIns="91430" tIns="45715" rIns="91430" bIns="45715">
                <a:spAutoFit/>
              </a:bodyPr>
              <a:lstStyle/>
              <a:p>
                <a:pPr algn="ctr"/>
                <a:r>
                  <a:rPr lang="en-US" sz="3000" dirty="0" smtClean="0">
                    <a:latin typeface="+mj-lt"/>
                  </a:rPr>
                  <a:t>Market and Portfolio Planning</a:t>
                </a:r>
                <a:endParaRPr lang="en-US" sz="3000" dirty="0">
                  <a:latin typeface="+mj-lt"/>
                </a:endParaRPr>
              </a:p>
            </p:txBody>
          </p:sp>
          <p:sp>
            <p:nvSpPr>
              <p:cNvPr id="416" name="Rectangle 415"/>
              <p:cNvSpPr/>
              <p:nvPr/>
            </p:nvSpPr>
            <p:spPr>
              <a:xfrm>
                <a:off x="-630186" y="7786470"/>
                <a:ext cx="10873208" cy="553988"/>
              </a:xfrm>
              <a:prstGeom prst="rect">
                <a:avLst/>
              </a:prstGeom>
            </p:spPr>
            <p:txBody>
              <a:bodyPr wrap="square" lIns="91430" tIns="45715" rIns="91430" bIns="45715">
                <a:spAutoFit/>
              </a:bodyPr>
              <a:lstStyle/>
              <a:p>
                <a:pPr algn="ctr"/>
                <a:r>
                  <a:rPr lang="en-US" sz="3000" dirty="0" smtClean="0">
                    <a:latin typeface="+mj-lt"/>
                  </a:rPr>
                  <a:t>Idea Generation</a:t>
                </a:r>
                <a:endParaRPr lang="en-US" sz="3000" dirty="0">
                  <a:latin typeface="+mj-lt"/>
                </a:endParaRPr>
              </a:p>
            </p:txBody>
          </p:sp>
          <p:sp>
            <p:nvSpPr>
              <p:cNvPr id="417" name="Rectangle 416"/>
              <p:cNvSpPr/>
              <p:nvPr/>
            </p:nvSpPr>
            <p:spPr>
              <a:xfrm>
                <a:off x="-702194" y="9658678"/>
                <a:ext cx="10873208" cy="553988"/>
              </a:xfrm>
              <a:prstGeom prst="rect">
                <a:avLst/>
              </a:prstGeom>
            </p:spPr>
            <p:txBody>
              <a:bodyPr wrap="square" lIns="91430" tIns="45715" rIns="91430" bIns="45715">
                <a:spAutoFit/>
              </a:bodyPr>
              <a:lstStyle/>
              <a:p>
                <a:pPr algn="ctr"/>
                <a:r>
                  <a:rPr lang="en-US" sz="3000" dirty="0" smtClean="0">
                    <a:latin typeface="+mj-lt"/>
                  </a:rPr>
                  <a:t>Concept Definition</a:t>
                </a:r>
                <a:endParaRPr lang="en-US" sz="3000" dirty="0">
                  <a:latin typeface="+mj-lt"/>
                </a:endParaRPr>
              </a:p>
            </p:txBody>
          </p:sp>
          <p:sp>
            <p:nvSpPr>
              <p:cNvPr id="418" name="Rectangle 417"/>
              <p:cNvSpPr/>
              <p:nvPr/>
            </p:nvSpPr>
            <p:spPr>
              <a:xfrm>
                <a:off x="-342154" y="10603483"/>
                <a:ext cx="10873208" cy="553988"/>
              </a:xfrm>
              <a:prstGeom prst="rect">
                <a:avLst/>
              </a:prstGeom>
            </p:spPr>
            <p:txBody>
              <a:bodyPr wrap="square" lIns="91430" tIns="45715" rIns="91430" bIns="45715">
                <a:spAutoFit/>
              </a:bodyPr>
              <a:lstStyle/>
              <a:p>
                <a:pPr algn="ctr"/>
                <a:r>
                  <a:rPr lang="en-US" sz="3000" dirty="0" smtClean="0">
                    <a:latin typeface="+mj-lt"/>
                  </a:rPr>
                  <a:t>Proof </a:t>
                </a:r>
                <a:r>
                  <a:rPr lang="en-US" sz="3000" dirty="0">
                    <a:latin typeface="+mj-lt"/>
                  </a:rPr>
                  <a:t>of </a:t>
                </a:r>
                <a:r>
                  <a:rPr lang="en-US" sz="3000" dirty="0" smtClean="0">
                    <a:latin typeface="+mj-lt"/>
                  </a:rPr>
                  <a:t>Principle &amp; Product Layout</a:t>
                </a:r>
              </a:p>
            </p:txBody>
          </p:sp>
          <p:sp>
            <p:nvSpPr>
              <p:cNvPr id="419" name="Down Arrow 418"/>
              <p:cNvSpPr/>
              <p:nvPr/>
            </p:nvSpPr>
            <p:spPr>
              <a:xfrm>
                <a:off x="4482382" y="9252071"/>
                <a:ext cx="228600" cy="457200"/>
              </a:xfrm>
              <a:prstGeom prst="down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>
                  <a:latin typeface="+mj-lt"/>
                </a:endParaRPr>
              </a:p>
            </p:txBody>
          </p:sp>
        </p:grpSp>
        <p:grpSp>
          <p:nvGrpSpPr>
            <p:cNvPr id="412" name="Group 411"/>
            <p:cNvGrpSpPr/>
            <p:nvPr/>
          </p:nvGrpSpPr>
          <p:grpSpPr>
            <a:xfrm>
              <a:off x="8082782" y="21019491"/>
              <a:ext cx="228600" cy="2329408"/>
              <a:chOff x="8082782" y="21019491"/>
              <a:chExt cx="228600" cy="2329408"/>
            </a:xfrm>
          </p:grpSpPr>
          <p:sp>
            <p:nvSpPr>
              <p:cNvPr id="297" name="Down Arrow 296"/>
              <p:cNvSpPr/>
              <p:nvPr/>
            </p:nvSpPr>
            <p:spPr>
              <a:xfrm>
                <a:off x="8082782" y="21019491"/>
                <a:ext cx="228600" cy="457200"/>
              </a:xfrm>
              <a:prstGeom prst="down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>
                  <a:latin typeface="+mj-lt"/>
                </a:endParaRPr>
              </a:p>
            </p:txBody>
          </p:sp>
          <p:sp>
            <p:nvSpPr>
              <p:cNvPr id="298" name="Down Arrow 297"/>
              <p:cNvSpPr/>
              <p:nvPr/>
            </p:nvSpPr>
            <p:spPr>
              <a:xfrm>
                <a:off x="8082782" y="22891699"/>
                <a:ext cx="228600" cy="457200"/>
              </a:xfrm>
              <a:prstGeom prst="downArrow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>
                  <a:latin typeface="+mj-lt"/>
                </a:endParaRPr>
              </a:p>
            </p:txBody>
          </p:sp>
        </p:grpSp>
      </p:grpSp>
      <p:sp>
        <p:nvSpPr>
          <p:cNvPr id="384" name="Rectangle 383"/>
          <p:cNvSpPr/>
          <p:nvPr/>
        </p:nvSpPr>
        <p:spPr>
          <a:xfrm>
            <a:off x="12212390" y="20324563"/>
            <a:ext cx="21686861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6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C) Comprehensive Sustainable Product Development Framework-A Life Cycle Approach</a:t>
            </a:r>
            <a:endParaRPr lang="en-US" sz="3600" b="1" dirty="0" smtClean="0">
              <a:cs typeface="Arial" pitchFamily="34" charset="0"/>
            </a:endParaRPr>
          </a:p>
        </p:txBody>
      </p:sp>
      <p:grpSp>
        <p:nvGrpSpPr>
          <p:cNvPr id="404" name="Group 403"/>
          <p:cNvGrpSpPr/>
          <p:nvPr/>
        </p:nvGrpSpPr>
        <p:grpSpPr>
          <a:xfrm>
            <a:off x="14444639" y="21260667"/>
            <a:ext cx="26009060" cy="3240360"/>
            <a:chOff x="12043223" y="20468579"/>
            <a:chExt cx="26009060" cy="3240360"/>
          </a:xfrm>
        </p:grpSpPr>
        <p:grpSp>
          <p:nvGrpSpPr>
            <p:cNvPr id="310" name="Group 309"/>
            <p:cNvGrpSpPr/>
            <p:nvPr/>
          </p:nvGrpSpPr>
          <p:grpSpPr>
            <a:xfrm>
              <a:off x="13339366" y="20468579"/>
              <a:ext cx="24712917" cy="3240360"/>
              <a:chOff x="9090894" y="7795171"/>
              <a:chExt cx="24712917" cy="3240360"/>
            </a:xfrm>
          </p:grpSpPr>
          <p:grpSp>
            <p:nvGrpSpPr>
              <p:cNvPr id="311" name="Group 453"/>
              <p:cNvGrpSpPr/>
              <p:nvPr/>
            </p:nvGrpSpPr>
            <p:grpSpPr>
              <a:xfrm>
                <a:off x="9090894" y="7795171"/>
                <a:ext cx="24712917" cy="3240360"/>
                <a:chOff x="9306918" y="7219107"/>
                <a:chExt cx="24712917" cy="3240360"/>
              </a:xfrm>
            </p:grpSpPr>
            <p:sp>
              <p:nvSpPr>
                <p:cNvPr id="318" name="Rectangle 317"/>
                <p:cNvSpPr/>
                <p:nvPr/>
              </p:nvSpPr>
              <p:spPr>
                <a:xfrm>
                  <a:off x="26948878" y="9235331"/>
                  <a:ext cx="1893467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Extraction</a:t>
                  </a:r>
                </a:p>
              </p:txBody>
            </p:sp>
            <p:sp>
              <p:nvSpPr>
                <p:cNvPr id="319" name="Rounded Rectangle 318"/>
                <p:cNvSpPr/>
                <p:nvPr/>
              </p:nvSpPr>
              <p:spPr>
                <a:xfrm>
                  <a:off x="9378926" y="7219107"/>
                  <a:ext cx="12745416" cy="3240360"/>
                </a:xfrm>
                <a:prstGeom prst="roundRect">
                  <a:avLst/>
                </a:prstGeom>
                <a:solidFill>
                  <a:srgbClr val="FFD5AB">
                    <a:alpha val="36000"/>
                  </a:srgb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dirty="0">
                    <a:latin typeface="+mj-lt"/>
                  </a:endParaRPr>
                </a:p>
              </p:txBody>
            </p:sp>
            <p:sp>
              <p:nvSpPr>
                <p:cNvPr id="320" name="Rounded Rectangle 319"/>
                <p:cNvSpPr/>
                <p:nvPr/>
              </p:nvSpPr>
              <p:spPr>
                <a:xfrm>
                  <a:off x="9522943" y="8371235"/>
                  <a:ext cx="3672408" cy="1917521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dirty="0">
                    <a:latin typeface="+mj-lt"/>
                  </a:endParaRPr>
                </a:p>
              </p:txBody>
            </p:sp>
            <p:sp>
              <p:nvSpPr>
                <p:cNvPr id="322" name="Rectangle 321"/>
                <p:cNvSpPr/>
                <p:nvPr/>
              </p:nvSpPr>
              <p:spPr>
                <a:xfrm>
                  <a:off x="22372686" y="9226620"/>
                  <a:ext cx="2415952" cy="5539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3000" dirty="0" smtClean="0">
                      <a:latin typeface="+mj-lt"/>
                    </a:rPr>
                    <a:t>Resources</a:t>
                  </a:r>
                  <a:endParaRPr lang="en-US" sz="3000" dirty="0">
                    <a:latin typeface="+mj-lt"/>
                  </a:endParaRPr>
                </a:p>
              </p:txBody>
            </p:sp>
            <p:sp>
              <p:nvSpPr>
                <p:cNvPr id="330" name="Rectangle 329"/>
                <p:cNvSpPr/>
                <p:nvPr/>
              </p:nvSpPr>
              <p:spPr>
                <a:xfrm>
                  <a:off x="22124342" y="7858468"/>
                  <a:ext cx="3919663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Sales and Distribution</a:t>
                  </a:r>
                </a:p>
              </p:txBody>
            </p:sp>
            <p:sp>
              <p:nvSpPr>
                <p:cNvPr id="331" name="Rectangle 330"/>
                <p:cNvSpPr/>
                <p:nvPr/>
              </p:nvSpPr>
              <p:spPr>
                <a:xfrm>
                  <a:off x="27020886" y="7858468"/>
                  <a:ext cx="867545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Use</a:t>
                  </a:r>
                </a:p>
              </p:txBody>
            </p:sp>
            <p:sp>
              <p:nvSpPr>
                <p:cNvPr id="332" name="Rectangle 331"/>
                <p:cNvSpPr/>
                <p:nvPr/>
              </p:nvSpPr>
              <p:spPr>
                <a:xfrm>
                  <a:off x="28625686" y="7858468"/>
                  <a:ext cx="2489784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Maintenance </a:t>
                  </a:r>
                </a:p>
              </p:txBody>
            </p:sp>
            <p:sp>
              <p:nvSpPr>
                <p:cNvPr id="333" name="Rectangle 16"/>
                <p:cNvSpPr/>
                <p:nvPr/>
              </p:nvSpPr>
              <p:spPr>
                <a:xfrm>
                  <a:off x="31869887" y="7867179"/>
                  <a:ext cx="2149948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End-Of-Life</a:t>
                  </a:r>
                </a:p>
              </p:txBody>
            </p:sp>
            <p:sp>
              <p:nvSpPr>
                <p:cNvPr id="334" name="Rectangle 333"/>
                <p:cNvSpPr/>
                <p:nvPr/>
              </p:nvSpPr>
              <p:spPr>
                <a:xfrm>
                  <a:off x="31917430" y="9226620"/>
                  <a:ext cx="1656223" cy="5539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3000" dirty="0">
                      <a:latin typeface="+mj-lt"/>
                    </a:rPr>
                    <a:t>Disposal</a:t>
                  </a:r>
                </a:p>
              </p:txBody>
            </p:sp>
            <p:cxnSp>
              <p:nvCxnSpPr>
                <p:cNvPr id="335" name="Straight Arrow Connector 334"/>
                <p:cNvCxnSpPr/>
                <p:nvPr/>
              </p:nvCxnSpPr>
              <p:spPr>
                <a:xfrm>
                  <a:off x="17371814" y="9307339"/>
                  <a:ext cx="28803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6" name="Rounded Rectangle 335"/>
                <p:cNvSpPr/>
                <p:nvPr/>
              </p:nvSpPr>
              <p:spPr>
                <a:xfrm>
                  <a:off x="26156790" y="8587259"/>
                  <a:ext cx="3240360" cy="576064"/>
                </a:xfrm>
                <a:prstGeom prst="roundRect">
                  <a:avLst/>
                </a:prstGeom>
                <a:solidFill>
                  <a:schemeClr val="bg1">
                    <a:lumMod val="75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dirty="0">
                    <a:latin typeface="+mj-lt"/>
                  </a:endParaRPr>
                </a:p>
              </p:txBody>
            </p:sp>
            <p:sp>
              <p:nvSpPr>
                <p:cNvPr id="337" name="TextBox 336"/>
                <p:cNvSpPr txBox="1"/>
                <p:nvPr/>
              </p:nvSpPr>
              <p:spPr>
                <a:xfrm>
                  <a:off x="26372814" y="8587259"/>
                  <a:ext cx="3073896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000" dirty="0" smtClean="0">
                      <a:latin typeface="+mj-lt"/>
                    </a:rPr>
                    <a:t>Transportation</a:t>
                  </a:r>
                  <a:endParaRPr lang="en-US" sz="3000" dirty="0">
                    <a:latin typeface="+mj-lt"/>
                  </a:endParaRPr>
                </a:p>
              </p:txBody>
            </p:sp>
            <p:grpSp>
              <p:nvGrpSpPr>
                <p:cNvPr id="338" name="Group 279"/>
                <p:cNvGrpSpPr/>
                <p:nvPr/>
              </p:nvGrpSpPr>
              <p:grpSpPr>
                <a:xfrm>
                  <a:off x="15715630" y="9019307"/>
                  <a:ext cx="2736304" cy="576064"/>
                  <a:chOff x="15355590" y="10675491"/>
                  <a:chExt cx="2736304" cy="576064"/>
                </a:xfrm>
              </p:grpSpPr>
              <p:sp>
                <p:nvSpPr>
                  <p:cNvPr id="382" name="Rounded Rectangle 381"/>
                  <p:cNvSpPr/>
                  <p:nvPr/>
                </p:nvSpPr>
                <p:spPr>
                  <a:xfrm>
                    <a:off x="15355590" y="10675491"/>
                    <a:ext cx="1656184" cy="576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0" dirty="0">
                      <a:latin typeface="+mj-lt"/>
                    </a:endParaRPr>
                  </a:p>
                </p:txBody>
              </p:sp>
              <p:sp>
                <p:nvSpPr>
                  <p:cNvPr id="38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499606" y="10690879"/>
                    <a:ext cx="2592288" cy="553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rPr>
                      <a:t>Design</a:t>
                    </a:r>
                    <a:endPara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39" name="Group 283"/>
                <p:cNvGrpSpPr/>
                <p:nvPr/>
              </p:nvGrpSpPr>
              <p:grpSpPr>
                <a:xfrm>
                  <a:off x="19316030" y="7875890"/>
                  <a:ext cx="1512168" cy="584775"/>
                  <a:chOff x="12128947" y="12683004"/>
                  <a:chExt cx="1512168" cy="584775"/>
                </a:xfrm>
              </p:grpSpPr>
              <p:sp>
                <p:nvSpPr>
                  <p:cNvPr id="379" name="Rounded Rectangle 378"/>
                  <p:cNvSpPr/>
                  <p:nvPr/>
                </p:nvSpPr>
                <p:spPr>
                  <a:xfrm>
                    <a:off x="12128947" y="12691715"/>
                    <a:ext cx="1512168" cy="576064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0" dirty="0">
                      <a:latin typeface="+mj-lt"/>
                    </a:endParaRPr>
                  </a:p>
                </p:txBody>
              </p:sp>
              <p:sp>
                <p:nvSpPr>
                  <p:cNvPr id="380" name="Rectangle 13"/>
                  <p:cNvSpPr/>
                  <p:nvPr/>
                </p:nvSpPr>
                <p:spPr>
                  <a:xfrm>
                    <a:off x="12166742" y="12683004"/>
                    <a:ext cx="1378904" cy="55399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000" dirty="0">
                        <a:latin typeface="+mj-lt"/>
                      </a:rPr>
                      <a:t>Cancel</a:t>
                    </a:r>
                  </a:p>
                </p:txBody>
              </p:sp>
            </p:grpSp>
            <p:grpSp>
              <p:nvGrpSpPr>
                <p:cNvPr id="340" name="Group 284"/>
                <p:cNvGrpSpPr/>
                <p:nvPr/>
              </p:nvGrpSpPr>
              <p:grpSpPr>
                <a:xfrm>
                  <a:off x="19316030" y="8947299"/>
                  <a:ext cx="2304256" cy="718542"/>
                  <a:chOff x="11683182" y="13773373"/>
                  <a:chExt cx="2304256" cy="718542"/>
                </a:xfrm>
              </p:grpSpPr>
              <p:sp>
                <p:nvSpPr>
                  <p:cNvPr id="377" name="Rounded Rectangle 376"/>
                  <p:cNvSpPr/>
                  <p:nvPr/>
                </p:nvSpPr>
                <p:spPr>
                  <a:xfrm>
                    <a:off x="11683182" y="13773373"/>
                    <a:ext cx="2304256" cy="718542"/>
                  </a:xfrm>
                  <a:prstGeom prst="round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0" dirty="0">
                      <a:latin typeface="+mj-lt"/>
                    </a:endParaRPr>
                  </a:p>
                </p:txBody>
              </p:sp>
              <p:sp>
                <p:nvSpPr>
                  <p:cNvPr id="378" name="Rectangle 97"/>
                  <p:cNvSpPr/>
                  <p:nvPr/>
                </p:nvSpPr>
                <p:spPr>
                  <a:xfrm>
                    <a:off x="11755190" y="13843843"/>
                    <a:ext cx="2020105" cy="55399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000" dirty="0">
                        <a:latin typeface="+mj-lt"/>
                      </a:rPr>
                      <a:t>Production</a:t>
                    </a:r>
                  </a:p>
                </p:txBody>
              </p:sp>
            </p:grpSp>
            <p:sp>
              <p:nvSpPr>
                <p:cNvPr id="341" name="Rectangle 4"/>
                <p:cNvSpPr>
                  <a:spLocks noChangeArrowheads="1"/>
                </p:cNvSpPr>
                <p:nvPr/>
              </p:nvSpPr>
              <p:spPr bwMode="auto">
                <a:xfrm>
                  <a:off x="9306918" y="8314615"/>
                  <a:ext cx="4176464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j-lt"/>
                      <a:ea typeface="Calibri" pitchFamily="34" charset="0"/>
                      <a:cs typeface="Times New Roman" pitchFamily="18" charset="0"/>
                    </a:rPr>
                    <a:t>Requirements</a:t>
                  </a:r>
                  <a:endParaRPr kumimoji="0" lang="en-US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cs typeface="Arial" pitchFamily="34" charset="0"/>
                  </a:endParaRPr>
                </a:p>
              </p:txBody>
            </p:sp>
            <p:sp>
              <p:nvSpPr>
                <p:cNvPr id="342" name="Rectangle 5"/>
                <p:cNvSpPr>
                  <a:spLocks noChangeArrowheads="1"/>
                </p:cNvSpPr>
                <p:nvPr/>
              </p:nvSpPr>
              <p:spPr bwMode="auto">
                <a:xfrm>
                  <a:off x="9594950" y="9674056"/>
                  <a:ext cx="4176464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j-lt"/>
                      <a:ea typeface="Calibri" pitchFamily="34" charset="0"/>
                      <a:cs typeface="Times New Roman" pitchFamily="18" charset="0"/>
                    </a:rPr>
                    <a:t>Conceptual Design</a:t>
                  </a:r>
                  <a:endParaRPr kumimoji="0" lang="en-US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cs typeface="Arial" pitchFamily="34" charset="0"/>
                  </a:endParaRPr>
                </a:p>
              </p:txBody>
            </p:sp>
            <p:sp>
              <p:nvSpPr>
                <p:cNvPr id="343" name="Rectangle 6"/>
                <p:cNvSpPr>
                  <a:spLocks noChangeArrowheads="1"/>
                </p:cNvSpPr>
                <p:nvPr/>
              </p:nvSpPr>
              <p:spPr bwMode="auto">
                <a:xfrm>
                  <a:off x="10026998" y="9025984"/>
                  <a:ext cx="3888432" cy="5539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+mj-lt"/>
                      <a:ea typeface="Calibri" pitchFamily="34" charset="0"/>
                      <a:cs typeface="Times New Roman" pitchFamily="18" charset="0"/>
                    </a:rPr>
                    <a:t>Specifications</a:t>
                  </a:r>
                  <a:endParaRPr kumimoji="0" lang="en-US" sz="3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cs typeface="Arial" pitchFamily="34" charset="0"/>
                  </a:endParaRPr>
                </a:p>
              </p:txBody>
            </p:sp>
            <p:grpSp>
              <p:nvGrpSpPr>
                <p:cNvPr id="344" name="Group 278"/>
                <p:cNvGrpSpPr/>
                <p:nvPr/>
              </p:nvGrpSpPr>
              <p:grpSpPr>
                <a:xfrm>
                  <a:off x="14131454" y="8875291"/>
                  <a:ext cx="1872208" cy="864096"/>
                  <a:chOff x="13987438" y="10675491"/>
                  <a:chExt cx="1872208" cy="864096"/>
                </a:xfrm>
              </p:grpSpPr>
              <p:sp>
                <p:nvSpPr>
                  <p:cNvPr id="375" name="Flowchart: Decision 374"/>
                  <p:cNvSpPr/>
                  <p:nvPr/>
                </p:nvSpPr>
                <p:spPr>
                  <a:xfrm>
                    <a:off x="13987438" y="10675491"/>
                    <a:ext cx="1368152" cy="864096"/>
                  </a:xfrm>
                  <a:prstGeom prst="flowChartDecision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0" dirty="0">
                      <a:latin typeface="+mj-lt"/>
                    </a:endParaRPr>
                  </a:p>
                </p:txBody>
              </p:sp>
              <p:sp>
                <p:nvSpPr>
                  <p:cNvPr id="376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4131454" y="10834895"/>
                    <a:ext cx="1728192" cy="553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rPr>
                      <a:t>PDR</a:t>
                    </a:r>
                    <a:endPara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45" name="Rectangle 344"/>
                <p:cNvSpPr/>
                <p:nvPr/>
              </p:nvSpPr>
              <p:spPr>
                <a:xfrm>
                  <a:off x="11827198" y="7795171"/>
                  <a:ext cx="4176464" cy="5539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3000" dirty="0" smtClean="0">
                      <a:latin typeface="+mj-lt"/>
                    </a:rPr>
                    <a:t>Iterate using AHP</a:t>
                  </a:r>
                  <a:endParaRPr lang="en-US" sz="3000" dirty="0">
                    <a:latin typeface="+mj-lt"/>
                  </a:endParaRPr>
                </a:p>
              </p:txBody>
            </p:sp>
            <p:sp>
              <p:nvSpPr>
                <p:cNvPr id="346" name="Right Arrow 345"/>
                <p:cNvSpPr/>
                <p:nvPr/>
              </p:nvSpPr>
              <p:spPr>
                <a:xfrm>
                  <a:off x="13195350" y="9235331"/>
                  <a:ext cx="922153" cy="228507"/>
                </a:xfrm>
                <a:prstGeom prst="rightArrow">
                  <a:avLst>
                    <a:gd name="adj1" fmla="val 42208"/>
                    <a:gd name="adj2" fmla="val 50000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000" dirty="0">
                    <a:latin typeface="+mj-lt"/>
                  </a:endParaRPr>
                </a:p>
              </p:txBody>
            </p:sp>
            <p:grpSp>
              <p:nvGrpSpPr>
                <p:cNvPr id="347" name="Group 280"/>
                <p:cNvGrpSpPr/>
                <p:nvPr/>
              </p:nvGrpSpPr>
              <p:grpSpPr>
                <a:xfrm>
                  <a:off x="17659846" y="8875291"/>
                  <a:ext cx="1872208" cy="864096"/>
                  <a:chOff x="13987438" y="10675491"/>
                  <a:chExt cx="1872208" cy="864096"/>
                </a:xfrm>
              </p:grpSpPr>
              <p:sp>
                <p:nvSpPr>
                  <p:cNvPr id="373" name="Flowchart: Decision 372"/>
                  <p:cNvSpPr/>
                  <p:nvPr/>
                </p:nvSpPr>
                <p:spPr>
                  <a:xfrm>
                    <a:off x="13987438" y="10675491"/>
                    <a:ext cx="1368152" cy="864096"/>
                  </a:xfrm>
                  <a:prstGeom prst="flowChartDecision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000" dirty="0">
                      <a:latin typeface="+mj-lt"/>
                    </a:endParaRPr>
                  </a:p>
                </p:txBody>
              </p:sp>
              <p:sp>
                <p:nvSpPr>
                  <p:cNvPr id="37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4131454" y="10834895"/>
                    <a:ext cx="1728192" cy="55399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rPr>
                      <a:t>CDR</a:t>
                    </a:r>
                    <a:endParaRPr kumimoji="0" lang="en-US" sz="3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348" name="Straight Arrow Connector 347"/>
                <p:cNvCxnSpPr/>
                <p:nvPr/>
              </p:nvCxnSpPr>
              <p:spPr bwMode="auto">
                <a:xfrm rot="5400000" flipH="1" flipV="1">
                  <a:off x="14526307" y="8580227"/>
                  <a:ext cx="562000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49" name="Straight Arrow Connector 348"/>
                <p:cNvCxnSpPr/>
                <p:nvPr/>
              </p:nvCxnSpPr>
              <p:spPr bwMode="auto">
                <a:xfrm rot="5400000">
                  <a:off x="10885711" y="8227616"/>
                  <a:ext cx="28882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50" name="Straight Connector 349"/>
                <p:cNvCxnSpPr/>
                <p:nvPr/>
              </p:nvCxnSpPr>
              <p:spPr bwMode="auto">
                <a:xfrm>
                  <a:off x="15206241" y="8077056"/>
                  <a:ext cx="1224136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1" name="Straight Arrow Connector 350"/>
                <p:cNvCxnSpPr/>
                <p:nvPr/>
              </p:nvCxnSpPr>
              <p:spPr bwMode="auto">
                <a:xfrm rot="5400000">
                  <a:off x="15966467" y="8551652"/>
                  <a:ext cx="936898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52" name="Straight Arrow Connector 351"/>
                <p:cNvCxnSpPr/>
                <p:nvPr/>
              </p:nvCxnSpPr>
              <p:spPr bwMode="auto">
                <a:xfrm rot="10800000">
                  <a:off x="16397856" y="8090326"/>
                  <a:ext cx="1938528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53" name="Straight Connector 352"/>
                <p:cNvCxnSpPr/>
                <p:nvPr/>
              </p:nvCxnSpPr>
              <p:spPr bwMode="auto">
                <a:xfrm rot="5400000" flipH="1" flipV="1">
                  <a:off x="17955135" y="8465014"/>
                  <a:ext cx="763622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4" name="Straight Arrow Connector 353"/>
                <p:cNvCxnSpPr>
                  <a:endCxn id="382" idx="1"/>
                </p:cNvCxnSpPr>
                <p:nvPr/>
              </p:nvCxnSpPr>
              <p:spPr>
                <a:xfrm>
                  <a:off x="15499606" y="9307339"/>
                  <a:ext cx="216024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Straight Arrow Connector 354"/>
                <p:cNvCxnSpPr/>
                <p:nvPr/>
              </p:nvCxnSpPr>
              <p:spPr bwMode="auto">
                <a:xfrm>
                  <a:off x="19100006" y="8088513"/>
                  <a:ext cx="216024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56" name="Straight Arrow Connector 355"/>
                <p:cNvCxnSpPr/>
                <p:nvPr/>
              </p:nvCxnSpPr>
              <p:spPr>
                <a:xfrm>
                  <a:off x="19027998" y="9307339"/>
                  <a:ext cx="288032" cy="158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Straight Connector 356"/>
                <p:cNvCxnSpPr/>
                <p:nvPr/>
              </p:nvCxnSpPr>
              <p:spPr bwMode="auto">
                <a:xfrm>
                  <a:off x="11020596" y="8083203"/>
                  <a:ext cx="878610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8" name="Straight Connector 357"/>
                <p:cNvCxnSpPr/>
                <p:nvPr/>
              </p:nvCxnSpPr>
              <p:spPr bwMode="auto">
                <a:xfrm rot="5400000">
                  <a:off x="18127898" y="9055311"/>
                  <a:ext cx="1944216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9" name="Straight Connector 358"/>
                <p:cNvCxnSpPr/>
                <p:nvPr/>
              </p:nvCxnSpPr>
              <p:spPr bwMode="auto">
                <a:xfrm rot="5400000">
                  <a:off x="18206882" y="9883403"/>
                  <a:ext cx="288032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0" name="Straight Connector 359"/>
                <p:cNvCxnSpPr/>
                <p:nvPr/>
              </p:nvCxnSpPr>
              <p:spPr bwMode="auto">
                <a:xfrm>
                  <a:off x="18365412" y="10017894"/>
                  <a:ext cx="734594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1" name="Straight Connector 360"/>
                <p:cNvCxnSpPr/>
                <p:nvPr/>
              </p:nvCxnSpPr>
              <p:spPr bwMode="auto">
                <a:xfrm rot="5400000">
                  <a:off x="14693004" y="9883403"/>
                  <a:ext cx="288032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2" name="Straight Connector 361"/>
                <p:cNvCxnSpPr/>
                <p:nvPr/>
              </p:nvCxnSpPr>
              <p:spPr bwMode="auto">
                <a:xfrm>
                  <a:off x="14842009" y="10017894"/>
                  <a:ext cx="3537917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3" name="Straight Arrow Connector 362"/>
                <p:cNvCxnSpPr/>
                <p:nvPr/>
              </p:nvCxnSpPr>
              <p:spPr bwMode="auto">
                <a:xfrm rot="5400000">
                  <a:off x="14698390" y="9883006"/>
                  <a:ext cx="28882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cxnSp>
              <p:nvCxnSpPr>
                <p:cNvPr id="364" name="Straight Arrow Connector 363"/>
                <p:cNvCxnSpPr/>
                <p:nvPr/>
              </p:nvCxnSpPr>
              <p:spPr bwMode="auto">
                <a:xfrm rot="5400000">
                  <a:off x="18207732" y="9883006"/>
                  <a:ext cx="288826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</p:spPr>
            </p:cxnSp>
            <p:sp>
              <p:nvSpPr>
                <p:cNvPr id="365" name="Right Arrow 364"/>
                <p:cNvSpPr/>
                <p:nvPr/>
              </p:nvSpPr>
              <p:spPr bwMode="auto">
                <a:xfrm rot="10800000">
                  <a:off x="21652606" y="9307338"/>
                  <a:ext cx="792088" cy="504056"/>
                </a:xfrm>
                <a:prstGeom prst="righ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6" name="Bent Arrow 365"/>
                <p:cNvSpPr/>
                <p:nvPr/>
              </p:nvSpPr>
              <p:spPr bwMode="auto">
                <a:xfrm>
                  <a:off x="21116230" y="7939187"/>
                  <a:ext cx="1080120" cy="936104"/>
                </a:xfrm>
                <a:prstGeom prst="ben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7" name="Right Arrow 366"/>
                <p:cNvSpPr/>
                <p:nvPr/>
              </p:nvSpPr>
              <p:spPr bwMode="auto">
                <a:xfrm>
                  <a:off x="31269358" y="7901087"/>
                  <a:ext cx="542156" cy="504056"/>
                </a:xfrm>
                <a:prstGeom prst="righ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8" name="Right Arrow 367"/>
                <p:cNvSpPr/>
                <p:nvPr/>
              </p:nvSpPr>
              <p:spPr bwMode="auto">
                <a:xfrm rot="5400000">
                  <a:off x="32565502" y="8587259"/>
                  <a:ext cx="792088" cy="504056"/>
                </a:xfrm>
                <a:prstGeom prst="righ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69" name="Right Arrow 368"/>
                <p:cNvSpPr/>
                <p:nvPr/>
              </p:nvSpPr>
              <p:spPr bwMode="auto">
                <a:xfrm rot="10800000">
                  <a:off x="29037110" y="9307339"/>
                  <a:ext cx="2808312" cy="504056"/>
                </a:xfrm>
                <a:prstGeom prst="righ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0" name="Right Arrow 369"/>
                <p:cNvSpPr/>
                <p:nvPr/>
              </p:nvSpPr>
              <p:spPr bwMode="auto">
                <a:xfrm rot="10800000">
                  <a:off x="24428598" y="9307339"/>
                  <a:ext cx="2520280" cy="504056"/>
                </a:xfrm>
                <a:prstGeom prst="rightArrow">
                  <a:avLst/>
                </a:prstGeom>
                <a:solidFill>
                  <a:schemeClr val="accent5">
                    <a:lumMod val="9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1" name="Right Arrow 370"/>
                <p:cNvSpPr/>
                <p:nvPr/>
              </p:nvSpPr>
              <p:spPr bwMode="auto">
                <a:xfrm rot="5400000">
                  <a:off x="11107118" y="8702247"/>
                  <a:ext cx="360040" cy="504056"/>
                </a:xfrm>
                <a:prstGeom prst="rightArrow">
                  <a:avLst/>
                </a:prstGeom>
                <a:solidFill>
                  <a:schemeClr val="accent5">
                    <a:lumMod val="5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372" name="Right Arrow 371"/>
                <p:cNvSpPr/>
                <p:nvPr/>
              </p:nvSpPr>
              <p:spPr bwMode="auto">
                <a:xfrm rot="5400000">
                  <a:off x="11107118" y="9436841"/>
                  <a:ext cx="360040" cy="504056"/>
                </a:xfrm>
                <a:prstGeom prst="rightArrow">
                  <a:avLst/>
                </a:prstGeom>
                <a:solidFill>
                  <a:schemeClr val="accent5">
                    <a:lumMod val="50000"/>
                  </a:schemeClr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295275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312" name="Right Arrow 311"/>
              <p:cNvSpPr/>
              <p:nvPr/>
            </p:nvSpPr>
            <p:spPr bwMode="auto">
              <a:xfrm>
                <a:off x="27812974" y="8471709"/>
                <a:ext cx="542156" cy="504056"/>
              </a:xfrm>
              <a:prstGeom prst="rightArrow">
                <a:avLst/>
              </a:prstGeom>
              <a:solidFill>
                <a:schemeClr val="accent5">
                  <a:lumMod val="90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29527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3" name="Right Arrow 312"/>
              <p:cNvSpPr/>
              <p:nvPr/>
            </p:nvSpPr>
            <p:spPr bwMode="auto">
              <a:xfrm>
                <a:off x="26156790" y="8471709"/>
                <a:ext cx="542156" cy="504056"/>
              </a:xfrm>
              <a:prstGeom prst="rightArrow">
                <a:avLst/>
              </a:prstGeom>
              <a:solidFill>
                <a:schemeClr val="accent5">
                  <a:lumMod val="90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295275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03" name="Group 402"/>
            <p:cNvGrpSpPr/>
            <p:nvPr/>
          </p:nvGrpSpPr>
          <p:grpSpPr>
            <a:xfrm>
              <a:off x="12043223" y="21620707"/>
              <a:ext cx="1332494" cy="1440160"/>
              <a:chOff x="12043223" y="21620707"/>
              <a:chExt cx="1332494" cy="1440160"/>
            </a:xfrm>
          </p:grpSpPr>
          <p:sp>
            <p:nvSpPr>
              <p:cNvPr id="256" name="Curved Left Arrow 255"/>
              <p:cNvSpPr/>
              <p:nvPr/>
            </p:nvSpPr>
            <p:spPr>
              <a:xfrm rot="10800000">
                <a:off x="12043223" y="21620707"/>
                <a:ext cx="612415" cy="1368152"/>
              </a:xfrm>
              <a:prstGeom prst="curved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87" name="Curved Left Arrow 386"/>
              <p:cNvSpPr/>
              <p:nvPr/>
            </p:nvSpPr>
            <p:spPr>
              <a:xfrm>
                <a:off x="12763302" y="21692715"/>
                <a:ext cx="612415" cy="1368152"/>
              </a:xfrm>
              <a:prstGeom prst="curvedLef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</p:grpSp>
      <p:sp>
        <p:nvSpPr>
          <p:cNvPr id="388" name="Rectangle 387"/>
          <p:cNvSpPr/>
          <p:nvPr/>
        </p:nvSpPr>
        <p:spPr>
          <a:xfrm>
            <a:off x="22844422" y="18455257"/>
            <a:ext cx="17785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3:</a:t>
            </a:r>
            <a:r>
              <a:rPr lang="en-US" dirty="0" smtClean="0"/>
              <a:t>Value Engineering Analysis (Source: SAVE International).</a:t>
            </a:r>
          </a:p>
          <a:p>
            <a:r>
              <a:rPr lang="en-US" dirty="0" smtClean="0"/>
              <a:t>The “Value” pertains to Business Performance, Regulatory Compliance and Sustainability.</a:t>
            </a:r>
          </a:p>
          <a:p>
            <a:r>
              <a:rPr lang="en-US" dirty="0" smtClean="0">
                <a:ea typeface="Calibri" pitchFamily="34" charset="0"/>
                <a:cs typeface="Times New Roman" pitchFamily="18" charset="0"/>
              </a:rPr>
              <a:t>The said approach minimizes negative consequences at the downstream phase.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96" name="Right Arrow 395"/>
          <p:cNvSpPr/>
          <p:nvPr/>
        </p:nvSpPr>
        <p:spPr bwMode="auto">
          <a:xfrm>
            <a:off x="31970376" y="15934977"/>
            <a:ext cx="1027174" cy="20882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5" name="Rectangle 424"/>
          <p:cNvSpPr/>
          <p:nvPr/>
        </p:nvSpPr>
        <p:spPr>
          <a:xfrm>
            <a:off x="1891123" y="21935195"/>
            <a:ext cx="395172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u="sng" dirty="0" smtClean="0"/>
              <a:t>End-Of Life Options:</a:t>
            </a:r>
          </a:p>
          <a:p>
            <a:pPr algn="ctr">
              <a:buFont typeface="Arial" pitchFamily="34" charset="0"/>
              <a:buChar char="•"/>
            </a:pPr>
            <a:r>
              <a:rPr lang="en-US" sz="3000" dirty="0" smtClean="0"/>
              <a:t>Recycling </a:t>
            </a:r>
          </a:p>
          <a:p>
            <a:pPr algn="ctr">
              <a:buFont typeface="Arial" pitchFamily="34" charset="0"/>
              <a:buChar char="•"/>
            </a:pPr>
            <a:r>
              <a:rPr lang="en-US" sz="3000" dirty="0" smtClean="0"/>
              <a:t>Remanufacturing</a:t>
            </a:r>
          </a:p>
        </p:txBody>
      </p:sp>
      <p:sp>
        <p:nvSpPr>
          <p:cNvPr id="426" name="Left Brace 425"/>
          <p:cNvSpPr/>
          <p:nvPr/>
        </p:nvSpPr>
        <p:spPr bwMode="auto">
          <a:xfrm>
            <a:off x="6883798" y="20828619"/>
            <a:ext cx="1224136" cy="3816424"/>
          </a:xfrm>
          <a:prstGeom prst="leftBrace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4" name="Rounded Rectangle 253"/>
          <p:cNvSpPr/>
          <p:nvPr/>
        </p:nvSpPr>
        <p:spPr bwMode="auto">
          <a:xfrm>
            <a:off x="18955990" y="5922964"/>
            <a:ext cx="23258584" cy="2520280"/>
          </a:xfrm>
          <a:prstGeom prst="roundRect">
            <a:avLst/>
          </a:prstGeom>
          <a:noFill/>
          <a:ln w="381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5" name="Rounded Rectangle 254"/>
          <p:cNvSpPr/>
          <p:nvPr/>
        </p:nvSpPr>
        <p:spPr bwMode="auto">
          <a:xfrm>
            <a:off x="593950" y="8947299"/>
            <a:ext cx="41548616" cy="16921880"/>
          </a:xfrm>
          <a:prstGeom prst="roundRect">
            <a:avLst/>
          </a:prstGeom>
          <a:noFill/>
          <a:ln w="38100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30765302" y="26553833"/>
            <a:ext cx="102955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en-US" sz="3600" b="1" u="sng" dirty="0" smtClean="0">
                <a:cs typeface="Times New Roman" pitchFamily="18" charset="0"/>
              </a:rPr>
              <a:t>V. ACKNOWLEDGEMENTS</a:t>
            </a:r>
          </a:p>
          <a:p>
            <a:pPr lvl="0" algn="just" eaLnBrk="0" hangingPunct="0"/>
            <a:r>
              <a:rPr lang="en-US" dirty="0" smtClean="0">
                <a:cs typeface="Arial" pitchFamily="34" charset="0"/>
              </a:rPr>
              <a:t>The author acknowledges the contribution of MIT Portugal Program, University of Minho and Foundation Of Science and Technology, Portugal.</a:t>
            </a:r>
            <a:endParaRPr lang="en-US" dirty="0"/>
          </a:p>
        </p:txBody>
      </p:sp>
      <p:sp>
        <p:nvSpPr>
          <p:cNvPr id="285" name="Rounded Rectangle 284"/>
          <p:cNvSpPr/>
          <p:nvPr/>
        </p:nvSpPr>
        <p:spPr bwMode="auto">
          <a:xfrm>
            <a:off x="30189238" y="26229219"/>
            <a:ext cx="11809312" cy="2664296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</TotalTime>
  <Words>601</Words>
  <Application>Microsoft Office PowerPoint</Application>
  <PresentationFormat>Custom</PresentationFormat>
  <Paragraphs>107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User</cp:lastModifiedBy>
  <cp:revision>284</cp:revision>
  <dcterms:created xsi:type="dcterms:W3CDTF">2005-08-05T10:55:41Z</dcterms:created>
  <dcterms:modified xsi:type="dcterms:W3CDTF">2011-09-05T00:21:15Z</dcterms:modified>
</cp:coreProperties>
</file>