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2808525" cy="30279975"/>
  <p:notesSz cx="6797675" cy="9926638"/>
  <p:defaultTex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T" initials="J"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5D1F9"/>
    <a:srgbClr val="FFD5AB"/>
    <a:srgbClr val="FFF2B9"/>
    <a:srgbClr val="FFD215"/>
    <a:srgbClr val="FAD57A"/>
    <a:srgbClr val="FFC775"/>
    <a:srgbClr val="FFCC00"/>
    <a:srgbClr val="800000"/>
    <a:srgbClr val="93636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20" d="100"/>
          <a:sy n="20" d="100"/>
        </p:scale>
        <p:origin x="-1008" y="546"/>
      </p:cViewPr>
      <p:guideLst>
        <p:guide orient="horz" pos="9537"/>
        <p:guide pos="13483"/>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3209369" y="9405939"/>
            <a:ext cx="36389788" cy="6491287"/>
          </a:xfrm>
        </p:spPr>
        <p:txBody>
          <a:bodyPr/>
          <a:lstStyle/>
          <a:p>
            <a:r>
              <a:rPr lang="pt-PT" smtClean="0"/>
              <a:t>Clique para editar o estilo</a:t>
            </a:r>
            <a:endParaRPr lang="pt-PT"/>
          </a:p>
        </p:txBody>
      </p:sp>
      <p:sp>
        <p:nvSpPr>
          <p:cNvPr id="3" name="Subtítulo 2"/>
          <p:cNvSpPr>
            <a:spLocks noGrp="1"/>
          </p:cNvSpPr>
          <p:nvPr>
            <p:ph type="subTitle" idx="1"/>
          </p:nvPr>
        </p:nvSpPr>
        <p:spPr>
          <a:xfrm>
            <a:off x="6421917" y="17159289"/>
            <a:ext cx="29964696" cy="77374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smtClean="0"/>
              <a:t>Faça clique para editar o estilo</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24112FAB-FDCB-4207-9EB5-7C4254C7589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07F71158-5AED-4140-84FF-2351DE637DF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31035546" y="1212851"/>
            <a:ext cx="9631282" cy="25836563"/>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2141697" y="1212851"/>
            <a:ext cx="28588800" cy="25836563"/>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F631B07F-4A93-419D-87AC-EBF105AE0EA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9E38131A-9BE1-4D12-A34E-D84518A3A07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3380959" y="19457988"/>
            <a:ext cx="36386612" cy="6013450"/>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3380959" y="12833350"/>
            <a:ext cx="36386612" cy="6624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smtClean="0"/>
              <a:t>Clique para editar os estilos</a:t>
            </a:r>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50732C5C-1102-485E-939F-3A5B5A39E9F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2141698" y="7065963"/>
            <a:ext cx="19110041" cy="1998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21556788" y="7065963"/>
            <a:ext cx="19110041" cy="1998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890B3842-9728-4FBB-8923-CD5B390BDD8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2141697" y="6778626"/>
            <a:ext cx="18913030" cy="2824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2141697" y="9602789"/>
            <a:ext cx="18913030" cy="17446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21747444" y="6778626"/>
            <a:ext cx="18919385" cy="2824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21747444" y="9602789"/>
            <a:ext cx="18919385" cy="17446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Rectangle 4"/>
          <p:cNvSpPr>
            <a:spLocks noGrp="1" noChangeArrowheads="1"/>
          </p:cNvSpPr>
          <p:nvPr>
            <p:ph type="dt" sz="half" idx="10"/>
          </p:nvPr>
        </p:nvSpPr>
        <p:spPr>
          <a:ln/>
        </p:spPr>
        <p:txBody>
          <a:bodyPr/>
          <a:lstStyle>
            <a:lvl1pPr>
              <a:defRPr/>
            </a:lvl1pPr>
          </a:lstStyle>
          <a:p>
            <a:pPr>
              <a:defRPr/>
            </a:pPr>
            <a:endParaRPr lang="pt-PT"/>
          </a:p>
        </p:txBody>
      </p:sp>
      <p:sp>
        <p:nvSpPr>
          <p:cNvPr id="8" name="Rectangle 5"/>
          <p:cNvSpPr>
            <a:spLocks noGrp="1" noChangeArrowheads="1"/>
          </p:cNvSpPr>
          <p:nvPr>
            <p:ph type="ftr" sz="quarter" idx="11"/>
          </p:nvPr>
        </p:nvSpPr>
        <p:spPr>
          <a:ln/>
        </p:spPr>
        <p:txBody>
          <a:bodyPr/>
          <a:lstStyle>
            <a:lvl1pPr>
              <a:defRPr/>
            </a:lvl1pPr>
          </a:lstStyle>
          <a:p>
            <a:pPr>
              <a:defRPr/>
            </a:pPr>
            <a:endParaRPr lang="pt-PT"/>
          </a:p>
        </p:txBody>
      </p:sp>
      <p:sp>
        <p:nvSpPr>
          <p:cNvPr id="9" name="Rectangle 6"/>
          <p:cNvSpPr>
            <a:spLocks noGrp="1" noChangeArrowheads="1"/>
          </p:cNvSpPr>
          <p:nvPr>
            <p:ph type="sldNum" sz="quarter" idx="12"/>
          </p:nvPr>
        </p:nvSpPr>
        <p:spPr>
          <a:ln/>
        </p:spPr>
        <p:txBody>
          <a:bodyPr/>
          <a:lstStyle>
            <a:lvl1pPr>
              <a:defRPr/>
            </a:lvl1pPr>
          </a:lstStyle>
          <a:p>
            <a:pPr>
              <a:defRPr/>
            </a:pPr>
            <a:fld id="{E6DFB641-0E0B-43AB-8709-769999003D0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Rectangle 4"/>
          <p:cNvSpPr>
            <a:spLocks noGrp="1" noChangeArrowheads="1"/>
          </p:cNvSpPr>
          <p:nvPr>
            <p:ph type="dt" sz="half" idx="10"/>
          </p:nvPr>
        </p:nvSpPr>
        <p:spPr>
          <a:ln/>
        </p:spPr>
        <p:txBody>
          <a:bodyPr/>
          <a:lstStyle>
            <a:lvl1pPr>
              <a:defRPr/>
            </a:lvl1pPr>
          </a:lstStyle>
          <a:p>
            <a:pPr>
              <a:defRPr/>
            </a:pPr>
            <a:endParaRPr lang="pt-PT"/>
          </a:p>
        </p:txBody>
      </p:sp>
      <p:sp>
        <p:nvSpPr>
          <p:cNvPr id="4" name="Rectangle 5"/>
          <p:cNvSpPr>
            <a:spLocks noGrp="1" noChangeArrowheads="1"/>
          </p:cNvSpPr>
          <p:nvPr>
            <p:ph type="ftr" sz="quarter" idx="11"/>
          </p:nvPr>
        </p:nvSpPr>
        <p:spPr>
          <a:ln/>
        </p:spPr>
        <p:txBody>
          <a:bodyPr/>
          <a:lstStyle>
            <a:lvl1pPr>
              <a:defRPr/>
            </a:lvl1pPr>
          </a:lstStyle>
          <a:p>
            <a:pPr>
              <a:defRPr/>
            </a:pPr>
            <a:endParaRPr lang="pt-PT"/>
          </a:p>
        </p:txBody>
      </p:sp>
      <p:sp>
        <p:nvSpPr>
          <p:cNvPr id="5" name="Rectangle 6"/>
          <p:cNvSpPr>
            <a:spLocks noGrp="1" noChangeArrowheads="1"/>
          </p:cNvSpPr>
          <p:nvPr>
            <p:ph type="sldNum" sz="quarter" idx="12"/>
          </p:nvPr>
        </p:nvSpPr>
        <p:spPr>
          <a:ln/>
        </p:spPr>
        <p:txBody>
          <a:bodyPr/>
          <a:lstStyle>
            <a:lvl1pPr>
              <a:defRPr/>
            </a:lvl1pPr>
          </a:lstStyle>
          <a:p>
            <a:pPr>
              <a:defRPr/>
            </a:pPr>
            <a:fld id="{0C29C6F3-B373-4C58-B364-03C397BEBAA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PT"/>
          </a:p>
        </p:txBody>
      </p:sp>
      <p:sp>
        <p:nvSpPr>
          <p:cNvPr id="3" name="Rectangle 5"/>
          <p:cNvSpPr>
            <a:spLocks noGrp="1" noChangeArrowheads="1"/>
          </p:cNvSpPr>
          <p:nvPr>
            <p:ph type="ftr" sz="quarter" idx="11"/>
          </p:nvPr>
        </p:nvSpPr>
        <p:spPr>
          <a:ln/>
        </p:spPr>
        <p:txBody>
          <a:bodyPr/>
          <a:lstStyle>
            <a:lvl1pPr>
              <a:defRPr/>
            </a:lvl1pPr>
          </a:lstStyle>
          <a:p>
            <a:pPr>
              <a:defRPr/>
            </a:pPr>
            <a:endParaRPr lang="pt-PT"/>
          </a:p>
        </p:txBody>
      </p:sp>
      <p:sp>
        <p:nvSpPr>
          <p:cNvPr id="4" name="Rectangle 6"/>
          <p:cNvSpPr>
            <a:spLocks noGrp="1" noChangeArrowheads="1"/>
          </p:cNvSpPr>
          <p:nvPr>
            <p:ph type="sldNum" sz="quarter" idx="12"/>
          </p:nvPr>
        </p:nvSpPr>
        <p:spPr>
          <a:ln/>
        </p:spPr>
        <p:txBody>
          <a:bodyPr/>
          <a:lstStyle>
            <a:lvl1pPr>
              <a:defRPr/>
            </a:lvl1pPr>
          </a:lstStyle>
          <a:p>
            <a:pPr>
              <a:defRPr/>
            </a:pPr>
            <a:fld id="{8D13AB5E-15E9-477B-B9CE-FDDAE8267C8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141697" y="1204913"/>
            <a:ext cx="14083090" cy="513080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16736380" y="1204913"/>
            <a:ext cx="23930447" cy="258445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2141697" y="6335713"/>
            <a:ext cx="14083090" cy="20713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B127DDBB-10C4-491C-8878-6698F325947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2023" y="21196300"/>
            <a:ext cx="25684478" cy="2501900"/>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8392023" y="2705100"/>
            <a:ext cx="25684478" cy="181689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smtClean="0"/>
          </a:p>
        </p:txBody>
      </p:sp>
      <p:sp>
        <p:nvSpPr>
          <p:cNvPr id="4" name="Marcador de Posição do Texto 3"/>
          <p:cNvSpPr>
            <a:spLocks noGrp="1"/>
          </p:cNvSpPr>
          <p:nvPr>
            <p:ph type="body" sz="half" idx="2"/>
          </p:nvPr>
        </p:nvSpPr>
        <p:spPr>
          <a:xfrm>
            <a:off x="8392023" y="23698201"/>
            <a:ext cx="25684478" cy="3554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DB096722-211F-4B95-B00C-794E801BFD5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2141538" y="1212850"/>
            <a:ext cx="38525450" cy="5046663"/>
          </a:xfrm>
          <a:prstGeom prst="rect">
            <a:avLst/>
          </a:prstGeom>
          <a:noFill/>
          <a:ln w="9525">
            <a:noFill/>
            <a:miter lim="800000"/>
            <a:headEnd/>
            <a:tailEnd/>
          </a:ln>
        </p:spPr>
        <p:txBody>
          <a:bodyPr vert="horz" wrap="square" lIns="295232" tIns="147616" rIns="295232" bIns="147616"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2141538" y="7065963"/>
            <a:ext cx="38525450" cy="19983450"/>
          </a:xfrm>
          <a:prstGeom prst="rect">
            <a:avLst/>
          </a:prstGeom>
          <a:noFill/>
          <a:ln w="9525">
            <a:noFill/>
            <a:miter lim="800000"/>
            <a:headEnd/>
            <a:tailEnd/>
          </a:ln>
        </p:spPr>
        <p:txBody>
          <a:bodyPr vert="horz" wrap="square" lIns="295232" tIns="147616" rIns="295232" bIns="1476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141538" y="27574875"/>
            <a:ext cx="9986962"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defRPr sz="4500"/>
            </a:lvl1pPr>
          </a:lstStyle>
          <a:p>
            <a:pPr>
              <a:defRPr/>
            </a:pPr>
            <a:endParaRPr lang="pt-PT"/>
          </a:p>
        </p:txBody>
      </p:sp>
      <p:sp>
        <p:nvSpPr>
          <p:cNvPr id="1029" name="Rectangle 5"/>
          <p:cNvSpPr>
            <a:spLocks noGrp="1" noChangeArrowheads="1"/>
          </p:cNvSpPr>
          <p:nvPr>
            <p:ph type="ftr" sz="quarter" idx="3"/>
          </p:nvPr>
        </p:nvSpPr>
        <p:spPr bwMode="auto">
          <a:xfrm>
            <a:off x="14627225" y="27574875"/>
            <a:ext cx="13554075"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lgn="ctr">
              <a:defRPr sz="4500"/>
            </a:lvl1pPr>
          </a:lstStyle>
          <a:p>
            <a:pPr>
              <a:defRPr/>
            </a:pPr>
            <a:endParaRPr lang="pt-PT"/>
          </a:p>
        </p:txBody>
      </p:sp>
      <p:sp>
        <p:nvSpPr>
          <p:cNvPr id="1030" name="Rectangle 6"/>
          <p:cNvSpPr>
            <a:spLocks noGrp="1" noChangeArrowheads="1"/>
          </p:cNvSpPr>
          <p:nvPr>
            <p:ph type="sldNum" sz="quarter" idx="4"/>
          </p:nvPr>
        </p:nvSpPr>
        <p:spPr bwMode="auto">
          <a:xfrm>
            <a:off x="30680025" y="27574875"/>
            <a:ext cx="9986963"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lgn="r">
              <a:defRPr sz="4500"/>
            </a:lvl1pPr>
          </a:lstStyle>
          <a:p>
            <a:pPr>
              <a:defRPr/>
            </a:pPr>
            <a:fld id="{FC7A8EC3-4143-4760-A800-89271910763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2952750" rtl="0" eaLnBrk="0" fontAlgn="base" hangingPunct="0">
        <a:spcBef>
          <a:spcPct val="0"/>
        </a:spcBef>
        <a:spcAft>
          <a:spcPct val="0"/>
        </a:spcAft>
        <a:defRPr sz="14200">
          <a:solidFill>
            <a:schemeClr val="tx2"/>
          </a:solidFill>
          <a:latin typeface="+mj-lt"/>
          <a:ea typeface="+mj-ea"/>
          <a:cs typeface="+mj-cs"/>
        </a:defRPr>
      </a:lvl1pPr>
      <a:lvl2pPr algn="ctr" defTabSz="2952750" rtl="0" eaLnBrk="0" fontAlgn="base" hangingPunct="0">
        <a:spcBef>
          <a:spcPct val="0"/>
        </a:spcBef>
        <a:spcAft>
          <a:spcPct val="0"/>
        </a:spcAft>
        <a:defRPr sz="14200">
          <a:solidFill>
            <a:schemeClr val="tx2"/>
          </a:solidFill>
          <a:latin typeface="Arial" charset="0"/>
        </a:defRPr>
      </a:lvl2pPr>
      <a:lvl3pPr algn="ctr" defTabSz="2952750" rtl="0" eaLnBrk="0" fontAlgn="base" hangingPunct="0">
        <a:spcBef>
          <a:spcPct val="0"/>
        </a:spcBef>
        <a:spcAft>
          <a:spcPct val="0"/>
        </a:spcAft>
        <a:defRPr sz="14200">
          <a:solidFill>
            <a:schemeClr val="tx2"/>
          </a:solidFill>
          <a:latin typeface="Arial" charset="0"/>
        </a:defRPr>
      </a:lvl3pPr>
      <a:lvl4pPr algn="ctr" defTabSz="2952750" rtl="0" eaLnBrk="0" fontAlgn="base" hangingPunct="0">
        <a:spcBef>
          <a:spcPct val="0"/>
        </a:spcBef>
        <a:spcAft>
          <a:spcPct val="0"/>
        </a:spcAft>
        <a:defRPr sz="14200">
          <a:solidFill>
            <a:schemeClr val="tx2"/>
          </a:solidFill>
          <a:latin typeface="Arial" charset="0"/>
        </a:defRPr>
      </a:lvl4pPr>
      <a:lvl5pPr algn="ctr" defTabSz="2952750" rtl="0" eaLnBrk="0" fontAlgn="base" hangingPunct="0">
        <a:spcBef>
          <a:spcPct val="0"/>
        </a:spcBef>
        <a:spcAft>
          <a:spcPct val="0"/>
        </a:spcAft>
        <a:defRPr sz="14200">
          <a:solidFill>
            <a:schemeClr val="tx2"/>
          </a:solidFill>
          <a:latin typeface="Arial" charset="0"/>
        </a:defRPr>
      </a:lvl5pPr>
      <a:lvl6pPr marL="457200" algn="ctr" defTabSz="2952750" rtl="0" fontAlgn="base">
        <a:spcBef>
          <a:spcPct val="0"/>
        </a:spcBef>
        <a:spcAft>
          <a:spcPct val="0"/>
        </a:spcAft>
        <a:defRPr sz="14200">
          <a:solidFill>
            <a:schemeClr val="tx2"/>
          </a:solidFill>
          <a:latin typeface="Arial" charset="0"/>
        </a:defRPr>
      </a:lvl6pPr>
      <a:lvl7pPr marL="914400" algn="ctr" defTabSz="2952750" rtl="0" fontAlgn="base">
        <a:spcBef>
          <a:spcPct val="0"/>
        </a:spcBef>
        <a:spcAft>
          <a:spcPct val="0"/>
        </a:spcAft>
        <a:defRPr sz="14200">
          <a:solidFill>
            <a:schemeClr val="tx2"/>
          </a:solidFill>
          <a:latin typeface="Arial" charset="0"/>
        </a:defRPr>
      </a:lvl7pPr>
      <a:lvl8pPr marL="1371600" algn="ctr" defTabSz="2952750" rtl="0" fontAlgn="base">
        <a:spcBef>
          <a:spcPct val="0"/>
        </a:spcBef>
        <a:spcAft>
          <a:spcPct val="0"/>
        </a:spcAft>
        <a:defRPr sz="14200">
          <a:solidFill>
            <a:schemeClr val="tx2"/>
          </a:solidFill>
          <a:latin typeface="Arial" charset="0"/>
        </a:defRPr>
      </a:lvl8pPr>
      <a:lvl9pPr marL="1828800" algn="ctr" defTabSz="2952750" rtl="0" fontAlgn="base">
        <a:spcBef>
          <a:spcPct val="0"/>
        </a:spcBef>
        <a:spcAft>
          <a:spcPct val="0"/>
        </a:spcAft>
        <a:defRPr sz="14200">
          <a:solidFill>
            <a:schemeClr val="tx2"/>
          </a:solidFill>
          <a:latin typeface="Arial" charset="0"/>
        </a:defRPr>
      </a:lvl9pPr>
    </p:titleStyle>
    <p:bodyStyle>
      <a:lvl1pPr marL="1106488" indent="-1106488" algn="l" defTabSz="2952750" rtl="0" eaLnBrk="0" fontAlgn="base" hangingPunct="0">
        <a:spcBef>
          <a:spcPct val="20000"/>
        </a:spcBef>
        <a:spcAft>
          <a:spcPct val="0"/>
        </a:spcAft>
        <a:buChar char="•"/>
        <a:defRPr sz="10300">
          <a:solidFill>
            <a:schemeClr val="tx1"/>
          </a:solidFill>
          <a:latin typeface="+mn-lt"/>
          <a:ea typeface="+mn-ea"/>
          <a:cs typeface="+mn-cs"/>
        </a:defRPr>
      </a:lvl1pPr>
      <a:lvl2pPr marL="2398713" indent="-922338" algn="l" defTabSz="2952750" rtl="0" eaLnBrk="0" fontAlgn="base" hangingPunct="0">
        <a:spcBef>
          <a:spcPct val="20000"/>
        </a:spcBef>
        <a:spcAft>
          <a:spcPct val="0"/>
        </a:spcAft>
        <a:buChar char="–"/>
        <a:defRPr sz="9000">
          <a:solidFill>
            <a:schemeClr val="tx1"/>
          </a:solidFill>
          <a:latin typeface="+mn-lt"/>
        </a:defRPr>
      </a:lvl2pPr>
      <a:lvl3pPr marL="3690938" indent="-738188" algn="l" defTabSz="2952750" rtl="0" eaLnBrk="0" fontAlgn="base" hangingPunct="0">
        <a:spcBef>
          <a:spcPct val="20000"/>
        </a:spcBef>
        <a:spcAft>
          <a:spcPct val="0"/>
        </a:spcAft>
        <a:buChar char="•"/>
        <a:defRPr sz="7700">
          <a:solidFill>
            <a:schemeClr val="tx1"/>
          </a:solidFill>
          <a:latin typeface="+mn-lt"/>
        </a:defRPr>
      </a:lvl3pPr>
      <a:lvl4pPr marL="5167313" indent="-738188" algn="l" defTabSz="2952750" rtl="0" eaLnBrk="0" fontAlgn="base" hangingPunct="0">
        <a:spcBef>
          <a:spcPct val="20000"/>
        </a:spcBef>
        <a:spcAft>
          <a:spcPct val="0"/>
        </a:spcAft>
        <a:buChar char="–"/>
        <a:defRPr sz="6500">
          <a:solidFill>
            <a:schemeClr val="tx1"/>
          </a:solidFill>
          <a:latin typeface="+mn-lt"/>
        </a:defRPr>
      </a:lvl4pPr>
      <a:lvl5pPr marL="6642100" indent="-738188" algn="l" defTabSz="2952750" rtl="0" eaLnBrk="0" fontAlgn="base" hangingPunct="0">
        <a:spcBef>
          <a:spcPct val="20000"/>
        </a:spcBef>
        <a:spcAft>
          <a:spcPct val="0"/>
        </a:spcAft>
        <a:buChar char="»"/>
        <a:defRPr sz="6500">
          <a:solidFill>
            <a:schemeClr val="tx1"/>
          </a:solidFill>
          <a:latin typeface="+mn-lt"/>
        </a:defRPr>
      </a:lvl5pPr>
      <a:lvl6pPr marL="7099300" indent="-738188" algn="l" defTabSz="2952750" rtl="0" fontAlgn="base">
        <a:spcBef>
          <a:spcPct val="20000"/>
        </a:spcBef>
        <a:spcAft>
          <a:spcPct val="0"/>
        </a:spcAft>
        <a:buChar char="»"/>
        <a:defRPr sz="6500">
          <a:solidFill>
            <a:schemeClr val="tx1"/>
          </a:solidFill>
          <a:latin typeface="+mn-lt"/>
        </a:defRPr>
      </a:lvl6pPr>
      <a:lvl7pPr marL="7556500" indent="-738188" algn="l" defTabSz="2952750" rtl="0" fontAlgn="base">
        <a:spcBef>
          <a:spcPct val="20000"/>
        </a:spcBef>
        <a:spcAft>
          <a:spcPct val="0"/>
        </a:spcAft>
        <a:buChar char="»"/>
        <a:defRPr sz="6500">
          <a:solidFill>
            <a:schemeClr val="tx1"/>
          </a:solidFill>
          <a:latin typeface="+mn-lt"/>
        </a:defRPr>
      </a:lvl7pPr>
      <a:lvl8pPr marL="8013700" indent="-738188" algn="l" defTabSz="2952750" rtl="0" fontAlgn="base">
        <a:spcBef>
          <a:spcPct val="20000"/>
        </a:spcBef>
        <a:spcAft>
          <a:spcPct val="0"/>
        </a:spcAft>
        <a:buChar char="»"/>
        <a:defRPr sz="6500">
          <a:solidFill>
            <a:schemeClr val="tx1"/>
          </a:solidFill>
          <a:latin typeface="+mn-lt"/>
        </a:defRPr>
      </a:lvl8pPr>
      <a:lvl9pPr marL="8470900" indent="-738188" algn="l" defTabSz="2952750" rtl="0" fontAlgn="base">
        <a:spcBef>
          <a:spcPct val="20000"/>
        </a:spcBef>
        <a:spcAft>
          <a:spcPct val="0"/>
        </a:spcAft>
        <a:buChar char="»"/>
        <a:defRPr sz="65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oleObject" Target="../embeddings/oleObject1.bin"/><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259" name="Group 211"/>
          <p:cNvGraphicFramePr>
            <a:graphicFrameLocks noGrp="1"/>
          </p:cNvGraphicFramePr>
          <p:nvPr>
            <p:extLst>
              <p:ext uri="{D42A27DB-BD31-4B8C-83A1-F6EECF244321}">
                <p14:modId xmlns:p14="http://schemas.microsoft.com/office/powerpoint/2010/main" xmlns="" val="4149609568"/>
              </p:ext>
            </p:extLst>
          </p:nvPr>
        </p:nvGraphicFramePr>
        <p:xfrm>
          <a:off x="0" y="-1"/>
          <a:ext cx="42808525" cy="5635626"/>
        </p:xfrm>
        <a:graphic>
          <a:graphicData uri="http://schemas.openxmlformats.org/drawingml/2006/table">
            <a:tbl>
              <a:tblPr/>
              <a:tblGrid>
                <a:gridCol w="19243675"/>
                <a:gridCol w="23564850"/>
              </a:tblGrid>
              <a:tr h="2911517">
                <a:tc>
                  <a:txBody>
                    <a:bodyPr/>
                    <a:lstStyle/>
                    <a:p>
                      <a:pPr marL="0" marR="0" lvl="0" indent="0" algn="l" defTabSz="2952750" rtl="0" eaLnBrk="1" fontAlgn="base" latinLnBrk="0" hangingPunct="1">
                        <a:lnSpc>
                          <a:spcPct val="100000"/>
                        </a:lnSpc>
                        <a:spcBef>
                          <a:spcPct val="20000"/>
                        </a:spcBef>
                        <a:spcAft>
                          <a:spcPct val="0"/>
                        </a:spcAft>
                        <a:buClrTx/>
                        <a:buSzTx/>
                        <a:buFontTx/>
                        <a:buNone/>
                        <a:tabLst/>
                      </a:pPr>
                      <a:endParaRPr kumimoji="0" lang="pt-PT" sz="9400" b="0" i="0" u="none" strike="noStrike" cap="none" normalizeH="0" baseline="0" dirty="0" smtClean="0">
                        <a:ln>
                          <a:noFill/>
                        </a:ln>
                        <a:solidFill>
                          <a:schemeClr val="tx1"/>
                        </a:solidFill>
                        <a:effectLst/>
                        <a:latin typeface="Arial" charset="0"/>
                      </a:endParaRPr>
                    </a:p>
                  </a:txBody>
                  <a:tcPr marL="183029" marR="183029" horzOverflow="overflow">
                    <a:lnL>
                      <a:noFill/>
                    </a:lnL>
                    <a:lnR>
                      <a:noFill/>
                    </a:lnR>
                    <a:lnT>
                      <a:noFill/>
                    </a:lnT>
                    <a:lnB>
                      <a:noFill/>
                    </a:lnB>
                    <a:lnTlToBr>
                      <a:noFill/>
                    </a:lnTlToBr>
                    <a:lnBlToTr>
                      <a:noFill/>
                    </a:lnBlToTr>
                    <a:solidFill>
                      <a:srgbClr val="A5D1F9"/>
                    </a:solidFill>
                  </a:tcPr>
                </a:tc>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endParaRPr kumimoji="0" lang="pt-PT" sz="4000" b="1" i="0" u="none" strike="noStrike" cap="none" normalizeH="0" baseline="0" dirty="0" smtClean="0">
                        <a:ln>
                          <a:noFill/>
                        </a:ln>
                        <a:solidFill>
                          <a:schemeClr val="bg1"/>
                        </a:solidFill>
                        <a:effectLst/>
                        <a:latin typeface="Arial" charset="0"/>
                      </a:endParaRPr>
                    </a:p>
                  </a:txBody>
                  <a:tcPr marL="180147" marR="180147" marT="46800" marB="46800" anchor="ctr" horzOverflow="overflow">
                    <a:lnL>
                      <a:noFill/>
                    </a:lnL>
                    <a:lnR>
                      <a:noFill/>
                    </a:lnR>
                    <a:lnT>
                      <a:noFill/>
                    </a:lnT>
                    <a:lnB>
                      <a:noFill/>
                    </a:lnB>
                    <a:lnTlToBr>
                      <a:noFill/>
                    </a:lnTlToBr>
                    <a:lnBlToTr>
                      <a:noFill/>
                    </a:lnBlToTr>
                    <a:solidFill>
                      <a:srgbClr val="A5D1F9"/>
                    </a:solidFill>
                  </a:tcPr>
                </a:tc>
              </a:tr>
              <a:tr h="2724109">
                <a:tc>
                  <a:txBody>
                    <a:bodyPr/>
                    <a:lstStyle/>
                    <a:p>
                      <a:pPr marL="0" marR="0" lvl="0" indent="0" algn="l" defTabSz="2952750" rtl="0" eaLnBrk="1" fontAlgn="base" latinLnBrk="0" hangingPunct="1">
                        <a:lnSpc>
                          <a:spcPct val="100000"/>
                        </a:lnSpc>
                        <a:spcBef>
                          <a:spcPct val="20000"/>
                        </a:spcBef>
                        <a:spcAft>
                          <a:spcPct val="0"/>
                        </a:spcAft>
                        <a:buClrTx/>
                        <a:buSzTx/>
                        <a:buFontTx/>
                        <a:buNone/>
                        <a:tabLst/>
                      </a:pPr>
                      <a:r>
                        <a:rPr kumimoji="0" lang="pt-PT" sz="2400" b="0" i="0" u="none" strike="noStrike" cap="none" normalizeH="0" baseline="0" dirty="0" smtClean="0">
                          <a:ln>
                            <a:noFill/>
                          </a:ln>
                          <a:solidFill>
                            <a:schemeClr val="bg1"/>
                          </a:solidFill>
                          <a:effectLst/>
                          <a:latin typeface="Arial" charset="0"/>
                        </a:rPr>
                        <a:t> </a:t>
                      </a:r>
                      <a:r>
                        <a:rPr kumimoji="0" lang="pt-PT" sz="2400" b="0" i="0" u="none" strike="noStrike" cap="none" normalizeH="0" baseline="0" dirty="0" smtClean="0">
                          <a:ln>
                            <a:noFill/>
                          </a:ln>
                          <a:solidFill>
                            <a:schemeClr val="tx1"/>
                          </a:solidFill>
                          <a:effectLst/>
                          <a:latin typeface="Arial" charset="0"/>
                        </a:rPr>
                        <a:t>University of Minho</a:t>
                      </a:r>
                    </a:p>
                    <a:p>
                      <a:pPr marL="0" marR="0" lvl="0" indent="0" algn="l" defTabSz="2952750" rtl="0" eaLnBrk="1" fontAlgn="base" latinLnBrk="0" hangingPunct="1">
                        <a:lnSpc>
                          <a:spcPct val="100000"/>
                        </a:lnSpc>
                        <a:spcBef>
                          <a:spcPct val="20000"/>
                        </a:spcBef>
                        <a:spcAft>
                          <a:spcPct val="0"/>
                        </a:spcAft>
                        <a:buClrTx/>
                        <a:buSzTx/>
                        <a:buFontTx/>
                        <a:buNone/>
                        <a:tabLst/>
                      </a:pPr>
                      <a:r>
                        <a:rPr kumimoji="0" lang="pt-PT" sz="2400" b="0" i="0" u="none" strike="noStrike" cap="none" normalizeH="0" baseline="0" dirty="0" smtClean="0">
                          <a:ln>
                            <a:noFill/>
                          </a:ln>
                          <a:solidFill>
                            <a:schemeClr val="tx1"/>
                          </a:solidFill>
                          <a:effectLst/>
                          <a:latin typeface="Arial" charset="0"/>
                        </a:rPr>
                        <a:t> School of Engineering</a:t>
                      </a:r>
                    </a:p>
                    <a:p>
                      <a:pPr marL="0" marR="0" lvl="0" indent="0" algn="l" defTabSz="2952750" rtl="0" eaLnBrk="1" fontAlgn="base" latinLnBrk="0" hangingPunct="1">
                        <a:lnSpc>
                          <a:spcPct val="100000"/>
                        </a:lnSpc>
                        <a:spcBef>
                          <a:spcPct val="20000"/>
                        </a:spcBef>
                        <a:spcAft>
                          <a:spcPct val="0"/>
                        </a:spcAft>
                        <a:buClrTx/>
                        <a:buSzTx/>
                        <a:buFontTx/>
                        <a:buNone/>
                        <a:tabLst/>
                      </a:pPr>
                      <a:r>
                        <a:rPr kumimoji="0" lang="pt-PT" sz="2400" b="0" i="0" u="none" strike="noStrike" cap="none" normalizeH="0" baseline="0" dirty="0" smtClean="0">
                          <a:ln>
                            <a:noFill/>
                          </a:ln>
                          <a:solidFill>
                            <a:schemeClr val="tx1"/>
                          </a:solidFill>
                          <a:effectLst/>
                          <a:latin typeface="Arial" charset="0"/>
                        </a:rPr>
                        <a:t> Centre Algoritmi</a:t>
                      </a:r>
                      <a:endParaRPr kumimoji="0" lang="en-US" sz="2400" b="0" i="0" u="none" strike="noStrike" cap="none" normalizeH="0" baseline="0" dirty="0" smtClean="0">
                        <a:ln>
                          <a:noFill/>
                        </a:ln>
                        <a:solidFill>
                          <a:schemeClr val="tx1"/>
                        </a:solidFill>
                        <a:effectLst/>
                        <a:latin typeface="Arial" charset="0"/>
                      </a:endParaRPr>
                    </a:p>
                  </a:txBody>
                  <a:tcPr marL="504412" marR="180147" marT="46800" marB="46800" anchor="ctr" horzOverflow="overflow">
                    <a:lnL>
                      <a:noFill/>
                    </a:lnL>
                    <a:lnR>
                      <a:noFill/>
                    </a:lnR>
                    <a:lnT>
                      <a:noFill/>
                    </a:lnT>
                    <a:lnB>
                      <a:noFill/>
                    </a:lnB>
                    <a:lnTlToBr>
                      <a:noFill/>
                    </a:lnTlToBr>
                    <a:lnBlToTr>
                      <a:noFill/>
                    </a:lnBlToTr>
                    <a:solidFill>
                      <a:srgbClr val="A5D1F9"/>
                    </a:solidFill>
                  </a:tcPr>
                </a:tc>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endParaRPr kumimoji="0" lang="pt-PT" sz="4000" b="0" i="0" u="none" strike="noStrike" cap="none" normalizeH="0" baseline="0" dirty="0" smtClean="0">
                        <a:ln>
                          <a:noFill/>
                        </a:ln>
                        <a:solidFill>
                          <a:schemeClr val="bg1"/>
                        </a:solidFill>
                        <a:effectLst/>
                        <a:latin typeface="Arial" charset="0"/>
                      </a:endParaRPr>
                    </a:p>
                  </a:txBody>
                  <a:tcPr marL="180147" marR="180147" marT="46800" marB="46800" anchor="ctr" horzOverflow="overflow">
                    <a:lnL>
                      <a:noFill/>
                    </a:lnL>
                    <a:lnR>
                      <a:noFill/>
                    </a:lnR>
                    <a:lnT>
                      <a:noFill/>
                    </a:lnT>
                    <a:lnB>
                      <a:noFill/>
                    </a:lnB>
                    <a:lnTlToBr>
                      <a:noFill/>
                    </a:lnTlToBr>
                    <a:lnBlToTr>
                      <a:noFill/>
                    </a:lnBlToTr>
                    <a:solidFill>
                      <a:srgbClr val="A5D1F9"/>
                    </a:solidFill>
                  </a:tcPr>
                </a:tc>
              </a:tr>
            </a:tbl>
          </a:graphicData>
        </a:graphic>
      </p:graphicFrame>
      <p:graphicFrame>
        <p:nvGraphicFramePr>
          <p:cNvPr id="1026" name="Object 27"/>
          <p:cNvGraphicFramePr>
            <a:graphicFrameLocks/>
          </p:cNvGraphicFramePr>
          <p:nvPr/>
        </p:nvGraphicFramePr>
        <p:xfrm>
          <a:off x="593725" y="593725"/>
          <a:ext cx="4013200" cy="1990725"/>
        </p:xfrm>
        <a:graphic>
          <a:graphicData uri="http://schemas.openxmlformats.org/presentationml/2006/ole">
            <p:oleObj spid="_x0000_s1049" name="Photo Editor Photo" r:id="rId3" imgW="4009524" imgH="1991003" progId="">
              <p:embed/>
            </p:oleObj>
          </a:graphicData>
        </a:graphic>
      </p:graphicFrame>
      <p:graphicFrame>
        <p:nvGraphicFramePr>
          <p:cNvPr id="2260" name="Group 212"/>
          <p:cNvGraphicFramePr>
            <a:graphicFrameLocks noGrp="1"/>
          </p:cNvGraphicFramePr>
          <p:nvPr>
            <p:extLst>
              <p:ext uri="{D42A27DB-BD31-4B8C-83A1-F6EECF244321}">
                <p14:modId xmlns:p14="http://schemas.microsoft.com/office/powerpoint/2010/main" xmlns="" val="506190587"/>
              </p:ext>
            </p:extLst>
          </p:nvPr>
        </p:nvGraphicFramePr>
        <p:xfrm>
          <a:off x="-18699" y="29037531"/>
          <a:ext cx="42827224" cy="1242444"/>
        </p:xfrm>
        <a:graphic>
          <a:graphicData uri="http://schemas.openxmlformats.org/drawingml/2006/table">
            <a:tbl>
              <a:tblPr/>
              <a:tblGrid>
                <a:gridCol w="42827224"/>
              </a:tblGrid>
              <a:tr h="1242444">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r>
                        <a:rPr kumimoji="0" lang="pt-PT" sz="4000" b="0" i="0" u="none" strike="noStrike" cap="none" normalizeH="0" baseline="0" dirty="0" smtClean="0">
                          <a:ln>
                            <a:noFill/>
                          </a:ln>
                          <a:solidFill>
                            <a:schemeClr val="tx1"/>
                          </a:solidFill>
                          <a:effectLst/>
                          <a:latin typeface="Arial" charset="0"/>
                        </a:rPr>
                        <a:t>Uma Escola a Reinventar o Futuro – Semana da Escola de Engenharia - </a:t>
                      </a:r>
                      <a:r>
                        <a:rPr kumimoji="0" lang="pt-PT" sz="4000" b="0" i="0" u="none" strike="noStrike" cap="none" normalizeH="0" baseline="0" dirty="0" smtClean="0">
                          <a:ln>
                            <a:noFill/>
                          </a:ln>
                          <a:solidFill>
                            <a:schemeClr val="tx1"/>
                          </a:solidFill>
                          <a:effectLst/>
                          <a:latin typeface="Arial" charset="0"/>
                        </a:rPr>
                        <a:t>24 </a:t>
                      </a:r>
                      <a:r>
                        <a:rPr kumimoji="0" lang="pt-PT" sz="4000" b="0" i="0" u="none" strike="noStrike" cap="none" normalizeH="0" baseline="0" dirty="0" smtClean="0">
                          <a:ln>
                            <a:noFill/>
                          </a:ln>
                          <a:solidFill>
                            <a:schemeClr val="tx1"/>
                          </a:solidFill>
                          <a:effectLst/>
                          <a:latin typeface="Arial" charset="0"/>
                        </a:rPr>
                        <a:t>a </a:t>
                      </a:r>
                      <a:r>
                        <a:rPr kumimoji="0" lang="pt-PT" sz="4000" b="0" i="0" u="none" strike="noStrike" cap="none" normalizeH="0" baseline="0" dirty="0" smtClean="0">
                          <a:ln>
                            <a:noFill/>
                          </a:ln>
                          <a:solidFill>
                            <a:schemeClr val="tx1"/>
                          </a:solidFill>
                          <a:effectLst/>
                          <a:latin typeface="Arial" charset="0"/>
                        </a:rPr>
                        <a:t>27 </a:t>
                      </a:r>
                      <a:r>
                        <a:rPr kumimoji="0" lang="pt-PT" sz="4000" b="0" i="0" u="none" strike="noStrike" cap="none" normalizeH="0" baseline="0" dirty="0" smtClean="0">
                          <a:ln>
                            <a:noFill/>
                          </a:ln>
                          <a:solidFill>
                            <a:schemeClr val="tx1"/>
                          </a:solidFill>
                          <a:effectLst/>
                          <a:latin typeface="Arial" charset="0"/>
                        </a:rPr>
                        <a:t>de Outubro de 2011</a:t>
                      </a:r>
                    </a:p>
                  </a:txBody>
                  <a:tcPr marL="180147" marR="180147" marT="46800" marB="46800" anchor="ctr" horzOverflow="overflow">
                    <a:lnL>
                      <a:noFill/>
                    </a:lnL>
                    <a:lnR>
                      <a:noFill/>
                    </a:lnR>
                    <a:lnT>
                      <a:noFill/>
                    </a:lnT>
                    <a:lnB>
                      <a:noFill/>
                    </a:lnB>
                    <a:lnTlToBr>
                      <a:noFill/>
                    </a:lnTlToBr>
                    <a:lnBlToTr>
                      <a:noFill/>
                    </a:lnBlToTr>
                    <a:solidFill>
                      <a:srgbClr val="A5D1F9"/>
                    </a:solidFill>
                  </a:tcPr>
                </a:tc>
              </a:tr>
            </a:tbl>
          </a:graphicData>
        </a:graphic>
      </p:graphicFrame>
      <p:sp>
        <p:nvSpPr>
          <p:cNvPr id="1034" name="Text Box 214"/>
          <p:cNvSpPr txBox="1">
            <a:spLocks noChangeArrowheads="1"/>
          </p:cNvSpPr>
          <p:nvPr/>
        </p:nvSpPr>
        <p:spPr bwMode="auto">
          <a:xfrm>
            <a:off x="954088" y="5635625"/>
            <a:ext cx="12817475" cy="24437459"/>
          </a:xfrm>
          <a:prstGeom prst="rect">
            <a:avLst/>
          </a:prstGeom>
          <a:noFill/>
          <a:ln w="9525">
            <a:noFill/>
            <a:miter lim="800000"/>
            <a:headEnd/>
            <a:tailEnd/>
          </a:ln>
        </p:spPr>
        <p:txBody>
          <a:bodyPr>
            <a:spAutoFit/>
          </a:bodyPr>
          <a:lstStyle/>
          <a:p>
            <a:pPr defTabSz="2952750">
              <a:spcBef>
                <a:spcPct val="50000"/>
              </a:spcBef>
            </a:pPr>
            <a:r>
              <a:rPr lang="en-US" sz="3600" b="1" dirty="0" smtClean="0"/>
              <a:t>Introduction</a:t>
            </a:r>
            <a:endParaRPr lang="en-US" sz="3600" b="1" dirty="0"/>
          </a:p>
          <a:p>
            <a:pPr algn="just" defTabSz="2952750">
              <a:spcBef>
                <a:spcPts val="1800"/>
              </a:spcBef>
              <a:spcAft>
                <a:spcPts val="0"/>
              </a:spcAft>
            </a:pPr>
            <a:r>
              <a:rPr lang="en-US" dirty="0" smtClean="0"/>
              <a:t>Low levels </a:t>
            </a:r>
            <a:r>
              <a:rPr lang="en-GB" dirty="0"/>
              <a:t>of </a:t>
            </a:r>
            <a:r>
              <a:rPr lang="en-GB" dirty="0" smtClean="0"/>
              <a:t>population density in rural </a:t>
            </a:r>
            <a:r>
              <a:rPr lang="en-GB" dirty="0"/>
              <a:t>areas </a:t>
            </a:r>
            <a:r>
              <a:rPr lang="en-GB" dirty="0" smtClean="0"/>
              <a:t>usually leads </a:t>
            </a:r>
            <a:r>
              <a:rPr lang="en-GB" dirty="0"/>
              <a:t>to </a:t>
            </a:r>
            <a:r>
              <a:rPr lang="en-GB" dirty="0" smtClean="0"/>
              <a:t>the inefficiency of conventional public transport services for passengers,</a:t>
            </a:r>
            <a:r>
              <a:rPr lang="en-US" dirty="0" smtClean="0"/>
              <a:t> increasing </a:t>
            </a:r>
            <a:r>
              <a:rPr lang="en-US" dirty="0"/>
              <a:t>social exclusion </a:t>
            </a:r>
            <a:r>
              <a:rPr lang="en-US" dirty="0" smtClean="0"/>
              <a:t>and </a:t>
            </a:r>
            <a:r>
              <a:rPr lang="en-GB" dirty="0" smtClean="0"/>
              <a:t>forcing </a:t>
            </a:r>
            <a:r>
              <a:rPr lang="en-GB" dirty="0"/>
              <a:t>people to use private cars</a:t>
            </a:r>
            <a:r>
              <a:rPr lang="en-GB" dirty="0" smtClean="0"/>
              <a:t>.</a:t>
            </a:r>
          </a:p>
          <a:p>
            <a:pPr algn="just" defTabSz="2952750">
              <a:spcBef>
                <a:spcPts val="1800"/>
              </a:spcBef>
              <a:spcAft>
                <a:spcPts val="0"/>
              </a:spcAft>
            </a:pPr>
            <a:r>
              <a:rPr lang="en-US" dirty="0" smtClean="0"/>
              <a:t>To overcome these problems, Demand </a:t>
            </a:r>
            <a:r>
              <a:rPr lang="en-US" dirty="0"/>
              <a:t>Responsive Transport (DRT) </a:t>
            </a:r>
            <a:r>
              <a:rPr lang="en-US" dirty="0" smtClean="0"/>
              <a:t>systems can be adopted, satisfying users </a:t>
            </a:r>
            <a:r>
              <a:rPr lang="en-US" dirty="0"/>
              <a:t>mobility </a:t>
            </a:r>
            <a:r>
              <a:rPr lang="en-US" dirty="0" smtClean="0"/>
              <a:t>needs by supplying flexible </a:t>
            </a:r>
            <a:r>
              <a:rPr lang="en-US" dirty="0"/>
              <a:t>routes and stops. </a:t>
            </a: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ts val="1800"/>
              </a:spcBef>
            </a:pPr>
            <a:r>
              <a:rPr lang="en-US" dirty="0" smtClean="0"/>
              <a:t>Trip requests are made by telephone or internet, stored in a database system. A travel dispatch centre (TDC) coordinates a heterogeneous fleet of vehicles involving information and communication technologies. </a:t>
            </a:r>
          </a:p>
          <a:p>
            <a:pPr algn="just" defTabSz="2952750">
              <a:spcBef>
                <a:spcPts val="1800"/>
              </a:spcBef>
            </a:pPr>
            <a:r>
              <a:rPr lang="en-US" dirty="0" smtClean="0"/>
              <a:t>DRT success depends on the use of intelligence solutions to process trip requests, to optimize routes and schedules in order to respond in real time to users. Additional issues are related to system sustainability (economic, financial and environmental), and to the legal framework of the real context.</a:t>
            </a:r>
          </a:p>
          <a:p>
            <a:pPr algn="just" defTabSz="2952750">
              <a:spcBef>
                <a:spcPts val="1800"/>
              </a:spcBef>
            </a:pPr>
            <a:r>
              <a:rPr lang="en-US" dirty="0" smtClean="0"/>
              <a:t>The objective of this research project is to developed an integrated decision support system (</a:t>
            </a:r>
            <a:r>
              <a:rPr lang="en-GB" dirty="0" smtClean="0"/>
              <a:t>DSS</a:t>
            </a:r>
            <a:r>
              <a:rPr lang="en-US" dirty="0" smtClean="0"/>
              <a:t>) to help decision makers developing intelligent strategic solutions at the design phase. </a:t>
            </a:r>
          </a:p>
          <a:p>
            <a:pPr algn="just" defTabSz="2952750">
              <a:spcBef>
                <a:spcPts val="1800"/>
              </a:spcBef>
            </a:pPr>
            <a:r>
              <a:rPr lang="en-US" dirty="0" smtClean="0"/>
              <a:t>The main objective of the DSS is to configure a DRT system that incorporates a high level of flexibility and that responds in real-time to users demand taking into account the real context: socio-economic, demographic, legal, etc.</a:t>
            </a:r>
            <a:endParaRPr lang="pt-PT" dirty="0" smtClean="0"/>
          </a:p>
          <a:p>
            <a:pPr algn="just" defTabSz="2952750">
              <a:spcBef>
                <a:spcPts val="1800"/>
              </a:spcBef>
            </a:pPr>
            <a:r>
              <a:rPr lang="en-GB" dirty="0" smtClean="0"/>
              <a:t>According to the  literature review, there is a lack of comprehensive methodologies to address the problem of designing and planning DRT systems. </a:t>
            </a:r>
            <a:endParaRPr lang="pt-PT" dirty="0" smtClean="0"/>
          </a:p>
          <a:p>
            <a:pPr algn="just" defTabSz="2952750">
              <a:spcBef>
                <a:spcPts val="0"/>
              </a:spcBef>
            </a:pPr>
            <a:endParaRPr lang="en-US" b="1" dirty="0" smtClean="0"/>
          </a:p>
          <a:p>
            <a:pPr defTabSz="2952750">
              <a:spcBef>
                <a:spcPts val="1800"/>
              </a:spcBef>
            </a:pPr>
            <a:r>
              <a:rPr lang="en-US" sz="3600" b="1" dirty="0" smtClean="0"/>
              <a:t>The </a:t>
            </a:r>
            <a:r>
              <a:rPr lang="en-US" sz="3600" b="1" dirty="0"/>
              <a:t>decision support </a:t>
            </a:r>
            <a:r>
              <a:rPr lang="en-US" sz="3600" b="1" dirty="0" smtClean="0"/>
              <a:t>system methodology</a:t>
            </a:r>
            <a:endParaRPr lang="en-US" sz="3600" b="1" dirty="0"/>
          </a:p>
          <a:p>
            <a:pPr algn="just" defTabSz="2952750">
              <a:spcBef>
                <a:spcPts val="1800"/>
              </a:spcBef>
            </a:pPr>
            <a:r>
              <a:rPr lang="en-GB" dirty="0" smtClean="0"/>
              <a:t>The DSS incorporating mathematical models (optimization, simulation and statistical methods) and </a:t>
            </a:r>
            <a:r>
              <a:rPr lang="en-US" dirty="0" smtClean="0"/>
              <a:t> integrating important characteristics of  real context, such as, area characteristics and population demographics, </a:t>
            </a:r>
            <a:r>
              <a:rPr lang="en-GB" dirty="0" smtClean="0"/>
              <a:t>will provide an effective support in the decision making process.</a:t>
            </a:r>
          </a:p>
        </p:txBody>
      </p:sp>
      <p:sp>
        <p:nvSpPr>
          <p:cNvPr id="1035" name="Rectangle 215"/>
          <p:cNvSpPr>
            <a:spLocks noChangeArrowheads="1"/>
          </p:cNvSpPr>
          <p:nvPr/>
        </p:nvSpPr>
        <p:spPr bwMode="auto">
          <a:xfrm>
            <a:off x="8874125" y="2322513"/>
            <a:ext cx="23350538" cy="2879725"/>
          </a:xfrm>
          <a:prstGeom prst="rect">
            <a:avLst/>
          </a:prstGeom>
          <a:solidFill>
            <a:srgbClr val="A5D1F9"/>
          </a:solidFill>
          <a:ln w="9525">
            <a:noFill/>
            <a:miter lim="800000"/>
            <a:headEnd/>
            <a:tailEnd/>
          </a:ln>
        </p:spPr>
        <p:txBody>
          <a:bodyPr lIns="90000" tIns="46800" rIns="90000" bIns="46800" anchor="ctr"/>
          <a:lstStyle/>
          <a:p>
            <a:pPr algn="ctr" defTabSz="2952750">
              <a:spcBef>
                <a:spcPct val="20000"/>
              </a:spcBef>
            </a:pPr>
            <a:r>
              <a:rPr lang="en-US" sz="4000" dirty="0" smtClean="0"/>
              <a:t>ANA DIAS*</a:t>
            </a:r>
            <a:endParaRPr lang="en-US" sz="4000" dirty="0"/>
          </a:p>
          <a:p>
            <a:pPr algn="ctr" defTabSz="2952750">
              <a:spcBef>
                <a:spcPct val="20000"/>
              </a:spcBef>
            </a:pPr>
            <a:r>
              <a:rPr lang="en-US" sz="4000" dirty="0"/>
              <a:t> </a:t>
            </a:r>
            <a:r>
              <a:rPr lang="en-US" sz="4000" dirty="0" smtClean="0"/>
              <a:t>Supervisor:  José </a:t>
            </a:r>
            <a:r>
              <a:rPr lang="en-US" sz="4000" dirty="0" err="1" smtClean="0"/>
              <a:t>Telhada</a:t>
            </a:r>
            <a:r>
              <a:rPr lang="en-US" sz="4000" dirty="0" smtClean="0"/>
              <a:t>, Co-Supervisor: Maria do </a:t>
            </a:r>
            <a:r>
              <a:rPr lang="en-US" sz="4000" dirty="0" err="1" smtClean="0"/>
              <a:t>Sameiro</a:t>
            </a:r>
            <a:r>
              <a:rPr lang="en-US" sz="4000" dirty="0" smtClean="0"/>
              <a:t> </a:t>
            </a:r>
            <a:r>
              <a:rPr lang="en-US" sz="4000" dirty="0" err="1" smtClean="0"/>
              <a:t>Carvalho</a:t>
            </a:r>
            <a:endParaRPr lang="en-US" sz="4000" dirty="0"/>
          </a:p>
          <a:p>
            <a:pPr algn="ctr" defTabSz="2952750">
              <a:spcBef>
                <a:spcPct val="50000"/>
              </a:spcBef>
            </a:pPr>
            <a:r>
              <a:rPr lang="pt-PT" dirty="0"/>
              <a:t>* </a:t>
            </a:r>
            <a:r>
              <a:rPr lang="pt-PT" dirty="0" smtClean="0"/>
              <a:t>anadias@dps.uminho.pt</a:t>
            </a:r>
            <a:endParaRPr lang="en-US" sz="4000" dirty="0"/>
          </a:p>
        </p:txBody>
      </p:sp>
      <p:sp>
        <p:nvSpPr>
          <p:cNvPr id="1036" name="Rectangle 216"/>
          <p:cNvSpPr>
            <a:spLocks noChangeArrowheads="1"/>
          </p:cNvSpPr>
          <p:nvPr/>
        </p:nvSpPr>
        <p:spPr bwMode="auto">
          <a:xfrm>
            <a:off x="8802688" y="0"/>
            <a:ext cx="24842787" cy="2322513"/>
          </a:xfrm>
          <a:prstGeom prst="rect">
            <a:avLst/>
          </a:prstGeom>
          <a:solidFill>
            <a:srgbClr val="A5D1F9"/>
          </a:solidFill>
          <a:ln w="9525">
            <a:noFill/>
            <a:miter lim="800000"/>
            <a:headEnd/>
            <a:tailEnd/>
          </a:ln>
        </p:spPr>
        <p:txBody>
          <a:bodyPr lIns="90000" tIns="46800" rIns="90000" bIns="46800" anchor="ctr"/>
          <a:lstStyle/>
          <a:p>
            <a:pPr algn="ctr" defTabSz="2952750">
              <a:spcBef>
                <a:spcPct val="20000"/>
              </a:spcBef>
            </a:pPr>
            <a:r>
              <a:rPr lang="pt-PT" sz="4800" b="1" dirty="0" smtClean="0"/>
              <a:t>A SIMULATION APPROACH TO SUPPORT THE DESIGN OF FLEXIBLE PUBLIC  TRANSPORT SYSTEMS</a:t>
            </a:r>
            <a:endParaRPr lang="en-US" sz="4800" b="1" dirty="0"/>
          </a:p>
        </p:txBody>
      </p:sp>
      <p:pic>
        <p:nvPicPr>
          <p:cNvPr id="1037" name="Picture 217"/>
          <p:cNvPicPr>
            <a:picLocks noChangeAspect="1" noChangeArrowheads="1"/>
          </p:cNvPicPr>
          <p:nvPr/>
        </p:nvPicPr>
        <p:blipFill>
          <a:blip r:embed="rId4" cstate="print"/>
          <a:srcRect/>
          <a:stretch>
            <a:fillRect/>
          </a:stretch>
        </p:blipFill>
        <p:spPr bwMode="auto">
          <a:xfrm>
            <a:off x="37893625" y="2754313"/>
            <a:ext cx="4289425" cy="1441450"/>
          </a:xfrm>
          <a:prstGeom prst="rect">
            <a:avLst/>
          </a:prstGeom>
          <a:noFill/>
          <a:ln w="9525">
            <a:noFill/>
            <a:miter lim="800000"/>
            <a:headEnd/>
            <a:tailEnd/>
          </a:ln>
        </p:spPr>
      </p:pic>
      <p:sp>
        <p:nvSpPr>
          <p:cNvPr id="1038" name="Text Box 214"/>
          <p:cNvSpPr txBox="1">
            <a:spLocks noChangeArrowheads="1"/>
          </p:cNvSpPr>
          <p:nvPr/>
        </p:nvSpPr>
        <p:spPr bwMode="auto">
          <a:xfrm>
            <a:off x="14851063" y="5643632"/>
            <a:ext cx="12817475" cy="25145345"/>
          </a:xfrm>
          <a:prstGeom prst="rect">
            <a:avLst/>
          </a:prstGeom>
          <a:noFill/>
          <a:ln w="9525">
            <a:noFill/>
            <a:miter lim="800000"/>
            <a:headEnd/>
            <a:tailEnd/>
          </a:ln>
        </p:spPr>
        <p:txBody>
          <a:bodyPr>
            <a:spAutoFit/>
          </a:bodyPr>
          <a:lstStyle/>
          <a:p>
            <a:pPr algn="just" defTabSz="2952750">
              <a:spcBef>
                <a:spcPts val="1800"/>
              </a:spcBef>
              <a:spcAft>
                <a:spcPts val="0"/>
              </a:spcAft>
            </a:pPr>
            <a:r>
              <a:rPr lang="en-US" dirty="0" smtClean="0"/>
              <a:t>The </a:t>
            </a:r>
            <a:r>
              <a:rPr lang="pt-PT" dirty="0" smtClean="0"/>
              <a:t>conceptual </a:t>
            </a:r>
            <a:r>
              <a:rPr lang="en-US" dirty="0" smtClean="0"/>
              <a:t>model includes demand, and supply for transport services collected and stored in a database. A simulator model will allow to simulate different alternatives in order to assess, in advance, wide-ranging scenarios or management strategies. The simulator based on data on the transport network and trip requests uses routing and schedule algorithms  to provide solutions in dynamic environments.</a:t>
            </a:r>
            <a:endParaRPr lang="pt-PT" dirty="0" smtClean="0"/>
          </a:p>
          <a:p>
            <a:pPr algn="just" defTabSz="2952750">
              <a:spcBef>
                <a:spcPts val="1800"/>
              </a:spcBef>
              <a:spcAft>
                <a:spcPts val="0"/>
              </a:spcAft>
            </a:pPr>
            <a:r>
              <a:rPr lang="en-US" dirty="0" smtClean="0"/>
              <a:t>The solution consists on a set of routes and schedules but also a series of performance indicators (economic operational financial and environmental).</a:t>
            </a:r>
          </a:p>
          <a:p>
            <a:pPr algn="just" defTabSz="2952750">
              <a:spcBef>
                <a:spcPts val="1800"/>
              </a:spcBef>
              <a:spcAft>
                <a:spcPts val="0"/>
              </a:spcAft>
            </a:pPr>
            <a:r>
              <a:rPr lang="en-US" dirty="0" smtClean="0"/>
              <a:t>The result of the assessment process will provide guidelines and the required feedback to adjust system resources and operating parameters.</a:t>
            </a:r>
            <a:r>
              <a:rPr lang="en-US" strike="sngStrike" dirty="0" smtClean="0"/>
              <a:t> </a:t>
            </a:r>
          </a:p>
          <a:p>
            <a:pPr algn="just" defTabSz="2952750">
              <a:spcBef>
                <a:spcPts val="1800"/>
              </a:spcBef>
              <a:spcAft>
                <a:spcPts val="0"/>
              </a:spcAft>
            </a:pPr>
            <a:r>
              <a:rPr lang="en-US" dirty="0" smtClean="0"/>
              <a:t>Performance measurement is essential to monitor progress toward a result or goal.</a:t>
            </a:r>
          </a:p>
          <a:p>
            <a:pPr algn="just" defTabSz="2952750">
              <a:spcBef>
                <a:spcPct val="50000"/>
              </a:spcBef>
            </a:pPr>
            <a:endParaRPr lang="en-US" strike="sngStrike" dirty="0"/>
          </a:p>
          <a:p>
            <a:pPr algn="just" defTabSz="2952750">
              <a:spcBef>
                <a:spcPct val="50000"/>
              </a:spcBef>
            </a:pPr>
            <a:endParaRPr lang="en-US" strike="sngStrike" dirty="0" smtClean="0"/>
          </a:p>
          <a:p>
            <a:pPr algn="just" defTabSz="2952750">
              <a:spcBef>
                <a:spcPct val="50000"/>
              </a:spcBef>
            </a:pPr>
            <a:endParaRPr lang="en-US" strike="sngStrike" dirty="0"/>
          </a:p>
          <a:p>
            <a:pPr algn="just" defTabSz="2952750">
              <a:spcBef>
                <a:spcPct val="50000"/>
              </a:spcBef>
            </a:pPr>
            <a:endParaRPr lang="en-US" strike="sngStrike" dirty="0" smtClean="0"/>
          </a:p>
          <a:p>
            <a:pPr algn="just" defTabSz="2952750">
              <a:spcBef>
                <a:spcPct val="50000"/>
              </a:spcBef>
            </a:pPr>
            <a:endParaRPr lang="en-US" strike="sngStrike" dirty="0"/>
          </a:p>
          <a:p>
            <a:pPr algn="just" defTabSz="2952750">
              <a:spcBef>
                <a:spcPct val="50000"/>
              </a:spcBef>
            </a:pPr>
            <a:endParaRPr lang="en-US" strike="sngStrike" dirty="0" smtClean="0"/>
          </a:p>
          <a:p>
            <a:pPr algn="just" defTabSz="2952750">
              <a:spcBef>
                <a:spcPct val="50000"/>
              </a:spcBef>
            </a:pPr>
            <a:endParaRPr lang="en-US" strike="sngStrike" dirty="0"/>
          </a:p>
          <a:p>
            <a:pPr algn="just" defTabSz="2952750">
              <a:spcBef>
                <a:spcPct val="50000"/>
              </a:spcBef>
            </a:pPr>
            <a:endParaRPr lang="en-US" strike="sngStrike" dirty="0" smtClean="0"/>
          </a:p>
          <a:p>
            <a:pPr algn="just" defTabSz="2952750">
              <a:spcBef>
                <a:spcPct val="50000"/>
              </a:spcBef>
            </a:pPr>
            <a:endParaRPr lang="en-US" strike="sngStrike" dirty="0"/>
          </a:p>
          <a:p>
            <a:pPr algn="just" defTabSz="2952750">
              <a:spcBef>
                <a:spcPct val="50000"/>
              </a:spcBef>
            </a:pPr>
            <a:endParaRPr lang="en-US" strike="sngStrike" dirty="0" smtClean="0"/>
          </a:p>
          <a:p>
            <a:pPr algn="just" defTabSz="2952750">
              <a:spcBef>
                <a:spcPts val="1800"/>
              </a:spcBef>
              <a:spcAft>
                <a:spcPts val="0"/>
              </a:spcAft>
            </a:pPr>
            <a:r>
              <a:rPr lang="en-GB" dirty="0" smtClean="0"/>
              <a:t>Both advanced booking and on-line trip request are accepted and, therefore, a highly dynamic routing and scheduling approach is highly desirable.</a:t>
            </a:r>
          </a:p>
          <a:p>
            <a:pPr algn="just" defTabSz="2952750">
              <a:spcBef>
                <a:spcPct val="50000"/>
              </a:spcBef>
            </a:pPr>
            <a:endParaRPr lang="en-GB" dirty="0" smtClean="0"/>
          </a:p>
          <a:p>
            <a:pPr algn="just" defTabSz="2952750">
              <a:spcBef>
                <a:spcPct val="50000"/>
              </a:spcBef>
            </a:pPr>
            <a:endParaRPr lang="en-GB"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ts val="0"/>
              </a:spcBef>
              <a:spcAft>
                <a:spcPts val="0"/>
              </a:spcAft>
            </a:pPr>
            <a:r>
              <a:rPr lang="en-US" dirty="0" smtClean="0"/>
              <a:t>Scenarios that can be performed are differentiated by, for example: spots of population concentration within counties; different routes and stops in a particular area; DRT system integration with regular transport service; flexibility of services as a function of economic efficiency, costs effectiveness and resources availability (</a:t>
            </a:r>
            <a:r>
              <a:rPr lang="en-GB" dirty="0" smtClean="0"/>
              <a:t>fleet size</a:t>
            </a:r>
            <a:r>
              <a:rPr lang="en-US" dirty="0" smtClean="0"/>
              <a:t>).</a:t>
            </a:r>
            <a:endParaRPr lang="pt-PT" dirty="0" smtClean="0"/>
          </a:p>
          <a:p>
            <a:pPr algn="just" defTabSz="2952750">
              <a:spcBef>
                <a:spcPts val="0"/>
              </a:spcBef>
              <a:spcAft>
                <a:spcPts val="0"/>
              </a:spcAft>
            </a:pPr>
            <a:endParaRPr lang="en-US" dirty="0" smtClean="0"/>
          </a:p>
          <a:p>
            <a:pPr algn="just" defTabSz="2952750">
              <a:spcBef>
                <a:spcPct val="50000"/>
              </a:spcBef>
            </a:pPr>
            <a:endParaRPr lang="en-US" dirty="0" smtClean="0"/>
          </a:p>
        </p:txBody>
      </p:sp>
      <p:sp>
        <p:nvSpPr>
          <p:cNvPr id="1041" name="Text Box 214"/>
          <p:cNvSpPr txBox="1">
            <a:spLocks noChangeArrowheads="1"/>
          </p:cNvSpPr>
          <p:nvPr/>
        </p:nvSpPr>
        <p:spPr bwMode="auto">
          <a:xfrm>
            <a:off x="28628427" y="5634930"/>
            <a:ext cx="12817475" cy="22129135"/>
          </a:xfrm>
          <a:prstGeom prst="rect">
            <a:avLst/>
          </a:prstGeom>
          <a:noFill/>
          <a:ln w="9525">
            <a:noFill/>
            <a:miter lim="800000"/>
            <a:headEnd/>
            <a:tailEnd/>
          </a:ln>
        </p:spPr>
        <p:txBody>
          <a:bodyPr>
            <a:spAutoFit/>
          </a:bodyPr>
          <a:lstStyle/>
          <a:p>
            <a:pPr algn="just" defTabSz="2952750">
              <a:spcBef>
                <a:spcPct val="50000"/>
              </a:spcBef>
            </a:pPr>
            <a:r>
              <a:rPr lang="en-US" dirty="0" smtClean="0"/>
              <a:t>The analytical tool to be used depends on the typology of the problem to address and the time available to calculate the solution (e.g. can range from an exact dynamic programming method to alternative  heuristic procedures).</a:t>
            </a:r>
          </a:p>
          <a:p>
            <a:pPr algn="just" defTabSz="2952750">
              <a:spcBef>
                <a:spcPts val="1800"/>
              </a:spcBef>
              <a:spcAft>
                <a:spcPts val="0"/>
              </a:spcAft>
            </a:pPr>
            <a:r>
              <a:rPr lang="en-US" dirty="0" smtClean="0"/>
              <a:t>The software application has the ability to choose the best method(s), allowing planning effectiveness and efficiency.</a:t>
            </a:r>
          </a:p>
          <a:p>
            <a:pPr algn="just" defTabSz="2952750">
              <a:spcBef>
                <a:spcPts val="1800"/>
              </a:spcBef>
              <a:spcAft>
                <a:spcPts val="0"/>
              </a:spcAft>
            </a:pPr>
            <a:r>
              <a:rPr lang="en-US" dirty="0" smtClean="0"/>
              <a:t>A data warehouse for the DSS system is used to assemble, organize and link all the relevant data: transportation network, trip requests, user’s data, available resources, network, scheduling plans, etc. </a:t>
            </a:r>
          </a:p>
          <a:p>
            <a:pPr algn="just" defTabSz="2952750">
              <a:spcBef>
                <a:spcPts val="1800"/>
              </a:spcBef>
              <a:spcAft>
                <a:spcPts val="0"/>
              </a:spcAft>
            </a:pPr>
            <a:endParaRPr lang="en-US" dirty="0" smtClean="0"/>
          </a:p>
          <a:p>
            <a:pPr defTabSz="2952750">
              <a:spcBef>
                <a:spcPts val="600"/>
              </a:spcBef>
            </a:pPr>
            <a:endParaRPr lang="en-US" sz="3600" dirty="0" smtClean="0"/>
          </a:p>
          <a:p>
            <a:pPr defTabSz="2952750">
              <a:spcBef>
                <a:spcPts val="600"/>
              </a:spcBef>
            </a:pPr>
            <a:endParaRPr lang="en-US" sz="3600" dirty="0"/>
          </a:p>
          <a:p>
            <a:pPr defTabSz="2952750">
              <a:spcBef>
                <a:spcPts val="600"/>
              </a:spcBef>
            </a:pPr>
            <a:endParaRPr lang="en-US" sz="3600" dirty="0"/>
          </a:p>
          <a:p>
            <a:pPr defTabSz="2952750">
              <a:spcBef>
                <a:spcPts val="600"/>
              </a:spcBef>
            </a:pPr>
            <a:endParaRPr lang="en-US" sz="3600" dirty="0"/>
          </a:p>
          <a:p>
            <a:pPr defTabSz="2952750">
              <a:spcBef>
                <a:spcPts val="600"/>
              </a:spcBef>
            </a:pPr>
            <a:endParaRPr lang="en-US" sz="3600" dirty="0"/>
          </a:p>
          <a:p>
            <a:pPr defTabSz="2952750">
              <a:spcBef>
                <a:spcPts val="600"/>
              </a:spcBef>
            </a:pPr>
            <a:endParaRPr lang="en-US" sz="3600" dirty="0"/>
          </a:p>
          <a:p>
            <a:pPr defTabSz="2952750">
              <a:spcBef>
                <a:spcPts val="600"/>
              </a:spcBef>
            </a:pPr>
            <a:endParaRPr lang="en-US" sz="3600" dirty="0"/>
          </a:p>
          <a:p>
            <a:pPr defTabSz="2952750">
              <a:spcBef>
                <a:spcPts val="600"/>
              </a:spcBef>
            </a:pPr>
            <a:endParaRPr lang="en-US" sz="3600" dirty="0"/>
          </a:p>
          <a:p>
            <a:pPr defTabSz="2952750">
              <a:spcBef>
                <a:spcPts val="600"/>
              </a:spcBef>
            </a:pPr>
            <a:endParaRPr lang="en-US" sz="3600" dirty="0"/>
          </a:p>
          <a:p>
            <a:pPr defTabSz="2952750">
              <a:spcBef>
                <a:spcPts val="600"/>
              </a:spcBef>
            </a:pPr>
            <a:endParaRPr lang="en-US" sz="3600" dirty="0"/>
          </a:p>
          <a:p>
            <a:pPr algn="just" defTabSz="2952750">
              <a:spcBef>
                <a:spcPts val="1800"/>
              </a:spcBef>
              <a:spcAft>
                <a:spcPts val="0"/>
              </a:spcAft>
            </a:pPr>
            <a:r>
              <a:rPr lang="en-US" dirty="0" smtClean="0"/>
              <a:t>The information system will be able </a:t>
            </a:r>
            <a:r>
              <a:rPr lang="pt-PT" dirty="0" smtClean="0"/>
              <a:t>to</a:t>
            </a:r>
            <a:r>
              <a:rPr lang="en-US" dirty="0" smtClean="0"/>
              <a:t> </a:t>
            </a:r>
            <a:r>
              <a:rPr lang="en-US" dirty="0"/>
              <a:t>combine data with analytical </a:t>
            </a:r>
            <a:r>
              <a:rPr lang="en-US" dirty="0" smtClean="0"/>
              <a:t>tools, and </a:t>
            </a:r>
            <a:r>
              <a:rPr lang="en-US" dirty="0"/>
              <a:t>also used as an operational </a:t>
            </a:r>
            <a:r>
              <a:rPr lang="en-US" dirty="0" smtClean="0"/>
              <a:t>tool. </a:t>
            </a:r>
          </a:p>
          <a:p>
            <a:pPr defTabSz="2952750">
              <a:spcBef>
                <a:spcPts val="600"/>
              </a:spcBef>
            </a:pPr>
            <a:endParaRPr lang="en-US" sz="3600" b="1" dirty="0" smtClean="0"/>
          </a:p>
          <a:p>
            <a:pPr defTabSz="2952750">
              <a:spcBef>
                <a:spcPts val="600"/>
              </a:spcBef>
            </a:pPr>
            <a:r>
              <a:rPr lang="en-US" sz="3600" b="1" dirty="0" smtClean="0"/>
              <a:t>Conclusions</a:t>
            </a:r>
            <a:endParaRPr lang="en-US" sz="3600" b="1" dirty="0"/>
          </a:p>
          <a:p>
            <a:pPr algn="just">
              <a:spcBef>
                <a:spcPts val="1800"/>
              </a:spcBef>
              <a:spcAft>
                <a:spcPts val="0"/>
              </a:spcAft>
            </a:pPr>
            <a:r>
              <a:rPr lang="en-GB" dirty="0"/>
              <a:t>Prior to the implementation of a DRT system there are many issues to be properly </a:t>
            </a:r>
            <a:r>
              <a:rPr lang="en-GB" dirty="0" smtClean="0"/>
              <a:t>addressed. </a:t>
            </a:r>
          </a:p>
          <a:p>
            <a:pPr algn="just">
              <a:spcBef>
                <a:spcPts val="1800"/>
              </a:spcBef>
              <a:spcAft>
                <a:spcPts val="0"/>
              </a:spcAft>
            </a:pPr>
            <a:r>
              <a:rPr lang="en-GB" dirty="0" smtClean="0"/>
              <a:t>T</a:t>
            </a:r>
            <a:r>
              <a:rPr lang="en-US" dirty="0" smtClean="0"/>
              <a:t>he </a:t>
            </a:r>
            <a:r>
              <a:rPr lang="en-US" dirty="0"/>
              <a:t>convergence of methods for costs and benefits assessment turns difficult to measure or evaluate impacts in monetary </a:t>
            </a:r>
            <a:r>
              <a:rPr lang="en-US" dirty="0" smtClean="0"/>
              <a:t>terms, which </a:t>
            </a:r>
            <a:r>
              <a:rPr lang="en-US" dirty="0"/>
              <a:t>is a complex task and </a:t>
            </a:r>
            <a:r>
              <a:rPr lang="en-US" dirty="0" smtClean="0"/>
              <a:t>is </a:t>
            </a:r>
            <a:r>
              <a:rPr lang="en-US" dirty="0"/>
              <a:t>needed to develop models and </a:t>
            </a:r>
            <a:r>
              <a:rPr lang="en-US" dirty="0" smtClean="0"/>
              <a:t>ITS</a:t>
            </a:r>
            <a:r>
              <a:rPr lang="en-US" dirty="0"/>
              <a:t>. </a:t>
            </a:r>
            <a:endParaRPr lang="en-US" dirty="0" smtClean="0"/>
          </a:p>
          <a:p>
            <a:pPr algn="just">
              <a:spcBef>
                <a:spcPts val="1800"/>
              </a:spcBef>
              <a:spcAft>
                <a:spcPts val="0"/>
              </a:spcAft>
            </a:pPr>
            <a:r>
              <a:rPr lang="en-GB" dirty="0" smtClean="0"/>
              <a:t>The DSS framework enable </a:t>
            </a:r>
            <a:r>
              <a:rPr lang="en-GB" dirty="0"/>
              <a:t>decision makers to perform systematic analysis leading to intelligent strategic solutions.</a:t>
            </a:r>
            <a:endParaRPr lang="pt-PT" dirty="0"/>
          </a:p>
          <a:p>
            <a:pPr algn="just"/>
            <a:endParaRPr lang="pt-PT" dirty="0"/>
          </a:p>
          <a:p>
            <a:pPr algn="just"/>
            <a:r>
              <a:rPr lang="en-US" sz="3600" b="1" dirty="0"/>
              <a:t>Acknowledgments</a:t>
            </a:r>
            <a:endParaRPr lang="pt-PT" sz="3600" b="1" dirty="0"/>
          </a:p>
          <a:p>
            <a:pPr algn="just">
              <a:spcBef>
                <a:spcPts val="1800"/>
              </a:spcBef>
              <a:spcAft>
                <a:spcPts val="0"/>
              </a:spcAft>
            </a:pPr>
            <a:r>
              <a:rPr lang="en-US" dirty="0"/>
              <a:t>The authors acknowledge the financial support provided by the European Commission and the Portuguese Government through the research grant </a:t>
            </a:r>
            <a:r>
              <a:rPr lang="en-US" dirty="0" smtClean="0"/>
              <a:t>FCT/TRA/72871-2006 and QREN. </a:t>
            </a:r>
            <a:endParaRPr lang="pt-PT" dirty="0"/>
          </a:p>
          <a:p>
            <a:pPr algn="just" defTabSz="2952750">
              <a:spcBef>
                <a:spcPct val="50000"/>
              </a:spcBef>
            </a:pPr>
            <a:endParaRPr lang="en-US" dirty="0"/>
          </a:p>
        </p:txBody>
      </p:sp>
      <p:pic>
        <p:nvPicPr>
          <p:cNvPr id="13" name="Imagem 12"/>
          <p:cNvPicPr/>
          <p:nvPr/>
        </p:nvPicPr>
        <p:blipFill>
          <a:blip r:embed="rId5" cstate="print">
            <a:extLst>
              <a:ext uri="{28A0092B-C50C-407E-A947-70E740481C1C}">
                <a14:useLocalDpi xmlns:a14="http://schemas.microsoft.com/office/drawing/2010/main" xmlns="" val="0"/>
              </a:ext>
            </a:extLst>
          </a:blip>
          <a:srcRect l="52776" t="27106" r="11279" b="43736"/>
          <a:stretch>
            <a:fillRect/>
          </a:stretch>
        </p:blipFill>
        <p:spPr bwMode="auto">
          <a:xfrm>
            <a:off x="3042222" y="9811395"/>
            <a:ext cx="7344816" cy="4858145"/>
          </a:xfrm>
          <a:prstGeom prst="rect">
            <a:avLst/>
          </a:prstGeom>
          <a:noFill/>
          <a:ln>
            <a:noFill/>
          </a:ln>
        </p:spPr>
      </p:pic>
      <p:grpSp>
        <p:nvGrpSpPr>
          <p:cNvPr id="3" name="Grupo 2"/>
          <p:cNvGrpSpPr/>
          <p:nvPr/>
        </p:nvGrpSpPr>
        <p:grpSpPr>
          <a:xfrm>
            <a:off x="15355590" y="14066178"/>
            <a:ext cx="11881791" cy="6521098"/>
            <a:chOff x="15139566" y="12403683"/>
            <a:chExt cx="12313368" cy="7704856"/>
          </a:xfrm>
        </p:grpSpPr>
        <p:grpSp>
          <p:nvGrpSpPr>
            <p:cNvPr id="14" name="Grupo 13"/>
            <p:cNvGrpSpPr>
              <a:grpSpLocks/>
            </p:cNvGrpSpPr>
            <p:nvPr/>
          </p:nvGrpSpPr>
          <p:grpSpPr bwMode="auto">
            <a:xfrm>
              <a:off x="15139566" y="12460922"/>
              <a:ext cx="5940499" cy="7647617"/>
              <a:chOff x="751" y="1785"/>
              <a:chExt cx="3400" cy="3588"/>
            </a:xfrm>
          </p:grpSpPr>
          <p:cxnSp>
            <p:nvCxnSpPr>
              <p:cNvPr id="15" name="AutoShape 3"/>
              <p:cNvCxnSpPr>
                <a:cxnSpLocks noChangeShapeType="1"/>
              </p:cNvCxnSpPr>
              <p:nvPr/>
            </p:nvCxnSpPr>
            <p:spPr bwMode="auto">
              <a:xfrm>
                <a:off x="1590" y="2944"/>
                <a:ext cx="280" cy="0"/>
              </a:xfrm>
              <a:prstGeom prst="straightConnector1">
                <a:avLst/>
              </a:prstGeom>
              <a:noFill/>
              <a:ln w="19050">
                <a:solidFill>
                  <a:srgbClr val="1F497D"/>
                </a:solidFill>
                <a:round/>
                <a:headEnd/>
                <a:tailEnd type="arrow" w="med" len="med"/>
              </a:ln>
              <a:extLst>
                <a:ext uri="{909E8E84-426E-40DD-AFC4-6F175D3DCCD1}">
                  <a14:hiddenFill xmlns:a14="http://schemas.microsoft.com/office/drawing/2010/main" xmlns="">
                    <a:noFill/>
                  </a14:hiddenFill>
                </a:ext>
              </a:extLst>
            </p:spPr>
          </p:cxnSp>
          <p:cxnSp>
            <p:nvCxnSpPr>
              <p:cNvPr id="16" name="AutoShape 4"/>
              <p:cNvCxnSpPr>
                <a:cxnSpLocks noChangeShapeType="1"/>
              </p:cNvCxnSpPr>
              <p:nvPr/>
            </p:nvCxnSpPr>
            <p:spPr bwMode="auto">
              <a:xfrm flipH="1">
                <a:off x="3045" y="2944"/>
                <a:ext cx="397" cy="1"/>
              </a:xfrm>
              <a:prstGeom prst="straightConnector1">
                <a:avLst/>
              </a:prstGeom>
              <a:noFill/>
              <a:ln w="19050">
                <a:solidFill>
                  <a:srgbClr val="1F497D"/>
                </a:solidFill>
                <a:round/>
                <a:headEnd/>
                <a:tailEnd type="arrow" w="med" len="med"/>
              </a:ln>
              <a:extLst>
                <a:ext uri="{909E8E84-426E-40DD-AFC4-6F175D3DCCD1}">
                  <a14:hiddenFill xmlns:a14="http://schemas.microsoft.com/office/drawing/2010/main" xmlns="">
                    <a:noFill/>
                  </a14:hiddenFill>
                </a:ext>
              </a:extLst>
            </p:spPr>
          </p:cxnSp>
          <p:cxnSp>
            <p:nvCxnSpPr>
              <p:cNvPr id="17" name="AutoShape 5"/>
              <p:cNvCxnSpPr>
                <a:cxnSpLocks noChangeShapeType="1"/>
                <a:endCxn id="21" idx="2"/>
              </p:cNvCxnSpPr>
              <p:nvPr/>
            </p:nvCxnSpPr>
            <p:spPr bwMode="auto">
              <a:xfrm rot="5400000" flipH="1" flipV="1">
                <a:off x="3036" y="3764"/>
                <a:ext cx="1278" cy="242"/>
              </a:xfrm>
              <a:prstGeom prst="bentConnector3">
                <a:avLst>
                  <a:gd name="adj1" fmla="val -265"/>
                </a:avLst>
              </a:prstGeom>
              <a:noFill/>
              <a:ln w="19050">
                <a:solidFill>
                  <a:srgbClr val="1F497D"/>
                </a:solidFill>
                <a:miter lim="800000"/>
                <a:headEnd/>
                <a:tailEnd type="arrow" w="med" len="med"/>
              </a:ln>
              <a:extLst>
                <a:ext uri="{909E8E84-426E-40DD-AFC4-6F175D3DCCD1}">
                  <a14:hiddenFill xmlns:a14="http://schemas.microsoft.com/office/drawing/2010/main" xmlns="">
                    <a:noFill/>
                  </a14:hiddenFill>
                </a:ext>
              </a:extLst>
            </p:spPr>
          </p:cxnSp>
          <p:cxnSp>
            <p:nvCxnSpPr>
              <p:cNvPr id="18" name="AutoShape 6"/>
              <p:cNvCxnSpPr>
                <a:cxnSpLocks noChangeShapeType="1"/>
              </p:cNvCxnSpPr>
              <p:nvPr/>
            </p:nvCxnSpPr>
            <p:spPr bwMode="auto">
              <a:xfrm rot="5400000" flipH="1">
                <a:off x="644" y="3752"/>
                <a:ext cx="1278" cy="266"/>
              </a:xfrm>
              <a:prstGeom prst="bentConnector3">
                <a:avLst>
                  <a:gd name="adj1" fmla="val 389"/>
                </a:avLst>
              </a:prstGeom>
              <a:noFill/>
              <a:ln w="19050">
                <a:solidFill>
                  <a:srgbClr val="1F497D"/>
                </a:solidFill>
                <a:miter lim="800000"/>
                <a:headEnd/>
                <a:tailEnd type="arrow" w="med" len="med"/>
              </a:ln>
              <a:extLst>
                <a:ext uri="{909E8E84-426E-40DD-AFC4-6F175D3DCCD1}">
                  <a14:hiddenFill xmlns:a14="http://schemas.microsoft.com/office/drawing/2010/main" xmlns="">
                    <a:noFill/>
                  </a14:hiddenFill>
                </a:ext>
              </a:extLst>
            </p:spPr>
          </p:cxnSp>
          <p:grpSp>
            <p:nvGrpSpPr>
              <p:cNvPr id="19" name="Group 7"/>
              <p:cNvGrpSpPr>
                <a:grpSpLocks/>
              </p:cNvGrpSpPr>
              <p:nvPr/>
            </p:nvGrpSpPr>
            <p:grpSpPr bwMode="auto">
              <a:xfrm>
                <a:off x="751" y="1785"/>
                <a:ext cx="3400" cy="3588"/>
                <a:chOff x="751" y="1785"/>
                <a:chExt cx="3400" cy="3588"/>
              </a:xfrm>
            </p:grpSpPr>
            <p:sp>
              <p:nvSpPr>
                <p:cNvPr id="20" name="AutoShape 8"/>
                <p:cNvSpPr>
                  <a:spLocks noChangeArrowheads="1"/>
                </p:cNvSpPr>
                <p:nvPr/>
              </p:nvSpPr>
              <p:spPr bwMode="auto">
                <a:xfrm>
                  <a:off x="751" y="2686"/>
                  <a:ext cx="839" cy="560"/>
                </a:xfrm>
                <a:prstGeom prst="roundRect">
                  <a:avLst>
                    <a:gd name="adj" fmla="val 16667"/>
                  </a:avLst>
                </a:prstGeom>
                <a:gradFill rotWithShape="0">
                  <a:gsLst>
                    <a:gs pos="0">
                      <a:srgbClr val="FFFFFF"/>
                    </a:gs>
                    <a:gs pos="100000">
                      <a:srgbClr val="E5B8B7"/>
                    </a:gs>
                  </a:gsLst>
                  <a:lin ang="5400000" scaled="1"/>
                </a:gradFill>
                <a:ln w="12700">
                  <a:solidFill>
                    <a:srgbClr val="D99594"/>
                  </a:solidFill>
                  <a:round/>
                  <a:headEnd/>
                  <a:tailEnd/>
                </a:ln>
                <a:effectLst>
                  <a:outerShdw dist="28398" dir="3806097" algn="ctr" rotWithShape="0">
                    <a:srgbClr val="622423">
                      <a:alpha val="50000"/>
                    </a:srgbClr>
                  </a:outerShdw>
                </a:effectLst>
              </p:spPr>
              <p:txBody>
                <a:bodyPr rot="0" vert="horz" wrap="square" lIns="91440" tIns="45720" rIns="91440" bIns="45720" anchor="ctr" anchorCtr="0" upright="1">
                  <a:noAutofit/>
                </a:bodyPr>
                <a:lstStyle/>
                <a:p>
                  <a:pPr algn="ctr">
                    <a:lnSpc>
                      <a:spcPct val="115000"/>
                    </a:lnSpc>
                    <a:spcAft>
                      <a:spcPts val="1000"/>
                    </a:spcAft>
                  </a:pPr>
                  <a:r>
                    <a:rPr lang="en-GB" sz="1800" dirty="0">
                      <a:effectLst/>
                      <a:latin typeface="Calibri"/>
                      <a:ea typeface="Times New Roman"/>
                      <a:cs typeface="Times New Roman"/>
                    </a:rPr>
                    <a:t>System operating parameters</a:t>
                  </a:r>
                  <a:endParaRPr lang="pt-PT" sz="1600" dirty="0">
                    <a:effectLst/>
                    <a:latin typeface="Calibri"/>
                    <a:ea typeface="Times New Roman"/>
                    <a:cs typeface="Times New Roman"/>
                  </a:endParaRPr>
                </a:p>
              </p:txBody>
            </p:sp>
            <p:sp>
              <p:nvSpPr>
                <p:cNvPr id="21" name="AutoShape 9"/>
                <p:cNvSpPr>
                  <a:spLocks noChangeArrowheads="1"/>
                </p:cNvSpPr>
                <p:nvPr/>
              </p:nvSpPr>
              <p:spPr bwMode="auto">
                <a:xfrm>
                  <a:off x="3442" y="2729"/>
                  <a:ext cx="709" cy="517"/>
                </a:xfrm>
                <a:prstGeom prst="roundRect">
                  <a:avLst>
                    <a:gd name="adj" fmla="val 16667"/>
                  </a:avLst>
                </a:prstGeom>
                <a:gradFill rotWithShape="0">
                  <a:gsLst>
                    <a:gs pos="0">
                      <a:srgbClr val="FFFFFF"/>
                    </a:gs>
                    <a:gs pos="100000">
                      <a:srgbClr val="E5B8B7"/>
                    </a:gs>
                  </a:gsLst>
                  <a:lin ang="5400000" scaled="1"/>
                </a:gradFill>
                <a:ln w="12700">
                  <a:solidFill>
                    <a:srgbClr val="D99594"/>
                  </a:solidFill>
                  <a:round/>
                  <a:headEnd/>
                  <a:tailEnd/>
                </a:ln>
                <a:effectLst>
                  <a:outerShdw dist="28398" dir="3806097" algn="ctr" rotWithShape="0">
                    <a:srgbClr val="622423">
                      <a:alpha val="50000"/>
                    </a:srgbClr>
                  </a:outerShdw>
                </a:effectLst>
              </p:spPr>
              <p:txBody>
                <a:bodyPr rot="0" vert="horz" wrap="square" lIns="91440" tIns="45720" rIns="91440" bIns="45720" anchor="ctr" anchorCtr="0" upright="1">
                  <a:noAutofit/>
                </a:bodyPr>
                <a:lstStyle/>
                <a:p>
                  <a:pPr algn="ctr">
                    <a:lnSpc>
                      <a:spcPct val="115000"/>
                    </a:lnSpc>
                    <a:spcAft>
                      <a:spcPts val="1000"/>
                    </a:spcAft>
                  </a:pPr>
                  <a:r>
                    <a:rPr lang="en-GB" sz="1800">
                      <a:effectLst/>
                      <a:latin typeface="Calibri"/>
                      <a:ea typeface="Times New Roman"/>
                      <a:cs typeface="Times New Roman"/>
                    </a:rPr>
                    <a:t>System resources</a:t>
                  </a:r>
                  <a:endParaRPr lang="pt-PT" sz="1600">
                    <a:effectLst/>
                    <a:latin typeface="Calibri"/>
                    <a:ea typeface="Times New Roman"/>
                    <a:cs typeface="Times New Roman"/>
                  </a:endParaRPr>
                </a:p>
              </p:txBody>
            </p:sp>
            <p:grpSp>
              <p:nvGrpSpPr>
                <p:cNvPr id="22" name="Group 10"/>
                <p:cNvGrpSpPr>
                  <a:grpSpLocks/>
                </p:cNvGrpSpPr>
                <p:nvPr/>
              </p:nvGrpSpPr>
              <p:grpSpPr bwMode="auto">
                <a:xfrm>
                  <a:off x="1405" y="1785"/>
                  <a:ext cx="2139" cy="3588"/>
                  <a:chOff x="1405" y="1785"/>
                  <a:chExt cx="2139" cy="3588"/>
                </a:xfrm>
              </p:grpSpPr>
              <p:sp>
                <p:nvSpPr>
                  <p:cNvPr id="23" name="AutoShape 11"/>
                  <p:cNvSpPr>
                    <a:spLocks noChangeArrowheads="1"/>
                  </p:cNvSpPr>
                  <p:nvPr/>
                </p:nvSpPr>
                <p:spPr bwMode="auto">
                  <a:xfrm>
                    <a:off x="1837" y="1785"/>
                    <a:ext cx="1279" cy="537"/>
                  </a:xfrm>
                  <a:prstGeom prst="roundRect">
                    <a:avLst>
                      <a:gd name="adj" fmla="val 16667"/>
                    </a:avLst>
                  </a:prstGeom>
                  <a:gradFill rotWithShape="0">
                    <a:gsLst>
                      <a:gs pos="0">
                        <a:srgbClr val="95B3D7"/>
                      </a:gs>
                      <a:gs pos="50000">
                        <a:srgbClr val="4F81BD"/>
                      </a:gs>
                      <a:gs pos="100000">
                        <a:srgbClr val="95B3D7"/>
                      </a:gs>
                    </a:gsLst>
                    <a:lin ang="5400000" scaled="1"/>
                  </a:gradFill>
                  <a:ln w="12700">
                    <a:solidFill>
                      <a:srgbClr val="4F81BD"/>
                    </a:solidFill>
                    <a:round/>
                    <a:headEnd/>
                    <a:tailEnd/>
                  </a:ln>
                  <a:effectLst>
                    <a:outerShdw dist="28398" dir="3806097" algn="ctr" rotWithShape="0">
                      <a:srgbClr val="243F60"/>
                    </a:outerShdw>
                  </a:effectLst>
                </p:spPr>
                <p:txBody>
                  <a:bodyPr rot="0" vert="horz" wrap="square" lIns="91440" tIns="45720" rIns="91440" bIns="45720" anchor="ctr" anchorCtr="0" upright="1">
                    <a:noAutofit/>
                  </a:bodyPr>
                  <a:lstStyle/>
                  <a:p>
                    <a:pPr algn="ctr">
                      <a:lnSpc>
                        <a:spcPct val="115000"/>
                      </a:lnSpc>
                      <a:spcAft>
                        <a:spcPts val="1000"/>
                      </a:spcAft>
                    </a:pPr>
                    <a:r>
                      <a:rPr lang="en-GB" sz="1800" dirty="0">
                        <a:effectLst/>
                        <a:latin typeface="Calibri"/>
                        <a:ea typeface="Times New Roman"/>
                        <a:cs typeface="Times New Roman"/>
                      </a:rPr>
                      <a:t>Supply and demand data</a:t>
                    </a:r>
                    <a:endParaRPr lang="pt-PT" sz="1600" dirty="0">
                      <a:effectLst/>
                      <a:latin typeface="Calibri"/>
                      <a:ea typeface="Times New Roman"/>
                      <a:cs typeface="Times New Roman"/>
                    </a:endParaRPr>
                  </a:p>
                </p:txBody>
              </p:sp>
              <p:grpSp>
                <p:nvGrpSpPr>
                  <p:cNvPr id="24" name="Group 12"/>
                  <p:cNvGrpSpPr>
                    <a:grpSpLocks/>
                  </p:cNvGrpSpPr>
                  <p:nvPr/>
                </p:nvGrpSpPr>
                <p:grpSpPr bwMode="auto">
                  <a:xfrm>
                    <a:off x="1405" y="2354"/>
                    <a:ext cx="2139" cy="3019"/>
                    <a:chOff x="1405" y="2354"/>
                    <a:chExt cx="2139" cy="3019"/>
                  </a:xfrm>
                </p:grpSpPr>
                <p:grpSp>
                  <p:nvGrpSpPr>
                    <p:cNvPr id="25" name="Group 13"/>
                    <p:cNvGrpSpPr>
                      <a:grpSpLocks/>
                    </p:cNvGrpSpPr>
                    <p:nvPr/>
                  </p:nvGrpSpPr>
                  <p:grpSpPr bwMode="auto">
                    <a:xfrm>
                      <a:off x="1870" y="2354"/>
                      <a:ext cx="1173" cy="835"/>
                      <a:chOff x="1870" y="2354"/>
                      <a:chExt cx="1173" cy="835"/>
                    </a:xfrm>
                  </p:grpSpPr>
                  <p:sp>
                    <p:nvSpPr>
                      <p:cNvPr id="37" name="AutoShape 14"/>
                      <p:cNvSpPr>
                        <a:spLocks noChangeArrowheads="1"/>
                      </p:cNvSpPr>
                      <p:nvPr/>
                    </p:nvSpPr>
                    <p:spPr bwMode="auto">
                      <a:xfrm>
                        <a:off x="1870" y="2630"/>
                        <a:ext cx="1173" cy="559"/>
                      </a:xfrm>
                      <a:prstGeom prst="roundRect">
                        <a:avLst>
                          <a:gd name="adj" fmla="val 16667"/>
                        </a:avLst>
                      </a:prstGeom>
                      <a:gradFill rotWithShape="0">
                        <a:gsLst>
                          <a:gs pos="0">
                            <a:srgbClr val="95B3D7"/>
                          </a:gs>
                          <a:gs pos="50000">
                            <a:srgbClr val="4F81BD"/>
                          </a:gs>
                          <a:gs pos="100000">
                            <a:srgbClr val="95B3D7"/>
                          </a:gs>
                        </a:gsLst>
                        <a:lin ang="5400000" scaled="1"/>
                      </a:gradFill>
                      <a:ln w="12700">
                        <a:solidFill>
                          <a:srgbClr val="4F81BD"/>
                        </a:solidFill>
                        <a:round/>
                        <a:headEnd/>
                        <a:tailEnd/>
                      </a:ln>
                      <a:effectLst>
                        <a:outerShdw dist="28398" dir="3806097" algn="ctr" rotWithShape="0">
                          <a:srgbClr val="243F60"/>
                        </a:outerShdw>
                      </a:effectLst>
                    </p:spPr>
                    <p:txBody>
                      <a:bodyPr rot="0" vert="horz" wrap="square" lIns="91440" tIns="45720" rIns="91440" bIns="45720" anchor="ctr" anchorCtr="0" upright="1">
                        <a:noAutofit/>
                      </a:bodyPr>
                      <a:lstStyle/>
                      <a:p>
                        <a:pPr algn="ctr">
                          <a:lnSpc>
                            <a:spcPct val="115000"/>
                          </a:lnSpc>
                          <a:spcAft>
                            <a:spcPts val="1000"/>
                          </a:spcAft>
                        </a:pPr>
                        <a:r>
                          <a:rPr lang="en-GB" sz="1800" dirty="0" smtClean="0">
                            <a:effectLst/>
                            <a:latin typeface="Calibri"/>
                            <a:ea typeface="Times New Roman"/>
                            <a:cs typeface="Times New Roman"/>
                          </a:rPr>
                          <a:t>Simulator</a:t>
                        </a:r>
                        <a:endParaRPr lang="pt-PT" sz="1600" dirty="0">
                          <a:effectLst/>
                          <a:latin typeface="Calibri"/>
                          <a:ea typeface="Times New Roman"/>
                          <a:cs typeface="Times New Roman"/>
                        </a:endParaRPr>
                      </a:p>
                    </p:txBody>
                  </p:sp>
                  <p:sp>
                    <p:nvSpPr>
                      <p:cNvPr id="38" name="AutoShape 15"/>
                      <p:cNvSpPr>
                        <a:spLocks noChangeArrowheads="1"/>
                      </p:cNvSpPr>
                      <p:nvPr/>
                    </p:nvSpPr>
                    <p:spPr bwMode="auto">
                      <a:xfrm>
                        <a:off x="2399" y="2354"/>
                        <a:ext cx="169" cy="280"/>
                      </a:xfrm>
                      <a:prstGeom prst="downArrow">
                        <a:avLst>
                          <a:gd name="adj1" fmla="val 50000"/>
                          <a:gd name="adj2" fmla="val 41420"/>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rot="0" vert="horz" wrap="square" lIns="91440" tIns="45720" rIns="91440" bIns="45720" anchor="t" anchorCtr="0" upright="1">
                        <a:noAutofit/>
                      </a:bodyPr>
                      <a:lstStyle/>
                      <a:p>
                        <a:endParaRPr lang="pt-PT" sz="4400"/>
                      </a:p>
                    </p:txBody>
                  </p:sp>
                </p:grpSp>
                <p:grpSp>
                  <p:nvGrpSpPr>
                    <p:cNvPr id="26" name="Group 16"/>
                    <p:cNvGrpSpPr>
                      <a:grpSpLocks/>
                    </p:cNvGrpSpPr>
                    <p:nvPr/>
                  </p:nvGrpSpPr>
                  <p:grpSpPr bwMode="auto">
                    <a:xfrm>
                      <a:off x="1405" y="3213"/>
                      <a:ext cx="2139" cy="2160"/>
                      <a:chOff x="1405" y="3213"/>
                      <a:chExt cx="2139" cy="2160"/>
                    </a:xfrm>
                  </p:grpSpPr>
                  <p:sp>
                    <p:nvSpPr>
                      <p:cNvPr id="27" name="Rectangle 17"/>
                      <p:cNvSpPr>
                        <a:spLocks noChangeArrowheads="1"/>
                      </p:cNvSpPr>
                      <p:nvPr/>
                    </p:nvSpPr>
                    <p:spPr bwMode="auto">
                      <a:xfrm>
                        <a:off x="1810" y="5030"/>
                        <a:ext cx="1343" cy="343"/>
                      </a:xfrm>
                      <a:prstGeom prst="rect">
                        <a:avLst/>
                      </a:prstGeom>
                      <a:gradFill rotWithShape="0">
                        <a:gsLst>
                          <a:gs pos="0">
                            <a:srgbClr val="95B3D7"/>
                          </a:gs>
                          <a:gs pos="50000">
                            <a:srgbClr val="4F81BD"/>
                          </a:gs>
                          <a:gs pos="100000">
                            <a:srgbClr val="95B3D7"/>
                          </a:gs>
                        </a:gsLst>
                        <a:lin ang="5400000" scaled="1"/>
                      </a:gradFill>
                      <a:ln w="12700">
                        <a:solidFill>
                          <a:srgbClr val="4F81BD"/>
                        </a:solidFill>
                        <a:miter lim="800000"/>
                        <a:headEnd/>
                        <a:tailEnd/>
                      </a:ln>
                      <a:effectLst>
                        <a:outerShdw dist="28398" dir="3806097" algn="ctr" rotWithShape="0">
                          <a:srgbClr val="243F60"/>
                        </a:outerShdw>
                      </a:effectLst>
                    </p:spPr>
                    <p:txBody>
                      <a:bodyPr rot="0" vert="horz" wrap="square" lIns="91440" tIns="45720" rIns="91440" bIns="45720" anchor="ctr" anchorCtr="0" upright="1">
                        <a:noAutofit/>
                      </a:bodyPr>
                      <a:lstStyle/>
                      <a:p>
                        <a:pPr algn="ctr">
                          <a:lnSpc>
                            <a:spcPct val="115000"/>
                          </a:lnSpc>
                          <a:spcAft>
                            <a:spcPts val="1000"/>
                          </a:spcAft>
                        </a:pPr>
                        <a:r>
                          <a:rPr lang="en-GB" sz="1800" dirty="0">
                            <a:effectLst/>
                            <a:latin typeface="Calibri"/>
                            <a:ea typeface="Times New Roman"/>
                            <a:cs typeface="Times New Roman"/>
                          </a:rPr>
                          <a:t>Sustainable solution</a:t>
                        </a:r>
                        <a:endParaRPr lang="pt-PT" sz="1600" dirty="0">
                          <a:effectLst/>
                          <a:latin typeface="Calibri"/>
                          <a:ea typeface="Times New Roman"/>
                          <a:cs typeface="Times New Roman"/>
                        </a:endParaRPr>
                      </a:p>
                    </p:txBody>
                  </p:sp>
                  <p:grpSp>
                    <p:nvGrpSpPr>
                      <p:cNvPr id="28" name="Group 18"/>
                      <p:cNvGrpSpPr>
                        <a:grpSpLocks/>
                      </p:cNvGrpSpPr>
                      <p:nvPr/>
                    </p:nvGrpSpPr>
                    <p:grpSpPr bwMode="auto">
                      <a:xfrm>
                        <a:off x="1405" y="3213"/>
                        <a:ext cx="2139" cy="1817"/>
                        <a:chOff x="1405" y="3213"/>
                        <a:chExt cx="2139" cy="1817"/>
                      </a:xfrm>
                    </p:grpSpPr>
                    <p:grpSp>
                      <p:nvGrpSpPr>
                        <p:cNvPr id="29" name="Group 19"/>
                        <p:cNvGrpSpPr>
                          <a:grpSpLocks/>
                        </p:cNvGrpSpPr>
                        <p:nvPr/>
                      </p:nvGrpSpPr>
                      <p:grpSpPr bwMode="auto">
                        <a:xfrm>
                          <a:off x="1405" y="3213"/>
                          <a:ext cx="2139" cy="1537"/>
                          <a:chOff x="1405" y="3213"/>
                          <a:chExt cx="2139" cy="1537"/>
                        </a:xfrm>
                      </p:grpSpPr>
                      <p:sp>
                        <p:nvSpPr>
                          <p:cNvPr id="31" name="Rectangle 20"/>
                          <p:cNvSpPr>
                            <a:spLocks noChangeArrowheads="1"/>
                          </p:cNvSpPr>
                          <p:nvPr/>
                        </p:nvSpPr>
                        <p:spPr bwMode="auto">
                          <a:xfrm>
                            <a:off x="1405" y="4342"/>
                            <a:ext cx="2139" cy="408"/>
                          </a:xfrm>
                          <a:prstGeom prst="rect">
                            <a:avLst/>
                          </a:prstGeom>
                          <a:gradFill rotWithShape="0">
                            <a:gsLst>
                              <a:gs pos="0">
                                <a:srgbClr val="95B3D7"/>
                              </a:gs>
                              <a:gs pos="50000">
                                <a:srgbClr val="4F81BD"/>
                              </a:gs>
                              <a:gs pos="100000">
                                <a:srgbClr val="95B3D7"/>
                              </a:gs>
                            </a:gsLst>
                            <a:lin ang="5400000" scaled="1"/>
                          </a:gradFill>
                          <a:ln w="12700">
                            <a:solidFill>
                              <a:srgbClr val="4F81BD"/>
                            </a:solidFill>
                            <a:miter lim="800000"/>
                            <a:headEnd/>
                            <a:tailEnd/>
                          </a:ln>
                          <a:effectLst>
                            <a:outerShdw dist="28398" dir="3806097" algn="ctr" rotWithShape="0">
                              <a:srgbClr val="243F60"/>
                            </a:outerShdw>
                          </a:effectLst>
                        </p:spPr>
                        <p:txBody>
                          <a:bodyPr rot="0" vert="horz" wrap="square" lIns="91440" tIns="45720" rIns="91440" bIns="45720" anchor="ctr" anchorCtr="0" upright="1">
                            <a:noAutofit/>
                          </a:bodyPr>
                          <a:lstStyle/>
                          <a:p>
                            <a:pPr algn="ctr">
                              <a:lnSpc>
                                <a:spcPct val="115000"/>
                              </a:lnSpc>
                              <a:spcAft>
                                <a:spcPts val="1000"/>
                              </a:spcAft>
                            </a:pPr>
                            <a:r>
                              <a:rPr lang="en-GB" sz="1800" dirty="0" smtClean="0">
                                <a:effectLst/>
                                <a:latin typeface="Calibri"/>
                                <a:ea typeface="Times New Roman"/>
                                <a:cs typeface="Times New Roman"/>
                              </a:rPr>
                              <a:t>System </a:t>
                            </a:r>
                            <a:r>
                              <a:rPr lang="en-GB" sz="1800" dirty="0">
                                <a:effectLst/>
                                <a:latin typeface="Calibri"/>
                                <a:ea typeface="Times New Roman"/>
                                <a:cs typeface="Times New Roman"/>
                              </a:rPr>
                              <a:t>evaluation</a:t>
                            </a:r>
                            <a:endParaRPr lang="pt-PT" sz="1600" dirty="0">
                              <a:effectLst/>
                              <a:latin typeface="Calibri"/>
                              <a:ea typeface="Times New Roman"/>
                              <a:cs typeface="Times New Roman"/>
                            </a:endParaRPr>
                          </a:p>
                        </p:txBody>
                      </p:sp>
                      <p:grpSp>
                        <p:nvGrpSpPr>
                          <p:cNvPr id="32" name="Group 21"/>
                          <p:cNvGrpSpPr>
                            <a:grpSpLocks/>
                          </p:cNvGrpSpPr>
                          <p:nvPr/>
                        </p:nvGrpSpPr>
                        <p:grpSpPr bwMode="auto">
                          <a:xfrm>
                            <a:off x="1852" y="3213"/>
                            <a:ext cx="1279" cy="1129"/>
                            <a:chOff x="1852" y="3213"/>
                            <a:chExt cx="1279" cy="1129"/>
                          </a:xfrm>
                        </p:grpSpPr>
                        <p:grpSp>
                          <p:nvGrpSpPr>
                            <p:cNvPr id="33" name="Group 22"/>
                            <p:cNvGrpSpPr>
                              <a:grpSpLocks/>
                            </p:cNvGrpSpPr>
                            <p:nvPr/>
                          </p:nvGrpSpPr>
                          <p:grpSpPr bwMode="auto">
                            <a:xfrm>
                              <a:off x="1852" y="3213"/>
                              <a:ext cx="1279" cy="836"/>
                              <a:chOff x="1841" y="3136"/>
                              <a:chExt cx="1279" cy="836"/>
                            </a:xfrm>
                          </p:grpSpPr>
                          <p:sp>
                            <p:nvSpPr>
                              <p:cNvPr id="35" name="AutoShape 23"/>
                              <p:cNvSpPr>
                                <a:spLocks noChangeArrowheads="1"/>
                              </p:cNvSpPr>
                              <p:nvPr/>
                            </p:nvSpPr>
                            <p:spPr bwMode="auto">
                              <a:xfrm>
                                <a:off x="1841" y="3435"/>
                                <a:ext cx="1279" cy="537"/>
                              </a:xfrm>
                              <a:prstGeom prst="roundRect">
                                <a:avLst>
                                  <a:gd name="adj" fmla="val 16667"/>
                                </a:avLst>
                              </a:prstGeom>
                              <a:gradFill rotWithShape="0">
                                <a:gsLst>
                                  <a:gs pos="0">
                                    <a:srgbClr val="95B3D7"/>
                                  </a:gs>
                                  <a:gs pos="50000">
                                    <a:srgbClr val="4F81BD"/>
                                  </a:gs>
                                  <a:gs pos="100000">
                                    <a:srgbClr val="95B3D7"/>
                                  </a:gs>
                                </a:gsLst>
                                <a:lin ang="5400000" scaled="1"/>
                              </a:gradFill>
                              <a:ln w="12700">
                                <a:solidFill>
                                  <a:srgbClr val="4F81BD"/>
                                </a:solidFill>
                                <a:round/>
                                <a:headEnd/>
                                <a:tailEnd/>
                              </a:ln>
                              <a:effectLst>
                                <a:outerShdw dist="28398" dir="3806097" algn="ctr" rotWithShape="0">
                                  <a:srgbClr val="243F60"/>
                                </a:outerShdw>
                              </a:effectLst>
                            </p:spPr>
                            <p:txBody>
                              <a:bodyPr rot="0" vert="horz" wrap="square" lIns="91440" tIns="45720" rIns="91440" bIns="45720" anchor="ctr" anchorCtr="0" upright="1">
                                <a:noAutofit/>
                              </a:bodyPr>
                              <a:lstStyle/>
                              <a:p>
                                <a:pPr algn="ctr">
                                  <a:lnSpc>
                                    <a:spcPct val="115000"/>
                                  </a:lnSpc>
                                  <a:spcAft>
                                    <a:spcPts val="1000"/>
                                  </a:spcAft>
                                </a:pPr>
                                <a:r>
                                  <a:rPr lang="en-GB" sz="1800" dirty="0" smtClean="0">
                                    <a:effectLst/>
                                    <a:latin typeface="Calibri"/>
                                    <a:ea typeface="Times New Roman"/>
                                    <a:cs typeface="Times New Roman"/>
                                  </a:rPr>
                                  <a:t>Performance </a:t>
                                </a:r>
                                <a:r>
                                  <a:rPr lang="en-GB" sz="1800" dirty="0">
                                    <a:effectLst/>
                                    <a:latin typeface="Calibri"/>
                                    <a:ea typeface="Times New Roman"/>
                                    <a:cs typeface="Times New Roman"/>
                                  </a:rPr>
                                  <a:t>Indicators</a:t>
                                </a:r>
                                <a:endParaRPr lang="pt-PT" sz="1600" dirty="0">
                                  <a:effectLst/>
                                  <a:latin typeface="Calibri"/>
                                  <a:ea typeface="Times New Roman"/>
                                  <a:cs typeface="Times New Roman"/>
                                </a:endParaRPr>
                              </a:p>
                            </p:txBody>
                          </p:sp>
                          <p:sp>
                            <p:nvSpPr>
                              <p:cNvPr id="36" name="AutoShape 24"/>
                              <p:cNvSpPr>
                                <a:spLocks noChangeArrowheads="1"/>
                              </p:cNvSpPr>
                              <p:nvPr/>
                            </p:nvSpPr>
                            <p:spPr bwMode="auto">
                              <a:xfrm>
                                <a:off x="2264" y="3136"/>
                                <a:ext cx="337" cy="288"/>
                              </a:xfrm>
                              <a:prstGeom prst="downArrow">
                                <a:avLst>
                                  <a:gd name="adj1" fmla="val 50000"/>
                                  <a:gd name="adj2" fmla="val 25000"/>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rot="0" vert="horz" wrap="square" lIns="91440" tIns="45720" rIns="91440" bIns="45720" anchor="t" anchorCtr="0" upright="1">
                                <a:noAutofit/>
                              </a:bodyPr>
                              <a:lstStyle/>
                              <a:p>
                                <a:endParaRPr lang="pt-PT" sz="4400"/>
                              </a:p>
                            </p:txBody>
                          </p:sp>
                        </p:grpSp>
                        <p:sp>
                          <p:nvSpPr>
                            <p:cNvPr id="34" name="AutoShape 25"/>
                            <p:cNvSpPr>
                              <a:spLocks noChangeArrowheads="1"/>
                            </p:cNvSpPr>
                            <p:nvPr/>
                          </p:nvSpPr>
                          <p:spPr bwMode="auto">
                            <a:xfrm>
                              <a:off x="2275" y="4049"/>
                              <a:ext cx="293" cy="293"/>
                            </a:xfrm>
                            <a:prstGeom prst="downArrow">
                              <a:avLst>
                                <a:gd name="adj1" fmla="val 50000"/>
                                <a:gd name="adj2" fmla="val 25000"/>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rot="0" vert="horz" wrap="square" lIns="91440" tIns="45720" rIns="91440" bIns="45720" anchor="t" anchorCtr="0" upright="1">
                              <a:noAutofit/>
                            </a:bodyPr>
                            <a:lstStyle/>
                            <a:p>
                              <a:endParaRPr lang="pt-PT" sz="4400"/>
                            </a:p>
                          </p:txBody>
                        </p:sp>
                      </p:grpSp>
                    </p:grpSp>
                    <p:sp>
                      <p:nvSpPr>
                        <p:cNvPr id="30" name="AutoShape 26"/>
                        <p:cNvSpPr>
                          <a:spLocks noChangeArrowheads="1"/>
                        </p:cNvSpPr>
                        <p:nvPr/>
                      </p:nvSpPr>
                      <p:spPr bwMode="auto">
                        <a:xfrm>
                          <a:off x="2338" y="4750"/>
                          <a:ext cx="169" cy="280"/>
                        </a:xfrm>
                        <a:prstGeom prst="downArrow">
                          <a:avLst>
                            <a:gd name="adj1" fmla="val 50000"/>
                            <a:gd name="adj2" fmla="val 41420"/>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rot="0" vert="horz" wrap="square" lIns="91440" tIns="45720" rIns="91440" bIns="45720" anchor="t" anchorCtr="0" upright="1">
                          <a:noAutofit/>
                        </a:bodyPr>
                        <a:lstStyle/>
                        <a:p>
                          <a:endParaRPr lang="pt-PT" sz="4400"/>
                        </a:p>
                      </p:txBody>
                    </p:sp>
                  </p:grpSp>
                </p:grpSp>
              </p:grpSp>
            </p:grpSp>
          </p:grpSp>
        </p:grpSp>
        <p:pic>
          <p:nvPicPr>
            <p:cNvPr id="39" name="Imagem 38"/>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1554727" y="12403683"/>
              <a:ext cx="5898207" cy="7704856"/>
            </a:xfrm>
            <a:prstGeom prst="rect">
              <a:avLst/>
            </a:prstGeom>
            <a:noFill/>
            <a:ln w="76200">
              <a:solidFill>
                <a:srgbClr val="FF0000"/>
              </a:solidFill>
            </a:ln>
          </p:spPr>
        </p:pic>
        <p:sp>
          <p:nvSpPr>
            <p:cNvPr id="2" name="Fluxograma: conexão 1"/>
            <p:cNvSpPr/>
            <p:nvPr/>
          </p:nvSpPr>
          <p:spPr bwMode="auto">
            <a:xfrm>
              <a:off x="16939766" y="13915851"/>
              <a:ext cx="2431237" cy="1856486"/>
            </a:xfrm>
            <a:prstGeom prst="flowChartConnector">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952750" rtl="0" eaLnBrk="1" fontAlgn="base" latinLnBrk="0" hangingPunct="1">
                <a:lnSpc>
                  <a:spcPct val="100000"/>
                </a:lnSpc>
                <a:spcBef>
                  <a:spcPct val="0"/>
                </a:spcBef>
                <a:spcAft>
                  <a:spcPct val="0"/>
                </a:spcAft>
                <a:buClrTx/>
                <a:buSzTx/>
                <a:buFontTx/>
                <a:buNone/>
                <a:tabLst/>
              </a:pPr>
              <a:endParaRPr kumimoji="0" lang="pt-PT" sz="3200" b="0" i="0" u="none" strike="noStrike" cap="none" normalizeH="0" baseline="0" smtClean="0">
                <a:ln>
                  <a:noFill/>
                </a:ln>
                <a:solidFill>
                  <a:schemeClr val="tx1"/>
                </a:solidFill>
                <a:effectLst/>
                <a:latin typeface="Arial" charset="0"/>
              </a:endParaRPr>
            </a:p>
          </p:txBody>
        </p:sp>
        <p:cxnSp>
          <p:nvCxnSpPr>
            <p:cNvPr id="4" name="Conexão curva 3"/>
            <p:cNvCxnSpPr/>
            <p:nvPr/>
          </p:nvCxnSpPr>
          <p:spPr bwMode="auto">
            <a:xfrm flipV="1">
              <a:off x="18811974" y="12763723"/>
              <a:ext cx="2592288" cy="1296144"/>
            </a:xfrm>
            <a:prstGeom prst="curvedConnector3">
              <a:avLst>
                <a:gd name="adj1" fmla="val 41354"/>
              </a:avLst>
            </a:prstGeom>
            <a:solidFill>
              <a:schemeClr val="accent1"/>
            </a:solidFill>
            <a:ln w="76200" cap="flat" cmpd="sng" algn="ctr">
              <a:solidFill>
                <a:srgbClr val="FF0000"/>
              </a:solidFill>
              <a:prstDash val="solid"/>
              <a:round/>
              <a:headEnd type="none" w="med" len="med"/>
              <a:tailEnd type="triangle" w="med" len="med"/>
            </a:ln>
            <a:effectLst/>
          </p:spPr>
        </p:cxnSp>
      </p:grpSp>
      <p:pic>
        <p:nvPicPr>
          <p:cNvPr id="44" name="Imagem 43"/>
          <p:cNvPicPr/>
          <p:nvPr/>
        </p:nvPicPr>
        <p:blipFill>
          <a:blip r:embed="rId7" cstate="print">
            <a:extLst>
              <a:ext uri="{28A0092B-C50C-407E-A947-70E740481C1C}">
                <a14:useLocalDpi xmlns:a14="http://schemas.microsoft.com/office/drawing/2010/main" xmlns="" val="0"/>
              </a:ext>
            </a:extLst>
          </a:blip>
          <a:srcRect l="19115" t="23059" r="2405" b="12756"/>
          <a:stretch>
            <a:fillRect/>
          </a:stretch>
        </p:blipFill>
        <p:spPr bwMode="auto">
          <a:xfrm>
            <a:off x="29253134" y="11095662"/>
            <a:ext cx="11736884" cy="5854805"/>
          </a:xfrm>
          <a:prstGeom prst="rect">
            <a:avLst/>
          </a:prstGeom>
          <a:noFill/>
          <a:ln w="38100">
            <a:solidFill>
              <a:schemeClr val="tx1"/>
            </a:solidFill>
          </a:ln>
        </p:spPr>
      </p:pic>
      <p:pic>
        <p:nvPicPr>
          <p:cNvPr id="41" name="Imagem 40"/>
          <p:cNvPicPr/>
          <p:nvPr/>
        </p:nvPicPr>
        <p:blipFill>
          <a:blip r:embed="rId8" cstate="print"/>
          <a:stretch>
            <a:fillRect/>
          </a:stretch>
        </p:blipFill>
        <p:spPr>
          <a:xfrm>
            <a:off x="37966102" y="1161255"/>
            <a:ext cx="2592288" cy="1449041"/>
          </a:xfrm>
          <a:prstGeom prst="rect">
            <a:avLst/>
          </a:prstGeom>
        </p:spPr>
      </p:pic>
      <p:grpSp>
        <p:nvGrpSpPr>
          <p:cNvPr id="10" name="Grupo 9"/>
          <p:cNvGrpSpPr/>
          <p:nvPr/>
        </p:nvGrpSpPr>
        <p:grpSpPr>
          <a:xfrm>
            <a:off x="14851064" y="22823251"/>
            <a:ext cx="12386318" cy="3293727"/>
            <a:chOff x="14851063" y="21671123"/>
            <a:chExt cx="12817475" cy="3982032"/>
          </a:xfrm>
        </p:grpSpPr>
        <p:grpSp>
          <p:nvGrpSpPr>
            <p:cNvPr id="43" name="Grupo 42"/>
            <p:cNvGrpSpPr/>
            <p:nvPr/>
          </p:nvGrpSpPr>
          <p:grpSpPr>
            <a:xfrm>
              <a:off x="21889561" y="21671123"/>
              <a:ext cx="5778977" cy="3982032"/>
              <a:chOff x="15830560" y="28103558"/>
              <a:chExt cx="10787138" cy="4338637"/>
            </a:xfrm>
          </p:grpSpPr>
          <p:pic>
            <p:nvPicPr>
              <p:cNvPr id="45" name="Picture 2"/>
              <p:cNvPicPr>
                <a:picLocks noChangeAspect="1" noChangeArrowheads="1"/>
              </p:cNvPicPr>
              <p:nvPr/>
            </p:nvPicPr>
            <p:blipFill>
              <a:blip r:embed="rId9" cstate="print"/>
              <a:srcRect/>
              <a:stretch>
                <a:fillRect/>
              </a:stretch>
            </p:blipFill>
            <p:spPr bwMode="auto">
              <a:xfrm>
                <a:off x="22426697" y="28122638"/>
                <a:ext cx="4191001" cy="4267200"/>
              </a:xfrm>
              <a:prstGeom prst="rect">
                <a:avLst/>
              </a:prstGeom>
              <a:noFill/>
              <a:ln w="28575">
                <a:solidFill>
                  <a:srgbClr val="FF0000"/>
                </a:solidFill>
                <a:miter lim="800000"/>
                <a:headEnd/>
                <a:tailEnd/>
              </a:ln>
              <a:effectLst/>
            </p:spPr>
          </p:pic>
          <p:grpSp>
            <p:nvGrpSpPr>
              <p:cNvPr id="46" name="Grupo 45"/>
              <p:cNvGrpSpPr/>
              <p:nvPr/>
            </p:nvGrpSpPr>
            <p:grpSpPr>
              <a:xfrm>
                <a:off x="15830560" y="28174996"/>
                <a:ext cx="4227217" cy="4267199"/>
                <a:chOff x="15830560" y="28174996"/>
                <a:chExt cx="4227217" cy="4267199"/>
              </a:xfrm>
            </p:grpSpPr>
            <p:pic>
              <p:nvPicPr>
                <p:cNvPr id="49" name="Picture 2"/>
                <p:cNvPicPr>
                  <a:picLocks noChangeAspect="1" noChangeArrowheads="1"/>
                </p:cNvPicPr>
                <p:nvPr/>
              </p:nvPicPr>
              <p:blipFill>
                <a:blip r:embed="rId10" cstate="print"/>
                <a:srcRect/>
                <a:stretch>
                  <a:fillRect/>
                </a:stretch>
              </p:blipFill>
              <p:spPr bwMode="auto">
                <a:xfrm>
                  <a:off x="15830560" y="28174996"/>
                  <a:ext cx="4227217" cy="4267199"/>
                </a:xfrm>
                <a:prstGeom prst="rect">
                  <a:avLst/>
                </a:prstGeom>
                <a:noFill/>
                <a:ln w="28575">
                  <a:solidFill>
                    <a:srgbClr val="FF0000"/>
                  </a:solidFill>
                  <a:miter lim="800000"/>
                  <a:headEnd/>
                  <a:tailEnd/>
                </a:ln>
                <a:effectLst/>
              </p:spPr>
            </p:pic>
            <p:sp>
              <p:nvSpPr>
                <p:cNvPr id="50" name="Oval 49"/>
                <p:cNvSpPr/>
                <p:nvPr/>
              </p:nvSpPr>
              <p:spPr>
                <a:xfrm>
                  <a:off x="18830956" y="29175128"/>
                  <a:ext cx="990600" cy="990600"/>
                </a:xfrm>
                <a:prstGeom prst="ellipse">
                  <a:avLst/>
                </a:prstGeom>
                <a:solidFill>
                  <a:schemeClr val="accent1">
                    <a:alpha val="34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3200" dirty="0" smtClean="0">
                    <a:latin typeface="Arial" pitchFamily="34" charset="0"/>
                    <a:cs typeface="Arial" pitchFamily="34" charset="0"/>
                  </a:endParaRPr>
                </a:p>
              </p:txBody>
            </p:sp>
          </p:grpSp>
          <p:cxnSp>
            <p:nvCxnSpPr>
              <p:cNvPr id="47" name="Conexão recta 46"/>
              <p:cNvCxnSpPr>
                <a:stCxn id="50" idx="0"/>
              </p:cNvCxnSpPr>
              <p:nvPr/>
            </p:nvCxnSpPr>
            <p:spPr>
              <a:xfrm rot="5400000" flipH="1" flipV="1">
                <a:off x="20328771" y="27101043"/>
                <a:ext cx="1071570" cy="3076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Conexão recta 47"/>
              <p:cNvCxnSpPr>
                <a:stCxn id="50" idx="4"/>
              </p:cNvCxnSpPr>
              <p:nvPr/>
            </p:nvCxnSpPr>
            <p:spPr>
              <a:xfrm rot="16200000" flipH="1">
                <a:off x="19754885" y="29737099"/>
                <a:ext cx="2224109" cy="30813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5" name="Imagem 4" descr="Descrição: C:\Users\ASTRA\Desktop\imag.png"/>
            <p:cNvPicPr>
              <a:picLocks noChangeAspect="1" noChangeArrowheads="1"/>
            </p:cNvPicPr>
            <p:nvPr/>
          </p:nvPicPr>
          <p:blipFill rotWithShape="1">
            <a:blip r:embed="rId11" cstate="print">
              <a:extLst>
                <a:ext uri="{28A0092B-C50C-407E-A947-70E740481C1C}">
                  <a14:useLocalDpi xmlns:a14="http://schemas.microsoft.com/office/drawing/2010/main" xmlns="" val="0"/>
                </a:ext>
              </a:extLst>
            </a:blip>
            <a:srcRect r="1884"/>
            <a:stretch/>
          </p:blipFill>
          <p:spPr bwMode="auto">
            <a:xfrm>
              <a:off x="14851063" y="21733794"/>
              <a:ext cx="6830445" cy="3919361"/>
            </a:xfrm>
            <a:prstGeom prst="rect">
              <a:avLst/>
            </a:prstGeom>
            <a:noFill/>
            <a:ln w="285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95275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95275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1627</TotalTime>
  <Words>777</Words>
  <Application>Microsoft Office PowerPoint</Application>
  <PresentationFormat>Custom</PresentationFormat>
  <Paragraphs>77</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Default Design</vt:lpstr>
      <vt:lpstr>Photo Editor Photo</vt:lpstr>
      <vt:lpstr>Slide 1</vt:lpstr>
    </vt:vector>
  </TitlesOfParts>
  <Company>Universidade do Minho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Júlia Lourenço</dc:creator>
  <cp:lastModifiedBy>Pedro Pimenta</cp:lastModifiedBy>
  <cp:revision>91</cp:revision>
  <dcterms:created xsi:type="dcterms:W3CDTF">2005-08-05T10:55:41Z</dcterms:created>
  <dcterms:modified xsi:type="dcterms:W3CDTF">2011-09-22T22:22:19Z</dcterms:modified>
</cp:coreProperties>
</file>