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Estilo Médio 1 - Destaqu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0" d="100"/>
          <a:sy n="40" d="100"/>
        </p:scale>
        <p:origin x="1656"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09876-6A7F-46CD-9541-4D47FD1BF012}" type="doc">
      <dgm:prSet loTypeId="urn:microsoft.com/office/officeart/2005/8/layout/hProcess4" loCatId="process" qsTypeId="urn:microsoft.com/office/officeart/2005/8/quickstyle/simple5" qsCatId="simple" csTypeId="urn:microsoft.com/office/officeart/2005/8/colors/colorful5" csCatId="colorful" phldr="1"/>
      <dgm:spPr/>
    </dgm:pt>
    <dgm:pt modelId="{BA6C235D-0452-46FF-9C5F-00B0B20FD0B1}">
      <dgm:prSet phldrT="[Texto]" custT="1"/>
      <dgm:spPr/>
      <dgm:t>
        <a:bodyPr/>
        <a:lstStyle/>
        <a:p>
          <a:pPr algn="ctr"/>
          <a:r>
            <a:rPr lang="pt-PT" sz="3200" dirty="0" err="1" smtClean="0">
              <a:solidFill>
                <a:schemeClr val="tx1"/>
              </a:solidFill>
            </a:rPr>
            <a:t>Manager</a:t>
          </a:r>
          <a:r>
            <a:rPr lang="pt-PT" sz="3200" dirty="0" smtClean="0">
              <a:solidFill>
                <a:schemeClr val="tx1"/>
              </a:solidFill>
            </a:rPr>
            <a:t> </a:t>
          </a:r>
          <a:r>
            <a:rPr lang="pt-PT" sz="3200" dirty="0" err="1" smtClean="0">
              <a:solidFill>
                <a:schemeClr val="tx1"/>
              </a:solidFill>
            </a:rPr>
            <a:t>and</a:t>
          </a:r>
          <a:r>
            <a:rPr lang="pt-PT" sz="3200" dirty="0" smtClean="0">
              <a:solidFill>
                <a:schemeClr val="tx1"/>
              </a:solidFill>
            </a:rPr>
            <a:t> </a:t>
          </a:r>
          <a:r>
            <a:rPr lang="pt-PT" sz="3200" dirty="0" err="1" smtClean="0">
              <a:solidFill>
                <a:schemeClr val="tx1"/>
              </a:solidFill>
            </a:rPr>
            <a:t>Analyst</a:t>
          </a:r>
          <a:r>
            <a:rPr lang="pt-PT" sz="3200" dirty="0" smtClean="0">
              <a:solidFill>
                <a:schemeClr val="tx1"/>
              </a:solidFill>
            </a:rPr>
            <a:t> </a:t>
          </a:r>
          <a:r>
            <a:rPr lang="pt-PT" sz="3200" dirty="0" err="1" smtClean="0">
              <a:solidFill>
                <a:schemeClr val="tx1"/>
              </a:solidFill>
            </a:rPr>
            <a:t>oncoming</a:t>
          </a:r>
          <a:endParaRPr lang="pt-PT" sz="3200" dirty="0">
            <a:solidFill>
              <a:schemeClr val="tx1"/>
            </a:solidFill>
          </a:endParaRPr>
        </a:p>
      </dgm:t>
    </dgm:pt>
    <dgm:pt modelId="{7247C67D-CE4E-46DE-B621-ED14DD6D54A8}" type="parTrans" cxnId="{82A399FA-FCD4-4A4D-A457-E514BF7881FD}">
      <dgm:prSet/>
      <dgm:spPr/>
      <dgm:t>
        <a:bodyPr/>
        <a:lstStyle/>
        <a:p>
          <a:endParaRPr lang="pt-PT"/>
        </a:p>
      </dgm:t>
    </dgm:pt>
    <dgm:pt modelId="{09285C85-D996-439C-B82E-85B22BABE03D}" type="sibTrans" cxnId="{82A399FA-FCD4-4A4D-A457-E514BF7881FD}">
      <dgm:prSet/>
      <dgm:spPr/>
      <dgm:t>
        <a:bodyPr/>
        <a:lstStyle/>
        <a:p>
          <a:endParaRPr lang="pt-PT"/>
        </a:p>
      </dgm:t>
    </dgm:pt>
    <dgm:pt modelId="{13937390-073A-49B9-AB37-0E7A4FD81991}">
      <dgm:prSet phldrT="[Texto]" custT="1"/>
      <dgm:spPr/>
      <dgm:t>
        <a:bodyPr/>
        <a:lstStyle/>
        <a:p>
          <a:pPr algn="ctr"/>
          <a:r>
            <a:rPr lang="pt-PT" sz="3200" dirty="0" err="1" smtClean="0">
              <a:solidFill>
                <a:schemeClr val="tx1"/>
              </a:solidFill>
            </a:rPr>
            <a:t>Observation</a:t>
          </a:r>
          <a:r>
            <a:rPr lang="pt-PT" sz="3200" dirty="0" smtClean="0">
              <a:solidFill>
                <a:schemeClr val="tx1"/>
              </a:solidFill>
            </a:rPr>
            <a:t> </a:t>
          </a:r>
          <a:r>
            <a:rPr lang="pt-PT" sz="3200" dirty="0" err="1" smtClean="0">
              <a:solidFill>
                <a:schemeClr val="tx1"/>
              </a:solidFill>
            </a:rPr>
            <a:t>tools</a:t>
          </a:r>
          <a:r>
            <a:rPr lang="pt-PT" sz="3200" dirty="0" smtClean="0">
              <a:solidFill>
                <a:schemeClr val="tx1"/>
              </a:solidFill>
            </a:rPr>
            <a:t>’ </a:t>
          </a:r>
          <a:r>
            <a:rPr lang="pt-PT" sz="3200" dirty="0" err="1" smtClean="0">
              <a:solidFill>
                <a:schemeClr val="tx1"/>
              </a:solidFill>
            </a:rPr>
            <a:t>aplication</a:t>
          </a:r>
          <a:endParaRPr lang="pt-PT" sz="3200" dirty="0">
            <a:solidFill>
              <a:schemeClr val="tx1"/>
            </a:solidFill>
          </a:endParaRPr>
        </a:p>
      </dgm:t>
    </dgm:pt>
    <dgm:pt modelId="{74E80518-73D3-45A1-918D-96D5CBF04139}" type="parTrans" cxnId="{8481DA8C-BB6A-4380-B24B-271E5A59566D}">
      <dgm:prSet/>
      <dgm:spPr/>
      <dgm:t>
        <a:bodyPr/>
        <a:lstStyle/>
        <a:p>
          <a:endParaRPr lang="pt-PT"/>
        </a:p>
      </dgm:t>
    </dgm:pt>
    <dgm:pt modelId="{F496E723-6114-438B-B045-DCA9782161C9}" type="sibTrans" cxnId="{8481DA8C-BB6A-4380-B24B-271E5A59566D}">
      <dgm:prSet/>
      <dgm:spPr/>
      <dgm:t>
        <a:bodyPr/>
        <a:lstStyle/>
        <a:p>
          <a:endParaRPr lang="pt-PT"/>
        </a:p>
      </dgm:t>
    </dgm:pt>
    <dgm:pt modelId="{026EA89E-DA74-4FC7-AE44-A0B7B57B18B2}">
      <dgm:prSet phldrT="[Texto]" custT="1"/>
      <dgm:spPr>
        <a:solidFill>
          <a:schemeClr val="accent2">
            <a:lumMod val="60000"/>
            <a:lumOff val="40000"/>
          </a:schemeClr>
        </a:solidFill>
      </dgm:spPr>
      <dgm:t>
        <a:bodyPr/>
        <a:lstStyle/>
        <a:p>
          <a:pPr algn="ctr"/>
          <a:r>
            <a:rPr lang="en-GB" sz="3200" dirty="0" smtClean="0">
              <a:solidFill>
                <a:schemeClr val="tx1"/>
              </a:solidFill>
            </a:rPr>
            <a:t>Data collection and tri-dimensional results’ analysis</a:t>
          </a:r>
          <a:endParaRPr lang="pt-PT" sz="3200" dirty="0">
            <a:solidFill>
              <a:schemeClr val="tx1"/>
            </a:solidFill>
          </a:endParaRPr>
        </a:p>
      </dgm:t>
    </dgm:pt>
    <dgm:pt modelId="{0CB322F4-B534-4A3D-9054-94B7DAA1533F}" type="parTrans" cxnId="{04483AB2-D635-402A-90FC-7F8F7223362B}">
      <dgm:prSet/>
      <dgm:spPr/>
      <dgm:t>
        <a:bodyPr/>
        <a:lstStyle/>
        <a:p>
          <a:endParaRPr lang="pt-PT"/>
        </a:p>
      </dgm:t>
    </dgm:pt>
    <dgm:pt modelId="{03043E47-3E22-4505-BC54-A54B932378BF}" type="sibTrans" cxnId="{04483AB2-D635-402A-90FC-7F8F7223362B}">
      <dgm:prSet/>
      <dgm:spPr/>
      <dgm:t>
        <a:bodyPr/>
        <a:lstStyle/>
        <a:p>
          <a:endParaRPr lang="pt-PT"/>
        </a:p>
      </dgm:t>
    </dgm:pt>
    <dgm:pt modelId="{A4874E4F-30FA-422C-AFFC-52D951EEB18E}" type="pres">
      <dgm:prSet presAssocID="{60509876-6A7F-46CD-9541-4D47FD1BF012}" presName="Name0" presStyleCnt="0">
        <dgm:presLayoutVars>
          <dgm:dir/>
          <dgm:animLvl val="lvl"/>
          <dgm:resizeHandles val="exact"/>
        </dgm:presLayoutVars>
      </dgm:prSet>
      <dgm:spPr/>
    </dgm:pt>
    <dgm:pt modelId="{01D915D1-F85E-4942-98DB-AE6823818030}" type="pres">
      <dgm:prSet presAssocID="{60509876-6A7F-46CD-9541-4D47FD1BF012}" presName="tSp" presStyleCnt="0"/>
      <dgm:spPr/>
    </dgm:pt>
    <dgm:pt modelId="{162D3DBD-937F-459E-8C49-5877DCC3F14B}" type="pres">
      <dgm:prSet presAssocID="{60509876-6A7F-46CD-9541-4D47FD1BF012}" presName="bSp" presStyleCnt="0"/>
      <dgm:spPr/>
    </dgm:pt>
    <dgm:pt modelId="{8BAC82DE-5A79-4313-B0BB-AA2341DA8515}" type="pres">
      <dgm:prSet presAssocID="{60509876-6A7F-46CD-9541-4D47FD1BF012}" presName="process" presStyleCnt="0"/>
      <dgm:spPr/>
    </dgm:pt>
    <dgm:pt modelId="{F87C0EE4-2E70-4F76-AD15-5B50487C08C1}" type="pres">
      <dgm:prSet presAssocID="{BA6C235D-0452-46FF-9C5F-00B0B20FD0B1}" presName="composite1" presStyleCnt="0"/>
      <dgm:spPr/>
    </dgm:pt>
    <dgm:pt modelId="{F6AE55F2-33CE-43D8-9993-2741D029BC14}" type="pres">
      <dgm:prSet presAssocID="{BA6C235D-0452-46FF-9C5F-00B0B20FD0B1}" presName="dummyNode1" presStyleLbl="node1" presStyleIdx="0" presStyleCnt="3"/>
      <dgm:spPr/>
    </dgm:pt>
    <dgm:pt modelId="{05897029-AD4D-42EF-BF25-0ED08DD3D485}" type="pres">
      <dgm:prSet presAssocID="{BA6C235D-0452-46FF-9C5F-00B0B20FD0B1}" presName="childNode1" presStyleLbl="bgAcc1" presStyleIdx="0" presStyleCnt="3">
        <dgm:presLayoutVars>
          <dgm:bulletEnabled val="1"/>
        </dgm:presLayoutVars>
      </dgm:prSet>
      <dgm:spPr/>
    </dgm:pt>
    <dgm:pt modelId="{F1E67553-DE8E-4610-B897-7E495FDDC3F0}" type="pres">
      <dgm:prSet presAssocID="{BA6C235D-0452-46FF-9C5F-00B0B20FD0B1}" presName="childNode1tx" presStyleLbl="bgAcc1" presStyleIdx="0" presStyleCnt="3">
        <dgm:presLayoutVars>
          <dgm:bulletEnabled val="1"/>
        </dgm:presLayoutVars>
      </dgm:prSet>
      <dgm:spPr/>
    </dgm:pt>
    <dgm:pt modelId="{5AB2DF71-91A8-458D-9544-7124EC9FD096}" type="pres">
      <dgm:prSet presAssocID="{BA6C235D-0452-46FF-9C5F-00B0B20FD0B1}" presName="parentNode1" presStyleLbl="node1" presStyleIdx="0" presStyleCnt="3" custScaleX="125681" custScaleY="257546">
        <dgm:presLayoutVars>
          <dgm:chMax val="1"/>
          <dgm:bulletEnabled val="1"/>
        </dgm:presLayoutVars>
      </dgm:prSet>
      <dgm:spPr/>
      <dgm:t>
        <a:bodyPr/>
        <a:lstStyle/>
        <a:p>
          <a:endParaRPr lang="pt-PT"/>
        </a:p>
      </dgm:t>
    </dgm:pt>
    <dgm:pt modelId="{409AA7B1-2F9E-40AB-8951-232AD9641389}" type="pres">
      <dgm:prSet presAssocID="{BA6C235D-0452-46FF-9C5F-00B0B20FD0B1}" presName="connSite1" presStyleCnt="0"/>
      <dgm:spPr/>
    </dgm:pt>
    <dgm:pt modelId="{CAED468B-A11B-41D9-88CF-B36E566F5A1A}" type="pres">
      <dgm:prSet presAssocID="{09285C85-D996-439C-B82E-85B22BABE03D}" presName="Name9" presStyleLbl="sibTrans2D1" presStyleIdx="0" presStyleCnt="2" custAng="20998533" custLinFactNeighborX="9303" custLinFactNeighborY="-3990"/>
      <dgm:spPr/>
      <dgm:t>
        <a:bodyPr/>
        <a:lstStyle/>
        <a:p>
          <a:endParaRPr lang="pt-PT"/>
        </a:p>
      </dgm:t>
    </dgm:pt>
    <dgm:pt modelId="{C839FA27-7525-4D60-A8AA-F7B9A3F1ECD5}" type="pres">
      <dgm:prSet presAssocID="{13937390-073A-49B9-AB37-0E7A4FD81991}" presName="composite2" presStyleCnt="0"/>
      <dgm:spPr/>
    </dgm:pt>
    <dgm:pt modelId="{E0E08CA3-9600-4045-B4CC-B156CB8591EC}" type="pres">
      <dgm:prSet presAssocID="{13937390-073A-49B9-AB37-0E7A4FD81991}" presName="dummyNode2" presStyleLbl="node1" presStyleIdx="0" presStyleCnt="3"/>
      <dgm:spPr/>
    </dgm:pt>
    <dgm:pt modelId="{BF038101-4A59-4A25-95FC-53B05582DF87}" type="pres">
      <dgm:prSet presAssocID="{13937390-073A-49B9-AB37-0E7A4FD81991}" presName="childNode2" presStyleLbl="bgAcc1" presStyleIdx="1" presStyleCnt="3">
        <dgm:presLayoutVars>
          <dgm:bulletEnabled val="1"/>
        </dgm:presLayoutVars>
      </dgm:prSet>
      <dgm:spPr/>
    </dgm:pt>
    <dgm:pt modelId="{BD8EDBD8-4BC4-403B-9951-C87FECEC7CE6}" type="pres">
      <dgm:prSet presAssocID="{13937390-073A-49B9-AB37-0E7A4FD81991}" presName="childNode2tx" presStyleLbl="bgAcc1" presStyleIdx="1" presStyleCnt="3">
        <dgm:presLayoutVars>
          <dgm:bulletEnabled val="1"/>
        </dgm:presLayoutVars>
      </dgm:prSet>
      <dgm:spPr/>
    </dgm:pt>
    <dgm:pt modelId="{6454DBCC-3202-425F-9ABC-FA936E541B46}" type="pres">
      <dgm:prSet presAssocID="{13937390-073A-49B9-AB37-0E7A4FD81991}" presName="parentNode2" presStyleLbl="node1" presStyleIdx="1" presStyleCnt="3" custScaleX="121287" custScaleY="209121">
        <dgm:presLayoutVars>
          <dgm:chMax val="0"/>
          <dgm:bulletEnabled val="1"/>
        </dgm:presLayoutVars>
      </dgm:prSet>
      <dgm:spPr/>
      <dgm:t>
        <a:bodyPr/>
        <a:lstStyle/>
        <a:p>
          <a:endParaRPr lang="pt-PT"/>
        </a:p>
      </dgm:t>
    </dgm:pt>
    <dgm:pt modelId="{E9192199-0778-4D29-BC58-C0E8F89101E7}" type="pres">
      <dgm:prSet presAssocID="{13937390-073A-49B9-AB37-0E7A4FD81991}" presName="connSite2" presStyleCnt="0"/>
      <dgm:spPr/>
    </dgm:pt>
    <dgm:pt modelId="{1924C1B2-E483-4186-9D59-654C45D7A43B}" type="pres">
      <dgm:prSet presAssocID="{F496E723-6114-438B-B045-DCA9782161C9}" presName="Name18" presStyleLbl="sibTrans2D1" presStyleIdx="1" presStyleCnt="2" custAng="272963"/>
      <dgm:spPr/>
      <dgm:t>
        <a:bodyPr/>
        <a:lstStyle/>
        <a:p>
          <a:endParaRPr lang="pt-PT"/>
        </a:p>
      </dgm:t>
    </dgm:pt>
    <dgm:pt modelId="{C991FE5A-85DE-447B-BD22-7F52AF4FA5D1}" type="pres">
      <dgm:prSet presAssocID="{026EA89E-DA74-4FC7-AE44-A0B7B57B18B2}" presName="composite1" presStyleCnt="0"/>
      <dgm:spPr/>
    </dgm:pt>
    <dgm:pt modelId="{0D99AA91-4635-4680-BCD1-471BDF0209E3}" type="pres">
      <dgm:prSet presAssocID="{026EA89E-DA74-4FC7-AE44-A0B7B57B18B2}" presName="dummyNode1" presStyleLbl="node1" presStyleIdx="1" presStyleCnt="3"/>
      <dgm:spPr/>
    </dgm:pt>
    <dgm:pt modelId="{D3DC0A3B-D460-4A24-8BEE-55F4E23AC09B}" type="pres">
      <dgm:prSet presAssocID="{026EA89E-DA74-4FC7-AE44-A0B7B57B18B2}" presName="childNode1" presStyleLbl="bgAcc1" presStyleIdx="2" presStyleCnt="3">
        <dgm:presLayoutVars>
          <dgm:bulletEnabled val="1"/>
        </dgm:presLayoutVars>
      </dgm:prSet>
      <dgm:spPr/>
    </dgm:pt>
    <dgm:pt modelId="{CB475593-D7BC-4944-A375-34401F78292A}" type="pres">
      <dgm:prSet presAssocID="{026EA89E-DA74-4FC7-AE44-A0B7B57B18B2}" presName="childNode1tx" presStyleLbl="bgAcc1" presStyleIdx="2" presStyleCnt="3">
        <dgm:presLayoutVars>
          <dgm:bulletEnabled val="1"/>
        </dgm:presLayoutVars>
      </dgm:prSet>
      <dgm:spPr/>
    </dgm:pt>
    <dgm:pt modelId="{A3676751-56B2-483A-8E2D-E70C4E3F2FAB}" type="pres">
      <dgm:prSet presAssocID="{026EA89E-DA74-4FC7-AE44-A0B7B57B18B2}" presName="parentNode1" presStyleLbl="node1" presStyleIdx="2" presStyleCnt="3" custScaleX="115554" custScaleY="273688">
        <dgm:presLayoutVars>
          <dgm:chMax val="1"/>
          <dgm:bulletEnabled val="1"/>
        </dgm:presLayoutVars>
      </dgm:prSet>
      <dgm:spPr/>
      <dgm:t>
        <a:bodyPr/>
        <a:lstStyle/>
        <a:p>
          <a:endParaRPr lang="pt-PT"/>
        </a:p>
      </dgm:t>
    </dgm:pt>
    <dgm:pt modelId="{7B8255B3-02F5-40C1-8731-01A8A53B8489}" type="pres">
      <dgm:prSet presAssocID="{026EA89E-DA74-4FC7-AE44-A0B7B57B18B2}" presName="connSite1" presStyleCnt="0"/>
      <dgm:spPr/>
    </dgm:pt>
  </dgm:ptLst>
  <dgm:cxnLst>
    <dgm:cxn modelId="{0DB4476F-B595-4DD1-8959-1B1F00425665}" type="presOf" srcId="{13937390-073A-49B9-AB37-0E7A4FD81991}" destId="{6454DBCC-3202-425F-9ABC-FA936E541B46}" srcOrd="0" destOrd="0" presId="urn:microsoft.com/office/officeart/2005/8/layout/hProcess4"/>
    <dgm:cxn modelId="{00B16F63-ADC7-4366-B0E7-439C52ED944F}" type="presOf" srcId="{026EA89E-DA74-4FC7-AE44-A0B7B57B18B2}" destId="{A3676751-56B2-483A-8E2D-E70C4E3F2FAB}" srcOrd="0" destOrd="0" presId="urn:microsoft.com/office/officeart/2005/8/layout/hProcess4"/>
    <dgm:cxn modelId="{F04C343D-9F36-49E3-8B91-825F3C2D8A69}" type="presOf" srcId="{F496E723-6114-438B-B045-DCA9782161C9}" destId="{1924C1B2-E483-4186-9D59-654C45D7A43B}" srcOrd="0" destOrd="0" presId="urn:microsoft.com/office/officeart/2005/8/layout/hProcess4"/>
    <dgm:cxn modelId="{04483AB2-D635-402A-90FC-7F8F7223362B}" srcId="{60509876-6A7F-46CD-9541-4D47FD1BF012}" destId="{026EA89E-DA74-4FC7-AE44-A0B7B57B18B2}" srcOrd="2" destOrd="0" parTransId="{0CB322F4-B534-4A3D-9054-94B7DAA1533F}" sibTransId="{03043E47-3E22-4505-BC54-A54B932378BF}"/>
    <dgm:cxn modelId="{82A399FA-FCD4-4A4D-A457-E514BF7881FD}" srcId="{60509876-6A7F-46CD-9541-4D47FD1BF012}" destId="{BA6C235D-0452-46FF-9C5F-00B0B20FD0B1}" srcOrd="0" destOrd="0" parTransId="{7247C67D-CE4E-46DE-B621-ED14DD6D54A8}" sibTransId="{09285C85-D996-439C-B82E-85B22BABE03D}"/>
    <dgm:cxn modelId="{93FDDB76-CFA7-465E-8C01-88C5AC53D6A5}" type="presOf" srcId="{BA6C235D-0452-46FF-9C5F-00B0B20FD0B1}" destId="{5AB2DF71-91A8-458D-9544-7124EC9FD096}" srcOrd="0" destOrd="0" presId="urn:microsoft.com/office/officeart/2005/8/layout/hProcess4"/>
    <dgm:cxn modelId="{8481DA8C-BB6A-4380-B24B-271E5A59566D}" srcId="{60509876-6A7F-46CD-9541-4D47FD1BF012}" destId="{13937390-073A-49B9-AB37-0E7A4FD81991}" srcOrd="1" destOrd="0" parTransId="{74E80518-73D3-45A1-918D-96D5CBF04139}" sibTransId="{F496E723-6114-438B-B045-DCA9782161C9}"/>
    <dgm:cxn modelId="{F3506D5A-0279-457A-9AA1-93A8F79208B6}" type="presOf" srcId="{60509876-6A7F-46CD-9541-4D47FD1BF012}" destId="{A4874E4F-30FA-422C-AFFC-52D951EEB18E}" srcOrd="0" destOrd="0" presId="urn:microsoft.com/office/officeart/2005/8/layout/hProcess4"/>
    <dgm:cxn modelId="{D2C80AE7-A692-4E37-BCC9-9EEE61D331C9}" type="presOf" srcId="{09285C85-D996-439C-B82E-85B22BABE03D}" destId="{CAED468B-A11B-41D9-88CF-B36E566F5A1A}" srcOrd="0" destOrd="0" presId="urn:microsoft.com/office/officeart/2005/8/layout/hProcess4"/>
    <dgm:cxn modelId="{D33DC8C7-383B-4BC0-AB02-B8DC8885EDDE}" type="presParOf" srcId="{A4874E4F-30FA-422C-AFFC-52D951EEB18E}" destId="{01D915D1-F85E-4942-98DB-AE6823818030}" srcOrd="0" destOrd="0" presId="urn:microsoft.com/office/officeart/2005/8/layout/hProcess4"/>
    <dgm:cxn modelId="{D5C7C3E9-FB2B-4C39-BB30-44C6E58EAA20}" type="presParOf" srcId="{A4874E4F-30FA-422C-AFFC-52D951EEB18E}" destId="{162D3DBD-937F-459E-8C49-5877DCC3F14B}" srcOrd="1" destOrd="0" presId="urn:microsoft.com/office/officeart/2005/8/layout/hProcess4"/>
    <dgm:cxn modelId="{F1B05EFC-6C58-4E3B-87F8-71A6B5C79288}" type="presParOf" srcId="{A4874E4F-30FA-422C-AFFC-52D951EEB18E}" destId="{8BAC82DE-5A79-4313-B0BB-AA2341DA8515}" srcOrd="2" destOrd="0" presId="urn:microsoft.com/office/officeart/2005/8/layout/hProcess4"/>
    <dgm:cxn modelId="{08B5ACF1-73D1-4B17-ADCB-866F05619B49}" type="presParOf" srcId="{8BAC82DE-5A79-4313-B0BB-AA2341DA8515}" destId="{F87C0EE4-2E70-4F76-AD15-5B50487C08C1}" srcOrd="0" destOrd="0" presId="urn:microsoft.com/office/officeart/2005/8/layout/hProcess4"/>
    <dgm:cxn modelId="{D39018D0-8AD5-4F0C-824E-98E4BB27F583}" type="presParOf" srcId="{F87C0EE4-2E70-4F76-AD15-5B50487C08C1}" destId="{F6AE55F2-33CE-43D8-9993-2741D029BC14}" srcOrd="0" destOrd="0" presId="urn:microsoft.com/office/officeart/2005/8/layout/hProcess4"/>
    <dgm:cxn modelId="{081096DB-6CB8-420B-A898-FD856CB1ABD1}" type="presParOf" srcId="{F87C0EE4-2E70-4F76-AD15-5B50487C08C1}" destId="{05897029-AD4D-42EF-BF25-0ED08DD3D485}" srcOrd="1" destOrd="0" presId="urn:microsoft.com/office/officeart/2005/8/layout/hProcess4"/>
    <dgm:cxn modelId="{40868550-A8A8-4BF9-983A-468F3B0C4B0D}" type="presParOf" srcId="{F87C0EE4-2E70-4F76-AD15-5B50487C08C1}" destId="{F1E67553-DE8E-4610-B897-7E495FDDC3F0}" srcOrd="2" destOrd="0" presId="urn:microsoft.com/office/officeart/2005/8/layout/hProcess4"/>
    <dgm:cxn modelId="{A1C30F14-4C06-45A6-8B7E-8D36C092B713}" type="presParOf" srcId="{F87C0EE4-2E70-4F76-AD15-5B50487C08C1}" destId="{5AB2DF71-91A8-458D-9544-7124EC9FD096}" srcOrd="3" destOrd="0" presId="urn:microsoft.com/office/officeart/2005/8/layout/hProcess4"/>
    <dgm:cxn modelId="{438A6C3F-2F9B-4D12-8778-098EF79C1EEF}" type="presParOf" srcId="{F87C0EE4-2E70-4F76-AD15-5B50487C08C1}" destId="{409AA7B1-2F9E-40AB-8951-232AD9641389}" srcOrd="4" destOrd="0" presId="urn:microsoft.com/office/officeart/2005/8/layout/hProcess4"/>
    <dgm:cxn modelId="{FFDCEB4E-5040-4FBE-82BD-3FD7D4FDE59E}" type="presParOf" srcId="{8BAC82DE-5A79-4313-B0BB-AA2341DA8515}" destId="{CAED468B-A11B-41D9-88CF-B36E566F5A1A}" srcOrd="1" destOrd="0" presId="urn:microsoft.com/office/officeart/2005/8/layout/hProcess4"/>
    <dgm:cxn modelId="{0A1D58F1-7D2F-4337-9DA4-A5D4942B5F12}" type="presParOf" srcId="{8BAC82DE-5A79-4313-B0BB-AA2341DA8515}" destId="{C839FA27-7525-4D60-A8AA-F7B9A3F1ECD5}" srcOrd="2" destOrd="0" presId="urn:microsoft.com/office/officeart/2005/8/layout/hProcess4"/>
    <dgm:cxn modelId="{585265A1-9406-4E98-B5EE-CD5945EB0927}" type="presParOf" srcId="{C839FA27-7525-4D60-A8AA-F7B9A3F1ECD5}" destId="{E0E08CA3-9600-4045-B4CC-B156CB8591EC}" srcOrd="0" destOrd="0" presId="urn:microsoft.com/office/officeart/2005/8/layout/hProcess4"/>
    <dgm:cxn modelId="{0B8686C8-6902-4FFC-8C34-79A185301F95}" type="presParOf" srcId="{C839FA27-7525-4D60-A8AA-F7B9A3F1ECD5}" destId="{BF038101-4A59-4A25-95FC-53B05582DF87}" srcOrd="1" destOrd="0" presId="urn:microsoft.com/office/officeart/2005/8/layout/hProcess4"/>
    <dgm:cxn modelId="{4380229F-C6C2-468A-9AAF-191353961487}" type="presParOf" srcId="{C839FA27-7525-4D60-A8AA-F7B9A3F1ECD5}" destId="{BD8EDBD8-4BC4-403B-9951-C87FECEC7CE6}" srcOrd="2" destOrd="0" presId="urn:microsoft.com/office/officeart/2005/8/layout/hProcess4"/>
    <dgm:cxn modelId="{4641341F-EE47-428A-887A-67CE811D775E}" type="presParOf" srcId="{C839FA27-7525-4D60-A8AA-F7B9A3F1ECD5}" destId="{6454DBCC-3202-425F-9ABC-FA936E541B46}" srcOrd="3" destOrd="0" presId="urn:microsoft.com/office/officeart/2005/8/layout/hProcess4"/>
    <dgm:cxn modelId="{751901B8-2A96-4C91-86EF-50B318DC8932}" type="presParOf" srcId="{C839FA27-7525-4D60-A8AA-F7B9A3F1ECD5}" destId="{E9192199-0778-4D29-BC58-C0E8F89101E7}" srcOrd="4" destOrd="0" presId="urn:microsoft.com/office/officeart/2005/8/layout/hProcess4"/>
    <dgm:cxn modelId="{F0C8907F-042C-4C79-A5FD-28FD5EF288BD}" type="presParOf" srcId="{8BAC82DE-5A79-4313-B0BB-AA2341DA8515}" destId="{1924C1B2-E483-4186-9D59-654C45D7A43B}" srcOrd="3" destOrd="0" presId="urn:microsoft.com/office/officeart/2005/8/layout/hProcess4"/>
    <dgm:cxn modelId="{E6380594-FE98-4F0F-AD23-D4327E5368D5}" type="presParOf" srcId="{8BAC82DE-5A79-4313-B0BB-AA2341DA8515}" destId="{C991FE5A-85DE-447B-BD22-7F52AF4FA5D1}" srcOrd="4" destOrd="0" presId="urn:microsoft.com/office/officeart/2005/8/layout/hProcess4"/>
    <dgm:cxn modelId="{1D7A94F0-6E5B-4C87-B2EA-0EBDB26F4123}" type="presParOf" srcId="{C991FE5A-85DE-447B-BD22-7F52AF4FA5D1}" destId="{0D99AA91-4635-4680-BCD1-471BDF0209E3}" srcOrd="0" destOrd="0" presId="urn:microsoft.com/office/officeart/2005/8/layout/hProcess4"/>
    <dgm:cxn modelId="{6561AFC5-FEA7-4B64-88D9-6E17FBFBF5DF}" type="presParOf" srcId="{C991FE5A-85DE-447B-BD22-7F52AF4FA5D1}" destId="{D3DC0A3B-D460-4A24-8BEE-55F4E23AC09B}" srcOrd="1" destOrd="0" presId="urn:microsoft.com/office/officeart/2005/8/layout/hProcess4"/>
    <dgm:cxn modelId="{FCC9C25D-2AAC-4B17-BA2F-EBE50BF33D0B}" type="presParOf" srcId="{C991FE5A-85DE-447B-BD22-7F52AF4FA5D1}" destId="{CB475593-D7BC-4944-A375-34401F78292A}" srcOrd="2" destOrd="0" presId="urn:microsoft.com/office/officeart/2005/8/layout/hProcess4"/>
    <dgm:cxn modelId="{6262413E-192B-40DB-9D10-4010406181D1}" type="presParOf" srcId="{C991FE5A-85DE-447B-BD22-7F52AF4FA5D1}" destId="{A3676751-56B2-483A-8E2D-E70C4E3F2FAB}" srcOrd="3" destOrd="0" presId="urn:microsoft.com/office/officeart/2005/8/layout/hProcess4"/>
    <dgm:cxn modelId="{9250F4D8-5C6B-413D-8D34-E78A4739F42A}" type="presParOf" srcId="{C991FE5A-85DE-447B-BD22-7F52AF4FA5D1}" destId="{7B8255B3-02F5-40C1-8731-01A8A53B8489}" srcOrd="4" destOrd="0" presId="urn:microsoft.com/office/officeart/2005/8/layout/hProcess4"/>
  </dgm:cxnLst>
  <dgm:bg>
    <a:solidFill>
      <a:schemeClr val="bg2">
        <a:lumMod val="40000"/>
        <a:lumOff val="60000"/>
      </a:schemeClr>
    </a:solid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84B70-FD87-4388-8FEA-3EB7901CAA80}" type="doc">
      <dgm:prSet loTypeId="urn:microsoft.com/office/officeart/2005/8/layout/target2" loCatId="relationship" qsTypeId="urn:microsoft.com/office/officeart/2005/8/quickstyle/simple1" qsCatId="simple" csTypeId="urn:microsoft.com/office/officeart/2005/8/colors/colorful5" csCatId="colorful" phldr="1"/>
      <dgm:spPr/>
      <dgm:t>
        <a:bodyPr/>
        <a:lstStyle/>
        <a:p>
          <a:endParaRPr lang="pt-PT"/>
        </a:p>
      </dgm:t>
    </dgm:pt>
    <dgm:pt modelId="{B0976363-A3CE-4B41-AB13-BF592491E1E2}">
      <dgm:prSet phldrT="[Texto]"/>
      <dgm:spPr/>
      <dgm:t>
        <a:bodyPr/>
        <a:lstStyle/>
        <a:p>
          <a:r>
            <a:rPr lang="pt-PT" dirty="0" err="1" smtClean="0">
              <a:solidFill>
                <a:schemeClr val="tx1"/>
              </a:solidFill>
            </a:rPr>
            <a:t>Level</a:t>
          </a:r>
          <a:r>
            <a:rPr lang="pt-PT" dirty="0" smtClean="0">
              <a:solidFill>
                <a:schemeClr val="tx1"/>
              </a:solidFill>
            </a:rPr>
            <a:t> 3</a:t>
          </a:r>
          <a:endParaRPr lang="pt-PT" dirty="0">
            <a:solidFill>
              <a:schemeClr val="tx1"/>
            </a:solidFill>
          </a:endParaRPr>
        </a:p>
      </dgm:t>
    </dgm:pt>
    <dgm:pt modelId="{003C3E6F-D186-4B85-A127-FD549C21CF8B}" type="parTrans" cxnId="{C3E44B5D-CE21-427D-983E-442F402FF1C0}">
      <dgm:prSet/>
      <dgm:spPr/>
      <dgm:t>
        <a:bodyPr/>
        <a:lstStyle/>
        <a:p>
          <a:endParaRPr lang="pt-PT"/>
        </a:p>
      </dgm:t>
    </dgm:pt>
    <dgm:pt modelId="{1DE2DF05-1F71-4AC5-9CC6-FB26C10BDD12}" type="sibTrans" cxnId="{C3E44B5D-CE21-427D-983E-442F402FF1C0}">
      <dgm:prSet/>
      <dgm:spPr/>
      <dgm:t>
        <a:bodyPr/>
        <a:lstStyle/>
        <a:p>
          <a:endParaRPr lang="pt-PT"/>
        </a:p>
      </dgm:t>
    </dgm:pt>
    <dgm:pt modelId="{E613CC7B-7CB3-4199-981F-238BA22E09BA}">
      <dgm:prSet phldrT="[Texto]"/>
      <dgm:spPr/>
      <dgm:t>
        <a:bodyPr/>
        <a:lstStyle/>
        <a:p>
          <a:r>
            <a:rPr lang="pt-PT" dirty="0" err="1" smtClean="0"/>
            <a:t>Intra</a:t>
          </a:r>
          <a:r>
            <a:rPr lang="pt-PT" dirty="0" smtClean="0"/>
            <a:t> </a:t>
          </a:r>
          <a:r>
            <a:rPr lang="pt-PT" dirty="0" err="1" smtClean="0"/>
            <a:t>dimension</a:t>
          </a:r>
          <a:r>
            <a:rPr lang="pt-PT" dirty="0" smtClean="0"/>
            <a:t> </a:t>
          </a:r>
          <a:r>
            <a:rPr lang="pt-PT" dirty="0" err="1" smtClean="0"/>
            <a:t>analysis</a:t>
          </a:r>
          <a:endParaRPr lang="pt-PT" dirty="0"/>
        </a:p>
      </dgm:t>
    </dgm:pt>
    <dgm:pt modelId="{BB15C8A9-01FC-4587-9BF8-A9513C161230}" type="parTrans" cxnId="{D046593F-545C-4AA3-956F-A24223735696}">
      <dgm:prSet/>
      <dgm:spPr/>
      <dgm:t>
        <a:bodyPr/>
        <a:lstStyle/>
        <a:p>
          <a:endParaRPr lang="pt-PT"/>
        </a:p>
      </dgm:t>
    </dgm:pt>
    <dgm:pt modelId="{90FF25DC-7A83-43A5-8ACE-8C81B46395DF}" type="sibTrans" cxnId="{D046593F-545C-4AA3-956F-A24223735696}">
      <dgm:prSet/>
      <dgm:spPr/>
      <dgm:t>
        <a:bodyPr/>
        <a:lstStyle/>
        <a:p>
          <a:endParaRPr lang="pt-PT"/>
        </a:p>
      </dgm:t>
    </dgm:pt>
    <dgm:pt modelId="{174E3482-1456-4438-A094-FC78D1F428A8}">
      <dgm:prSet phldrT="[Texto]"/>
      <dgm:spPr/>
      <dgm:t>
        <a:bodyPr/>
        <a:lstStyle/>
        <a:p>
          <a:r>
            <a:rPr lang="pt-PT" dirty="0" err="1" smtClean="0"/>
            <a:t>inter</a:t>
          </a:r>
          <a:r>
            <a:rPr lang="pt-PT" dirty="0" smtClean="0"/>
            <a:t> </a:t>
          </a:r>
          <a:r>
            <a:rPr lang="pt-PT" dirty="0" err="1" smtClean="0"/>
            <a:t>dimension</a:t>
          </a:r>
          <a:r>
            <a:rPr lang="pt-PT" dirty="0" smtClean="0"/>
            <a:t> </a:t>
          </a:r>
          <a:r>
            <a:rPr lang="pt-PT" dirty="0" err="1" smtClean="0"/>
            <a:t>analysis</a:t>
          </a:r>
          <a:endParaRPr lang="pt-PT" dirty="0"/>
        </a:p>
      </dgm:t>
    </dgm:pt>
    <dgm:pt modelId="{6BAD6E5E-F2F2-4BAD-B91E-A623CC44CBB9}" type="parTrans" cxnId="{15D66147-9310-4CA2-8788-20F89C003B4D}">
      <dgm:prSet/>
      <dgm:spPr/>
      <dgm:t>
        <a:bodyPr/>
        <a:lstStyle/>
        <a:p>
          <a:endParaRPr lang="pt-PT"/>
        </a:p>
      </dgm:t>
    </dgm:pt>
    <dgm:pt modelId="{D35C57DD-EA20-409E-919C-48E66C8AE03A}" type="sibTrans" cxnId="{15D66147-9310-4CA2-8788-20F89C003B4D}">
      <dgm:prSet/>
      <dgm:spPr/>
      <dgm:t>
        <a:bodyPr/>
        <a:lstStyle/>
        <a:p>
          <a:endParaRPr lang="pt-PT"/>
        </a:p>
      </dgm:t>
    </dgm:pt>
    <dgm:pt modelId="{3377590D-8F5F-40D0-8E65-6CB81E0A4B86}">
      <dgm:prSet phldrT="[Texto]"/>
      <dgm:spPr/>
      <dgm:t>
        <a:bodyPr/>
        <a:lstStyle/>
        <a:p>
          <a:r>
            <a:rPr lang="pt-PT" dirty="0" err="1" smtClean="0">
              <a:solidFill>
                <a:schemeClr val="tx1"/>
              </a:solidFill>
            </a:rPr>
            <a:t>Level</a:t>
          </a:r>
          <a:r>
            <a:rPr lang="pt-PT" dirty="0" smtClean="0">
              <a:solidFill>
                <a:schemeClr val="tx1"/>
              </a:solidFill>
            </a:rPr>
            <a:t> 2</a:t>
          </a:r>
          <a:endParaRPr lang="pt-PT" dirty="0">
            <a:solidFill>
              <a:schemeClr val="tx1"/>
            </a:solidFill>
          </a:endParaRPr>
        </a:p>
      </dgm:t>
    </dgm:pt>
    <dgm:pt modelId="{D79CF012-ACA6-4A0D-B859-76127F9B32AB}" type="parTrans" cxnId="{39F0EFF0-69C7-413F-BF42-09E6C8C2774F}">
      <dgm:prSet/>
      <dgm:spPr/>
      <dgm:t>
        <a:bodyPr/>
        <a:lstStyle/>
        <a:p>
          <a:endParaRPr lang="pt-PT"/>
        </a:p>
      </dgm:t>
    </dgm:pt>
    <dgm:pt modelId="{72E3B230-8E10-4098-84B2-49B4DB22B190}" type="sibTrans" cxnId="{39F0EFF0-69C7-413F-BF42-09E6C8C2774F}">
      <dgm:prSet/>
      <dgm:spPr/>
      <dgm:t>
        <a:bodyPr/>
        <a:lstStyle/>
        <a:p>
          <a:endParaRPr lang="pt-PT"/>
        </a:p>
      </dgm:t>
    </dgm:pt>
    <dgm:pt modelId="{379B64C0-BEC8-4C5F-B3BB-AAF21DCDF848}">
      <dgm:prSet phldrT="[Texto]"/>
      <dgm:spPr/>
      <dgm:t>
        <a:bodyPr/>
        <a:lstStyle/>
        <a:p>
          <a:r>
            <a:rPr lang="pt-PT" dirty="0" err="1" smtClean="0">
              <a:solidFill>
                <a:schemeClr val="tx1"/>
              </a:solidFill>
            </a:rPr>
            <a:t>Level</a:t>
          </a:r>
          <a:r>
            <a:rPr lang="pt-PT" dirty="0" smtClean="0">
              <a:solidFill>
                <a:schemeClr val="tx1"/>
              </a:solidFill>
            </a:rPr>
            <a:t> 1</a:t>
          </a:r>
          <a:endParaRPr lang="pt-PT" dirty="0">
            <a:solidFill>
              <a:schemeClr val="tx1"/>
            </a:solidFill>
          </a:endParaRPr>
        </a:p>
      </dgm:t>
    </dgm:pt>
    <dgm:pt modelId="{B324F3E2-BDDA-4282-B6BC-65A4D023AFF9}" type="parTrans" cxnId="{E357B23D-F202-4484-9C4C-1C65B23D9F05}">
      <dgm:prSet/>
      <dgm:spPr/>
      <dgm:t>
        <a:bodyPr/>
        <a:lstStyle/>
        <a:p>
          <a:endParaRPr lang="pt-PT"/>
        </a:p>
      </dgm:t>
    </dgm:pt>
    <dgm:pt modelId="{9593B256-D76B-481A-B05F-2F4AEFAEF2FD}" type="sibTrans" cxnId="{E357B23D-F202-4484-9C4C-1C65B23D9F05}">
      <dgm:prSet/>
      <dgm:spPr/>
      <dgm:t>
        <a:bodyPr/>
        <a:lstStyle/>
        <a:p>
          <a:endParaRPr lang="pt-PT"/>
        </a:p>
      </dgm:t>
    </dgm:pt>
    <dgm:pt modelId="{989D2181-C751-42CF-A83C-F4AC754A134D}">
      <dgm:prSet phldrT="[Texto]"/>
      <dgm:spPr/>
      <dgm:t>
        <a:bodyPr/>
        <a:lstStyle/>
        <a:p>
          <a:r>
            <a:rPr lang="pt-PT" dirty="0" err="1" smtClean="0"/>
            <a:t>Clients</a:t>
          </a:r>
          <a:r>
            <a:rPr lang="pt-PT" dirty="0" smtClean="0"/>
            <a:t>’ </a:t>
          </a:r>
          <a:r>
            <a:rPr lang="pt-PT" dirty="0" err="1" smtClean="0"/>
            <a:t>profile</a:t>
          </a:r>
          <a:endParaRPr lang="pt-PT" dirty="0"/>
        </a:p>
      </dgm:t>
    </dgm:pt>
    <dgm:pt modelId="{9431E962-0EF9-4DBF-BC43-E42F474B1C58}" type="parTrans" cxnId="{129A51F3-A128-4493-9C89-57A5955F0908}">
      <dgm:prSet/>
      <dgm:spPr/>
      <dgm:t>
        <a:bodyPr/>
        <a:lstStyle/>
        <a:p>
          <a:endParaRPr lang="pt-PT"/>
        </a:p>
      </dgm:t>
    </dgm:pt>
    <dgm:pt modelId="{AB3FC5E3-68B4-4974-BB56-CA10DC798050}" type="sibTrans" cxnId="{129A51F3-A128-4493-9C89-57A5955F0908}">
      <dgm:prSet/>
      <dgm:spPr/>
      <dgm:t>
        <a:bodyPr/>
        <a:lstStyle/>
        <a:p>
          <a:endParaRPr lang="pt-PT"/>
        </a:p>
      </dgm:t>
    </dgm:pt>
    <dgm:pt modelId="{58D0F3FA-55E5-4E0C-B608-2AC6B56155E6}">
      <dgm:prSet phldrT="[Texto]"/>
      <dgm:spPr/>
      <dgm:t>
        <a:bodyPr/>
        <a:lstStyle/>
        <a:p>
          <a:r>
            <a:rPr lang="pt-PT" smtClean="0"/>
            <a:t>Professionals ‘ profile</a:t>
          </a:r>
          <a:endParaRPr lang="pt-PT" dirty="0"/>
        </a:p>
      </dgm:t>
    </dgm:pt>
    <dgm:pt modelId="{4530B11F-5B6C-4B8E-AD06-70A0693FE101}" type="parTrans" cxnId="{D188BED8-F66D-4FF2-9036-0C5C311C135F}">
      <dgm:prSet/>
      <dgm:spPr/>
      <dgm:t>
        <a:bodyPr/>
        <a:lstStyle/>
        <a:p>
          <a:endParaRPr lang="pt-PT"/>
        </a:p>
      </dgm:t>
    </dgm:pt>
    <dgm:pt modelId="{37624B3E-3FCE-4D45-BAC2-B3448CD1A6AB}" type="sibTrans" cxnId="{D188BED8-F66D-4FF2-9036-0C5C311C135F}">
      <dgm:prSet/>
      <dgm:spPr/>
      <dgm:t>
        <a:bodyPr/>
        <a:lstStyle/>
        <a:p>
          <a:endParaRPr lang="pt-PT"/>
        </a:p>
      </dgm:t>
    </dgm:pt>
    <dgm:pt modelId="{0F78B858-31B6-4D5D-9E6D-703A32034A4C}">
      <dgm:prSet/>
      <dgm:spPr/>
      <dgm:t>
        <a:bodyPr/>
        <a:lstStyle/>
        <a:p>
          <a:r>
            <a:rPr lang="pt-PT" dirty="0" err="1" smtClean="0"/>
            <a:t>Answers</a:t>
          </a:r>
          <a:r>
            <a:rPr lang="pt-PT" dirty="0" smtClean="0"/>
            <a:t>’ </a:t>
          </a:r>
          <a:r>
            <a:rPr lang="pt-PT" dirty="0" err="1" smtClean="0"/>
            <a:t>categories</a:t>
          </a:r>
          <a:r>
            <a:rPr lang="pt-PT" dirty="0" smtClean="0"/>
            <a:t> vs. </a:t>
          </a:r>
          <a:r>
            <a:rPr lang="pt-PT" dirty="0" err="1" smtClean="0"/>
            <a:t>Dimensions</a:t>
          </a:r>
          <a:r>
            <a:rPr lang="pt-PT" dirty="0" smtClean="0"/>
            <a:t>’ </a:t>
          </a:r>
          <a:r>
            <a:rPr lang="pt-PT" dirty="0" err="1" smtClean="0"/>
            <a:t>profile</a:t>
          </a:r>
          <a:endParaRPr lang="pt-PT" dirty="0"/>
        </a:p>
      </dgm:t>
    </dgm:pt>
    <dgm:pt modelId="{135A0681-7DC8-430D-A531-D950C9E977EC}" type="parTrans" cxnId="{370642F2-E35E-4E4E-91C9-66F4C5D460E0}">
      <dgm:prSet/>
      <dgm:spPr/>
      <dgm:t>
        <a:bodyPr/>
        <a:lstStyle/>
        <a:p>
          <a:endParaRPr lang="pt-PT"/>
        </a:p>
      </dgm:t>
    </dgm:pt>
    <dgm:pt modelId="{4605143C-695F-438A-BB81-5515872C179C}" type="sibTrans" cxnId="{370642F2-E35E-4E4E-91C9-66F4C5D460E0}">
      <dgm:prSet/>
      <dgm:spPr/>
      <dgm:t>
        <a:bodyPr/>
        <a:lstStyle/>
        <a:p>
          <a:endParaRPr lang="pt-PT"/>
        </a:p>
      </dgm:t>
    </dgm:pt>
    <dgm:pt modelId="{9493C094-58C5-4229-A48F-9EE15F89B802}" type="pres">
      <dgm:prSet presAssocID="{B3684B70-FD87-4388-8FEA-3EB7901CAA80}" presName="Name0" presStyleCnt="0">
        <dgm:presLayoutVars>
          <dgm:chMax val="3"/>
          <dgm:chPref val="1"/>
          <dgm:dir/>
          <dgm:animLvl val="lvl"/>
          <dgm:resizeHandles/>
        </dgm:presLayoutVars>
      </dgm:prSet>
      <dgm:spPr/>
      <dgm:t>
        <a:bodyPr/>
        <a:lstStyle/>
        <a:p>
          <a:endParaRPr lang="pt-PT"/>
        </a:p>
      </dgm:t>
    </dgm:pt>
    <dgm:pt modelId="{233D0527-CD4F-4C89-B72F-CF9011C2CE4D}" type="pres">
      <dgm:prSet presAssocID="{B3684B70-FD87-4388-8FEA-3EB7901CAA80}" presName="outerBox" presStyleCnt="0"/>
      <dgm:spPr/>
    </dgm:pt>
    <dgm:pt modelId="{FFA48BAF-90BE-475E-9437-C887D951AADC}" type="pres">
      <dgm:prSet presAssocID="{B3684B70-FD87-4388-8FEA-3EB7901CAA80}" presName="outerBoxParent" presStyleLbl="node1" presStyleIdx="0" presStyleCnt="3" custLinFactNeighborY="-1471"/>
      <dgm:spPr/>
      <dgm:t>
        <a:bodyPr/>
        <a:lstStyle/>
        <a:p>
          <a:endParaRPr lang="pt-PT"/>
        </a:p>
      </dgm:t>
    </dgm:pt>
    <dgm:pt modelId="{64E13A11-09F2-4DDB-B88A-C211D7918F4F}" type="pres">
      <dgm:prSet presAssocID="{B3684B70-FD87-4388-8FEA-3EB7901CAA80}" presName="outerBoxChildren" presStyleCnt="0"/>
      <dgm:spPr/>
    </dgm:pt>
    <dgm:pt modelId="{2EE1A76A-7B93-4DBD-806C-E5BBEDDA2BA2}" type="pres">
      <dgm:prSet presAssocID="{E613CC7B-7CB3-4199-981F-238BA22E09BA}" presName="oChild" presStyleLbl="fgAcc1" presStyleIdx="0" presStyleCnt="5">
        <dgm:presLayoutVars>
          <dgm:bulletEnabled val="1"/>
        </dgm:presLayoutVars>
      </dgm:prSet>
      <dgm:spPr/>
      <dgm:t>
        <a:bodyPr/>
        <a:lstStyle/>
        <a:p>
          <a:endParaRPr lang="pt-PT"/>
        </a:p>
      </dgm:t>
    </dgm:pt>
    <dgm:pt modelId="{2CE9028E-5A94-4F7A-BCBB-8334D476754C}" type="pres">
      <dgm:prSet presAssocID="{90FF25DC-7A83-43A5-8ACE-8C81B46395DF}" presName="outerSibTrans" presStyleCnt="0"/>
      <dgm:spPr/>
    </dgm:pt>
    <dgm:pt modelId="{70B82DDC-0698-4C88-90D5-4C5CF8E868BA}" type="pres">
      <dgm:prSet presAssocID="{174E3482-1456-4438-A094-FC78D1F428A8}" presName="oChild" presStyleLbl="fgAcc1" presStyleIdx="1" presStyleCnt="5">
        <dgm:presLayoutVars>
          <dgm:bulletEnabled val="1"/>
        </dgm:presLayoutVars>
      </dgm:prSet>
      <dgm:spPr/>
      <dgm:t>
        <a:bodyPr/>
        <a:lstStyle/>
        <a:p>
          <a:endParaRPr lang="pt-PT"/>
        </a:p>
      </dgm:t>
    </dgm:pt>
    <dgm:pt modelId="{C0C90130-148B-4875-9C27-677D48BC82D9}" type="pres">
      <dgm:prSet presAssocID="{B3684B70-FD87-4388-8FEA-3EB7901CAA80}" presName="middleBox" presStyleCnt="0"/>
      <dgm:spPr/>
    </dgm:pt>
    <dgm:pt modelId="{078D553B-5661-4C69-9C86-5E284CE6AC7E}" type="pres">
      <dgm:prSet presAssocID="{B3684B70-FD87-4388-8FEA-3EB7901CAA80}" presName="middleBoxParent" presStyleLbl="node1" presStyleIdx="1" presStyleCnt="3"/>
      <dgm:spPr/>
      <dgm:t>
        <a:bodyPr/>
        <a:lstStyle/>
        <a:p>
          <a:endParaRPr lang="pt-PT"/>
        </a:p>
      </dgm:t>
    </dgm:pt>
    <dgm:pt modelId="{837523DB-5B38-46D0-A3AF-C678DC937A9D}" type="pres">
      <dgm:prSet presAssocID="{B3684B70-FD87-4388-8FEA-3EB7901CAA80}" presName="middleBoxChildren" presStyleCnt="0"/>
      <dgm:spPr/>
    </dgm:pt>
    <dgm:pt modelId="{03D2024A-C066-4E32-B132-95F6C2A325FD}" type="pres">
      <dgm:prSet presAssocID="{0F78B858-31B6-4D5D-9E6D-703A32034A4C}" presName="mChild" presStyleLbl="fgAcc1" presStyleIdx="2" presStyleCnt="5">
        <dgm:presLayoutVars>
          <dgm:bulletEnabled val="1"/>
        </dgm:presLayoutVars>
      </dgm:prSet>
      <dgm:spPr/>
      <dgm:t>
        <a:bodyPr/>
        <a:lstStyle/>
        <a:p>
          <a:endParaRPr lang="pt-PT"/>
        </a:p>
      </dgm:t>
    </dgm:pt>
    <dgm:pt modelId="{E34000A1-F8B8-4546-A585-EEAF7E7B6EA7}" type="pres">
      <dgm:prSet presAssocID="{B3684B70-FD87-4388-8FEA-3EB7901CAA80}" presName="centerBox" presStyleCnt="0"/>
      <dgm:spPr/>
    </dgm:pt>
    <dgm:pt modelId="{7374404B-CE76-49C5-A098-5806E56755A2}" type="pres">
      <dgm:prSet presAssocID="{B3684B70-FD87-4388-8FEA-3EB7901CAA80}" presName="centerBoxParent" presStyleLbl="node1" presStyleIdx="2" presStyleCnt="3"/>
      <dgm:spPr/>
      <dgm:t>
        <a:bodyPr/>
        <a:lstStyle/>
        <a:p>
          <a:endParaRPr lang="pt-PT"/>
        </a:p>
      </dgm:t>
    </dgm:pt>
    <dgm:pt modelId="{BA12E56E-FFAD-4CB3-8B9A-C12063C0C2BB}" type="pres">
      <dgm:prSet presAssocID="{B3684B70-FD87-4388-8FEA-3EB7901CAA80}" presName="centerBoxChildren" presStyleCnt="0"/>
      <dgm:spPr/>
    </dgm:pt>
    <dgm:pt modelId="{266AD6B0-3AAE-4CBC-BC2A-CCE1228EA78F}" type="pres">
      <dgm:prSet presAssocID="{989D2181-C751-42CF-A83C-F4AC754A134D}" presName="cChild" presStyleLbl="fgAcc1" presStyleIdx="3" presStyleCnt="5">
        <dgm:presLayoutVars>
          <dgm:bulletEnabled val="1"/>
        </dgm:presLayoutVars>
      </dgm:prSet>
      <dgm:spPr/>
      <dgm:t>
        <a:bodyPr/>
        <a:lstStyle/>
        <a:p>
          <a:endParaRPr lang="pt-PT"/>
        </a:p>
      </dgm:t>
    </dgm:pt>
    <dgm:pt modelId="{197E7212-0876-4E06-8344-8BD017E2C817}" type="pres">
      <dgm:prSet presAssocID="{AB3FC5E3-68B4-4974-BB56-CA10DC798050}" presName="centerSibTrans" presStyleCnt="0"/>
      <dgm:spPr/>
    </dgm:pt>
    <dgm:pt modelId="{3E96C9F4-A022-4A20-B24C-28475DC2B710}" type="pres">
      <dgm:prSet presAssocID="{58D0F3FA-55E5-4E0C-B608-2AC6B56155E6}" presName="cChild" presStyleLbl="fgAcc1" presStyleIdx="4" presStyleCnt="5">
        <dgm:presLayoutVars>
          <dgm:bulletEnabled val="1"/>
        </dgm:presLayoutVars>
      </dgm:prSet>
      <dgm:spPr/>
      <dgm:t>
        <a:bodyPr/>
        <a:lstStyle/>
        <a:p>
          <a:endParaRPr lang="pt-PT"/>
        </a:p>
      </dgm:t>
    </dgm:pt>
  </dgm:ptLst>
  <dgm:cxnLst>
    <dgm:cxn modelId="{143261BE-8D29-42EE-A89F-BCB94560191F}" type="presOf" srcId="{E613CC7B-7CB3-4199-981F-238BA22E09BA}" destId="{2EE1A76A-7B93-4DBD-806C-E5BBEDDA2BA2}" srcOrd="0" destOrd="0" presId="urn:microsoft.com/office/officeart/2005/8/layout/target2"/>
    <dgm:cxn modelId="{370642F2-E35E-4E4E-91C9-66F4C5D460E0}" srcId="{3377590D-8F5F-40D0-8E65-6CB81E0A4B86}" destId="{0F78B858-31B6-4D5D-9E6D-703A32034A4C}" srcOrd="0" destOrd="0" parTransId="{135A0681-7DC8-430D-A531-D950C9E977EC}" sibTransId="{4605143C-695F-438A-BB81-5515872C179C}"/>
    <dgm:cxn modelId="{D046593F-545C-4AA3-956F-A24223735696}" srcId="{B0976363-A3CE-4B41-AB13-BF592491E1E2}" destId="{E613CC7B-7CB3-4199-981F-238BA22E09BA}" srcOrd="0" destOrd="0" parTransId="{BB15C8A9-01FC-4587-9BF8-A9513C161230}" sibTransId="{90FF25DC-7A83-43A5-8ACE-8C81B46395DF}"/>
    <dgm:cxn modelId="{D96DACC1-E3FA-4947-A48E-8D47079B4E9A}" type="presOf" srcId="{0F78B858-31B6-4D5D-9E6D-703A32034A4C}" destId="{03D2024A-C066-4E32-B132-95F6C2A325FD}" srcOrd="0" destOrd="0" presId="urn:microsoft.com/office/officeart/2005/8/layout/target2"/>
    <dgm:cxn modelId="{AF36DEA6-0581-41D2-9594-5098919AD49C}" type="presOf" srcId="{3377590D-8F5F-40D0-8E65-6CB81E0A4B86}" destId="{078D553B-5661-4C69-9C86-5E284CE6AC7E}" srcOrd="0" destOrd="0" presId="urn:microsoft.com/office/officeart/2005/8/layout/target2"/>
    <dgm:cxn modelId="{129A51F3-A128-4493-9C89-57A5955F0908}" srcId="{379B64C0-BEC8-4C5F-B3BB-AAF21DCDF848}" destId="{989D2181-C751-42CF-A83C-F4AC754A134D}" srcOrd="0" destOrd="0" parTransId="{9431E962-0EF9-4DBF-BC43-E42F474B1C58}" sibTransId="{AB3FC5E3-68B4-4974-BB56-CA10DC798050}"/>
    <dgm:cxn modelId="{15D66147-9310-4CA2-8788-20F89C003B4D}" srcId="{B0976363-A3CE-4B41-AB13-BF592491E1E2}" destId="{174E3482-1456-4438-A094-FC78D1F428A8}" srcOrd="1" destOrd="0" parTransId="{6BAD6E5E-F2F2-4BAD-B91E-A623CC44CBB9}" sibTransId="{D35C57DD-EA20-409E-919C-48E66C8AE03A}"/>
    <dgm:cxn modelId="{2D5762F2-E2D0-4F4A-8D66-DF3883874C3A}" type="presOf" srcId="{174E3482-1456-4438-A094-FC78D1F428A8}" destId="{70B82DDC-0698-4C88-90D5-4C5CF8E868BA}" srcOrd="0" destOrd="0" presId="urn:microsoft.com/office/officeart/2005/8/layout/target2"/>
    <dgm:cxn modelId="{3A57958B-0EC7-49C5-ABBC-A2FEF3B7889E}" type="presOf" srcId="{379B64C0-BEC8-4C5F-B3BB-AAF21DCDF848}" destId="{7374404B-CE76-49C5-A098-5806E56755A2}" srcOrd="0" destOrd="0" presId="urn:microsoft.com/office/officeart/2005/8/layout/target2"/>
    <dgm:cxn modelId="{769A0612-724D-41A7-A9DC-6AA9F394BE3E}" type="presOf" srcId="{989D2181-C751-42CF-A83C-F4AC754A134D}" destId="{266AD6B0-3AAE-4CBC-BC2A-CCE1228EA78F}" srcOrd="0" destOrd="0" presId="urn:microsoft.com/office/officeart/2005/8/layout/target2"/>
    <dgm:cxn modelId="{FA6628E1-DCDB-4B8B-85AD-F7B4E4BCA5DD}" type="presOf" srcId="{B0976363-A3CE-4B41-AB13-BF592491E1E2}" destId="{FFA48BAF-90BE-475E-9437-C887D951AADC}" srcOrd="0" destOrd="0" presId="urn:microsoft.com/office/officeart/2005/8/layout/target2"/>
    <dgm:cxn modelId="{E357B23D-F202-4484-9C4C-1C65B23D9F05}" srcId="{B3684B70-FD87-4388-8FEA-3EB7901CAA80}" destId="{379B64C0-BEC8-4C5F-B3BB-AAF21DCDF848}" srcOrd="2" destOrd="0" parTransId="{B324F3E2-BDDA-4282-B6BC-65A4D023AFF9}" sibTransId="{9593B256-D76B-481A-B05F-2F4AEFAEF2FD}"/>
    <dgm:cxn modelId="{F53C46C0-FB46-4B4B-AEC3-BB215EB155C9}" type="presOf" srcId="{B3684B70-FD87-4388-8FEA-3EB7901CAA80}" destId="{9493C094-58C5-4229-A48F-9EE15F89B802}" srcOrd="0" destOrd="0" presId="urn:microsoft.com/office/officeart/2005/8/layout/target2"/>
    <dgm:cxn modelId="{39F0EFF0-69C7-413F-BF42-09E6C8C2774F}" srcId="{B3684B70-FD87-4388-8FEA-3EB7901CAA80}" destId="{3377590D-8F5F-40D0-8E65-6CB81E0A4B86}" srcOrd="1" destOrd="0" parTransId="{D79CF012-ACA6-4A0D-B859-76127F9B32AB}" sibTransId="{72E3B230-8E10-4098-84B2-49B4DB22B190}"/>
    <dgm:cxn modelId="{C3E44B5D-CE21-427D-983E-442F402FF1C0}" srcId="{B3684B70-FD87-4388-8FEA-3EB7901CAA80}" destId="{B0976363-A3CE-4B41-AB13-BF592491E1E2}" srcOrd="0" destOrd="0" parTransId="{003C3E6F-D186-4B85-A127-FD549C21CF8B}" sibTransId="{1DE2DF05-1F71-4AC5-9CC6-FB26C10BDD12}"/>
    <dgm:cxn modelId="{D188BED8-F66D-4FF2-9036-0C5C311C135F}" srcId="{379B64C0-BEC8-4C5F-B3BB-AAF21DCDF848}" destId="{58D0F3FA-55E5-4E0C-B608-2AC6B56155E6}" srcOrd="1" destOrd="0" parTransId="{4530B11F-5B6C-4B8E-AD06-70A0693FE101}" sibTransId="{37624B3E-3FCE-4D45-BAC2-B3448CD1A6AB}"/>
    <dgm:cxn modelId="{8B5E75A1-E5AC-4C6C-8C21-A184CFC52652}" type="presOf" srcId="{58D0F3FA-55E5-4E0C-B608-2AC6B56155E6}" destId="{3E96C9F4-A022-4A20-B24C-28475DC2B710}" srcOrd="0" destOrd="0" presId="urn:microsoft.com/office/officeart/2005/8/layout/target2"/>
    <dgm:cxn modelId="{E8C89446-7984-483C-B37B-B47440BA78D4}" type="presParOf" srcId="{9493C094-58C5-4229-A48F-9EE15F89B802}" destId="{233D0527-CD4F-4C89-B72F-CF9011C2CE4D}" srcOrd="0" destOrd="0" presId="urn:microsoft.com/office/officeart/2005/8/layout/target2"/>
    <dgm:cxn modelId="{1BB09AA1-BB2C-4244-B225-CD6640E18EED}" type="presParOf" srcId="{233D0527-CD4F-4C89-B72F-CF9011C2CE4D}" destId="{FFA48BAF-90BE-475E-9437-C887D951AADC}" srcOrd="0" destOrd="0" presId="urn:microsoft.com/office/officeart/2005/8/layout/target2"/>
    <dgm:cxn modelId="{DB4E71F4-E8F1-42EB-8F99-6982BCFC5F11}" type="presParOf" srcId="{233D0527-CD4F-4C89-B72F-CF9011C2CE4D}" destId="{64E13A11-09F2-4DDB-B88A-C211D7918F4F}" srcOrd="1" destOrd="0" presId="urn:microsoft.com/office/officeart/2005/8/layout/target2"/>
    <dgm:cxn modelId="{F74CA013-B0D7-424F-8852-622BEBC16597}" type="presParOf" srcId="{64E13A11-09F2-4DDB-B88A-C211D7918F4F}" destId="{2EE1A76A-7B93-4DBD-806C-E5BBEDDA2BA2}" srcOrd="0" destOrd="0" presId="urn:microsoft.com/office/officeart/2005/8/layout/target2"/>
    <dgm:cxn modelId="{9475AF61-EEC7-48D2-B2E5-B74A750FDBAD}" type="presParOf" srcId="{64E13A11-09F2-4DDB-B88A-C211D7918F4F}" destId="{2CE9028E-5A94-4F7A-BCBB-8334D476754C}" srcOrd="1" destOrd="0" presId="urn:microsoft.com/office/officeart/2005/8/layout/target2"/>
    <dgm:cxn modelId="{5A1851E0-F9D4-4A5F-A826-10D4AE2ED55F}" type="presParOf" srcId="{64E13A11-09F2-4DDB-B88A-C211D7918F4F}" destId="{70B82DDC-0698-4C88-90D5-4C5CF8E868BA}" srcOrd="2" destOrd="0" presId="urn:microsoft.com/office/officeart/2005/8/layout/target2"/>
    <dgm:cxn modelId="{DFB1CC31-2E37-459A-9B37-22467B37A237}" type="presParOf" srcId="{9493C094-58C5-4229-A48F-9EE15F89B802}" destId="{C0C90130-148B-4875-9C27-677D48BC82D9}" srcOrd="1" destOrd="0" presId="urn:microsoft.com/office/officeart/2005/8/layout/target2"/>
    <dgm:cxn modelId="{65422AC3-8D10-4905-9F5E-D4E54B437685}" type="presParOf" srcId="{C0C90130-148B-4875-9C27-677D48BC82D9}" destId="{078D553B-5661-4C69-9C86-5E284CE6AC7E}" srcOrd="0" destOrd="0" presId="urn:microsoft.com/office/officeart/2005/8/layout/target2"/>
    <dgm:cxn modelId="{717F0CB6-536B-44FB-B678-D1846B3D4AEB}" type="presParOf" srcId="{C0C90130-148B-4875-9C27-677D48BC82D9}" destId="{837523DB-5B38-46D0-A3AF-C678DC937A9D}" srcOrd="1" destOrd="0" presId="urn:microsoft.com/office/officeart/2005/8/layout/target2"/>
    <dgm:cxn modelId="{337264D6-7569-479D-82A1-8A1B3277EDA7}" type="presParOf" srcId="{837523DB-5B38-46D0-A3AF-C678DC937A9D}" destId="{03D2024A-C066-4E32-B132-95F6C2A325FD}" srcOrd="0" destOrd="0" presId="urn:microsoft.com/office/officeart/2005/8/layout/target2"/>
    <dgm:cxn modelId="{E1F25D09-D8DB-4919-AE50-6B6E2225D18D}" type="presParOf" srcId="{9493C094-58C5-4229-A48F-9EE15F89B802}" destId="{E34000A1-F8B8-4546-A585-EEAF7E7B6EA7}" srcOrd="2" destOrd="0" presId="urn:microsoft.com/office/officeart/2005/8/layout/target2"/>
    <dgm:cxn modelId="{396C9E05-740A-4A2B-82AA-ED2558683F31}" type="presParOf" srcId="{E34000A1-F8B8-4546-A585-EEAF7E7B6EA7}" destId="{7374404B-CE76-49C5-A098-5806E56755A2}" srcOrd="0" destOrd="0" presId="urn:microsoft.com/office/officeart/2005/8/layout/target2"/>
    <dgm:cxn modelId="{E3507957-F274-447E-AD1F-4B252448453B}" type="presParOf" srcId="{E34000A1-F8B8-4546-A585-EEAF7E7B6EA7}" destId="{BA12E56E-FFAD-4CB3-8B9A-C12063C0C2BB}" srcOrd="1" destOrd="0" presId="urn:microsoft.com/office/officeart/2005/8/layout/target2"/>
    <dgm:cxn modelId="{E7931C70-ECD3-4B7D-BC07-C24F05769CA1}" type="presParOf" srcId="{BA12E56E-FFAD-4CB3-8B9A-C12063C0C2BB}" destId="{266AD6B0-3AAE-4CBC-BC2A-CCE1228EA78F}" srcOrd="0" destOrd="0" presId="urn:microsoft.com/office/officeart/2005/8/layout/target2"/>
    <dgm:cxn modelId="{635F1A0C-3CDB-450D-9B15-4349FC8AFBA4}" type="presParOf" srcId="{BA12E56E-FFAD-4CB3-8B9A-C12063C0C2BB}" destId="{197E7212-0876-4E06-8344-8BD017E2C817}" srcOrd="1" destOrd="0" presId="urn:microsoft.com/office/officeart/2005/8/layout/target2"/>
    <dgm:cxn modelId="{E2BF25FF-F4AF-4420-9C28-08FF0B483CD0}" type="presParOf" srcId="{BA12E56E-FFAD-4CB3-8B9A-C12063C0C2BB}" destId="{3E96C9F4-A022-4A20-B24C-28475DC2B710}" srcOrd="2" destOrd="0" presId="urn:microsoft.com/office/officeart/2005/8/layout/target2"/>
  </dgm:cxnLst>
  <dgm:bg/>
  <dgm:whole/>
  <dgm:extLst>
    <a:ext uri="http://schemas.microsoft.com/office/drawing/2008/diagram">
      <dsp:dataModelExt xmlns:dsp="http://schemas.microsoft.com/office/drawing/2008/diagram" xmlns="" relId="rId15"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897029-AD4D-42EF-BF25-0ED08DD3D485}">
      <dsp:nvSpPr>
        <dsp:cNvPr id="0" name=""/>
        <dsp:cNvSpPr/>
      </dsp:nvSpPr>
      <dsp:spPr>
        <a:xfrm>
          <a:off x="951312" y="731962"/>
          <a:ext cx="2523974" cy="2081751"/>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CAED468B-A11B-41D9-88CF-B36E566F5A1A}">
      <dsp:nvSpPr>
        <dsp:cNvPr id="0" name=""/>
        <dsp:cNvSpPr/>
      </dsp:nvSpPr>
      <dsp:spPr>
        <a:xfrm rot="20998533">
          <a:off x="2576501" y="1280356"/>
          <a:ext cx="3428538" cy="3428538"/>
        </a:xfrm>
        <a:prstGeom prst="leftCircularArrow">
          <a:avLst>
            <a:gd name="adj1" fmla="val 3749"/>
            <a:gd name="adj2" fmla="val 467940"/>
            <a:gd name="adj3" fmla="val 2107860"/>
            <a:gd name="adj4" fmla="val 8888899"/>
            <a:gd name="adj5" fmla="val 4374"/>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AB2DF71-91A8-458D-9544-7124EC9FD096}">
      <dsp:nvSpPr>
        <dsp:cNvPr id="0" name=""/>
        <dsp:cNvSpPr/>
      </dsp:nvSpPr>
      <dsp:spPr>
        <a:xfrm>
          <a:off x="1224114" y="1664827"/>
          <a:ext cx="2819694" cy="2297771"/>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pt-PT" sz="3200" kern="1200" dirty="0" err="1" smtClean="0">
              <a:solidFill>
                <a:schemeClr val="tx1"/>
              </a:solidFill>
            </a:rPr>
            <a:t>Manager</a:t>
          </a:r>
          <a:r>
            <a:rPr lang="pt-PT" sz="3200" kern="1200" dirty="0" smtClean="0">
              <a:solidFill>
                <a:schemeClr val="tx1"/>
              </a:solidFill>
            </a:rPr>
            <a:t> </a:t>
          </a:r>
          <a:r>
            <a:rPr lang="pt-PT" sz="3200" kern="1200" dirty="0" err="1" smtClean="0">
              <a:solidFill>
                <a:schemeClr val="tx1"/>
              </a:solidFill>
            </a:rPr>
            <a:t>and</a:t>
          </a:r>
          <a:r>
            <a:rPr lang="pt-PT" sz="3200" kern="1200" dirty="0" smtClean="0">
              <a:solidFill>
                <a:schemeClr val="tx1"/>
              </a:solidFill>
            </a:rPr>
            <a:t> </a:t>
          </a:r>
          <a:r>
            <a:rPr lang="pt-PT" sz="3200" kern="1200" dirty="0" err="1" smtClean="0">
              <a:solidFill>
                <a:schemeClr val="tx1"/>
              </a:solidFill>
            </a:rPr>
            <a:t>Analyst</a:t>
          </a:r>
          <a:r>
            <a:rPr lang="pt-PT" sz="3200" kern="1200" dirty="0" smtClean="0">
              <a:solidFill>
                <a:schemeClr val="tx1"/>
              </a:solidFill>
            </a:rPr>
            <a:t> </a:t>
          </a:r>
          <a:r>
            <a:rPr lang="pt-PT" sz="3200" kern="1200" dirty="0" err="1" smtClean="0">
              <a:solidFill>
                <a:schemeClr val="tx1"/>
              </a:solidFill>
            </a:rPr>
            <a:t>oncoming</a:t>
          </a:r>
          <a:endParaRPr lang="pt-PT" sz="3200" kern="1200" dirty="0">
            <a:solidFill>
              <a:schemeClr val="tx1"/>
            </a:solidFill>
          </a:endParaRPr>
        </a:p>
      </dsp:txBody>
      <dsp:txXfrm>
        <a:off x="1224114" y="1664827"/>
        <a:ext cx="2819694" cy="2297771"/>
      </dsp:txXfrm>
    </dsp:sp>
    <dsp:sp modelId="{BF038101-4A59-4A25-95FC-53B05582DF87}">
      <dsp:nvSpPr>
        <dsp:cNvPr id="0" name=""/>
        <dsp:cNvSpPr/>
      </dsp:nvSpPr>
      <dsp:spPr>
        <a:xfrm>
          <a:off x="4655877" y="1326749"/>
          <a:ext cx="2523974" cy="2081751"/>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1628512"/>
              <a:satOff val="5598"/>
              <a:lumOff val="-2686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924C1B2-E483-4186-9D59-654C45D7A43B}">
      <dsp:nvSpPr>
        <dsp:cNvPr id="0" name=""/>
        <dsp:cNvSpPr/>
      </dsp:nvSpPr>
      <dsp:spPr>
        <a:xfrm rot="272963">
          <a:off x="6015551" y="-683283"/>
          <a:ext cx="3695928" cy="3695928"/>
        </a:xfrm>
        <a:prstGeom prst="circularArrow">
          <a:avLst>
            <a:gd name="adj1" fmla="val 3478"/>
            <a:gd name="adj2" fmla="val 431277"/>
            <a:gd name="adj3" fmla="val 19226548"/>
            <a:gd name="adj4" fmla="val 12408846"/>
            <a:gd name="adj5" fmla="val 4057"/>
          </a:avLst>
        </a:prstGeom>
        <a:gradFill rotWithShape="0">
          <a:gsLst>
            <a:gs pos="0">
              <a:schemeClr val="accent5">
                <a:hueOff val="3257024"/>
                <a:satOff val="11196"/>
                <a:lumOff val="-53726"/>
                <a:alphaOff val="0"/>
                <a:shade val="51000"/>
                <a:satMod val="130000"/>
              </a:schemeClr>
            </a:gs>
            <a:gs pos="80000">
              <a:schemeClr val="accent5">
                <a:hueOff val="3257024"/>
                <a:satOff val="11196"/>
                <a:lumOff val="-53726"/>
                <a:alphaOff val="0"/>
                <a:shade val="93000"/>
                <a:satMod val="130000"/>
              </a:schemeClr>
            </a:gs>
            <a:gs pos="100000">
              <a:schemeClr val="accent5">
                <a:hueOff val="3257024"/>
                <a:satOff val="11196"/>
                <a:lumOff val="-53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454DBCC-3202-425F-9ABC-FA936E541B46}">
      <dsp:nvSpPr>
        <dsp:cNvPr id="0" name=""/>
        <dsp:cNvSpPr/>
      </dsp:nvSpPr>
      <dsp:spPr>
        <a:xfrm>
          <a:off x="4977970" y="393882"/>
          <a:ext cx="2721113" cy="1865733"/>
        </a:xfrm>
        <a:prstGeom prst="roundRect">
          <a:avLst>
            <a:gd name="adj" fmla="val 10000"/>
          </a:avLst>
        </a:prstGeom>
        <a:gradFill rotWithShape="0">
          <a:gsLst>
            <a:gs pos="0">
              <a:schemeClr val="accent5">
                <a:hueOff val="1628512"/>
                <a:satOff val="5598"/>
                <a:lumOff val="-26863"/>
                <a:alphaOff val="0"/>
                <a:shade val="51000"/>
                <a:satMod val="130000"/>
              </a:schemeClr>
            </a:gs>
            <a:gs pos="80000">
              <a:schemeClr val="accent5">
                <a:hueOff val="1628512"/>
                <a:satOff val="5598"/>
                <a:lumOff val="-26863"/>
                <a:alphaOff val="0"/>
                <a:shade val="93000"/>
                <a:satMod val="130000"/>
              </a:schemeClr>
            </a:gs>
            <a:gs pos="100000">
              <a:schemeClr val="accent5">
                <a:hueOff val="1628512"/>
                <a:satOff val="5598"/>
                <a:lumOff val="-268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pt-PT" sz="3200" kern="1200" dirty="0" err="1" smtClean="0">
              <a:solidFill>
                <a:schemeClr val="tx1"/>
              </a:solidFill>
            </a:rPr>
            <a:t>Observation</a:t>
          </a:r>
          <a:r>
            <a:rPr lang="pt-PT" sz="3200" kern="1200" dirty="0" smtClean="0">
              <a:solidFill>
                <a:schemeClr val="tx1"/>
              </a:solidFill>
            </a:rPr>
            <a:t> </a:t>
          </a:r>
          <a:r>
            <a:rPr lang="pt-PT" sz="3200" kern="1200" dirty="0" err="1" smtClean="0">
              <a:solidFill>
                <a:schemeClr val="tx1"/>
              </a:solidFill>
            </a:rPr>
            <a:t>tools</a:t>
          </a:r>
          <a:r>
            <a:rPr lang="pt-PT" sz="3200" kern="1200" dirty="0" smtClean="0">
              <a:solidFill>
                <a:schemeClr val="tx1"/>
              </a:solidFill>
            </a:rPr>
            <a:t>’ </a:t>
          </a:r>
          <a:r>
            <a:rPr lang="pt-PT" sz="3200" kern="1200" dirty="0" err="1" smtClean="0">
              <a:solidFill>
                <a:schemeClr val="tx1"/>
              </a:solidFill>
            </a:rPr>
            <a:t>aplication</a:t>
          </a:r>
          <a:endParaRPr lang="pt-PT" sz="3200" kern="1200" dirty="0">
            <a:solidFill>
              <a:schemeClr val="tx1"/>
            </a:solidFill>
          </a:endParaRPr>
        </a:p>
      </dsp:txBody>
      <dsp:txXfrm>
        <a:off x="4977970" y="393882"/>
        <a:ext cx="2721113" cy="1865733"/>
      </dsp:txXfrm>
    </dsp:sp>
    <dsp:sp modelId="{D3DC0A3B-D460-4A24-8BEE-55F4E23AC09B}">
      <dsp:nvSpPr>
        <dsp:cNvPr id="0" name=""/>
        <dsp:cNvSpPr/>
      </dsp:nvSpPr>
      <dsp:spPr>
        <a:xfrm>
          <a:off x="8311152" y="695958"/>
          <a:ext cx="2523974" cy="2081751"/>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257024"/>
              <a:satOff val="11196"/>
              <a:lumOff val="-5372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A3676751-56B2-483A-8E2D-E70C4E3F2FAB}">
      <dsp:nvSpPr>
        <dsp:cNvPr id="0" name=""/>
        <dsp:cNvSpPr/>
      </dsp:nvSpPr>
      <dsp:spPr>
        <a:xfrm>
          <a:off x="8697555" y="1556816"/>
          <a:ext cx="2592492" cy="2441787"/>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GB" sz="3200" kern="1200" dirty="0" smtClean="0">
              <a:solidFill>
                <a:schemeClr val="tx1"/>
              </a:solidFill>
            </a:rPr>
            <a:t>Data collection and tri-dimensional results’ analysis</a:t>
          </a:r>
          <a:endParaRPr lang="pt-PT" sz="3200" kern="1200" dirty="0">
            <a:solidFill>
              <a:schemeClr val="tx1"/>
            </a:solidFill>
          </a:endParaRPr>
        </a:p>
      </dsp:txBody>
      <dsp:txXfrm>
        <a:off x="8697555" y="1556816"/>
        <a:ext cx="2592492" cy="244178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A48BAF-90BE-475E-9437-C887D951AADC}">
      <dsp:nvSpPr>
        <dsp:cNvPr id="0" name=""/>
        <dsp:cNvSpPr/>
      </dsp:nvSpPr>
      <dsp:spPr>
        <a:xfrm>
          <a:off x="0" y="0"/>
          <a:ext cx="11881320" cy="4896544"/>
        </a:xfrm>
        <a:prstGeom prst="roundRect">
          <a:avLst>
            <a:gd name="adj" fmla="val 8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3800262" numCol="1" spcCol="1270" anchor="t" anchorCtr="0">
          <a:noAutofit/>
        </a:bodyPr>
        <a:lstStyle/>
        <a:p>
          <a:pPr lvl="0" algn="l" defTabSz="1911350">
            <a:lnSpc>
              <a:spcPct val="90000"/>
            </a:lnSpc>
            <a:spcBef>
              <a:spcPct val="0"/>
            </a:spcBef>
            <a:spcAft>
              <a:spcPct val="35000"/>
            </a:spcAft>
          </a:pPr>
          <a:r>
            <a:rPr lang="pt-PT" sz="4300" kern="1200" dirty="0" err="1" smtClean="0">
              <a:solidFill>
                <a:schemeClr val="tx1"/>
              </a:solidFill>
            </a:rPr>
            <a:t>Level</a:t>
          </a:r>
          <a:r>
            <a:rPr lang="pt-PT" sz="4300" kern="1200" dirty="0" smtClean="0">
              <a:solidFill>
                <a:schemeClr val="tx1"/>
              </a:solidFill>
            </a:rPr>
            <a:t> 3</a:t>
          </a:r>
          <a:endParaRPr lang="pt-PT" sz="4300" kern="1200" dirty="0">
            <a:solidFill>
              <a:schemeClr val="tx1"/>
            </a:solidFill>
          </a:endParaRPr>
        </a:p>
      </dsp:txBody>
      <dsp:txXfrm>
        <a:off x="0" y="0"/>
        <a:ext cx="11881320" cy="4896544"/>
      </dsp:txXfrm>
    </dsp:sp>
    <dsp:sp modelId="{2EE1A76A-7B93-4DBD-806C-E5BBEDDA2BA2}">
      <dsp:nvSpPr>
        <dsp:cNvPr id="0" name=""/>
        <dsp:cNvSpPr/>
      </dsp:nvSpPr>
      <dsp:spPr>
        <a:xfrm>
          <a:off x="297033" y="1224136"/>
          <a:ext cx="1782198" cy="1670276"/>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PT" sz="2200" kern="1200" dirty="0" err="1" smtClean="0"/>
            <a:t>Intra</a:t>
          </a:r>
          <a:r>
            <a:rPr lang="pt-PT" sz="2200" kern="1200" dirty="0" smtClean="0"/>
            <a:t> </a:t>
          </a:r>
          <a:r>
            <a:rPr lang="pt-PT" sz="2200" kern="1200" dirty="0" err="1" smtClean="0"/>
            <a:t>dimension</a:t>
          </a:r>
          <a:r>
            <a:rPr lang="pt-PT" sz="2200" kern="1200" dirty="0" smtClean="0"/>
            <a:t> </a:t>
          </a:r>
          <a:r>
            <a:rPr lang="pt-PT" sz="2200" kern="1200" dirty="0" err="1" smtClean="0"/>
            <a:t>analysis</a:t>
          </a:r>
          <a:endParaRPr lang="pt-PT" sz="2200" kern="1200" dirty="0"/>
        </a:p>
      </dsp:txBody>
      <dsp:txXfrm>
        <a:off x="297033" y="1224136"/>
        <a:ext cx="1782198" cy="1670276"/>
      </dsp:txXfrm>
    </dsp:sp>
    <dsp:sp modelId="{70B82DDC-0698-4C88-90D5-4C5CF8E868BA}">
      <dsp:nvSpPr>
        <dsp:cNvPr id="0" name=""/>
        <dsp:cNvSpPr/>
      </dsp:nvSpPr>
      <dsp:spPr>
        <a:xfrm>
          <a:off x="297033" y="2981259"/>
          <a:ext cx="1782198" cy="1670276"/>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814256"/>
              <a:satOff val="2799"/>
              <a:lumOff val="-134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PT" sz="2200" kern="1200" dirty="0" err="1" smtClean="0"/>
            <a:t>inter</a:t>
          </a:r>
          <a:r>
            <a:rPr lang="pt-PT" sz="2200" kern="1200" dirty="0" smtClean="0"/>
            <a:t> </a:t>
          </a:r>
          <a:r>
            <a:rPr lang="pt-PT" sz="2200" kern="1200" dirty="0" err="1" smtClean="0"/>
            <a:t>dimension</a:t>
          </a:r>
          <a:r>
            <a:rPr lang="pt-PT" sz="2200" kern="1200" dirty="0" smtClean="0"/>
            <a:t> </a:t>
          </a:r>
          <a:r>
            <a:rPr lang="pt-PT" sz="2200" kern="1200" dirty="0" err="1" smtClean="0"/>
            <a:t>analysis</a:t>
          </a:r>
          <a:endParaRPr lang="pt-PT" sz="2200" kern="1200" dirty="0"/>
        </a:p>
      </dsp:txBody>
      <dsp:txXfrm>
        <a:off x="297033" y="2981259"/>
        <a:ext cx="1782198" cy="1670276"/>
      </dsp:txXfrm>
    </dsp:sp>
    <dsp:sp modelId="{078D553B-5661-4C69-9C86-5E284CE6AC7E}">
      <dsp:nvSpPr>
        <dsp:cNvPr id="0" name=""/>
        <dsp:cNvSpPr/>
      </dsp:nvSpPr>
      <dsp:spPr>
        <a:xfrm>
          <a:off x="2376264" y="1224136"/>
          <a:ext cx="9208023" cy="3427580"/>
        </a:xfrm>
        <a:prstGeom prst="roundRect">
          <a:avLst>
            <a:gd name="adj" fmla="val 10500"/>
          </a:avLst>
        </a:prstGeom>
        <a:solidFill>
          <a:schemeClr val="accent5">
            <a:hueOff val="1628512"/>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2176514" numCol="1" spcCol="1270" anchor="t" anchorCtr="0">
          <a:noAutofit/>
        </a:bodyPr>
        <a:lstStyle/>
        <a:p>
          <a:pPr lvl="0" algn="l" defTabSz="1911350">
            <a:lnSpc>
              <a:spcPct val="90000"/>
            </a:lnSpc>
            <a:spcBef>
              <a:spcPct val="0"/>
            </a:spcBef>
            <a:spcAft>
              <a:spcPct val="35000"/>
            </a:spcAft>
          </a:pPr>
          <a:r>
            <a:rPr lang="pt-PT" sz="4300" kern="1200" dirty="0" err="1" smtClean="0">
              <a:solidFill>
                <a:schemeClr val="tx1"/>
              </a:solidFill>
            </a:rPr>
            <a:t>Level</a:t>
          </a:r>
          <a:r>
            <a:rPr lang="pt-PT" sz="4300" kern="1200" dirty="0" smtClean="0">
              <a:solidFill>
                <a:schemeClr val="tx1"/>
              </a:solidFill>
            </a:rPr>
            <a:t> 2</a:t>
          </a:r>
          <a:endParaRPr lang="pt-PT" sz="4300" kern="1200" dirty="0">
            <a:solidFill>
              <a:schemeClr val="tx1"/>
            </a:solidFill>
          </a:endParaRPr>
        </a:p>
      </dsp:txBody>
      <dsp:txXfrm>
        <a:off x="2376264" y="1224136"/>
        <a:ext cx="9208023" cy="3427580"/>
      </dsp:txXfrm>
    </dsp:sp>
    <dsp:sp modelId="{03D2024A-C066-4E32-B132-95F6C2A325FD}">
      <dsp:nvSpPr>
        <dsp:cNvPr id="0" name=""/>
        <dsp:cNvSpPr/>
      </dsp:nvSpPr>
      <dsp:spPr>
        <a:xfrm>
          <a:off x="2606464" y="2423789"/>
          <a:ext cx="1841604" cy="1970858"/>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1628512"/>
              <a:satOff val="5598"/>
              <a:lumOff val="-26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PT" sz="2200" kern="1200" dirty="0" err="1" smtClean="0"/>
            <a:t>Answers</a:t>
          </a:r>
          <a:r>
            <a:rPr lang="pt-PT" sz="2200" kern="1200" dirty="0" smtClean="0"/>
            <a:t>’ </a:t>
          </a:r>
          <a:r>
            <a:rPr lang="pt-PT" sz="2200" kern="1200" dirty="0" err="1" smtClean="0"/>
            <a:t>categories</a:t>
          </a:r>
          <a:r>
            <a:rPr lang="pt-PT" sz="2200" kern="1200" dirty="0" smtClean="0"/>
            <a:t> vs. </a:t>
          </a:r>
          <a:r>
            <a:rPr lang="pt-PT" sz="2200" kern="1200" dirty="0" err="1" smtClean="0"/>
            <a:t>Dimensions</a:t>
          </a:r>
          <a:r>
            <a:rPr lang="pt-PT" sz="2200" kern="1200" dirty="0" smtClean="0"/>
            <a:t>’ </a:t>
          </a:r>
          <a:r>
            <a:rPr lang="pt-PT" sz="2200" kern="1200" dirty="0" err="1" smtClean="0"/>
            <a:t>profile</a:t>
          </a:r>
          <a:endParaRPr lang="pt-PT" sz="2200" kern="1200" dirty="0"/>
        </a:p>
      </dsp:txBody>
      <dsp:txXfrm>
        <a:off x="2606464" y="2423789"/>
        <a:ext cx="1841604" cy="1970858"/>
      </dsp:txXfrm>
    </dsp:sp>
    <dsp:sp modelId="{7374404B-CE76-49C5-A098-5806E56755A2}">
      <dsp:nvSpPr>
        <dsp:cNvPr id="0" name=""/>
        <dsp:cNvSpPr/>
      </dsp:nvSpPr>
      <dsp:spPr>
        <a:xfrm>
          <a:off x="4693121" y="2448272"/>
          <a:ext cx="6594132" cy="1958617"/>
        </a:xfrm>
        <a:prstGeom prst="roundRect">
          <a:avLst>
            <a:gd name="adj" fmla="val 10500"/>
          </a:avLst>
        </a:prstGeom>
        <a:solidFill>
          <a:schemeClr val="accent5">
            <a:hueOff val="3257024"/>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105531" numCol="1" spcCol="1270" anchor="t" anchorCtr="0">
          <a:noAutofit/>
        </a:bodyPr>
        <a:lstStyle/>
        <a:p>
          <a:pPr lvl="0" algn="l" defTabSz="1911350">
            <a:lnSpc>
              <a:spcPct val="90000"/>
            </a:lnSpc>
            <a:spcBef>
              <a:spcPct val="0"/>
            </a:spcBef>
            <a:spcAft>
              <a:spcPct val="35000"/>
            </a:spcAft>
          </a:pPr>
          <a:r>
            <a:rPr lang="pt-PT" sz="4300" kern="1200" dirty="0" err="1" smtClean="0">
              <a:solidFill>
                <a:schemeClr val="tx1"/>
              </a:solidFill>
            </a:rPr>
            <a:t>Level</a:t>
          </a:r>
          <a:r>
            <a:rPr lang="pt-PT" sz="4300" kern="1200" dirty="0" smtClean="0">
              <a:solidFill>
                <a:schemeClr val="tx1"/>
              </a:solidFill>
            </a:rPr>
            <a:t> 1</a:t>
          </a:r>
          <a:endParaRPr lang="pt-PT" sz="4300" kern="1200" dirty="0">
            <a:solidFill>
              <a:schemeClr val="tx1"/>
            </a:solidFill>
          </a:endParaRPr>
        </a:p>
      </dsp:txBody>
      <dsp:txXfrm>
        <a:off x="4693121" y="2448272"/>
        <a:ext cx="6594132" cy="1958617"/>
      </dsp:txXfrm>
    </dsp:sp>
    <dsp:sp modelId="{266AD6B0-3AAE-4CBC-BC2A-CCE1228EA78F}">
      <dsp:nvSpPr>
        <dsp:cNvPr id="0" name=""/>
        <dsp:cNvSpPr/>
      </dsp:nvSpPr>
      <dsp:spPr>
        <a:xfrm>
          <a:off x="4857974" y="3329649"/>
          <a:ext cx="3086330" cy="881377"/>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2442768"/>
              <a:satOff val="8397"/>
              <a:lumOff val="-402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PT" sz="2200" kern="1200" dirty="0" err="1" smtClean="0"/>
            <a:t>Clients</a:t>
          </a:r>
          <a:r>
            <a:rPr lang="pt-PT" sz="2200" kern="1200" dirty="0" smtClean="0"/>
            <a:t>’ </a:t>
          </a:r>
          <a:r>
            <a:rPr lang="pt-PT" sz="2200" kern="1200" dirty="0" err="1" smtClean="0"/>
            <a:t>profile</a:t>
          </a:r>
          <a:endParaRPr lang="pt-PT" sz="2200" kern="1200" dirty="0"/>
        </a:p>
      </dsp:txBody>
      <dsp:txXfrm>
        <a:off x="4857974" y="3329649"/>
        <a:ext cx="3086330" cy="881377"/>
      </dsp:txXfrm>
    </dsp:sp>
    <dsp:sp modelId="{3E96C9F4-A022-4A20-B24C-28475DC2B710}">
      <dsp:nvSpPr>
        <dsp:cNvPr id="0" name=""/>
        <dsp:cNvSpPr/>
      </dsp:nvSpPr>
      <dsp:spPr>
        <a:xfrm>
          <a:off x="8032110" y="3329649"/>
          <a:ext cx="3086330" cy="881377"/>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3257024"/>
              <a:satOff val="11196"/>
              <a:lumOff val="-537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PT" sz="2200" kern="1200" smtClean="0"/>
            <a:t>Professionals ‘ profile</a:t>
          </a:r>
          <a:endParaRPr lang="pt-PT" sz="2200" kern="1200" dirty="0"/>
        </a:p>
      </dsp:txBody>
      <dsp:txXfrm>
        <a:off x="8032110" y="3329649"/>
        <a:ext cx="3086330" cy="88137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95A4329-254C-49E9-911E-402C126E66A6}" type="datetimeFigureOut">
              <a:rPr lang="pt-PT" smtClean="0"/>
              <a:pPr/>
              <a:t>23-09-2011</a:t>
            </a:fld>
            <a:endParaRPr lang="pt-PT"/>
          </a:p>
        </p:txBody>
      </p:sp>
      <p:sp>
        <p:nvSpPr>
          <p:cNvPr id="4" name="Marcador de Posição da Imagem do Diapositivo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C62E3BB-4967-46B7-98EB-C3BAEFAD35AE}" type="slidenum">
              <a:rPr lang="pt-PT" smtClean="0"/>
              <a:pPr/>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diagramQuickStyle" Target="../diagrams/quickStyle2.xml"/><Relationship Id="rId3" Type="http://schemas.openxmlformats.org/officeDocument/2006/relationships/oleObject" Target="../embeddings/oleObject1.bin"/><Relationship Id="rId7" Type="http://schemas.openxmlformats.org/officeDocument/2006/relationships/diagramColors" Target="../diagrams/colors1.xml"/><Relationship Id="rId12" Type="http://schemas.openxmlformats.org/officeDocument/2006/relationships/diagramLayout" Target="../diagrams/layout2.xml"/><Relationship Id="rId2" Type="http://schemas.openxmlformats.org/officeDocument/2006/relationships/slideLayout" Target="../slideLayouts/slideLayout7.xml"/><Relationship Id="rId16" Type="http://schemas.openxmlformats.org/officeDocument/2006/relationships/image" Target="../media/image4.png"/><Relationship Id="rId1" Type="http://schemas.openxmlformats.org/officeDocument/2006/relationships/vmlDrawing" Target="../drawings/vmlDrawing1.vml"/><Relationship Id="rId6" Type="http://schemas.openxmlformats.org/officeDocument/2006/relationships/diagramQuickStyle" Target="../diagrams/quickStyle1.xml"/><Relationship Id="rId11" Type="http://schemas.openxmlformats.org/officeDocument/2006/relationships/diagramData" Target="../diagrams/data2.xml"/><Relationship Id="rId5" Type="http://schemas.openxmlformats.org/officeDocument/2006/relationships/diagramLayout" Target="../diagrams/layout1.xml"/><Relationship Id="rId15" Type="http://schemas.microsoft.com/office/2007/relationships/diagramDrawing" Target="../diagrams/drawing2.xml"/><Relationship Id="rId10" Type="http://schemas.openxmlformats.org/officeDocument/2006/relationships/image" Target="../media/image3.png"/><Relationship Id="rId4" Type="http://schemas.openxmlformats.org/officeDocument/2006/relationships/diagramData" Target="../diagrams/data1.xml"/><Relationship Id="rId9" Type="http://schemas.openxmlformats.org/officeDocument/2006/relationships/image" Target="../media/image2.png"/><Relationship Id="rId14"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Text Box 214"/>
          <p:cNvSpPr txBox="1">
            <a:spLocks noChangeArrowheads="1"/>
          </p:cNvSpPr>
          <p:nvPr/>
        </p:nvSpPr>
        <p:spPr bwMode="auto">
          <a:xfrm>
            <a:off x="28749027" y="5706940"/>
            <a:ext cx="13033499" cy="24037350"/>
          </a:xfrm>
          <a:prstGeom prst="rect">
            <a:avLst/>
          </a:prstGeom>
          <a:noFill/>
          <a:ln w="9525">
            <a:noFill/>
            <a:miter lim="800000"/>
            <a:headEnd/>
            <a:tailEnd/>
          </a:ln>
        </p:spPr>
        <p:txBody>
          <a:bodyPr wrap="square" numCol="1">
            <a:spAutoFit/>
          </a:bodyPr>
          <a:lstStyle/>
          <a:p>
            <a:pPr defTabSz="2952750">
              <a:spcBef>
                <a:spcPct val="50000"/>
              </a:spcBef>
            </a:pPr>
            <a:r>
              <a:rPr lang="en-US" sz="3600" b="1" dirty="0" smtClean="0"/>
              <a:t>Findings and discussion</a:t>
            </a: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algn="just" defTabSz="2952750">
              <a:spcBef>
                <a:spcPct val="50000"/>
              </a:spcBef>
            </a:pPr>
            <a:endParaRPr lang="en-US" dirty="0" smtClean="0"/>
          </a:p>
          <a:p>
            <a:pPr algn="just" defTabSz="2952750">
              <a:spcBef>
                <a:spcPct val="50000"/>
              </a:spcBef>
            </a:pPr>
            <a:r>
              <a:rPr lang="en-US" dirty="0" smtClean="0"/>
              <a:t>The critical ergonomic factors identified with the ETdA methodology; Thermal environment, Noise, Postures and movements and Lifting, accomplished by the three level analyses (Table 1).</a:t>
            </a:r>
          </a:p>
          <a:p>
            <a:pPr algn="just" defTabSz="2952750">
              <a:spcBef>
                <a:spcPct val="50000"/>
              </a:spcBef>
            </a:pPr>
            <a:endParaRPr lang="en-US" b="1" dirty="0" smtClean="0"/>
          </a:p>
          <a:p>
            <a:pPr algn="just"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defTabSz="2952750">
              <a:spcBef>
                <a:spcPct val="50000"/>
              </a:spcBef>
            </a:pPr>
            <a:endParaRPr lang="en-US" b="1" dirty="0" smtClean="0"/>
          </a:p>
          <a:p>
            <a:pPr algn="just" defTabSz="2952750">
              <a:spcBef>
                <a:spcPct val="50000"/>
              </a:spcBef>
            </a:pPr>
            <a:endParaRPr lang="en-US" dirty="0" smtClean="0"/>
          </a:p>
          <a:p>
            <a:pPr algn="just" defTabSz="2952750">
              <a:spcBef>
                <a:spcPct val="50000"/>
              </a:spcBef>
            </a:pPr>
            <a:r>
              <a:rPr lang="en-US" dirty="0" smtClean="0"/>
              <a:t>Considering the critical EF identified, ETdA weight tables are obtained representing the simplification and summarization of the ETdA dimensions results (Table 2). </a:t>
            </a:r>
            <a:r>
              <a:rPr lang="en-GB" dirty="0" smtClean="0"/>
              <a:t>There are differences between the three ETdA dimensions evaluations.</a:t>
            </a:r>
            <a:endParaRPr lang="en-US"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r>
              <a:rPr lang="en-US" b="1" dirty="0" smtClean="0"/>
              <a:t>Clients’ ergonomic evaluation will reproduce organizational adjustments, which will also benefit the professionals’ ergonomic context, facilitating the ergonomic intervention.</a:t>
            </a:r>
            <a:endParaRPr lang="en-US" b="1" dirty="0"/>
          </a:p>
        </p:txBody>
      </p:sp>
      <p:sp>
        <p:nvSpPr>
          <p:cNvPr id="34" name="CaixaDeTexto 33"/>
          <p:cNvSpPr txBox="1"/>
          <p:nvPr/>
        </p:nvSpPr>
        <p:spPr>
          <a:xfrm>
            <a:off x="28677070" y="6535603"/>
            <a:ext cx="6552728" cy="5148000"/>
          </a:xfrm>
          <a:prstGeom prst="rect">
            <a:avLst/>
          </a:prstGeom>
          <a:solidFill>
            <a:schemeClr val="bg2">
              <a:lumMod val="20000"/>
              <a:lumOff val="80000"/>
            </a:schemeClr>
          </a:solidFill>
        </p:spPr>
        <p:txBody>
          <a:bodyPr wrap="square" rtlCol="0">
            <a:spAutoFit/>
          </a:bodyPr>
          <a:lstStyle/>
          <a:p>
            <a:pPr algn="just">
              <a:buFont typeface="Arial" pitchFamily="34" charset="0"/>
              <a:buChar char="•"/>
            </a:pPr>
            <a:r>
              <a:rPr lang="en-US" dirty="0" smtClean="0"/>
              <a:t>Clients’ age ranged between 17 to 76 years old, with a mean age of 49. About 66.1% of the respondents were male. </a:t>
            </a:r>
          </a:p>
          <a:p>
            <a:pPr algn="just">
              <a:buFont typeface="Arial" pitchFamily="34" charset="0"/>
              <a:buChar char="•"/>
            </a:pPr>
            <a:endParaRPr lang="en-US" dirty="0" smtClean="0"/>
          </a:p>
          <a:p>
            <a:pPr algn="just">
              <a:buFont typeface="Arial" pitchFamily="34" charset="0"/>
              <a:buChar char="•"/>
            </a:pPr>
            <a:endParaRPr lang="en-US" dirty="0" smtClean="0"/>
          </a:p>
          <a:p>
            <a:pPr algn="just">
              <a:buFont typeface="Arial" pitchFamily="34" charset="0"/>
              <a:buChar char="•"/>
            </a:pPr>
            <a:endParaRPr lang="en-US" dirty="0" smtClean="0"/>
          </a:p>
          <a:p>
            <a:pPr algn="just">
              <a:buFont typeface="Arial" pitchFamily="34" charset="0"/>
              <a:buChar char="•"/>
            </a:pPr>
            <a:endParaRPr lang="en-US" dirty="0" smtClean="0"/>
          </a:p>
          <a:p>
            <a:pPr algn="just">
              <a:buFont typeface="Arial" pitchFamily="34" charset="0"/>
              <a:buChar char="•"/>
            </a:pPr>
            <a:endParaRPr lang="en-US" dirty="0" smtClean="0"/>
          </a:p>
          <a:p>
            <a:pPr algn="just">
              <a:buFont typeface="Arial" pitchFamily="34" charset="0"/>
              <a:buChar char="•"/>
            </a:pPr>
            <a:endParaRPr lang="en-US" dirty="0" smtClean="0"/>
          </a:p>
        </p:txBody>
      </p:sp>
      <p:graphicFrame>
        <p:nvGraphicFramePr>
          <p:cNvPr id="2259" name="Group 211"/>
          <p:cNvGraphicFramePr>
            <a:graphicFrameLocks noGrp="1"/>
          </p:cNvGraphicFramePr>
          <p:nvPr>
            <p:extLst>
              <p:ext uri="{D42A27DB-BD31-4B8C-83A1-F6EECF244321}">
                <p14:modId xmlns=""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University</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of</a:t>
                      </a:r>
                      <a:r>
                        <a:rPr kumimoji="0" lang="pt-PT" sz="2400" b="0" i="0" u="none" strike="noStrike" cap="none" normalizeH="0" baseline="0" dirty="0" smtClean="0">
                          <a:ln>
                            <a:noFill/>
                          </a:ln>
                          <a:solidFill>
                            <a:schemeClr val="tx1"/>
                          </a:solidFill>
                          <a:effectLst/>
                          <a:latin typeface="Arial" charset="0"/>
                        </a:rPr>
                        <a:t>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School</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of</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Engineering</a:t>
                      </a:r>
                      <a:endParaRPr kumimoji="0" lang="pt-PT" sz="2400" b="0" i="0" u="none" strike="noStrike" cap="none" normalizeH="0" baseline="0" dirty="0" smtClean="0">
                        <a:ln>
                          <a:noFill/>
                        </a:ln>
                        <a:solidFill>
                          <a:schemeClr val="tx1"/>
                        </a:solidFill>
                        <a:effectLst/>
                        <a:latin typeface="Arial" charset="0"/>
                      </a:endParaRP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Algoritmi</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Center</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30"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2224916600"/>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3"/>
            <a:ext cx="12889334" cy="22067580"/>
          </a:xfrm>
          <a:prstGeom prst="rect">
            <a:avLst/>
          </a:prstGeom>
          <a:noFill/>
          <a:ln w="9525">
            <a:noFill/>
            <a:miter lim="800000"/>
            <a:headEnd/>
            <a:tailEnd/>
          </a:ln>
        </p:spPr>
        <p:txBody>
          <a:bodyPr wrap="square">
            <a:spAutoFit/>
          </a:bodyPr>
          <a:lstStyle/>
          <a:p>
            <a:pPr defTabSz="2952750">
              <a:spcBef>
                <a:spcPct val="50000"/>
              </a:spcBef>
            </a:pPr>
            <a:r>
              <a:rPr lang="en-US" sz="3600" b="1" dirty="0" smtClean="0"/>
              <a:t>Purpose and Method</a:t>
            </a:r>
            <a:endParaRPr lang="en-US" sz="3600" b="1" dirty="0"/>
          </a:p>
          <a:p>
            <a:pPr algn="just" defTabSz="2952750">
              <a:spcBef>
                <a:spcPct val="50000"/>
              </a:spcBef>
            </a:pPr>
            <a:r>
              <a:rPr lang="en-US" dirty="0" smtClean="0"/>
              <a:t>In human work activities, different ergonomic methodologies are used to evaluate two groups of ergonomic factors (EF):</a:t>
            </a:r>
          </a:p>
          <a:p>
            <a:pPr algn="just" defTabSz="2952750">
              <a:spcBef>
                <a:spcPct val="50000"/>
              </a:spcBef>
              <a:buFontTx/>
              <a:buChar char="-"/>
            </a:pPr>
            <a:r>
              <a:rPr lang="en-US" dirty="0" smtClean="0"/>
              <a:t> intrinsic (individual) and, </a:t>
            </a:r>
          </a:p>
          <a:p>
            <a:pPr algn="just" defTabSz="2952750">
              <a:spcBef>
                <a:spcPct val="50000"/>
              </a:spcBef>
              <a:buFontTx/>
              <a:buChar char="-"/>
            </a:pPr>
            <a:r>
              <a:rPr lang="en-US" dirty="0" smtClean="0"/>
              <a:t> extrinsic (environmental or occupational).</a:t>
            </a:r>
          </a:p>
          <a:p>
            <a:pPr algn="just" defTabSz="2952750">
              <a:spcBef>
                <a:spcPct val="50000"/>
              </a:spcBef>
            </a:pPr>
            <a:r>
              <a:rPr lang="en-US" dirty="0" smtClean="0"/>
              <a:t>This will helps the activity characterization and identification of critical situations that need ergonomic intervention. </a:t>
            </a:r>
          </a:p>
          <a:p>
            <a:pPr algn="just" defTabSz="2952750">
              <a:spcBef>
                <a:spcPct val="50000"/>
              </a:spcBef>
            </a:pPr>
            <a:r>
              <a:rPr lang="en-US" dirty="0" smtClean="0"/>
              <a:t>Processes of improvements are often multidimensional (considering all the organizational participants), cross and serially correlated. So, the client becomes an important participant and their opinion relevant in the ergonomic analysis. </a:t>
            </a:r>
          </a:p>
          <a:p>
            <a:pPr algn="just" defTabSz="2952750">
              <a:spcBef>
                <a:spcPct val="50000"/>
              </a:spcBef>
            </a:pPr>
            <a:r>
              <a:rPr lang="en-GB" dirty="0" smtClean="0"/>
              <a:t>The Ergonomic Tridimensional Analysis (ETdA) is an auxiliary tool on the ergonomic analysis and intervention in common areas. The ETdA goals are:</a:t>
            </a:r>
          </a:p>
          <a:p>
            <a:pPr algn="just" defTabSz="2952750">
              <a:spcBef>
                <a:spcPct val="50000"/>
              </a:spcBef>
              <a:buFontTx/>
              <a:buChar char="-"/>
            </a:pPr>
            <a:r>
              <a:rPr lang="en-GB" dirty="0" smtClean="0"/>
              <a:t> diagnosis of the studied conditions, </a:t>
            </a:r>
          </a:p>
          <a:p>
            <a:pPr algn="just" defTabSz="2952750">
              <a:spcBef>
                <a:spcPct val="50000"/>
              </a:spcBef>
              <a:buFontTx/>
              <a:buChar char="-"/>
            </a:pPr>
            <a:r>
              <a:rPr lang="en-GB" dirty="0" smtClean="0"/>
              <a:t> identification of the critical </a:t>
            </a:r>
            <a:r>
              <a:rPr lang="en-GB" dirty="0" err="1" smtClean="0"/>
              <a:t>Efs</a:t>
            </a:r>
            <a:r>
              <a:rPr lang="en-GB" dirty="0" smtClean="0"/>
              <a:t> and,  </a:t>
            </a:r>
          </a:p>
          <a:p>
            <a:pPr algn="just" defTabSz="2952750">
              <a:spcBef>
                <a:spcPct val="50000"/>
              </a:spcBef>
              <a:buFontTx/>
              <a:buChar char="-"/>
            </a:pPr>
            <a:r>
              <a:rPr lang="en-US" dirty="0" smtClean="0"/>
              <a:t> development of the ETdA weight table to help the Analyst decision making to ergonomic intervention.</a:t>
            </a:r>
            <a:endParaRPr lang="en-GB" dirty="0" smtClean="0"/>
          </a:p>
          <a:p>
            <a:pPr algn="just" defTabSz="2952750">
              <a:spcBef>
                <a:spcPct val="50000"/>
              </a:spcBef>
            </a:pPr>
            <a:r>
              <a:rPr lang="en-US" b="1" i="1" dirty="0" smtClean="0"/>
              <a:t>ETdA variables</a:t>
            </a:r>
            <a:endParaRPr lang="en-US" i="1" dirty="0" smtClean="0"/>
          </a:p>
          <a:p>
            <a:pPr algn="just" defTabSz="2952750">
              <a:spcBef>
                <a:spcPct val="50000"/>
              </a:spcBef>
            </a:pPr>
            <a:r>
              <a:rPr lang="en-US" dirty="0" smtClean="0"/>
              <a:t>In order to define the ETdA weight table, firstly it is necessary to categorize the results obtained through the observation tools. Several variables can be defined according to their relevance in the ergonomic analysis: supplementary, temporary and ETdA variables (Figure1).</a:t>
            </a:r>
            <a:endParaRPr lang="en-GB" dirty="0" smtClean="0"/>
          </a:p>
          <a:p>
            <a:pPr algn="just" defTabSz="2952750">
              <a:spcBef>
                <a:spcPct val="50000"/>
              </a:spcBef>
            </a:pPr>
            <a:endParaRPr lang="en-GB"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b="1" dirty="0" smtClean="0"/>
          </a:p>
          <a:p>
            <a:pPr algn="just"/>
            <a:endParaRPr lang="en-US" b="1" dirty="0" smtClean="0">
              <a:solidFill>
                <a:srgbClr val="000000"/>
              </a:solidFill>
              <a:latin typeface="Arial"/>
            </a:endParaRPr>
          </a:p>
          <a:p>
            <a:pPr algn="just" defTabSz="2952750">
              <a:spcBef>
                <a:spcPct val="50000"/>
              </a:spcBef>
            </a:pPr>
            <a:endParaRPr lang="en-US"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Isabel F. Loureiro</a:t>
            </a:r>
            <a:r>
              <a:rPr lang="pt-PT" sz="4000" dirty="0" smtClean="0"/>
              <a:t> *</a:t>
            </a:r>
            <a:endParaRPr lang="en-US" sz="4000" dirty="0"/>
          </a:p>
          <a:p>
            <a:pPr algn="ctr" defTabSz="2952750">
              <a:spcBef>
                <a:spcPct val="20000"/>
              </a:spcBef>
            </a:pPr>
            <a:r>
              <a:rPr lang="en-US" sz="4000" dirty="0"/>
              <a:t> Supervisors:  </a:t>
            </a:r>
            <a:r>
              <a:rPr lang="pt-PT" sz="4000" dirty="0" smtClean="0"/>
              <a:t>Celina P. Leão, Pedro M. </a:t>
            </a:r>
            <a:r>
              <a:rPr lang="pt-PT" sz="4000" dirty="0" err="1" smtClean="0"/>
              <a:t>Arezes</a:t>
            </a:r>
            <a:endParaRPr lang="en-US" sz="4000" dirty="0"/>
          </a:p>
          <a:p>
            <a:pPr algn="ctr" defTabSz="2952750">
              <a:spcBef>
                <a:spcPct val="50000"/>
              </a:spcBef>
            </a:pPr>
            <a:r>
              <a:rPr lang="pt-PT" dirty="0"/>
              <a:t>* </a:t>
            </a:r>
            <a:r>
              <a:rPr lang="pt-PT" dirty="0" smtClean="0"/>
              <a:t>Id2500@alunos.uminho.pt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ETDA: A CHALLENGE IN THE FUTURE OF ERGONOMICS</a:t>
            </a:r>
            <a:endParaRPr lang="en-US" sz="4800" b="1" dirty="0"/>
          </a:p>
        </p:txBody>
      </p:sp>
      <p:sp>
        <p:nvSpPr>
          <p:cNvPr id="1038" name="Text Box 214"/>
          <p:cNvSpPr txBox="1">
            <a:spLocks noChangeArrowheads="1"/>
          </p:cNvSpPr>
          <p:nvPr/>
        </p:nvSpPr>
        <p:spPr bwMode="auto">
          <a:xfrm>
            <a:off x="14851063" y="5634932"/>
            <a:ext cx="12817475" cy="38749069"/>
          </a:xfrm>
          <a:prstGeom prst="rect">
            <a:avLst/>
          </a:prstGeom>
          <a:noFill/>
          <a:ln w="9525">
            <a:noFill/>
            <a:miter lim="800000"/>
            <a:headEnd/>
            <a:tailEnd/>
          </a:ln>
        </p:spPr>
        <p:txBody>
          <a:bodyPr wrap="square">
            <a:spAutoFit/>
          </a:bodyPr>
          <a:lstStyle/>
          <a:p>
            <a:pPr algn="just" defTabSz="2952750">
              <a:spcBef>
                <a:spcPct val="50000"/>
              </a:spcBef>
            </a:pPr>
            <a:r>
              <a:rPr lang="en-US" b="1" i="1" dirty="0" smtClean="0"/>
              <a:t>ETdA dimensions and observation tools</a:t>
            </a:r>
          </a:p>
          <a:p>
            <a:pPr algn="just" defTabSz="2952750">
              <a:spcBef>
                <a:spcPct val="50000"/>
              </a:spcBef>
            </a:pPr>
            <a:r>
              <a:rPr lang="en-US" dirty="0" smtClean="0"/>
              <a:t>Specific observation tools were assembled to ETdA dimensions: </a:t>
            </a:r>
          </a:p>
          <a:p>
            <a:pPr algn="just" defTabSz="2952750">
              <a:spcBef>
                <a:spcPct val="50000"/>
              </a:spcBef>
              <a:buFontTx/>
              <a:buChar char="-"/>
            </a:pPr>
            <a:r>
              <a:rPr lang="en-US" dirty="0" smtClean="0"/>
              <a:t> an evaluation form to professionals’ dimension, </a:t>
            </a:r>
          </a:p>
          <a:p>
            <a:pPr algn="just" defTabSz="2952750">
              <a:spcBef>
                <a:spcPct val="50000"/>
              </a:spcBef>
              <a:buFontTx/>
              <a:buChar char="-"/>
            </a:pPr>
            <a:r>
              <a:rPr lang="en-US" dirty="0" smtClean="0"/>
              <a:t> a checklist for direct and indirect observations to Analyst’ dimension and, </a:t>
            </a:r>
          </a:p>
          <a:p>
            <a:pPr algn="just" defTabSz="2952750">
              <a:spcBef>
                <a:spcPct val="50000"/>
              </a:spcBef>
              <a:buFontTx/>
              <a:buChar char="-"/>
            </a:pPr>
            <a:r>
              <a:rPr lang="en-US" dirty="0" smtClean="0"/>
              <a:t> ETdA questionnaire to Clients’ dimension. The questionnaire was pre-tested to be used in the survey and the results of validation (sensibility, validity and reliability) contributed for its improvement. </a:t>
            </a:r>
            <a:endParaRPr lang="en-GB" b="1" dirty="0" smtClean="0"/>
          </a:p>
          <a:p>
            <a:pPr algn="just" defTabSz="2952750">
              <a:spcBef>
                <a:spcPct val="50000"/>
              </a:spcBef>
            </a:pPr>
            <a:r>
              <a:rPr lang="en-GB" b="1" i="1" dirty="0" smtClean="0"/>
              <a:t>Ergonomic factors: ETdA levels analysis</a:t>
            </a:r>
            <a:endParaRPr lang="en-GB" i="1" dirty="0"/>
          </a:p>
          <a:p>
            <a:pPr algn="just" defTabSz="2952750">
              <a:spcBef>
                <a:spcPct val="50000"/>
              </a:spcBef>
            </a:pPr>
            <a:r>
              <a:rPr lang="en-US" dirty="0" smtClean="0"/>
              <a:t>A model framework was developed to study the defined ergonomic variables: supplementary, temporary and ETDA variables (Figure 2). </a:t>
            </a:r>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ts val="0"/>
              </a:spcBef>
            </a:pPr>
            <a:endParaRPr lang="en-US" dirty="0" smtClean="0"/>
          </a:p>
          <a:p>
            <a:pPr algn="just" defTabSz="2952750">
              <a:spcBef>
                <a:spcPts val="0"/>
              </a:spcBef>
            </a:pPr>
            <a:endParaRPr lang="en-US" dirty="0" smtClean="0"/>
          </a:p>
          <a:p>
            <a:pPr algn="just" defTabSz="2952750">
              <a:spcBef>
                <a:spcPts val="0"/>
              </a:spcBef>
            </a:pPr>
            <a:endParaRPr lang="en-US" dirty="0" smtClean="0"/>
          </a:p>
          <a:p>
            <a:pPr algn="just" defTabSz="2952750">
              <a:spcBef>
                <a:spcPts val="0"/>
              </a:spcBef>
            </a:pPr>
            <a:endParaRPr lang="en-US" dirty="0" smtClean="0"/>
          </a:p>
          <a:p>
            <a:pPr algn="just" defTabSz="2952750">
              <a:spcBef>
                <a:spcPts val="0"/>
              </a:spcBef>
            </a:pPr>
            <a:endParaRPr lang="en-US" dirty="0" smtClean="0"/>
          </a:p>
          <a:p>
            <a:pPr algn="just" defTabSz="2952750">
              <a:spcBef>
                <a:spcPts val="0"/>
              </a:spcBef>
            </a:pPr>
            <a:endParaRPr lang="en-US" dirty="0" smtClean="0"/>
          </a:p>
          <a:p>
            <a:pPr algn="just" defTabSz="2952750">
              <a:spcBef>
                <a:spcPts val="0"/>
              </a:spcBef>
            </a:pPr>
            <a:r>
              <a:rPr lang="en-US" dirty="0" smtClean="0"/>
              <a:t>With this procedure, the dimensions’ profile definition is made. With the defined profiles and the different answer categories, several correlations can be studied. Standard residuals procedure can be use to increase the meaningful of the obtained results Through a multivariate analysis an inter and intra dimension analysis of the ergonomic factors’ correlations is then made.</a:t>
            </a:r>
          </a:p>
          <a:p>
            <a:pPr algn="just" defTabSz="2952750">
              <a:spcBef>
                <a:spcPct val="50000"/>
              </a:spcBef>
            </a:pPr>
            <a:r>
              <a:rPr lang="en-US" b="1" i="1" dirty="0" smtClean="0"/>
              <a:t>Experimental study</a:t>
            </a:r>
          </a:p>
          <a:p>
            <a:pPr algn="just" defTabSz="2952750">
              <a:spcBef>
                <a:spcPct val="50000"/>
              </a:spcBef>
            </a:pPr>
            <a:r>
              <a:rPr lang="en-US" dirty="0" smtClean="0"/>
              <a:t>A</a:t>
            </a:r>
            <a:r>
              <a:rPr lang="en-GB" dirty="0" smtClean="0"/>
              <a:t> case study was performed on three different stores, namely a wholesale retailer, entertainment retail chain and a sports store. </a:t>
            </a:r>
            <a:r>
              <a:rPr lang="en-US" i="1" dirty="0" smtClean="0"/>
              <a:t>Modus operandi </a:t>
            </a:r>
            <a:r>
              <a:rPr lang="en-US" dirty="0" smtClean="0"/>
              <a:t>of the multidimensional process is </a:t>
            </a:r>
            <a:r>
              <a:rPr lang="en-GB" dirty="0" smtClean="0"/>
              <a:t>described in Figure 3.</a:t>
            </a:r>
          </a:p>
          <a:p>
            <a:pPr algn="just" defTabSz="2952750">
              <a:spcBef>
                <a:spcPct val="50000"/>
              </a:spcBef>
            </a:pPr>
            <a:r>
              <a:rPr lang="en-GB" dirty="0" smtClean="0"/>
              <a:t> </a:t>
            </a:r>
          </a:p>
          <a:p>
            <a:pPr algn="just" defTabSz="2952750">
              <a:spcBef>
                <a:spcPts val="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b="1" dirty="0" smtClean="0"/>
          </a:p>
          <a:p>
            <a:pPr algn="just" defTabSz="2952750">
              <a:spcBef>
                <a:spcPct val="50000"/>
              </a:spcBef>
            </a:pPr>
            <a:endParaRPr lang="en-US" b="1"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a:p>
        </p:txBody>
      </p:sp>
      <p:sp>
        <p:nvSpPr>
          <p:cNvPr id="1041" name="Text Box 214"/>
          <p:cNvSpPr txBox="1">
            <a:spLocks noChangeArrowheads="1"/>
          </p:cNvSpPr>
          <p:nvPr/>
        </p:nvSpPr>
        <p:spPr bwMode="auto">
          <a:xfrm>
            <a:off x="28676600" y="5491163"/>
            <a:ext cx="12817475" cy="11587788"/>
          </a:xfrm>
          <a:prstGeom prst="rect">
            <a:avLst/>
          </a:prstGeom>
          <a:noFill/>
          <a:ln w="9525">
            <a:noFill/>
            <a:miter lim="800000"/>
            <a:headEnd/>
            <a:tailEnd/>
          </a:ln>
        </p:spPr>
        <p:txBody>
          <a:bodyPr>
            <a:spAutoFit/>
          </a:bodyPr>
          <a:lstStyle/>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algn="just" defTabSz="2952750">
              <a:spcBef>
                <a:spcPct val="50000"/>
              </a:spcBef>
            </a:pPr>
            <a:endParaRPr lang="en-US" dirty="0"/>
          </a:p>
          <a:p>
            <a:pPr algn="just" defTabSz="2952750">
              <a:spcBef>
                <a:spcPct val="50000"/>
              </a:spcBef>
            </a:pPr>
            <a:endParaRPr lang="en-US" dirty="0"/>
          </a:p>
        </p:txBody>
      </p:sp>
      <p:sp>
        <p:nvSpPr>
          <p:cNvPr id="22" name="CaixaDeTexto 21"/>
          <p:cNvSpPr txBox="1"/>
          <p:nvPr/>
        </p:nvSpPr>
        <p:spPr>
          <a:xfrm>
            <a:off x="737966" y="27453355"/>
            <a:ext cx="12889432" cy="523220"/>
          </a:xfrm>
          <a:prstGeom prst="rect">
            <a:avLst/>
          </a:prstGeom>
          <a:noFill/>
          <a:ln w="19050">
            <a:noFill/>
          </a:ln>
        </p:spPr>
        <p:txBody>
          <a:bodyPr wrap="square" rtlCol="0">
            <a:spAutoFit/>
          </a:bodyPr>
          <a:lstStyle/>
          <a:p>
            <a:pPr algn="just"/>
            <a:r>
              <a:rPr lang="en-US" sz="2800" b="1" dirty="0" smtClean="0"/>
              <a:t>Figure 1.</a:t>
            </a:r>
            <a:r>
              <a:rPr lang="en-US" sz="2800" dirty="0" smtClean="0"/>
              <a:t> ETdA variables:: </a:t>
            </a:r>
            <a:r>
              <a:rPr lang="en-US" sz="2800" dirty="0" err="1" smtClean="0"/>
              <a:t>Ae</a:t>
            </a:r>
            <a:r>
              <a:rPr lang="en-US" sz="2800" dirty="0" smtClean="0"/>
              <a:t>, </a:t>
            </a:r>
            <a:r>
              <a:rPr lang="en-US" sz="2800" dirty="0" err="1" smtClean="0"/>
              <a:t>Pe</a:t>
            </a:r>
            <a:r>
              <a:rPr lang="en-US" sz="2800" dirty="0" smtClean="0"/>
              <a:t>, </a:t>
            </a:r>
            <a:r>
              <a:rPr lang="en-US" sz="2800" dirty="0" err="1" smtClean="0"/>
              <a:t>Ce</a:t>
            </a:r>
            <a:r>
              <a:rPr lang="en-US" sz="2800" dirty="0" smtClean="0"/>
              <a:t> or temporary (</a:t>
            </a:r>
            <a:r>
              <a:rPr lang="en-US" sz="2800" dirty="0" err="1" smtClean="0"/>
              <a:t>Tv</a:t>
            </a:r>
            <a:r>
              <a:rPr lang="en-US" sz="2800" dirty="0" smtClean="0"/>
              <a:t>) variables</a:t>
            </a:r>
          </a:p>
        </p:txBody>
      </p:sp>
      <p:graphicFrame>
        <p:nvGraphicFramePr>
          <p:cNvPr id="24" name="Diagrama 23"/>
          <p:cNvGraphicFramePr/>
          <p:nvPr/>
        </p:nvGraphicFramePr>
        <p:xfrm>
          <a:off x="14923542" y="24212995"/>
          <a:ext cx="12241360" cy="42484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CaixaDeTexto 31"/>
          <p:cNvSpPr txBox="1"/>
          <p:nvPr/>
        </p:nvSpPr>
        <p:spPr>
          <a:xfrm>
            <a:off x="28605062" y="8731275"/>
            <a:ext cx="2232248" cy="1815882"/>
          </a:xfrm>
          <a:prstGeom prst="rect">
            <a:avLst/>
          </a:prstGeom>
          <a:noFill/>
          <a:ln w="19050">
            <a:noFill/>
          </a:ln>
        </p:spPr>
        <p:txBody>
          <a:bodyPr wrap="square" rtlCol="0">
            <a:spAutoFit/>
          </a:bodyPr>
          <a:lstStyle/>
          <a:p>
            <a:pPr algn="just"/>
            <a:r>
              <a:rPr lang="en-US" sz="2800" b="1" dirty="0" smtClean="0"/>
              <a:t>Figure 4. </a:t>
            </a:r>
            <a:r>
              <a:rPr lang="en-US" sz="2800" dirty="0" smtClean="0"/>
              <a:t>Clients’ gender distribution</a:t>
            </a:r>
          </a:p>
        </p:txBody>
      </p:sp>
      <p:pic>
        <p:nvPicPr>
          <p:cNvPr id="8" name="Picture 17"/>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0" y="0"/>
            <a:ext cx="57150" cy="152400"/>
          </a:xfrm>
          <a:prstGeom prst="rect">
            <a:avLst/>
          </a:prstGeom>
          <a:noFill/>
        </p:spPr>
      </p:pic>
      <p:pic>
        <p:nvPicPr>
          <p:cNvPr id="9" name="Picture 16"/>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0" y="0"/>
            <a:ext cx="57150" cy="152400"/>
          </a:xfrm>
          <a:prstGeom prst="rect">
            <a:avLst/>
          </a:prstGeom>
          <a:noFill/>
        </p:spPr>
      </p:pic>
      <p:sp>
        <p:nvSpPr>
          <p:cNvPr id="41" name="CaixaDeTexto 40"/>
          <p:cNvSpPr txBox="1"/>
          <p:nvPr/>
        </p:nvSpPr>
        <p:spPr>
          <a:xfrm>
            <a:off x="14923542" y="28461467"/>
            <a:ext cx="6264696" cy="523220"/>
          </a:xfrm>
          <a:prstGeom prst="rect">
            <a:avLst/>
          </a:prstGeom>
          <a:noFill/>
          <a:ln w="19050">
            <a:noFill/>
          </a:ln>
        </p:spPr>
        <p:txBody>
          <a:bodyPr wrap="square" rtlCol="0">
            <a:spAutoFit/>
          </a:bodyPr>
          <a:lstStyle/>
          <a:p>
            <a:pPr algn="just"/>
            <a:r>
              <a:rPr lang="en-US" sz="2800" b="1" dirty="0" smtClean="0"/>
              <a:t>Figure 3.</a:t>
            </a:r>
            <a:r>
              <a:rPr lang="en-US" sz="2800" dirty="0" smtClean="0"/>
              <a:t> ETdA </a:t>
            </a:r>
            <a:r>
              <a:rPr lang="en-US" sz="2800" i="1" dirty="0" smtClean="0"/>
              <a:t>modus operandi </a:t>
            </a:r>
          </a:p>
        </p:txBody>
      </p:sp>
      <p:sp>
        <p:nvSpPr>
          <p:cNvPr id="27" name="CaixaDeTexto 26"/>
          <p:cNvSpPr txBox="1"/>
          <p:nvPr/>
        </p:nvSpPr>
        <p:spPr>
          <a:xfrm>
            <a:off x="14923542" y="17660267"/>
            <a:ext cx="9217024" cy="523220"/>
          </a:xfrm>
          <a:prstGeom prst="rect">
            <a:avLst/>
          </a:prstGeom>
          <a:noFill/>
          <a:ln w="19050">
            <a:noFill/>
          </a:ln>
        </p:spPr>
        <p:txBody>
          <a:bodyPr wrap="square" rtlCol="0">
            <a:spAutoFit/>
          </a:bodyPr>
          <a:lstStyle/>
          <a:p>
            <a:pPr algn="just"/>
            <a:r>
              <a:rPr lang="en-US" sz="2800" b="1" dirty="0" smtClean="0"/>
              <a:t>Figure 2. </a:t>
            </a:r>
            <a:r>
              <a:rPr lang="en-US" sz="2800" dirty="0" smtClean="0"/>
              <a:t>Three level analysis of the ETdA results </a:t>
            </a:r>
          </a:p>
        </p:txBody>
      </p:sp>
      <p:pic>
        <p:nvPicPr>
          <p:cNvPr id="2" name="Picture 10"/>
          <p:cNvPicPr>
            <a:picLocks noChangeAspect="1" noChangeArrowheads="1"/>
          </p:cNvPicPr>
          <p:nvPr/>
        </p:nvPicPr>
        <p:blipFill>
          <a:blip r:embed="rId10" cstate="print"/>
          <a:srcRect l="7471" t="1327" r="25705" b="2650"/>
          <a:stretch>
            <a:fillRect/>
          </a:stretch>
        </p:blipFill>
        <p:spPr bwMode="auto">
          <a:xfrm>
            <a:off x="30837310" y="8478813"/>
            <a:ext cx="4032448" cy="3060774"/>
          </a:xfrm>
          <a:prstGeom prst="rect">
            <a:avLst/>
          </a:prstGeom>
          <a:noFill/>
          <a:ln w="9525">
            <a:noFill/>
            <a:miter lim="800000"/>
            <a:headEnd/>
            <a:tailEnd/>
          </a:ln>
          <a:effectLst/>
        </p:spPr>
      </p:pic>
      <p:graphicFrame>
        <p:nvGraphicFramePr>
          <p:cNvPr id="30" name="Diagrama 29"/>
          <p:cNvGraphicFramePr/>
          <p:nvPr/>
        </p:nvGraphicFramePr>
        <p:xfrm>
          <a:off x="15067558" y="12691715"/>
          <a:ext cx="11881320" cy="4896544"/>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35" name="CaixaDeTexto 34"/>
          <p:cNvSpPr txBox="1"/>
          <p:nvPr/>
        </p:nvSpPr>
        <p:spPr>
          <a:xfrm>
            <a:off x="35517830" y="6594837"/>
            <a:ext cx="6336704" cy="5016758"/>
          </a:xfrm>
          <a:prstGeom prst="rect">
            <a:avLst/>
          </a:prstGeom>
          <a:solidFill>
            <a:schemeClr val="accent3">
              <a:lumMod val="85000"/>
            </a:schemeClr>
          </a:solidFill>
        </p:spPr>
        <p:txBody>
          <a:bodyPr wrap="square" rtlCol="0">
            <a:spAutoFit/>
          </a:bodyPr>
          <a:lstStyle/>
          <a:p>
            <a:pPr algn="just">
              <a:buFont typeface="Arial" pitchFamily="34" charset="0"/>
              <a:buChar char="•"/>
            </a:pPr>
            <a:r>
              <a:rPr lang="en-US" dirty="0" smtClean="0"/>
              <a:t>From a total of 183 professionals, 58% reported a positive answer classification. </a:t>
            </a:r>
          </a:p>
          <a:p>
            <a:pPr>
              <a:buFont typeface="Arial" pitchFamily="34" charset="0"/>
              <a:buChar char="•"/>
            </a:pPr>
            <a:r>
              <a:rPr lang="en-US" dirty="0" smtClean="0"/>
              <a:t>The temperature evaluation was the only EF that reveals substantial differences.</a:t>
            </a:r>
          </a:p>
          <a:p>
            <a:pPr>
              <a:buFont typeface="Arial" pitchFamily="34" charset="0"/>
              <a:buChar char="•"/>
            </a:pPr>
            <a:r>
              <a:rPr lang="en-US" dirty="0" smtClean="0"/>
              <a:t> In each common areas section, risk ergonomic factors were identified according to negatives professionals’ evaluation.</a:t>
            </a:r>
          </a:p>
        </p:txBody>
      </p:sp>
      <p:graphicFrame>
        <p:nvGraphicFramePr>
          <p:cNvPr id="43" name="Tabela 42"/>
          <p:cNvGraphicFramePr>
            <a:graphicFrameLocks noGrp="1"/>
          </p:cNvGraphicFramePr>
          <p:nvPr/>
        </p:nvGraphicFramePr>
        <p:xfrm>
          <a:off x="29037110" y="14491915"/>
          <a:ext cx="12529392" cy="5547360"/>
        </p:xfrm>
        <a:graphic>
          <a:graphicData uri="http://schemas.openxmlformats.org/drawingml/2006/table">
            <a:tbl>
              <a:tblPr/>
              <a:tblGrid>
                <a:gridCol w="2799725"/>
                <a:gridCol w="9729667"/>
              </a:tblGrid>
              <a:tr h="835246">
                <a:tc>
                  <a:txBody>
                    <a:bodyPr/>
                    <a:lstStyle/>
                    <a:p>
                      <a:pPr algn="l">
                        <a:spcAft>
                          <a:spcPts val="0"/>
                        </a:spcAft>
                      </a:pPr>
                      <a:r>
                        <a:rPr lang="en-GB" sz="2800" dirty="0" smtClean="0">
                          <a:latin typeface="+mn-lt"/>
                        </a:rPr>
                        <a:t>Ergonomic Factor</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dirty="0" smtClean="0">
                          <a:latin typeface="+mn-lt"/>
                          <a:ea typeface="MS Mincho"/>
                        </a:rPr>
                        <a:t>Inter analysis </a:t>
                      </a:r>
                    </a:p>
                    <a:p>
                      <a:pPr marL="0" marR="0" indent="0" algn="ctr" defTabSz="914400" rtl="0" eaLnBrk="1" fontAlgn="auto" latinLnBrk="0" hangingPunct="1">
                        <a:lnSpc>
                          <a:spcPct val="100000"/>
                        </a:lnSpc>
                        <a:spcBef>
                          <a:spcPts val="0"/>
                        </a:spcBef>
                        <a:spcAft>
                          <a:spcPts val="0"/>
                        </a:spcAft>
                        <a:buClrTx/>
                        <a:buSzTx/>
                        <a:buFontTx/>
                        <a:buNone/>
                        <a:tabLst/>
                        <a:defRPr/>
                      </a:pPr>
                      <a:r>
                        <a:rPr lang="en-GB" sz="2800" dirty="0" smtClean="0">
                          <a:latin typeface="+mn-lt"/>
                          <a:ea typeface="MS Mincho"/>
                        </a:rPr>
                        <a:t>(</a:t>
                      </a:r>
                      <a:r>
                        <a:rPr lang="en-GB" sz="2800" dirty="0" smtClean="0">
                          <a:latin typeface="+mn-lt"/>
                        </a:rPr>
                        <a:t>Professionals dimension</a:t>
                      </a:r>
                      <a:r>
                        <a:rPr lang="en-GB" sz="2800" baseline="0" dirty="0" smtClean="0">
                          <a:latin typeface="+mn-lt"/>
                          <a:ea typeface="MS Mincho"/>
                        </a:rPr>
                        <a:t> &amp; </a:t>
                      </a:r>
                      <a:r>
                        <a:rPr lang="en-GB" sz="2800" dirty="0" smtClean="0">
                          <a:latin typeface="+mn-lt"/>
                        </a:rPr>
                        <a:t>Clients dimension)</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4101">
                <a:tc>
                  <a:txBody>
                    <a:bodyPr/>
                    <a:lstStyle/>
                    <a:p>
                      <a:pPr algn="l">
                        <a:spcAft>
                          <a:spcPts val="0"/>
                        </a:spcAft>
                      </a:pPr>
                      <a:r>
                        <a:rPr lang="en-GB" sz="2800" dirty="0" smtClean="0">
                          <a:latin typeface="+mn-lt"/>
                        </a:rPr>
                        <a:t>Thermal</a:t>
                      </a:r>
                      <a:endParaRPr lang="pt-PT" sz="2800" dirty="0">
                        <a:latin typeface="+mn-lt"/>
                      </a:endParaRPr>
                    </a:p>
                    <a:p>
                      <a:pPr algn="l">
                        <a:spcAft>
                          <a:spcPts val="0"/>
                        </a:spcAft>
                      </a:pPr>
                      <a:r>
                        <a:rPr lang="en-GB" sz="2800" dirty="0" smtClean="0">
                          <a:latin typeface="+mn-lt"/>
                        </a:rPr>
                        <a:t>Environment</a:t>
                      </a:r>
                    </a:p>
                    <a:p>
                      <a:pPr algn="l">
                        <a:spcAft>
                          <a:spcPts val="0"/>
                        </a:spcAft>
                      </a:pPr>
                      <a:r>
                        <a:rPr lang="en-GB" sz="2800" dirty="0" smtClean="0">
                          <a:latin typeface="+mn-lt"/>
                        </a:rPr>
                        <a:t>(</a:t>
                      </a:r>
                      <a:r>
                        <a:rPr lang="en-GB" sz="2800" dirty="0" err="1" smtClean="0">
                          <a:latin typeface="+mn-lt"/>
                        </a:rPr>
                        <a:t>Pe</a:t>
                      </a:r>
                      <a:r>
                        <a:rPr lang="en-GB" sz="2800" dirty="0" smtClean="0">
                          <a:latin typeface="+mn-lt"/>
                        </a:rPr>
                        <a:t>,</a:t>
                      </a:r>
                      <a:r>
                        <a:rPr lang="en-GB" sz="2800" baseline="0" dirty="0" smtClean="0">
                          <a:latin typeface="+mn-lt"/>
                        </a:rPr>
                        <a:t> </a:t>
                      </a:r>
                      <a:r>
                        <a:rPr lang="en-GB" sz="2800" baseline="0" dirty="0" err="1" smtClean="0">
                          <a:latin typeface="+mn-lt"/>
                        </a:rPr>
                        <a:t>Tv</a:t>
                      </a:r>
                      <a:r>
                        <a:rPr lang="en-GB" sz="2800" baseline="0" dirty="0" smtClean="0">
                          <a:latin typeface="+mn-lt"/>
                        </a:rPr>
                        <a:t>)</a:t>
                      </a:r>
                      <a:endParaRPr lang="en-GB" sz="2800" dirty="0" smtClean="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dirty="0" smtClean="0">
                          <a:latin typeface="+mn-lt"/>
                          <a:ea typeface="MS Mincho"/>
                        </a:rPr>
                        <a:t>Inter analysis not related</a:t>
                      </a:r>
                      <a:r>
                        <a:rPr lang="en-GB" sz="2800" baseline="0" dirty="0" smtClean="0">
                          <a:latin typeface="+mn-lt"/>
                          <a:ea typeface="MS Mincho"/>
                        </a:rPr>
                        <a:t> </a:t>
                      </a:r>
                      <a:r>
                        <a:rPr lang="en-GB" sz="2800" dirty="0" smtClean="0">
                          <a:latin typeface="+mn-lt"/>
                          <a:ea typeface="MS Mincho"/>
                        </a:rPr>
                        <a:t>(χ2 (2) =0.801, p&lt;.05).;</a:t>
                      </a:r>
                      <a:r>
                        <a:rPr lang="en-GB" sz="2800" baseline="0" dirty="0" smtClean="0">
                          <a:latin typeface="+mn-lt"/>
                          <a:ea typeface="MS Mincho"/>
                        </a:rPr>
                        <a:t> </a:t>
                      </a:r>
                      <a:r>
                        <a:rPr lang="en-US" sz="2800" baseline="0" dirty="0" smtClean="0">
                          <a:latin typeface="+mn-lt"/>
                          <a:ea typeface="MS Mincho"/>
                        </a:rPr>
                        <a:t>thermal evaluation distribution  is ETdA dimension’  independent  (p&gt;.001)</a:t>
                      </a:r>
                      <a:endParaRPr lang="pt-PT" sz="2800" dirty="0" smtClean="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635">
                <a:tc>
                  <a:txBody>
                    <a:bodyPr/>
                    <a:lstStyle/>
                    <a:p>
                      <a:pPr algn="l">
                        <a:spcAft>
                          <a:spcPts val="0"/>
                        </a:spcAft>
                      </a:pPr>
                      <a:r>
                        <a:rPr lang="en-GB" sz="2800" dirty="0" smtClean="0">
                          <a:latin typeface="+mn-lt"/>
                        </a:rPr>
                        <a:t>Noise</a:t>
                      </a:r>
                    </a:p>
                    <a:p>
                      <a:pPr algn="l">
                        <a:spcAft>
                          <a:spcPts val="0"/>
                        </a:spcAft>
                      </a:pPr>
                      <a:r>
                        <a:rPr lang="en-GB" sz="2800" dirty="0" smtClean="0">
                          <a:latin typeface="+mn-lt"/>
                        </a:rPr>
                        <a:t>(</a:t>
                      </a:r>
                      <a:r>
                        <a:rPr lang="en-GB" sz="2800" dirty="0" err="1" smtClean="0">
                          <a:latin typeface="+mn-lt"/>
                        </a:rPr>
                        <a:t>Pe</a:t>
                      </a:r>
                      <a:r>
                        <a:rPr lang="en-GB" sz="2800" dirty="0" smtClean="0">
                          <a:latin typeface="+mn-lt"/>
                        </a:rPr>
                        <a:t>, </a:t>
                      </a:r>
                      <a:r>
                        <a:rPr lang="en-GB" sz="2800" dirty="0" err="1" smtClean="0">
                          <a:latin typeface="+mn-lt"/>
                        </a:rPr>
                        <a:t>Ce</a:t>
                      </a:r>
                      <a:r>
                        <a:rPr lang="en-GB" sz="2800" dirty="0" smtClean="0">
                          <a:latin typeface="+mn-lt"/>
                        </a:rPr>
                        <a:t>)</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kern="1200" dirty="0" smtClean="0">
                          <a:solidFill>
                            <a:schemeClr val="tx1"/>
                          </a:solidFill>
                          <a:latin typeface="+mn-lt"/>
                          <a:ea typeface="+mn-ea"/>
                          <a:cs typeface="+mn-cs"/>
                        </a:rPr>
                        <a:t>Evaluation distribution is significantly independent of the ETdA dimension (p&gt;0.05) and they are not significantly related (χ2 (4) = 7.794, p&gt;0.05). </a:t>
                      </a:r>
                      <a:endParaRPr lang="pt-PT" sz="2800" dirty="0" smtClean="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7335">
                <a:tc>
                  <a:txBody>
                    <a:bodyPr/>
                    <a:lstStyle/>
                    <a:p>
                      <a:pPr algn="l">
                        <a:spcAft>
                          <a:spcPts val="0"/>
                        </a:spcAft>
                      </a:pPr>
                      <a:r>
                        <a:rPr lang="en-GB" sz="2800" dirty="0">
                          <a:latin typeface="+mn-lt"/>
                        </a:rPr>
                        <a:t>Postures and </a:t>
                      </a:r>
                      <a:r>
                        <a:rPr lang="en-GB" sz="2800" dirty="0" smtClean="0">
                          <a:latin typeface="+mn-lt"/>
                        </a:rPr>
                        <a:t>movements </a:t>
                      </a:r>
                    </a:p>
                    <a:p>
                      <a:pPr algn="l">
                        <a:spcAft>
                          <a:spcPts val="0"/>
                        </a:spcAft>
                      </a:pPr>
                      <a:r>
                        <a:rPr lang="en-GB" sz="2800" dirty="0" smtClean="0">
                          <a:latin typeface="+mn-lt"/>
                        </a:rPr>
                        <a:t>(</a:t>
                      </a:r>
                      <a:r>
                        <a:rPr lang="en-GB" sz="2800" dirty="0" err="1" smtClean="0">
                          <a:latin typeface="+mn-lt"/>
                        </a:rPr>
                        <a:t>Pe</a:t>
                      </a:r>
                      <a:r>
                        <a:rPr lang="en-GB" sz="2800" dirty="0" smtClean="0">
                          <a:latin typeface="+mn-lt"/>
                        </a:rPr>
                        <a:t>,</a:t>
                      </a:r>
                      <a:r>
                        <a:rPr lang="en-GB" sz="2800" baseline="0" dirty="0" smtClean="0">
                          <a:latin typeface="+mn-lt"/>
                        </a:rPr>
                        <a:t> </a:t>
                      </a:r>
                      <a:r>
                        <a:rPr lang="en-GB" sz="2800" baseline="0" dirty="0" err="1" smtClean="0">
                          <a:latin typeface="+mn-lt"/>
                        </a:rPr>
                        <a:t>Tv</a:t>
                      </a:r>
                      <a:r>
                        <a:rPr lang="en-GB" sz="2800" baseline="0" dirty="0" smtClean="0">
                          <a:latin typeface="+mn-lt"/>
                        </a:rPr>
                        <a:t>)</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kern="1200" dirty="0" smtClean="0">
                          <a:solidFill>
                            <a:schemeClr val="tx1"/>
                          </a:solidFill>
                          <a:latin typeface="+mn-lt"/>
                          <a:ea typeface="+mn-ea"/>
                          <a:cs typeface="+mn-cs"/>
                        </a:rPr>
                        <a:t>Distribution of the results for the EFs for postures and movements is independent from the evaluation dimensions (p&gt;.05)</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226">
                <a:tc>
                  <a:txBody>
                    <a:bodyPr/>
                    <a:lstStyle/>
                    <a:p>
                      <a:pPr algn="l">
                        <a:spcAft>
                          <a:spcPts val="0"/>
                        </a:spcAft>
                      </a:pPr>
                      <a:r>
                        <a:rPr lang="en-GB" sz="2800" dirty="0" smtClean="0">
                          <a:latin typeface="+mn-lt"/>
                        </a:rPr>
                        <a:t>Lifting</a:t>
                      </a:r>
                    </a:p>
                    <a:p>
                      <a:pPr algn="l">
                        <a:spcAft>
                          <a:spcPts val="0"/>
                        </a:spcAft>
                      </a:pPr>
                      <a:r>
                        <a:rPr lang="en-GB" sz="2800" dirty="0" smtClean="0">
                          <a:latin typeface="+mn-lt"/>
                        </a:rPr>
                        <a:t>(</a:t>
                      </a:r>
                      <a:r>
                        <a:rPr lang="en-GB" sz="2800" dirty="0" err="1" smtClean="0">
                          <a:latin typeface="+mn-lt"/>
                        </a:rPr>
                        <a:t>Pe</a:t>
                      </a:r>
                      <a:r>
                        <a:rPr lang="en-GB" sz="2800" dirty="0" smtClean="0">
                          <a:latin typeface="+mn-lt"/>
                        </a:rPr>
                        <a:t>, </a:t>
                      </a:r>
                      <a:r>
                        <a:rPr lang="en-GB" sz="2800" dirty="0" err="1" smtClean="0">
                          <a:latin typeface="+mn-lt"/>
                        </a:rPr>
                        <a:t>Ce</a:t>
                      </a:r>
                      <a:r>
                        <a:rPr lang="en-GB" sz="2800" dirty="0" smtClean="0">
                          <a:latin typeface="+mn-lt"/>
                        </a:rPr>
                        <a:t>)</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kern="1200" dirty="0" smtClean="0">
                          <a:solidFill>
                            <a:schemeClr val="tx1"/>
                          </a:solidFill>
                          <a:latin typeface="+mn-lt"/>
                          <a:ea typeface="+mn-ea"/>
                          <a:cs typeface="+mn-cs"/>
                        </a:rPr>
                        <a:t>Professionals dimension’ classification is lower than the clients’ dimension</a:t>
                      </a:r>
                      <a:r>
                        <a:rPr lang="en-GB" sz="2800" kern="1200" baseline="0" dirty="0" smtClean="0">
                          <a:solidFill>
                            <a:schemeClr val="tx1"/>
                          </a:solidFill>
                          <a:latin typeface="+mn-lt"/>
                          <a:ea typeface="+mn-ea"/>
                          <a:cs typeface="+mn-cs"/>
                        </a:rPr>
                        <a:t> (</a:t>
                      </a:r>
                      <a:r>
                        <a:rPr lang="en-US" sz="2800" dirty="0" smtClean="0">
                          <a:latin typeface="+mn-lt"/>
                        </a:rPr>
                        <a:t>Standard residuals procedure).</a:t>
                      </a:r>
                      <a:endParaRPr lang="pt-PT" sz="2800" kern="1200" dirty="0" smtClean="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 name="CaixaDeTexto 24"/>
          <p:cNvSpPr txBox="1"/>
          <p:nvPr/>
        </p:nvSpPr>
        <p:spPr>
          <a:xfrm>
            <a:off x="30981326" y="13915851"/>
            <a:ext cx="9217024" cy="523220"/>
          </a:xfrm>
          <a:prstGeom prst="rect">
            <a:avLst/>
          </a:prstGeom>
          <a:noFill/>
          <a:ln w="19050">
            <a:noFill/>
          </a:ln>
        </p:spPr>
        <p:txBody>
          <a:bodyPr wrap="square" rtlCol="0">
            <a:spAutoFit/>
          </a:bodyPr>
          <a:lstStyle/>
          <a:p>
            <a:pPr algn="just"/>
            <a:r>
              <a:rPr lang="en-US" sz="2800" b="1" dirty="0" smtClean="0"/>
              <a:t>Table 1. </a:t>
            </a:r>
            <a:r>
              <a:rPr lang="en-US" sz="2800" dirty="0" smtClean="0"/>
              <a:t>Level 2 and 3 analysis of the ETdA results </a:t>
            </a:r>
          </a:p>
        </p:txBody>
      </p:sp>
      <p:graphicFrame>
        <p:nvGraphicFramePr>
          <p:cNvPr id="28" name="Tabela 27"/>
          <p:cNvGraphicFramePr>
            <a:graphicFrameLocks noGrp="1"/>
          </p:cNvGraphicFramePr>
          <p:nvPr/>
        </p:nvGraphicFramePr>
        <p:xfrm>
          <a:off x="28965101" y="23492915"/>
          <a:ext cx="12601401" cy="3489960"/>
        </p:xfrm>
        <a:graphic>
          <a:graphicData uri="http://schemas.openxmlformats.org/drawingml/2006/table">
            <a:tbl>
              <a:tblPr/>
              <a:tblGrid>
                <a:gridCol w="3903388"/>
                <a:gridCol w="3249063"/>
                <a:gridCol w="2724475"/>
                <a:gridCol w="2724475"/>
              </a:tblGrid>
              <a:tr h="651531">
                <a:tc>
                  <a:txBody>
                    <a:bodyPr/>
                    <a:lstStyle/>
                    <a:p>
                      <a:pPr algn="l">
                        <a:spcAft>
                          <a:spcPts val="600"/>
                        </a:spcAft>
                      </a:pPr>
                      <a:r>
                        <a:rPr lang="en-GB" sz="2800" dirty="0">
                          <a:latin typeface="+mn-lt"/>
                        </a:rPr>
                        <a:t>EF</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2800" dirty="0">
                          <a:latin typeface="+mn-lt"/>
                        </a:rPr>
                        <a:t>Professionals dimension</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600"/>
                        </a:spcAft>
                      </a:pPr>
                      <a:r>
                        <a:rPr lang="en-GB" sz="2800" dirty="0">
                          <a:latin typeface="+mn-lt"/>
                        </a:rPr>
                        <a:t>Clients dimension</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600"/>
                        </a:spcAft>
                      </a:pPr>
                      <a:r>
                        <a:rPr lang="en-GB" sz="2800" dirty="0">
                          <a:latin typeface="+mn-lt"/>
                        </a:rPr>
                        <a:t>Analyst dimension</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09703">
                <a:tc>
                  <a:txBody>
                    <a:bodyPr/>
                    <a:lstStyle/>
                    <a:p>
                      <a:pPr algn="l">
                        <a:spcAft>
                          <a:spcPts val="600"/>
                        </a:spcAft>
                      </a:pPr>
                      <a:r>
                        <a:rPr lang="en-GB" sz="2800" dirty="0">
                          <a:latin typeface="+mn-lt"/>
                        </a:rPr>
                        <a:t>Thermal</a:t>
                      </a:r>
                      <a:endParaRPr lang="pt-PT" sz="2800" dirty="0">
                        <a:latin typeface="+mn-lt"/>
                      </a:endParaRPr>
                    </a:p>
                    <a:p>
                      <a:pPr algn="l">
                        <a:spcAft>
                          <a:spcPts val="600"/>
                        </a:spcAft>
                      </a:pPr>
                      <a:r>
                        <a:rPr lang="en-GB" sz="2800" dirty="0">
                          <a:latin typeface="+mn-lt"/>
                        </a:rPr>
                        <a:t>environment</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600"/>
                        </a:spcAft>
                      </a:pPr>
                      <a:r>
                        <a:rPr lang="en-GB" sz="2800" dirty="0">
                          <a:latin typeface="+mn-lt"/>
                        </a:rPr>
                        <a:t>2</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600"/>
                        </a:spcAft>
                      </a:pPr>
                      <a:r>
                        <a:rPr lang="en-GB" sz="2800" dirty="0">
                          <a:latin typeface="+mn-lt"/>
                        </a:rPr>
                        <a:t>2</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25765">
                <a:tc>
                  <a:txBody>
                    <a:bodyPr/>
                    <a:lstStyle/>
                    <a:p>
                      <a:pPr algn="l">
                        <a:spcAft>
                          <a:spcPts val="600"/>
                        </a:spcAft>
                      </a:pPr>
                      <a:r>
                        <a:rPr lang="en-GB" sz="2800">
                          <a:latin typeface="+mn-lt"/>
                        </a:rPr>
                        <a:t>Noise</a:t>
                      </a:r>
                      <a:endParaRPr lang="pt-PT" sz="280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600"/>
                        </a:spcAft>
                      </a:pPr>
                      <a:r>
                        <a:rPr lang="en-GB" sz="2800" dirty="0">
                          <a:latin typeface="+mn-lt"/>
                        </a:rPr>
                        <a:t>2</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600"/>
                        </a:spcAft>
                      </a:pPr>
                      <a:r>
                        <a:rPr lang="en-GB" sz="2800" dirty="0">
                          <a:latin typeface="+mn-lt"/>
                        </a:rPr>
                        <a:t>3</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51531">
                <a:tc>
                  <a:txBody>
                    <a:bodyPr/>
                    <a:lstStyle/>
                    <a:p>
                      <a:pPr algn="l">
                        <a:spcAft>
                          <a:spcPts val="600"/>
                        </a:spcAft>
                      </a:pPr>
                      <a:r>
                        <a:rPr lang="en-GB" sz="2800">
                          <a:latin typeface="+mn-lt"/>
                        </a:rPr>
                        <a:t>Postures and movements</a:t>
                      </a:r>
                      <a:endParaRPr lang="pt-PT" sz="280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25765">
                <a:tc>
                  <a:txBody>
                    <a:bodyPr/>
                    <a:lstStyle/>
                    <a:p>
                      <a:pPr algn="l">
                        <a:spcAft>
                          <a:spcPts val="600"/>
                        </a:spcAft>
                      </a:pPr>
                      <a:r>
                        <a:rPr lang="en-GB" sz="2800" dirty="0">
                          <a:latin typeface="+mn-lt"/>
                        </a:rPr>
                        <a:t>Lifting</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600"/>
                        </a:spcAft>
                      </a:pPr>
                      <a:r>
                        <a:rPr lang="en-GB" sz="2800" dirty="0">
                          <a:latin typeface="+mn-lt"/>
                        </a:rPr>
                        <a:t>2-3</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600"/>
                        </a:spcAft>
                      </a:pPr>
                      <a:r>
                        <a:rPr lang="en-GB" sz="2800" dirty="0">
                          <a:latin typeface="+mn-lt"/>
                        </a:rPr>
                        <a:t>1</a:t>
                      </a:r>
                      <a:endParaRPr lang="pt-PT" sz="2800" dirty="0">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bl>
          </a:graphicData>
        </a:graphic>
      </p:graphicFrame>
      <p:sp>
        <p:nvSpPr>
          <p:cNvPr id="29" name="CaixaDeTexto 28"/>
          <p:cNvSpPr txBox="1"/>
          <p:nvPr/>
        </p:nvSpPr>
        <p:spPr>
          <a:xfrm>
            <a:off x="30621286" y="22772835"/>
            <a:ext cx="9217024" cy="523220"/>
          </a:xfrm>
          <a:prstGeom prst="rect">
            <a:avLst/>
          </a:prstGeom>
          <a:noFill/>
          <a:ln w="19050">
            <a:noFill/>
          </a:ln>
        </p:spPr>
        <p:txBody>
          <a:bodyPr wrap="square" rtlCol="0">
            <a:spAutoFit/>
          </a:bodyPr>
          <a:lstStyle/>
          <a:p>
            <a:pPr algn="just"/>
            <a:r>
              <a:rPr lang="en-US" sz="2800" b="1" dirty="0" smtClean="0"/>
              <a:t>Table 2. </a:t>
            </a:r>
            <a:r>
              <a:rPr lang="en-US" sz="2800" dirty="0" smtClean="0"/>
              <a:t>Level 2 and 3 analysis of the ETdA results </a:t>
            </a:r>
          </a:p>
        </p:txBody>
      </p:sp>
      <p:pic>
        <p:nvPicPr>
          <p:cNvPr id="1032" name="Picture 8"/>
          <p:cNvPicPr>
            <a:picLocks noChangeAspect="1" noChangeArrowheads="1"/>
          </p:cNvPicPr>
          <p:nvPr/>
        </p:nvPicPr>
        <p:blipFill>
          <a:blip r:embed="rId16" cstate="print"/>
          <a:srcRect l="2201" t="4396" r="4258"/>
          <a:stretch>
            <a:fillRect/>
          </a:stretch>
        </p:blipFill>
        <p:spPr bwMode="auto">
          <a:xfrm>
            <a:off x="1025998" y="20180547"/>
            <a:ext cx="12744000" cy="6521926"/>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1661</TotalTime>
  <Words>883</Words>
  <Application>Microsoft Office PowerPoint</Application>
  <PresentationFormat>Custom</PresentationFormat>
  <Paragraphs>177</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102</cp:revision>
  <dcterms:created xsi:type="dcterms:W3CDTF">2005-08-05T10:55:41Z</dcterms:created>
  <dcterms:modified xsi:type="dcterms:W3CDTF">2011-09-23T08:47:00Z</dcterms:modified>
</cp:coreProperties>
</file>