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6" d="100"/>
          <a:sy n="16" d="100"/>
        </p:scale>
        <p:origin x="-1632" y="-198"/>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Carbon-monoxide-3D-vdW.png" TargetMode="External"/><Relationship Id="rId13" Type="http://schemas.openxmlformats.org/officeDocument/2006/relationships/image" Target="../media/image10.jpeg"/><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gif"/><Relationship Id="rId10" Type="http://schemas.openxmlformats.org/officeDocument/2006/relationships/image" Target="../media/image7.jpeg"/><Relationship Id="rId4" Type="http://schemas.openxmlformats.org/officeDocument/2006/relationships/image" Target="../media/image2.tiff"/><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309845255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Centre of Biological Engineering</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4"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12309726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3" name="Rectangle 215"/>
          <p:cNvSpPr>
            <a:spLocks noChangeArrowheads="1"/>
          </p:cNvSpPr>
          <p:nvPr/>
        </p:nvSpPr>
        <p:spPr bwMode="auto">
          <a:xfrm>
            <a:off x="8874125" y="2539182"/>
            <a:ext cx="23350538" cy="2879725"/>
          </a:xfrm>
          <a:prstGeom prst="rect">
            <a:avLst/>
          </a:prstGeom>
          <a:noFill/>
          <a:ln w="9525">
            <a:noFill/>
            <a:miter lim="800000"/>
            <a:headEnd/>
            <a:tailEnd/>
          </a:ln>
        </p:spPr>
        <p:txBody>
          <a:bodyPr lIns="90000" tIns="46800" rIns="90000" bIns="46800" anchor="ctr"/>
          <a:lstStyle/>
          <a:p>
            <a:pPr algn="ctr" defTabSz="2952750">
              <a:spcBef>
                <a:spcPct val="20000"/>
              </a:spcBef>
            </a:pPr>
            <a:r>
              <a:rPr lang="en-US" sz="4000" dirty="0"/>
              <a:t>JOANA I. ALVES*</a:t>
            </a:r>
          </a:p>
          <a:p>
            <a:pPr algn="ctr" defTabSz="2952750">
              <a:spcBef>
                <a:spcPct val="20000"/>
              </a:spcBef>
            </a:pPr>
            <a:r>
              <a:rPr lang="en-US" sz="4000" dirty="0"/>
              <a:t> Supervisors: </a:t>
            </a:r>
            <a:r>
              <a:rPr lang="en-US" sz="4000" dirty="0" err="1"/>
              <a:t>Madalena</a:t>
            </a:r>
            <a:r>
              <a:rPr lang="en-US" sz="4000" dirty="0"/>
              <a:t> </a:t>
            </a:r>
            <a:r>
              <a:rPr lang="en-US" sz="4000" dirty="0" err="1"/>
              <a:t>Alves</a:t>
            </a:r>
            <a:r>
              <a:rPr lang="en-US" sz="4000" dirty="0"/>
              <a:t>, Diana Z. Sousa</a:t>
            </a:r>
          </a:p>
          <a:p>
            <a:pPr algn="ctr" defTabSz="2952750">
              <a:spcBef>
                <a:spcPct val="50000"/>
              </a:spcBef>
            </a:pPr>
            <a:r>
              <a:rPr lang="pt-PT" dirty="0"/>
              <a:t>* </a:t>
            </a:r>
            <a:r>
              <a:rPr lang="pt-PT" dirty="0" smtClean="0"/>
              <a:t>joana.alves@deb.uminho.pt</a:t>
            </a:r>
            <a:endParaRPr lang="en-US" dirty="0"/>
          </a:p>
        </p:txBody>
      </p:sp>
      <p:sp>
        <p:nvSpPr>
          <p:cNvPr id="14" name="Rectangle 216"/>
          <p:cNvSpPr>
            <a:spLocks noChangeArrowheads="1"/>
          </p:cNvSpPr>
          <p:nvPr/>
        </p:nvSpPr>
        <p:spPr bwMode="auto">
          <a:xfrm>
            <a:off x="8802688" y="504007"/>
            <a:ext cx="24842787" cy="2322513"/>
          </a:xfrm>
          <a:prstGeom prst="rect">
            <a:avLst/>
          </a:prstGeom>
          <a:noFill/>
          <a:ln w="9525">
            <a:noFill/>
            <a:miter lim="800000"/>
            <a:headEnd/>
            <a:tailEnd/>
          </a:ln>
        </p:spPr>
        <p:txBody>
          <a:bodyPr lIns="90000" tIns="46800" rIns="90000" bIns="46800" anchor="ctr"/>
          <a:lstStyle/>
          <a:p>
            <a:pPr algn="ctr" defTabSz="2952750">
              <a:spcBef>
                <a:spcPct val="20000"/>
              </a:spcBef>
            </a:pPr>
            <a:r>
              <a:rPr lang="en-US" sz="4800" b="1" cap="all" dirty="0" smtClean="0"/>
              <a:t>microbial </a:t>
            </a:r>
            <a:r>
              <a:rPr lang="en-US" sz="4800" b="1" cap="all" dirty="0"/>
              <a:t>syngas conversion by MESOPHILIC AND thermophilic anaerobic </a:t>
            </a:r>
            <a:r>
              <a:rPr lang="en-US" sz="4800" b="1" cap="all" dirty="0" smtClean="0"/>
              <a:t>mixed-cultures</a:t>
            </a:r>
            <a:endParaRPr lang="en-GB" sz="4800" b="1" cap="all"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077670" y="4533825"/>
            <a:ext cx="8392726" cy="74482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287676" y="3443312"/>
            <a:ext cx="1146535" cy="946346"/>
          </a:xfrm>
          <a:prstGeom prst="rect">
            <a:avLst/>
          </a:prstGeom>
        </p:spPr>
      </p:pic>
      <p:pic>
        <p:nvPicPr>
          <p:cNvPr id="17" name="Picture 19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695388" y="3443312"/>
            <a:ext cx="2090986" cy="109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ângulo arredondado 182"/>
          <p:cNvSpPr/>
          <p:nvPr/>
        </p:nvSpPr>
        <p:spPr bwMode="auto">
          <a:xfrm flipV="1">
            <a:off x="620836" y="24933074"/>
            <a:ext cx="13025273" cy="3672407"/>
          </a:xfrm>
          <a:prstGeom prst="roundRect">
            <a:avLst>
              <a:gd name="adj" fmla="val 5000"/>
            </a:avLst>
          </a:prstGeom>
          <a:noFill/>
          <a:ln w="3810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solidFill>
                <a:schemeClr val="tx1"/>
              </a:solidFill>
              <a:effectLst/>
              <a:latin typeface="+mn-lt"/>
            </a:endParaRPr>
          </a:p>
        </p:txBody>
      </p:sp>
      <p:sp>
        <p:nvSpPr>
          <p:cNvPr id="24" name="Text Box 214"/>
          <p:cNvSpPr txBox="1">
            <a:spLocks noChangeArrowheads="1"/>
          </p:cNvSpPr>
          <p:nvPr/>
        </p:nvSpPr>
        <p:spPr bwMode="auto">
          <a:xfrm>
            <a:off x="557678" y="5814667"/>
            <a:ext cx="12817475" cy="646331"/>
          </a:xfrm>
          <a:prstGeom prst="rect">
            <a:avLst/>
          </a:prstGeom>
          <a:noFill/>
          <a:ln w="9525">
            <a:noFill/>
            <a:miter lim="800000"/>
            <a:headEnd/>
            <a:tailEnd/>
          </a:ln>
        </p:spPr>
        <p:txBody>
          <a:bodyPr>
            <a:spAutoFit/>
          </a:bodyPr>
          <a:lstStyle/>
          <a:p>
            <a:pPr defTabSz="2952750">
              <a:spcBef>
                <a:spcPct val="50000"/>
              </a:spcBef>
            </a:pPr>
            <a:r>
              <a:rPr lang="en-US" sz="3600" b="1" dirty="0" smtClean="0"/>
              <a:t>Introduction</a:t>
            </a:r>
            <a:endParaRPr lang="en-US" sz="3600" b="1" dirty="0"/>
          </a:p>
        </p:txBody>
      </p:sp>
      <p:sp>
        <p:nvSpPr>
          <p:cNvPr id="25" name="Text Box 214"/>
          <p:cNvSpPr txBox="1">
            <a:spLocks noChangeArrowheads="1"/>
          </p:cNvSpPr>
          <p:nvPr/>
        </p:nvSpPr>
        <p:spPr bwMode="auto">
          <a:xfrm>
            <a:off x="604096" y="14347899"/>
            <a:ext cx="3603213" cy="646331"/>
          </a:xfrm>
          <a:prstGeom prst="rect">
            <a:avLst/>
          </a:prstGeom>
          <a:noFill/>
          <a:ln w="9525">
            <a:noFill/>
            <a:miter lim="800000"/>
            <a:headEnd/>
            <a:tailEnd/>
          </a:ln>
        </p:spPr>
        <p:txBody>
          <a:bodyPr wrap="square">
            <a:spAutoFit/>
          </a:bodyPr>
          <a:lstStyle/>
          <a:p>
            <a:pPr algn="just" defTabSz="2952750">
              <a:spcBef>
                <a:spcPct val="50000"/>
              </a:spcBef>
            </a:pPr>
            <a:r>
              <a:rPr lang="en-US" sz="3600" b="1" dirty="0" smtClean="0"/>
              <a:t>Methods</a:t>
            </a:r>
            <a:endParaRPr lang="en-US" dirty="0"/>
          </a:p>
        </p:txBody>
      </p:sp>
      <p:sp>
        <p:nvSpPr>
          <p:cNvPr id="26" name="Rectangle 25"/>
          <p:cNvSpPr/>
          <p:nvPr/>
        </p:nvSpPr>
        <p:spPr>
          <a:xfrm>
            <a:off x="521942" y="6439595"/>
            <a:ext cx="13124167" cy="4524315"/>
          </a:xfrm>
          <a:prstGeom prst="rect">
            <a:avLst/>
          </a:prstGeom>
        </p:spPr>
        <p:txBody>
          <a:bodyPr wrap="square">
            <a:spAutoFit/>
          </a:bodyPr>
          <a:lstStyle/>
          <a:p>
            <a:pPr algn="just">
              <a:lnSpc>
                <a:spcPct val="150000"/>
              </a:lnSpc>
            </a:pPr>
            <a:r>
              <a:rPr lang="en-US" dirty="0" smtClean="0"/>
              <a:t>Synthesis </a:t>
            </a:r>
            <a:r>
              <a:rPr lang="en-US" dirty="0"/>
              <a:t>gas (or syngas) can be produced from the gasification of a variety of </a:t>
            </a:r>
            <a:r>
              <a:rPr lang="en-US" dirty="0" smtClean="0"/>
              <a:t>recalcitrant or biodegradable waste materials</a:t>
            </a:r>
            <a:r>
              <a:rPr lang="en-US" dirty="0"/>
              <a:t>. Syngas is a mixture composed of mainly H</a:t>
            </a:r>
            <a:r>
              <a:rPr lang="en-US" baseline="-25000" dirty="0"/>
              <a:t>2</a:t>
            </a:r>
            <a:r>
              <a:rPr lang="en-US" dirty="0"/>
              <a:t>, CO and CO</a:t>
            </a:r>
            <a:r>
              <a:rPr lang="en-US" baseline="-25000" dirty="0"/>
              <a:t>2</a:t>
            </a:r>
            <a:r>
              <a:rPr lang="en-US" dirty="0"/>
              <a:t> that can be used in a biological process for the production of fuels or usable chemicals. The main goal of this work was to study the physiology and microbial composition of anaerobic cultures able to utilize syngas. </a:t>
            </a:r>
            <a:endParaRPr lang="en-GB" dirty="0"/>
          </a:p>
        </p:txBody>
      </p:sp>
      <p:sp>
        <p:nvSpPr>
          <p:cNvPr id="27" name="Rectangle 73"/>
          <p:cNvSpPr>
            <a:spLocks noChangeArrowheads="1"/>
          </p:cNvSpPr>
          <p:nvPr/>
        </p:nvSpPr>
        <p:spPr bwMode="auto">
          <a:xfrm>
            <a:off x="2125011" y="12288381"/>
            <a:ext cx="2754312" cy="711200"/>
          </a:xfrm>
          <a:prstGeom prst="rect">
            <a:avLst/>
          </a:prstGeom>
          <a:noFill/>
          <a:ln w="57150" algn="ctr">
            <a:noFill/>
            <a:miter lim="800000"/>
            <a:headEnd/>
            <a:tailEnd/>
          </a:ln>
        </p:spPr>
        <p:txBody>
          <a:bodyPr anchor="ctr"/>
          <a:lstStyle/>
          <a:p>
            <a:pPr eaLnBrk="0" hangingPunct="0">
              <a:lnSpc>
                <a:spcPct val="185000"/>
              </a:lnSpc>
              <a:defRPr/>
            </a:pPr>
            <a:endParaRPr lang="en-GB" sz="2000">
              <a:solidFill>
                <a:srgbClr val="800000"/>
              </a:solidFill>
            </a:endParaRPr>
          </a:p>
        </p:txBody>
      </p:sp>
      <p:sp>
        <p:nvSpPr>
          <p:cNvPr id="28" name="Text Box 74"/>
          <p:cNvSpPr txBox="1">
            <a:spLocks noChangeArrowheads="1"/>
          </p:cNvSpPr>
          <p:nvPr/>
        </p:nvSpPr>
        <p:spPr bwMode="auto">
          <a:xfrm>
            <a:off x="2163111" y="12414806"/>
            <a:ext cx="423061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en-GB" sz="3200" dirty="0">
                <a:latin typeface="+mn-lt"/>
                <a:cs typeface="Calibri" pitchFamily="34" charset="0"/>
              </a:rPr>
              <a:t>CO, H</a:t>
            </a:r>
            <a:r>
              <a:rPr lang="en-GB" sz="3200" baseline="-25000" dirty="0">
                <a:latin typeface="+mn-lt"/>
                <a:cs typeface="Calibri" pitchFamily="34" charset="0"/>
              </a:rPr>
              <a:t>2 </a:t>
            </a:r>
            <a:r>
              <a:rPr lang="en-GB" sz="3200" dirty="0">
                <a:latin typeface="+mn-lt"/>
                <a:cs typeface="Calibri" pitchFamily="34" charset="0"/>
              </a:rPr>
              <a:t>and</a:t>
            </a:r>
            <a:r>
              <a:rPr lang="en-GB" sz="3200" baseline="-25000" dirty="0">
                <a:latin typeface="+mn-lt"/>
                <a:cs typeface="Calibri" pitchFamily="34" charset="0"/>
              </a:rPr>
              <a:t> </a:t>
            </a:r>
            <a:r>
              <a:rPr lang="en-GB" sz="3200" dirty="0">
                <a:latin typeface="+mn-lt"/>
                <a:cs typeface="Calibri" pitchFamily="34" charset="0"/>
              </a:rPr>
              <a:t>CO</a:t>
            </a:r>
            <a:r>
              <a:rPr lang="en-GB" sz="3200" baseline="-25000" dirty="0">
                <a:latin typeface="+mn-lt"/>
                <a:cs typeface="Calibri" pitchFamily="34" charset="0"/>
              </a:rPr>
              <a:t>2</a:t>
            </a:r>
          </a:p>
        </p:txBody>
      </p:sp>
      <p:sp>
        <p:nvSpPr>
          <p:cNvPr id="29" name="Text Box 78"/>
          <p:cNvSpPr txBox="1">
            <a:spLocks noChangeArrowheads="1"/>
          </p:cNvSpPr>
          <p:nvPr/>
        </p:nvSpPr>
        <p:spPr bwMode="auto">
          <a:xfrm>
            <a:off x="6858646" y="12707193"/>
            <a:ext cx="4248472" cy="1077218"/>
          </a:xfrm>
          <a:prstGeom prst="rect">
            <a:avLst/>
          </a:prstGeom>
          <a:noFill/>
          <a:ln>
            <a:noFill/>
          </a:ln>
          <a:extLst/>
        </p:spPr>
        <p:txBody>
          <a:bodyPr wrap="square">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eaLnBrk="1" hangingPunct="1">
              <a:spcBef>
                <a:spcPts val="0"/>
              </a:spcBef>
            </a:pPr>
            <a:r>
              <a:rPr lang="en-GB" sz="3200" dirty="0">
                <a:latin typeface="+mn-lt"/>
                <a:cs typeface="Calibri" pitchFamily="34" charset="0"/>
              </a:rPr>
              <a:t>Fuels</a:t>
            </a:r>
          </a:p>
          <a:p>
            <a:pPr algn="ctr" eaLnBrk="1" hangingPunct="1">
              <a:spcBef>
                <a:spcPts val="0"/>
              </a:spcBef>
            </a:pPr>
            <a:r>
              <a:rPr lang="en-GB" sz="3200" dirty="0">
                <a:latin typeface="+mn-lt"/>
                <a:cs typeface="Calibri" pitchFamily="34" charset="0"/>
              </a:rPr>
              <a:t>Usable chemicals</a:t>
            </a:r>
            <a:endParaRPr lang="en-GB" sz="3200" baseline="-25000" dirty="0">
              <a:latin typeface="+mn-lt"/>
              <a:cs typeface="Calibri" pitchFamily="34" charset="0"/>
            </a:endParaRPr>
          </a:p>
        </p:txBody>
      </p:sp>
      <p:pic>
        <p:nvPicPr>
          <p:cNvPr id="30" name="Picture 79" descr="bacteria"/>
          <p:cNvPicPr>
            <a:picLocks noChangeAspect="1" noChangeArrowheads="1"/>
          </p:cNvPicPr>
          <p:nvPr/>
        </p:nvPicPr>
        <p:blipFill>
          <a:blip r:embed="rId7" cstate="print">
            <a:clrChange>
              <a:clrFrom>
                <a:srgbClr val="FFFFFF"/>
              </a:clrFrom>
              <a:clrTo>
                <a:srgbClr val="FFFFFF">
                  <a:alpha val="0"/>
                </a:srgbClr>
              </a:clrTo>
            </a:clrChange>
            <a:lum bright="-10000"/>
            <a:extLst>
              <a:ext uri="{28A0092B-C50C-407E-A947-70E740481C1C}">
                <a14:useLocalDpi xmlns:a14="http://schemas.microsoft.com/office/drawing/2010/main" xmlns="" val="0"/>
              </a:ext>
            </a:extLst>
          </a:blip>
          <a:srcRect l="70309" t="15117" b="57253"/>
          <a:stretch>
            <a:fillRect/>
          </a:stretch>
        </p:blipFill>
        <p:spPr bwMode="auto">
          <a:xfrm rot="20131300">
            <a:off x="6618682" y="11962944"/>
            <a:ext cx="1000125"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2" descr="Space-filling model of the carbon monoxide molecule">
            <a:hlinkClick r:id="rId8" tooltip="&quot;Space-filling model of the carbon monoxide molecule&quo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71562" y="11377949"/>
            <a:ext cx="1030287"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44013" y="11283493"/>
            <a:ext cx="97155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Elbow Connector 32"/>
          <p:cNvCxnSpPr/>
          <p:nvPr/>
        </p:nvCxnSpPr>
        <p:spPr bwMode="auto">
          <a:xfrm>
            <a:off x="5187447" y="11965215"/>
            <a:ext cx="2112275" cy="1094502"/>
          </a:xfrm>
          <a:prstGeom prst="bentConnector3">
            <a:avLst/>
          </a:prstGeom>
          <a:solidFill>
            <a:schemeClr val="accent1"/>
          </a:solidFill>
          <a:ln w="57150" cap="flat" cmpd="sng" algn="ctr">
            <a:solidFill>
              <a:schemeClr val="accent6"/>
            </a:solidFill>
            <a:prstDash val="solid"/>
            <a:round/>
            <a:headEnd type="none" w="med" len="med"/>
            <a:tailEnd type="arrow"/>
          </a:ln>
          <a:effectLst/>
        </p:spPr>
      </p:cxnSp>
      <p:sp>
        <p:nvSpPr>
          <p:cNvPr id="34" name="Rectângulo arredondado 182"/>
          <p:cNvSpPr/>
          <p:nvPr/>
        </p:nvSpPr>
        <p:spPr bwMode="auto">
          <a:xfrm flipV="1">
            <a:off x="604097" y="15388363"/>
            <a:ext cx="13042012" cy="8695628"/>
          </a:xfrm>
          <a:prstGeom prst="roundRect">
            <a:avLst>
              <a:gd name="adj" fmla="val 5000"/>
            </a:avLst>
          </a:prstGeom>
          <a:noFill/>
          <a:ln w="3810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effectLst/>
              <a:latin typeface="+mn-lt"/>
            </a:endParaRPr>
          </a:p>
        </p:txBody>
      </p:sp>
      <p:sp>
        <p:nvSpPr>
          <p:cNvPr id="35" name="Rectângulo 84"/>
          <p:cNvSpPr>
            <a:spLocks noChangeArrowheads="1"/>
          </p:cNvSpPr>
          <p:nvPr/>
        </p:nvSpPr>
        <p:spPr bwMode="auto">
          <a:xfrm>
            <a:off x="655559" y="20978936"/>
            <a:ext cx="472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dirty="0" smtClean="0">
                <a:latin typeface="+mn-lt"/>
                <a:cs typeface="Calibri" pitchFamily="34" charset="0"/>
              </a:rPr>
              <a:t>Total pressure </a:t>
            </a:r>
            <a:r>
              <a:rPr lang="en-GB" dirty="0">
                <a:latin typeface="+mn-lt"/>
                <a:cs typeface="Calibri" pitchFamily="34" charset="0"/>
              </a:rPr>
              <a:t>= </a:t>
            </a:r>
            <a:r>
              <a:rPr lang="en-GB" u="sng" dirty="0" smtClean="0">
                <a:latin typeface="+mn-lt"/>
                <a:cs typeface="Calibri" pitchFamily="34" charset="0"/>
              </a:rPr>
              <a:t>1.75 bar</a:t>
            </a:r>
            <a:endParaRPr lang="pt-PT" u="sng" dirty="0">
              <a:latin typeface="+mn-lt"/>
              <a:cs typeface="Calibri" pitchFamily="34" charset="0"/>
            </a:endParaRPr>
          </a:p>
        </p:txBody>
      </p:sp>
      <p:graphicFrame>
        <p:nvGraphicFramePr>
          <p:cNvPr id="36" name="Tabela 79"/>
          <p:cNvGraphicFramePr>
            <a:graphicFrameLocks noGrp="1"/>
          </p:cNvGraphicFramePr>
          <p:nvPr>
            <p:extLst>
              <p:ext uri="{D42A27DB-BD31-4B8C-83A1-F6EECF244321}">
                <p14:modId xmlns:p14="http://schemas.microsoft.com/office/powerpoint/2010/main" xmlns="" val="3400791933"/>
              </p:ext>
            </p:extLst>
          </p:nvPr>
        </p:nvGraphicFramePr>
        <p:xfrm>
          <a:off x="1634782" y="16178563"/>
          <a:ext cx="8680248" cy="1121664"/>
        </p:xfrm>
        <a:graphic>
          <a:graphicData uri="http://schemas.openxmlformats.org/drawingml/2006/table">
            <a:tbl>
              <a:tblPr/>
              <a:tblGrid>
                <a:gridCol w="5591410"/>
                <a:gridCol w="1072614"/>
                <a:gridCol w="1008112"/>
                <a:gridCol w="1008112"/>
              </a:tblGrid>
              <a:tr h="547690">
                <a:tc>
                  <a:txBody>
                    <a:bodyPr/>
                    <a:lstStyle/>
                    <a:p>
                      <a:pPr algn="ctr">
                        <a:lnSpc>
                          <a:spcPct val="115000"/>
                        </a:lnSpc>
                        <a:spcAft>
                          <a:spcPts val="0"/>
                        </a:spcAft>
                      </a:pPr>
                      <a:endParaRPr lang="en-GB" sz="3200" b="1" kern="1200" dirty="0">
                        <a:solidFill>
                          <a:srgbClr val="4D4D4D"/>
                        </a:solidFill>
                        <a:latin typeface="Calibri" pitchFamily="34" charset="0"/>
                        <a:ea typeface="+mn-ea"/>
                        <a:cs typeface="Calibri" pitchFamily="34" charset="0"/>
                      </a:endParaRPr>
                    </a:p>
                  </a:txBody>
                  <a:tcPr marL="68586" marR="68586"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CO</a:t>
                      </a:r>
                      <a:endParaRPr lang="pt-PT" sz="3200" b="0" kern="12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H</a:t>
                      </a:r>
                      <a:r>
                        <a:rPr lang="en-GB" sz="3200" b="0" kern="1200" baseline="-25000" dirty="0">
                          <a:solidFill>
                            <a:schemeClr val="tx1"/>
                          </a:solidFill>
                          <a:latin typeface="+mn-lt"/>
                          <a:ea typeface="+mn-ea"/>
                          <a:cs typeface="Calibri" pitchFamily="34" charset="0"/>
                        </a:rPr>
                        <a:t>2</a:t>
                      </a:r>
                      <a:endParaRPr lang="pt-PT" sz="3200" b="0" kern="1200" baseline="-250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CO</a:t>
                      </a:r>
                      <a:r>
                        <a:rPr lang="en-GB" sz="3200" b="0" kern="1200" baseline="-25000" dirty="0">
                          <a:solidFill>
                            <a:schemeClr val="tx1"/>
                          </a:solidFill>
                          <a:latin typeface="+mn-lt"/>
                          <a:ea typeface="+mn-ea"/>
                          <a:cs typeface="Calibri" pitchFamily="34" charset="0"/>
                        </a:rPr>
                        <a:t>2</a:t>
                      </a:r>
                      <a:endParaRPr lang="pt-PT" sz="3200" b="0" kern="1200" baseline="-250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0">
                <a:tc>
                  <a:txBody>
                    <a:bodyPr/>
                    <a:lstStyle/>
                    <a:p>
                      <a:pPr marL="0" algn="l" defTabSz="914400" rtl="0" eaLnBrk="1" latinLnBrk="0" hangingPunct="1">
                        <a:lnSpc>
                          <a:spcPct val="115000"/>
                        </a:lnSpc>
                        <a:spcAft>
                          <a:spcPts val="0"/>
                        </a:spcAft>
                      </a:pPr>
                      <a:r>
                        <a:rPr lang="en-GB" sz="3200" b="0" kern="1200" dirty="0">
                          <a:solidFill>
                            <a:schemeClr val="tx1"/>
                          </a:solidFill>
                          <a:latin typeface="+mn-lt"/>
                          <a:ea typeface="+mn-ea"/>
                          <a:cs typeface="Calibri" pitchFamily="34" charset="0"/>
                        </a:rPr>
                        <a:t>Syngas </a:t>
                      </a:r>
                      <a:r>
                        <a:rPr lang="en-GB" sz="3200" b="0" kern="1200" dirty="0" smtClean="0">
                          <a:solidFill>
                            <a:schemeClr val="tx1"/>
                          </a:solidFill>
                          <a:latin typeface="+mn-lt"/>
                          <a:ea typeface="+mn-ea"/>
                          <a:cs typeface="Calibri" pitchFamily="34" charset="0"/>
                        </a:rPr>
                        <a:t> from coal </a:t>
                      </a:r>
                      <a:r>
                        <a:rPr lang="en-GB" sz="3200" b="0" kern="1200" dirty="0">
                          <a:solidFill>
                            <a:schemeClr val="tx1"/>
                          </a:solidFill>
                          <a:latin typeface="+mn-lt"/>
                          <a:ea typeface="+mn-ea"/>
                          <a:cs typeface="Calibri" pitchFamily="34" charset="0"/>
                        </a:rPr>
                        <a:t>gasification</a:t>
                      </a:r>
                      <a:endParaRPr lang="pt-PT" sz="3200" b="0" kern="12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60%</a:t>
                      </a:r>
                      <a:endParaRPr lang="pt-PT" sz="3200" b="0" kern="12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30%</a:t>
                      </a:r>
                      <a:endParaRPr lang="pt-PT" sz="3200" b="0" kern="12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3200" b="0" kern="1200" dirty="0">
                          <a:solidFill>
                            <a:schemeClr val="tx1"/>
                          </a:solidFill>
                          <a:latin typeface="+mn-lt"/>
                          <a:ea typeface="+mn-ea"/>
                          <a:cs typeface="Calibri" pitchFamily="34" charset="0"/>
                        </a:rPr>
                        <a:t>10%</a:t>
                      </a:r>
                      <a:endParaRPr lang="pt-PT" sz="3200" b="0" kern="1200" dirty="0">
                        <a:solidFill>
                          <a:schemeClr val="tx1"/>
                        </a:solidFill>
                        <a:latin typeface="+mn-lt"/>
                        <a:ea typeface="+mn-ea"/>
                        <a:cs typeface="Calibri" pitchFamily="34" charset="0"/>
                      </a:endParaRPr>
                    </a:p>
                  </a:txBody>
                  <a:tcPr marL="68586" marR="68586"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7" name="Rectangle 294"/>
          <p:cNvSpPr>
            <a:spLocks noChangeArrowheads="1"/>
          </p:cNvSpPr>
          <p:nvPr/>
        </p:nvSpPr>
        <p:spPr bwMode="auto">
          <a:xfrm>
            <a:off x="1468911" y="17447145"/>
            <a:ext cx="1194246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dirty="0" err="1" smtClean="0">
                <a:latin typeface="+mn-lt"/>
                <a:cs typeface="Calibri" pitchFamily="34" charset="0"/>
              </a:rPr>
              <a:t>Syngas</a:t>
            </a:r>
            <a:r>
              <a:rPr lang="en-GB" dirty="0" smtClean="0">
                <a:latin typeface="+mn-lt"/>
                <a:cs typeface="Calibri" pitchFamily="34" charset="0"/>
              </a:rPr>
              <a:t> was diluted </a:t>
            </a:r>
            <a:r>
              <a:rPr lang="en-GB" dirty="0">
                <a:latin typeface="+mn-lt"/>
                <a:cs typeface="Calibri" pitchFamily="34" charset="0"/>
              </a:rPr>
              <a:t>with </a:t>
            </a:r>
            <a:r>
              <a:rPr lang="en-GB" dirty="0" smtClean="0">
                <a:latin typeface="+mn-lt"/>
                <a:cs typeface="Calibri" pitchFamily="34" charset="0"/>
              </a:rPr>
              <a:t>H</a:t>
            </a:r>
            <a:r>
              <a:rPr lang="en-GB" baseline="-25000" dirty="0" smtClean="0">
                <a:latin typeface="+mn-lt"/>
                <a:cs typeface="Calibri" pitchFamily="34" charset="0"/>
              </a:rPr>
              <a:t>2</a:t>
            </a:r>
            <a:r>
              <a:rPr lang="en-GB" dirty="0" smtClean="0">
                <a:latin typeface="+mn-lt"/>
                <a:cs typeface="Calibri" pitchFamily="34" charset="0"/>
              </a:rPr>
              <a:t>/CO</a:t>
            </a:r>
            <a:r>
              <a:rPr lang="en-GB" baseline="-25000" dirty="0" smtClean="0">
                <a:latin typeface="+mn-lt"/>
                <a:cs typeface="Calibri" pitchFamily="34" charset="0"/>
              </a:rPr>
              <a:t>2 </a:t>
            </a:r>
            <a:r>
              <a:rPr lang="en-GB" dirty="0" smtClean="0">
                <a:latin typeface="+mn-lt"/>
                <a:cs typeface="Calibri" pitchFamily="34" charset="0"/>
              </a:rPr>
              <a:t>(80:20 v/v) to provide CO concentrations ranging from </a:t>
            </a:r>
            <a:r>
              <a:rPr lang="en-GB" u="sng" dirty="0" smtClean="0">
                <a:latin typeface="+mn-lt"/>
                <a:cs typeface="Calibri" pitchFamily="34" charset="0"/>
              </a:rPr>
              <a:t>5% to 50% CO</a:t>
            </a:r>
            <a:r>
              <a:rPr lang="en-GB" dirty="0" smtClean="0">
                <a:latin typeface="+mn-lt"/>
                <a:cs typeface="Calibri" pitchFamily="34" charset="0"/>
              </a:rPr>
              <a:t> to the cultures.</a:t>
            </a:r>
            <a:endParaRPr lang="en-GB" baseline="-25000" dirty="0">
              <a:latin typeface="+mn-lt"/>
              <a:cs typeface="Calibri" pitchFamily="34" charset="0"/>
            </a:endParaRPr>
          </a:p>
        </p:txBody>
      </p:sp>
      <p:sp>
        <p:nvSpPr>
          <p:cNvPr id="38" name="Rectangle 79"/>
          <p:cNvSpPr>
            <a:spLocks noChangeArrowheads="1"/>
          </p:cNvSpPr>
          <p:nvPr/>
        </p:nvSpPr>
        <p:spPr bwMode="auto">
          <a:xfrm>
            <a:off x="8911772" y="21923751"/>
            <a:ext cx="473433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dirty="0">
                <a:cs typeface="Calibri" pitchFamily="34" charset="0"/>
              </a:rPr>
              <a:t>Thermophilic </a:t>
            </a:r>
          </a:p>
          <a:p>
            <a:pPr algn="ctr">
              <a:defRPr/>
            </a:pPr>
            <a:r>
              <a:rPr lang="en-US" dirty="0">
                <a:cs typeface="Calibri" pitchFamily="34" charset="0"/>
              </a:rPr>
              <a:t>suspended </a:t>
            </a:r>
            <a:r>
              <a:rPr lang="en-US" dirty="0" err="1">
                <a:cs typeface="Calibri" pitchFamily="34" charset="0"/>
              </a:rPr>
              <a:t>slugde</a:t>
            </a:r>
            <a:r>
              <a:rPr lang="en-US" dirty="0">
                <a:cs typeface="Calibri" pitchFamily="34" charset="0"/>
              </a:rPr>
              <a:t> </a:t>
            </a:r>
            <a:r>
              <a:rPr lang="en-US" dirty="0" smtClean="0">
                <a:latin typeface="+mn-lt"/>
                <a:cs typeface="Calibri" pitchFamily="34" charset="0"/>
              </a:rPr>
              <a:t>from </a:t>
            </a:r>
            <a:r>
              <a:rPr lang="en-US" dirty="0">
                <a:latin typeface="+mn-lt"/>
                <a:cs typeface="Calibri" pitchFamily="34" charset="0"/>
              </a:rPr>
              <a:t>a reactor </a:t>
            </a:r>
            <a:r>
              <a:rPr lang="en-US" dirty="0" smtClean="0">
                <a:latin typeface="+mn-lt"/>
                <a:cs typeface="Calibri" pitchFamily="34" charset="0"/>
              </a:rPr>
              <a:t>treating organic municipal </a:t>
            </a:r>
            <a:r>
              <a:rPr lang="en-US" dirty="0">
                <a:latin typeface="+mn-lt"/>
                <a:cs typeface="Calibri" pitchFamily="34" charset="0"/>
              </a:rPr>
              <a:t>solid wastes</a:t>
            </a:r>
            <a:endParaRPr lang="en-GB" dirty="0">
              <a:latin typeface="+mn-lt"/>
              <a:cs typeface="Calibri" pitchFamily="34" charset="0"/>
            </a:endParaRPr>
          </a:p>
        </p:txBody>
      </p:sp>
      <p:sp>
        <p:nvSpPr>
          <p:cNvPr id="39" name="Rectangle 80"/>
          <p:cNvSpPr>
            <a:spLocks noChangeArrowheads="1"/>
          </p:cNvSpPr>
          <p:nvPr/>
        </p:nvSpPr>
        <p:spPr bwMode="auto">
          <a:xfrm>
            <a:off x="2501151" y="22370315"/>
            <a:ext cx="444315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defRPr/>
            </a:pPr>
            <a:r>
              <a:rPr lang="en-US" dirty="0" smtClean="0">
                <a:cs typeface="Calibri" pitchFamily="34" charset="0"/>
              </a:rPr>
              <a:t>Mesophilic suspended </a:t>
            </a:r>
            <a:r>
              <a:rPr lang="en-US" dirty="0" err="1" smtClean="0">
                <a:cs typeface="Calibri" pitchFamily="34" charset="0"/>
              </a:rPr>
              <a:t>slugde</a:t>
            </a:r>
            <a:r>
              <a:rPr lang="en-US" dirty="0" smtClean="0">
                <a:cs typeface="Calibri" pitchFamily="34" charset="0"/>
              </a:rPr>
              <a:t> f</a:t>
            </a:r>
            <a:r>
              <a:rPr lang="en-US" dirty="0" smtClean="0">
                <a:latin typeface="+mn-lt"/>
                <a:cs typeface="Calibri" pitchFamily="34" charset="0"/>
              </a:rPr>
              <a:t>rom a </a:t>
            </a:r>
            <a:r>
              <a:rPr lang="en-US" dirty="0" err="1">
                <a:latin typeface="+mn-lt"/>
                <a:cs typeface="Calibri" pitchFamily="34" charset="0"/>
              </a:rPr>
              <a:t>labscale</a:t>
            </a:r>
            <a:r>
              <a:rPr lang="en-US" dirty="0">
                <a:latin typeface="+mn-lt"/>
                <a:cs typeface="Calibri" pitchFamily="34" charset="0"/>
              </a:rPr>
              <a:t> bioreactor</a:t>
            </a:r>
            <a:endParaRPr lang="en-GB" dirty="0">
              <a:latin typeface="+mn-lt"/>
              <a:cs typeface="Calibri" pitchFamily="34" charset="0"/>
            </a:endParaRPr>
          </a:p>
        </p:txBody>
      </p:sp>
      <p:sp>
        <p:nvSpPr>
          <p:cNvPr id="40" name="AutoShape 279"/>
          <p:cNvSpPr>
            <a:spLocks noChangeArrowheads="1"/>
          </p:cNvSpPr>
          <p:nvPr/>
        </p:nvSpPr>
        <p:spPr bwMode="auto">
          <a:xfrm>
            <a:off x="644569" y="15967306"/>
            <a:ext cx="6516555" cy="723897"/>
          </a:xfrm>
          <a:prstGeom prst="roundRect">
            <a:avLst>
              <a:gd name="adj" fmla="val 10764"/>
            </a:avLst>
          </a:prstGeom>
          <a:noFill/>
          <a:ln w="57150">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en-US" dirty="0" smtClean="0">
                <a:solidFill>
                  <a:schemeClr val="tx1"/>
                </a:solidFill>
                <a:cs typeface="Calibri" pitchFamily="34" charset="0"/>
              </a:rPr>
              <a:t>Substrate (series M1, T1 and T2)</a:t>
            </a:r>
            <a:endParaRPr lang="en-US" dirty="0">
              <a:solidFill>
                <a:schemeClr val="tx1"/>
              </a:solidFill>
              <a:cs typeface="Calibri" pitchFamily="34" charset="0"/>
            </a:endParaRPr>
          </a:p>
        </p:txBody>
      </p:sp>
      <p:sp>
        <p:nvSpPr>
          <p:cNvPr id="41" name="AutoShape 279"/>
          <p:cNvSpPr>
            <a:spLocks noChangeArrowheads="1"/>
          </p:cNvSpPr>
          <p:nvPr/>
        </p:nvSpPr>
        <p:spPr bwMode="auto">
          <a:xfrm>
            <a:off x="4521142" y="14995971"/>
            <a:ext cx="4857784" cy="723897"/>
          </a:xfrm>
          <a:prstGeom prst="roundRect">
            <a:avLst>
              <a:gd name="adj" fmla="val 10764"/>
            </a:avLst>
          </a:prstGeom>
          <a:solidFill>
            <a:srgbClr val="A5D1F9"/>
          </a:solidFill>
          <a:ln w="28575"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algn="ctr" defTabSz="785813">
              <a:defRPr/>
            </a:pPr>
            <a:r>
              <a:rPr lang="en-US" dirty="0" smtClean="0">
                <a:latin typeface="+mn-lt"/>
                <a:cs typeface="Calibri" pitchFamily="34" charset="0"/>
              </a:rPr>
              <a:t>Enrichment cultures</a:t>
            </a:r>
            <a:endParaRPr lang="en-US" dirty="0">
              <a:latin typeface="+mn-lt"/>
              <a:cs typeface="Calibri" pitchFamily="34" charset="0"/>
            </a:endParaRPr>
          </a:p>
        </p:txBody>
      </p:sp>
      <p:sp>
        <p:nvSpPr>
          <p:cNvPr id="42" name="AutoShape 279"/>
          <p:cNvSpPr>
            <a:spLocks noChangeArrowheads="1"/>
          </p:cNvSpPr>
          <p:nvPr/>
        </p:nvSpPr>
        <p:spPr bwMode="auto">
          <a:xfrm>
            <a:off x="644569" y="18755399"/>
            <a:ext cx="5357850" cy="723897"/>
          </a:xfrm>
          <a:prstGeom prst="roundRect">
            <a:avLst>
              <a:gd name="adj" fmla="val 10764"/>
            </a:avLst>
          </a:prstGeom>
          <a:noFill/>
          <a:ln w="57150">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en-US" dirty="0" smtClean="0">
                <a:solidFill>
                  <a:schemeClr val="tx1"/>
                </a:solidFill>
                <a:cs typeface="Calibri" pitchFamily="34" charset="0"/>
              </a:rPr>
              <a:t>Substrate (series T2)</a:t>
            </a:r>
            <a:endParaRPr lang="en-US" dirty="0">
              <a:solidFill>
                <a:schemeClr val="tx1"/>
              </a:solidFill>
              <a:cs typeface="Calibri" pitchFamily="34" charset="0"/>
            </a:endParaRPr>
          </a:p>
        </p:txBody>
      </p:sp>
      <p:sp>
        <p:nvSpPr>
          <p:cNvPr id="43" name="Rectangle 294"/>
          <p:cNvSpPr>
            <a:spLocks noChangeArrowheads="1"/>
          </p:cNvSpPr>
          <p:nvPr/>
        </p:nvSpPr>
        <p:spPr bwMode="auto">
          <a:xfrm>
            <a:off x="1432690" y="19389305"/>
            <a:ext cx="119424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dirty="0" smtClean="0">
                <a:latin typeface="+mn-lt"/>
                <a:cs typeface="Calibri" pitchFamily="34" charset="0"/>
              </a:rPr>
              <a:t>CO diluted </a:t>
            </a:r>
            <a:r>
              <a:rPr lang="en-GB" dirty="0">
                <a:latin typeface="+mn-lt"/>
                <a:cs typeface="Calibri" pitchFamily="34" charset="0"/>
              </a:rPr>
              <a:t>with </a:t>
            </a:r>
            <a:r>
              <a:rPr lang="en-GB" dirty="0" smtClean="0">
                <a:latin typeface="+mn-lt"/>
                <a:cs typeface="Calibri" pitchFamily="34" charset="0"/>
              </a:rPr>
              <a:t>N</a:t>
            </a:r>
            <a:r>
              <a:rPr lang="en-GB" baseline="-25000" dirty="0" smtClean="0">
                <a:latin typeface="+mn-lt"/>
                <a:cs typeface="Calibri" pitchFamily="34" charset="0"/>
              </a:rPr>
              <a:t>2 </a:t>
            </a:r>
            <a:r>
              <a:rPr lang="en-GB" dirty="0" smtClean="0">
                <a:latin typeface="+mn-lt"/>
                <a:cs typeface="Calibri" pitchFamily="34" charset="0"/>
              </a:rPr>
              <a:t>to provide CO concentrations from </a:t>
            </a:r>
            <a:r>
              <a:rPr lang="en-GB" u="sng" dirty="0" smtClean="0">
                <a:latin typeface="+mn-lt"/>
                <a:cs typeface="Calibri" pitchFamily="34" charset="0"/>
              </a:rPr>
              <a:t>10% to 50% CO</a:t>
            </a:r>
            <a:r>
              <a:rPr lang="en-GB" dirty="0" smtClean="0">
                <a:latin typeface="+mn-lt"/>
                <a:cs typeface="Calibri" pitchFamily="34" charset="0"/>
              </a:rPr>
              <a:t> to the cultures.</a:t>
            </a:r>
            <a:endParaRPr lang="en-GB" baseline="-25000" dirty="0">
              <a:latin typeface="+mn-lt"/>
              <a:cs typeface="Calibri" pitchFamily="34" charset="0"/>
            </a:endParaRPr>
          </a:p>
        </p:txBody>
      </p:sp>
      <p:sp>
        <p:nvSpPr>
          <p:cNvPr id="44" name="Rectangle 294"/>
          <p:cNvSpPr>
            <a:spLocks noChangeArrowheads="1"/>
          </p:cNvSpPr>
          <p:nvPr/>
        </p:nvSpPr>
        <p:spPr bwMode="auto">
          <a:xfrm>
            <a:off x="971153" y="25322340"/>
            <a:ext cx="12440221" cy="3211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dirty="0" smtClean="0">
                <a:latin typeface="+mn-lt"/>
                <a:cs typeface="Calibri" pitchFamily="34" charset="0"/>
              </a:rPr>
              <a:t>Gas composition (gas chromatography), soluble fermentation products (liquid chromatography)</a:t>
            </a:r>
          </a:p>
          <a:p>
            <a:endParaRPr lang="en-GB" baseline="-25000" dirty="0" smtClean="0">
              <a:latin typeface="+mn-lt"/>
              <a:cs typeface="Calibri" pitchFamily="34" charset="0"/>
            </a:endParaRPr>
          </a:p>
          <a:p>
            <a:r>
              <a:rPr lang="en-GB" dirty="0" smtClean="0">
                <a:latin typeface="+mn-lt"/>
                <a:cs typeface="Calibri" pitchFamily="34" charset="0"/>
              </a:rPr>
              <a:t>Microbial growth (spectrophotometry, abs 600 </a:t>
            </a:r>
            <a:r>
              <a:rPr lang="en-GB" dirty="0">
                <a:latin typeface="+mn-lt"/>
                <a:cs typeface="Calibri" pitchFamily="34" charset="0"/>
              </a:rPr>
              <a:t>nm)</a:t>
            </a:r>
          </a:p>
          <a:p>
            <a:endParaRPr lang="en-GB" baseline="-25000" dirty="0" smtClean="0">
              <a:latin typeface="+mn-lt"/>
              <a:cs typeface="Calibri" pitchFamily="34" charset="0"/>
            </a:endParaRPr>
          </a:p>
          <a:p>
            <a:r>
              <a:rPr lang="en-GB" dirty="0" smtClean="0">
                <a:latin typeface="+mn-lt"/>
                <a:cs typeface="Calibri" pitchFamily="34" charset="0"/>
              </a:rPr>
              <a:t>Microbial communities (16S </a:t>
            </a:r>
            <a:r>
              <a:rPr lang="en-GB" dirty="0" err="1" smtClean="0">
                <a:latin typeface="+mn-lt"/>
                <a:cs typeface="Calibri" pitchFamily="34" charset="0"/>
              </a:rPr>
              <a:t>rRNA</a:t>
            </a:r>
            <a:r>
              <a:rPr lang="en-GB" dirty="0" smtClean="0">
                <a:latin typeface="+mn-lt"/>
                <a:cs typeface="Calibri" pitchFamily="34" charset="0"/>
              </a:rPr>
              <a:t> based PCR-DGGE, cloning and sequencing)</a:t>
            </a:r>
            <a:endParaRPr lang="en-GB" baseline="-25000" dirty="0">
              <a:latin typeface="+mn-lt"/>
              <a:cs typeface="Calibri" pitchFamily="34" charset="0"/>
            </a:endParaRPr>
          </a:p>
        </p:txBody>
      </p:sp>
      <p:sp>
        <p:nvSpPr>
          <p:cNvPr id="45" name="AutoShape 279"/>
          <p:cNvSpPr>
            <a:spLocks noChangeArrowheads="1"/>
          </p:cNvSpPr>
          <p:nvPr/>
        </p:nvSpPr>
        <p:spPr bwMode="auto">
          <a:xfrm>
            <a:off x="4521142" y="24569218"/>
            <a:ext cx="4857784" cy="723897"/>
          </a:xfrm>
          <a:prstGeom prst="roundRect">
            <a:avLst>
              <a:gd name="adj" fmla="val 10764"/>
            </a:avLst>
          </a:prstGeom>
          <a:solidFill>
            <a:srgbClr val="A5D1F9"/>
          </a:solidFill>
          <a:ln w="28575"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algn="ctr" defTabSz="785813">
              <a:defRPr/>
            </a:pPr>
            <a:r>
              <a:rPr lang="en-US" dirty="0" smtClean="0">
                <a:latin typeface="+mn-lt"/>
                <a:cs typeface="Calibri" pitchFamily="34" charset="0"/>
              </a:rPr>
              <a:t>Monitoring</a:t>
            </a:r>
            <a:endParaRPr lang="en-US" dirty="0">
              <a:latin typeface="+mn-lt"/>
              <a:cs typeface="Calibri" pitchFamily="34" charset="0"/>
            </a:endParaRPr>
          </a:p>
        </p:txBody>
      </p:sp>
      <p:grpSp>
        <p:nvGrpSpPr>
          <p:cNvPr id="46" name="Group 45"/>
          <p:cNvGrpSpPr/>
          <p:nvPr/>
        </p:nvGrpSpPr>
        <p:grpSpPr>
          <a:xfrm>
            <a:off x="837817" y="22297471"/>
            <a:ext cx="1463519" cy="1134007"/>
            <a:chOff x="837817" y="22297471"/>
            <a:chExt cx="1463519" cy="1134007"/>
          </a:xfrm>
        </p:grpSpPr>
        <p:grpSp>
          <p:nvGrpSpPr>
            <p:cNvPr id="47" name="Group 124"/>
            <p:cNvGrpSpPr>
              <a:grpSpLocks noChangeAspect="1"/>
            </p:cNvGrpSpPr>
            <p:nvPr/>
          </p:nvGrpSpPr>
          <p:grpSpPr bwMode="auto">
            <a:xfrm>
              <a:off x="1456767" y="22513052"/>
              <a:ext cx="371371" cy="711917"/>
              <a:chOff x="528" y="2352"/>
              <a:chExt cx="288" cy="613"/>
            </a:xfrm>
          </p:grpSpPr>
          <p:sp>
            <p:nvSpPr>
              <p:cNvPr id="68" name="AutoShape 125"/>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69" name="AutoShape 126"/>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70" name="AutoShape 127"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48" name="Group 128"/>
            <p:cNvGrpSpPr>
              <a:grpSpLocks noChangeAspect="1"/>
            </p:cNvGrpSpPr>
            <p:nvPr/>
          </p:nvGrpSpPr>
          <p:grpSpPr bwMode="auto">
            <a:xfrm>
              <a:off x="1614500" y="22576453"/>
              <a:ext cx="371371" cy="711917"/>
              <a:chOff x="528" y="2352"/>
              <a:chExt cx="288" cy="613"/>
            </a:xfrm>
          </p:grpSpPr>
          <p:sp>
            <p:nvSpPr>
              <p:cNvPr id="65" name="AutoShape 129"/>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66" name="AutoShape 130"/>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67" name="AutoShape 131"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49" name="Group 132"/>
            <p:cNvGrpSpPr>
              <a:grpSpLocks noChangeAspect="1"/>
            </p:cNvGrpSpPr>
            <p:nvPr/>
          </p:nvGrpSpPr>
          <p:grpSpPr bwMode="auto">
            <a:xfrm>
              <a:off x="1772232" y="22656159"/>
              <a:ext cx="371371" cy="711917"/>
              <a:chOff x="528" y="2352"/>
              <a:chExt cx="288" cy="613"/>
            </a:xfrm>
          </p:grpSpPr>
          <p:sp>
            <p:nvSpPr>
              <p:cNvPr id="62" name="AutoShape 133"/>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63" name="AutoShape 134"/>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64" name="AutoShape 135"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50" name="Group 136"/>
            <p:cNvGrpSpPr>
              <a:grpSpLocks noChangeAspect="1"/>
            </p:cNvGrpSpPr>
            <p:nvPr/>
          </p:nvGrpSpPr>
          <p:grpSpPr bwMode="auto">
            <a:xfrm>
              <a:off x="1929965" y="22719561"/>
              <a:ext cx="371371" cy="711917"/>
              <a:chOff x="528" y="2352"/>
              <a:chExt cx="288" cy="613"/>
            </a:xfrm>
          </p:grpSpPr>
          <p:sp>
            <p:nvSpPr>
              <p:cNvPr id="59" name="AutoShape 137"/>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60" name="AutoShape 138"/>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61" name="AutoShape 139"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51" name="Group 140"/>
            <p:cNvGrpSpPr>
              <a:grpSpLocks noChangeAspect="1"/>
            </p:cNvGrpSpPr>
            <p:nvPr/>
          </p:nvGrpSpPr>
          <p:grpSpPr bwMode="auto">
            <a:xfrm>
              <a:off x="837817" y="22513052"/>
              <a:ext cx="371371" cy="711917"/>
              <a:chOff x="528" y="2352"/>
              <a:chExt cx="288" cy="613"/>
            </a:xfrm>
          </p:grpSpPr>
          <p:sp>
            <p:nvSpPr>
              <p:cNvPr id="56" name="AutoShape 141"/>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57" name="AutoShape 142"/>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58" name="AutoShape 143"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sp>
          <p:nvSpPr>
            <p:cNvPr id="52" name="AutoShape 144"/>
            <p:cNvSpPr>
              <a:spLocks noChangeAspect="1" noChangeArrowheads="1"/>
            </p:cNvSpPr>
            <p:nvPr/>
          </p:nvSpPr>
          <p:spPr bwMode="auto">
            <a:xfrm>
              <a:off x="1670402" y="22426086"/>
              <a:ext cx="237597" cy="72460"/>
            </a:xfrm>
            <a:prstGeom prst="curvedDownArrow">
              <a:avLst>
                <a:gd name="adj1" fmla="val 3523"/>
                <a:gd name="adj2" fmla="val 11900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53" name="AutoShape 145"/>
            <p:cNvSpPr>
              <a:spLocks noChangeAspect="1" noChangeArrowheads="1"/>
            </p:cNvSpPr>
            <p:nvPr/>
          </p:nvSpPr>
          <p:spPr bwMode="auto">
            <a:xfrm>
              <a:off x="1828135" y="22498546"/>
              <a:ext cx="237597" cy="70648"/>
            </a:xfrm>
            <a:prstGeom prst="curvedDownArrow">
              <a:avLst>
                <a:gd name="adj1" fmla="val 3613"/>
                <a:gd name="adj2" fmla="val 122057"/>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54" name="AutoShape 146"/>
            <p:cNvSpPr>
              <a:spLocks noChangeAspect="1" noChangeArrowheads="1"/>
            </p:cNvSpPr>
            <p:nvPr/>
          </p:nvSpPr>
          <p:spPr bwMode="auto">
            <a:xfrm>
              <a:off x="1985867" y="22569193"/>
              <a:ext cx="237597" cy="72460"/>
            </a:xfrm>
            <a:prstGeom prst="curvedDownArrow">
              <a:avLst>
                <a:gd name="adj1" fmla="val 3523"/>
                <a:gd name="adj2" fmla="val 11900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55" name="AutoShape 147"/>
            <p:cNvSpPr>
              <a:spLocks noChangeAspect="1" noChangeArrowheads="1"/>
            </p:cNvSpPr>
            <p:nvPr/>
          </p:nvSpPr>
          <p:spPr bwMode="auto">
            <a:xfrm>
              <a:off x="985565" y="22297471"/>
              <a:ext cx="684838" cy="123181"/>
            </a:xfrm>
            <a:prstGeom prst="curvedDownArrow">
              <a:avLst>
                <a:gd name="adj1" fmla="val 5973"/>
                <a:gd name="adj2" fmla="val 20177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grpSp>
      <p:sp>
        <p:nvSpPr>
          <p:cNvPr id="71" name="Text Box 122"/>
          <p:cNvSpPr txBox="1">
            <a:spLocks noChangeAspect="1" noChangeArrowheads="1"/>
          </p:cNvSpPr>
          <p:nvPr/>
        </p:nvSpPr>
        <p:spPr bwMode="auto">
          <a:xfrm>
            <a:off x="737966" y="23340188"/>
            <a:ext cx="12271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eaLnBrk="1" hangingPunct="1"/>
            <a:r>
              <a:rPr lang="en-GB" sz="3200" dirty="0">
                <a:latin typeface="+mn-lt"/>
                <a:cs typeface="Calibri" pitchFamily="34" charset="0"/>
              </a:rPr>
              <a:t>37 °C</a:t>
            </a:r>
          </a:p>
        </p:txBody>
      </p:sp>
      <p:grpSp>
        <p:nvGrpSpPr>
          <p:cNvPr id="72" name="Group 71"/>
          <p:cNvGrpSpPr/>
          <p:nvPr/>
        </p:nvGrpSpPr>
        <p:grpSpPr>
          <a:xfrm>
            <a:off x="7290696" y="22259412"/>
            <a:ext cx="1463519" cy="1134007"/>
            <a:chOff x="7290696" y="22259412"/>
            <a:chExt cx="1463519" cy="1134007"/>
          </a:xfrm>
        </p:grpSpPr>
        <p:grpSp>
          <p:nvGrpSpPr>
            <p:cNvPr id="73" name="Group 124"/>
            <p:cNvGrpSpPr>
              <a:grpSpLocks noChangeAspect="1"/>
            </p:cNvGrpSpPr>
            <p:nvPr/>
          </p:nvGrpSpPr>
          <p:grpSpPr bwMode="auto">
            <a:xfrm>
              <a:off x="7909646" y="22474993"/>
              <a:ext cx="371371" cy="711917"/>
              <a:chOff x="528" y="2352"/>
              <a:chExt cx="288" cy="613"/>
            </a:xfrm>
          </p:grpSpPr>
          <p:sp>
            <p:nvSpPr>
              <p:cNvPr id="94" name="AutoShape 125"/>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95" name="AutoShape 126"/>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96" name="AutoShape 127"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74" name="Group 128"/>
            <p:cNvGrpSpPr>
              <a:grpSpLocks noChangeAspect="1"/>
            </p:cNvGrpSpPr>
            <p:nvPr/>
          </p:nvGrpSpPr>
          <p:grpSpPr bwMode="auto">
            <a:xfrm>
              <a:off x="8067379" y="22538394"/>
              <a:ext cx="371371" cy="711917"/>
              <a:chOff x="528" y="2352"/>
              <a:chExt cx="288" cy="613"/>
            </a:xfrm>
          </p:grpSpPr>
          <p:sp>
            <p:nvSpPr>
              <p:cNvPr id="91" name="AutoShape 129"/>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92" name="AutoShape 130"/>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93" name="AutoShape 131"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75" name="Group 132"/>
            <p:cNvGrpSpPr>
              <a:grpSpLocks noChangeAspect="1"/>
            </p:cNvGrpSpPr>
            <p:nvPr/>
          </p:nvGrpSpPr>
          <p:grpSpPr bwMode="auto">
            <a:xfrm>
              <a:off x="8225111" y="22618100"/>
              <a:ext cx="371371" cy="711917"/>
              <a:chOff x="528" y="2352"/>
              <a:chExt cx="288" cy="613"/>
            </a:xfrm>
          </p:grpSpPr>
          <p:sp>
            <p:nvSpPr>
              <p:cNvPr id="88" name="AutoShape 133"/>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89" name="AutoShape 134"/>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90" name="AutoShape 135"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76" name="Group 136"/>
            <p:cNvGrpSpPr>
              <a:grpSpLocks noChangeAspect="1"/>
            </p:cNvGrpSpPr>
            <p:nvPr/>
          </p:nvGrpSpPr>
          <p:grpSpPr bwMode="auto">
            <a:xfrm>
              <a:off x="8382844" y="22681502"/>
              <a:ext cx="371371" cy="711917"/>
              <a:chOff x="528" y="2352"/>
              <a:chExt cx="288" cy="613"/>
            </a:xfrm>
          </p:grpSpPr>
          <p:sp>
            <p:nvSpPr>
              <p:cNvPr id="85" name="AutoShape 137"/>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86" name="AutoShape 138"/>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87" name="AutoShape 139"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grpSp>
          <p:nvGrpSpPr>
            <p:cNvPr id="77" name="Group 140"/>
            <p:cNvGrpSpPr>
              <a:grpSpLocks noChangeAspect="1"/>
            </p:cNvGrpSpPr>
            <p:nvPr/>
          </p:nvGrpSpPr>
          <p:grpSpPr bwMode="auto">
            <a:xfrm>
              <a:off x="7290696" y="22474993"/>
              <a:ext cx="371371" cy="711917"/>
              <a:chOff x="528" y="2352"/>
              <a:chExt cx="288" cy="613"/>
            </a:xfrm>
          </p:grpSpPr>
          <p:sp>
            <p:nvSpPr>
              <p:cNvPr id="82" name="AutoShape 141"/>
              <p:cNvSpPr>
                <a:spLocks noChangeAspect="1" noChangeArrowheads="1"/>
              </p:cNvSpPr>
              <p:nvPr/>
            </p:nvSpPr>
            <p:spPr bwMode="auto">
              <a:xfrm>
                <a:off x="605" y="2352"/>
                <a:ext cx="135" cy="92"/>
              </a:xfrm>
              <a:prstGeom prst="roundRect">
                <a:avLst>
                  <a:gd name="adj" fmla="val 16667"/>
                </a:avLst>
              </a:prstGeom>
              <a:solidFill>
                <a:srgbClr val="6699FF"/>
              </a:solidFill>
              <a:ln w="9525">
                <a:solidFill>
                  <a:schemeClr val="tx1"/>
                </a:solidFill>
                <a:round/>
                <a:headEnd/>
                <a:tailEnd/>
              </a:ln>
            </p:spPr>
            <p:txBody>
              <a:bodyPr wrap="none" anchor="ctr"/>
              <a:lstStyle/>
              <a:p>
                <a:endParaRPr lang="en-US">
                  <a:latin typeface="+mn-lt"/>
                </a:endParaRPr>
              </a:p>
            </p:txBody>
          </p:sp>
          <p:sp>
            <p:nvSpPr>
              <p:cNvPr id="83" name="AutoShape 142"/>
              <p:cNvSpPr>
                <a:spLocks noChangeAspect="1" noChangeArrowheads="1"/>
              </p:cNvSpPr>
              <p:nvPr/>
            </p:nvSpPr>
            <p:spPr bwMode="auto">
              <a:xfrm>
                <a:off x="528" y="2417"/>
                <a:ext cx="288" cy="548"/>
              </a:xfrm>
              <a:prstGeom prst="flowChartAlternateProcess">
                <a:avLst/>
              </a:prstGeom>
              <a:solidFill>
                <a:schemeClr val="bg1"/>
              </a:solidFill>
              <a:ln w="9525">
                <a:solidFill>
                  <a:schemeClr val="tx1"/>
                </a:solidFill>
                <a:miter lim="800000"/>
                <a:headEnd/>
                <a:tailEnd/>
              </a:ln>
            </p:spPr>
            <p:txBody>
              <a:bodyPr wrap="none" anchor="ctr"/>
              <a:lstStyle/>
              <a:p>
                <a:endParaRPr lang="en-US">
                  <a:latin typeface="+mn-lt"/>
                </a:endParaRPr>
              </a:p>
            </p:txBody>
          </p:sp>
          <p:sp>
            <p:nvSpPr>
              <p:cNvPr id="84" name="AutoShape 143" descr="Bolinhas grandes"/>
              <p:cNvSpPr>
                <a:spLocks noChangeAspect="1" noChangeArrowheads="1"/>
              </p:cNvSpPr>
              <p:nvPr/>
            </p:nvSpPr>
            <p:spPr bwMode="auto">
              <a:xfrm>
                <a:off x="541" y="2667"/>
                <a:ext cx="272" cy="292"/>
              </a:xfrm>
              <a:prstGeom prst="flowChartAlternateProcess">
                <a:avLst/>
              </a:prstGeom>
              <a:pattFill prst="lgConfetti">
                <a:fgClr>
                  <a:schemeClr val="bg2"/>
                </a:fgClr>
                <a:bgClr>
                  <a:srgbClr val="FFFFFF"/>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grpSp>
        <p:sp>
          <p:nvSpPr>
            <p:cNvPr id="78" name="AutoShape 144"/>
            <p:cNvSpPr>
              <a:spLocks noChangeAspect="1" noChangeArrowheads="1"/>
            </p:cNvSpPr>
            <p:nvPr/>
          </p:nvSpPr>
          <p:spPr bwMode="auto">
            <a:xfrm>
              <a:off x="8123281" y="22388027"/>
              <a:ext cx="237597" cy="72460"/>
            </a:xfrm>
            <a:prstGeom prst="curvedDownArrow">
              <a:avLst>
                <a:gd name="adj1" fmla="val 3523"/>
                <a:gd name="adj2" fmla="val 11900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79" name="AutoShape 145"/>
            <p:cNvSpPr>
              <a:spLocks noChangeAspect="1" noChangeArrowheads="1"/>
            </p:cNvSpPr>
            <p:nvPr/>
          </p:nvSpPr>
          <p:spPr bwMode="auto">
            <a:xfrm>
              <a:off x="8281014" y="22460487"/>
              <a:ext cx="237597" cy="70648"/>
            </a:xfrm>
            <a:prstGeom prst="curvedDownArrow">
              <a:avLst>
                <a:gd name="adj1" fmla="val 3613"/>
                <a:gd name="adj2" fmla="val 122057"/>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80" name="AutoShape 146"/>
            <p:cNvSpPr>
              <a:spLocks noChangeAspect="1" noChangeArrowheads="1"/>
            </p:cNvSpPr>
            <p:nvPr/>
          </p:nvSpPr>
          <p:spPr bwMode="auto">
            <a:xfrm>
              <a:off x="8438746" y="22531134"/>
              <a:ext cx="237597" cy="72460"/>
            </a:xfrm>
            <a:prstGeom prst="curvedDownArrow">
              <a:avLst>
                <a:gd name="adj1" fmla="val 3523"/>
                <a:gd name="adj2" fmla="val 11900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sp>
          <p:nvSpPr>
            <p:cNvPr id="81" name="AutoShape 147"/>
            <p:cNvSpPr>
              <a:spLocks noChangeAspect="1" noChangeArrowheads="1"/>
            </p:cNvSpPr>
            <p:nvPr/>
          </p:nvSpPr>
          <p:spPr bwMode="auto">
            <a:xfrm>
              <a:off x="7438444" y="22259412"/>
              <a:ext cx="684838" cy="123181"/>
            </a:xfrm>
            <a:prstGeom prst="curvedDownArrow">
              <a:avLst>
                <a:gd name="adj1" fmla="val 5973"/>
                <a:gd name="adj2" fmla="val 201775"/>
                <a:gd name="adj3" fmla="val 33333"/>
              </a:avLst>
            </a:prstGeom>
            <a:solidFill>
              <a:schemeClr val="tx1"/>
            </a:solidFill>
            <a:ln w="9525">
              <a:solidFill>
                <a:schemeClr val="tx1"/>
              </a:solidFill>
              <a:miter lim="800000"/>
              <a:headEnd/>
              <a:tailEnd/>
            </a:ln>
          </p:spPr>
          <p:txBody>
            <a:bodyPr wrap="none" anchor="ctr"/>
            <a:lstStyle/>
            <a:p>
              <a:endParaRPr lang="en-US">
                <a:latin typeface="+mn-lt"/>
              </a:endParaRPr>
            </a:p>
          </p:txBody>
        </p:sp>
      </p:grpSp>
      <p:sp>
        <p:nvSpPr>
          <p:cNvPr id="97" name="Text Box 122"/>
          <p:cNvSpPr txBox="1">
            <a:spLocks noChangeAspect="1" noChangeArrowheads="1"/>
          </p:cNvSpPr>
          <p:nvPr/>
        </p:nvSpPr>
        <p:spPr bwMode="auto">
          <a:xfrm>
            <a:off x="7167978" y="23268180"/>
            <a:ext cx="12271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tx1"/>
                </a:solidFill>
                <a:latin typeface="Times New Roman" pitchFamily="18" charset="0"/>
              </a:defRPr>
            </a:lvl1pPr>
            <a:lvl2pPr marL="742950" indent="-285750" eaLnBrk="0" hangingPunct="0">
              <a:defRPr sz="2100">
                <a:solidFill>
                  <a:schemeClr val="tx1"/>
                </a:solidFill>
                <a:latin typeface="Times New Roman" pitchFamily="18" charset="0"/>
              </a:defRPr>
            </a:lvl2pPr>
            <a:lvl3pPr marL="1143000" indent="-228600" eaLnBrk="0" hangingPunct="0">
              <a:defRPr sz="2100">
                <a:solidFill>
                  <a:schemeClr val="tx1"/>
                </a:solidFill>
                <a:latin typeface="Times New Roman" pitchFamily="18" charset="0"/>
              </a:defRPr>
            </a:lvl3pPr>
            <a:lvl4pPr marL="1600200" indent="-228600" eaLnBrk="0" hangingPunct="0">
              <a:defRPr sz="2100">
                <a:solidFill>
                  <a:schemeClr val="tx1"/>
                </a:solidFill>
                <a:latin typeface="Times New Roman" pitchFamily="18" charset="0"/>
              </a:defRPr>
            </a:lvl4pPr>
            <a:lvl5pPr marL="2057400" indent="-228600" eaLnBrk="0" hangingPunct="0">
              <a:defRPr sz="2100">
                <a:solidFill>
                  <a:schemeClr val="tx1"/>
                </a:solidFill>
                <a:latin typeface="Times New Roman" pitchFamily="18" charset="0"/>
              </a:defRPr>
            </a:lvl5pPr>
            <a:lvl6pPr marL="2514600" indent="-228600" eaLnBrk="0" fontAlgn="base" hangingPunct="0">
              <a:spcBef>
                <a:spcPct val="0"/>
              </a:spcBef>
              <a:spcAft>
                <a:spcPct val="0"/>
              </a:spcAft>
              <a:defRPr sz="2100">
                <a:solidFill>
                  <a:schemeClr val="tx1"/>
                </a:solidFill>
                <a:latin typeface="Times New Roman" pitchFamily="18" charset="0"/>
              </a:defRPr>
            </a:lvl6pPr>
            <a:lvl7pPr marL="2971800" indent="-228600" eaLnBrk="0" fontAlgn="base" hangingPunct="0">
              <a:spcBef>
                <a:spcPct val="0"/>
              </a:spcBef>
              <a:spcAft>
                <a:spcPct val="0"/>
              </a:spcAft>
              <a:defRPr sz="2100">
                <a:solidFill>
                  <a:schemeClr val="tx1"/>
                </a:solidFill>
                <a:latin typeface="Times New Roman" pitchFamily="18" charset="0"/>
              </a:defRPr>
            </a:lvl7pPr>
            <a:lvl8pPr marL="3429000" indent="-228600" eaLnBrk="0" fontAlgn="base" hangingPunct="0">
              <a:spcBef>
                <a:spcPct val="0"/>
              </a:spcBef>
              <a:spcAft>
                <a:spcPct val="0"/>
              </a:spcAft>
              <a:defRPr sz="2100">
                <a:solidFill>
                  <a:schemeClr val="tx1"/>
                </a:solidFill>
                <a:latin typeface="Times New Roman" pitchFamily="18" charset="0"/>
              </a:defRPr>
            </a:lvl8pPr>
            <a:lvl9pPr marL="3886200" indent="-228600" eaLnBrk="0" fontAlgn="base" hangingPunct="0">
              <a:spcBef>
                <a:spcPct val="0"/>
              </a:spcBef>
              <a:spcAft>
                <a:spcPct val="0"/>
              </a:spcAft>
              <a:defRPr sz="2100">
                <a:solidFill>
                  <a:schemeClr val="tx1"/>
                </a:solidFill>
                <a:latin typeface="Times New Roman" pitchFamily="18" charset="0"/>
              </a:defRPr>
            </a:lvl9pPr>
          </a:lstStyle>
          <a:p>
            <a:pPr algn="ctr" eaLnBrk="1" hangingPunct="1"/>
            <a:r>
              <a:rPr lang="en-GB" sz="3200" dirty="0" smtClean="0">
                <a:latin typeface="+mn-lt"/>
                <a:cs typeface="Calibri" pitchFamily="34" charset="0"/>
              </a:rPr>
              <a:t>55 </a:t>
            </a:r>
            <a:r>
              <a:rPr lang="en-GB" sz="3200" dirty="0">
                <a:latin typeface="+mn-lt"/>
                <a:cs typeface="Calibri" pitchFamily="34" charset="0"/>
              </a:rPr>
              <a:t>°C</a:t>
            </a:r>
          </a:p>
        </p:txBody>
      </p:sp>
      <p:cxnSp>
        <p:nvCxnSpPr>
          <p:cNvPr id="98" name="Straight Connector 97"/>
          <p:cNvCxnSpPr/>
          <p:nvPr/>
        </p:nvCxnSpPr>
        <p:spPr bwMode="auto">
          <a:xfrm>
            <a:off x="7074670" y="22139951"/>
            <a:ext cx="0" cy="1584000"/>
          </a:xfrm>
          <a:prstGeom prst="line">
            <a:avLst/>
          </a:prstGeom>
          <a:solidFill>
            <a:schemeClr val="accent1"/>
          </a:solidFill>
          <a:ln w="19050" cap="flat" cmpd="sng" algn="ctr">
            <a:solidFill>
              <a:srgbClr val="002060"/>
            </a:solidFill>
            <a:prstDash val="sysDot"/>
            <a:round/>
            <a:headEnd type="none" w="med" len="med"/>
            <a:tailEnd type="none" w="med" len="med"/>
          </a:ln>
          <a:effectLst/>
        </p:spPr>
      </p:cxnSp>
      <p:sp>
        <p:nvSpPr>
          <p:cNvPr id="99" name="Text Box 214"/>
          <p:cNvSpPr txBox="1">
            <a:spLocks noChangeArrowheads="1"/>
          </p:cNvSpPr>
          <p:nvPr/>
        </p:nvSpPr>
        <p:spPr bwMode="auto">
          <a:xfrm>
            <a:off x="14285021" y="5912692"/>
            <a:ext cx="11089704" cy="646331"/>
          </a:xfrm>
          <a:prstGeom prst="rect">
            <a:avLst/>
          </a:prstGeom>
          <a:noFill/>
          <a:ln w="9525">
            <a:noFill/>
            <a:miter lim="800000"/>
            <a:headEnd/>
            <a:tailEnd/>
          </a:ln>
        </p:spPr>
        <p:txBody>
          <a:bodyPr wrap="square">
            <a:spAutoFit/>
          </a:bodyPr>
          <a:lstStyle/>
          <a:p>
            <a:pPr algn="just" defTabSz="2952750">
              <a:spcBef>
                <a:spcPct val="50000"/>
              </a:spcBef>
            </a:pPr>
            <a:r>
              <a:rPr lang="en-US" sz="3600" b="1" dirty="0" smtClean="0">
                <a:latin typeface="+mj-lt"/>
              </a:rPr>
              <a:t>Results</a:t>
            </a:r>
            <a:endParaRPr lang="en-US" sz="3600" b="1" dirty="0">
              <a:latin typeface="+mj-lt"/>
            </a:endParaRPr>
          </a:p>
        </p:txBody>
      </p:sp>
      <p:sp>
        <p:nvSpPr>
          <p:cNvPr id="100" name="Rectângulo 210"/>
          <p:cNvSpPr>
            <a:spLocks noChangeArrowheads="1"/>
          </p:cNvSpPr>
          <p:nvPr/>
        </p:nvSpPr>
        <p:spPr bwMode="auto">
          <a:xfrm>
            <a:off x="14291147" y="7048178"/>
            <a:ext cx="639370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400" dirty="0" err="1" smtClean="0">
                <a:latin typeface="+mn-lt"/>
                <a:cs typeface="Calibri" pitchFamily="34" charset="0"/>
              </a:rPr>
              <a:t>Mesophilic</a:t>
            </a:r>
            <a:r>
              <a:rPr lang="en-US" sz="3400" dirty="0" smtClean="0">
                <a:latin typeface="+mn-lt"/>
                <a:cs typeface="Calibri" pitchFamily="34" charset="0"/>
              </a:rPr>
              <a:t> enrichment series</a:t>
            </a:r>
          </a:p>
        </p:txBody>
      </p:sp>
      <p:graphicFrame>
        <p:nvGraphicFramePr>
          <p:cNvPr id="101" name="Table 3"/>
          <p:cNvGraphicFramePr>
            <a:graphicFrameLocks noGrp="1"/>
          </p:cNvGraphicFramePr>
          <p:nvPr>
            <p:extLst>
              <p:ext uri="{D42A27DB-BD31-4B8C-83A1-F6EECF244321}">
                <p14:modId xmlns:p14="http://schemas.microsoft.com/office/powerpoint/2010/main" xmlns="" val="1484088268"/>
              </p:ext>
            </p:extLst>
          </p:nvPr>
        </p:nvGraphicFramePr>
        <p:xfrm>
          <a:off x="14434023" y="7411859"/>
          <a:ext cx="8122367" cy="2484120"/>
        </p:xfrm>
        <a:graphic>
          <a:graphicData uri="http://schemas.openxmlformats.org/drawingml/2006/table">
            <a:tbl>
              <a:tblPr firstRow="1" bandRow="1">
                <a:tableStyleId>{EB344D84-9AFB-497E-A393-DC336BA19D2E}</a:tableStyleId>
              </a:tblPr>
              <a:tblGrid>
                <a:gridCol w="3801887"/>
                <a:gridCol w="4320480"/>
              </a:tblGrid>
              <a:tr h="672700">
                <a:tc>
                  <a:txBody>
                    <a:bodyPr/>
                    <a:lstStyle/>
                    <a:p>
                      <a:endParaRPr lang="en-GB" sz="3000" dirty="0">
                        <a:solidFill>
                          <a:schemeClr val="tx1"/>
                        </a:solidFill>
                        <a:latin typeface="Calibri" pitchFamily="34" charset="0"/>
                        <a:cs typeface="Calibri" pitchFamily="34" charset="0"/>
                      </a:endParaRPr>
                    </a:p>
                  </a:txBody>
                  <a:tcPr>
                    <a:lnT w="12700" cap="flat" cmpd="sng" algn="ctr">
                      <a:noFill/>
                      <a:prstDash val="solid"/>
                      <a:round/>
                      <a:headEnd type="none" w="med" len="med"/>
                      <a:tailEnd type="none" w="med" len="med"/>
                    </a:lnT>
                    <a:noFill/>
                  </a:tcPr>
                </a:tc>
                <a:tc>
                  <a:txBody>
                    <a:bodyPr/>
                    <a:lstStyle/>
                    <a:p>
                      <a:pPr algn="ctr"/>
                      <a:endParaRPr lang="en-GB" sz="4000" b="1" dirty="0">
                        <a:solidFill>
                          <a:srgbClr val="080808"/>
                        </a:solidFill>
                        <a:latin typeface="Calibri" pitchFamily="34" charset="0"/>
                        <a:cs typeface="Calibri" pitchFamily="34" charset="0"/>
                      </a:endParaRPr>
                    </a:p>
                  </a:txBody>
                  <a:tcPr>
                    <a:lnT w="12700" cap="flat" cmpd="sng" algn="ctr">
                      <a:noFill/>
                      <a:prstDash val="solid"/>
                      <a:round/>
                      <a:headEnd type="none" w="med" len="med"/>
                      <a:tailEnd type="none" w="med" len="med"/>
                    </a:lnT>
                    <a:noFill/>
                  </a:tcPr>
                </a:tc>
              </a:tr>
              <a:tr h="1613315">
                <a:tc>
                  <a:txBody>
                    <a:bodyPr/>
                    <a:lstStyle/>
                    <a:p>
                      <a:pPr>
                        <a:spcBef>
                          <a:spcPts val="0"/>
                        </a:spcBef>
                        <a:spcAft>
                          <a:spcPts val="0"/>
                        </a:spcAft>
                      </a:pPr>
                      <a:endParaRPr lang="en-GB" sz="3200" b="1" dirty="0" smtClean="0">
                        <a:solidFill>
                          <a:schemeClr val="tx1"/>
                        </a:solidFill>
                        <a:latin typeface="+mn-lt"/>
                        <a:cs typeface="Calibri" pitchFamily="34" charset="0"/>
                      </a:endParaRPr>
                    </a:p>
                    <a:p>
                      <a:pPr>
                        <a:spcBef>
                          <a:spcPts val="600"/>
                        </a:spcBef>
                        <a:spcAft>
                          <a:spcPts val="600"/>
                        </a:spcAft>
                      </a:pPr>
                      <a:r>
                        <a:rPr lang="en-GB" sz="3200" b="0" dirty="0" smtClean="0">
                          <a:solidFill>
                            <a:schemeClr val="tx1"/>
                          </a:solidFill>
                          <a:latin typeface="+mn-lt"/>
                          <a:cs typeface="Calibri" pitchFamily="34" charset="0"/>
                        </a:rPr>
                        <a:t>Substrate:</a:t>
                      </a:r>
                    </a:p>
                    <a:p>
                      <a:pPr>
                        <a:spcBef>
                          <a:spcPts val="600"/>
                        </a:spcBef>
                        <a:spcAft>
                          <a:spcPts val="600"/>
                        </a:spcAft>
                      </a:pPr>
                      <a:r>
                        <a:rPr lang="en-GB" sz="3200" b="0" dirty="0" smtClean="0">
                          <a:solidFill>
                            <a:schemeClr val="tx1"/>
                          </a:solidFill>
                          <a:latin typeface="+mn-lt"/>
                          <a:cs typeface="Calibri" pitchFamily="34" charset="0"/>
                        </a:rPr>
                        <a:t>CO concentration</a:t>
                      </a:r>
                      <a:r>
                        <a:rPr lang="en-GB" sz="3200" b="1" dirty="0" smtClean="0">
                          <a:solidFill>
                            <a:schemeClr val="tx1"/>
                          </a:solidFill>
                          <a:latin typeface="+mn-lt"/>
                          <a:cs typeface="Calibri" pitchFamily="34" charset="0"/>
                        </a:rPr>
                        <a:t>:</a:t>
                      </a:r>
                    </a:p>
                  </a:txBody>
                  <a:tcPr>
                    <a:solidFill>
                      <a:srgbClr val="A5D1F9"/>
                    </a:solidFill>
                  </a:tcPr>
                </a:tc>
                <a:tc>
                  <a:txBody>
                    <a:bodyPr/>
                    <a:lstStyle/>
                    <a:p>
                      <a:pPr algn="ctr">
                        <a:spcBef>
                          <a:spcPts val="0"/>
                        </a:spcBef>
                        <a:spcAft>
                          <a:spcPts val="0"/>
                        </a:spcAft>
                      </a:pPr>
                      <a:endParaRPr lang="en-GB" sz="3200" dirty="0" smtClean="0">
                        <a:solidFill>
                          <a:schemeClr val="tx1"/>
                        </a:solidFill>
                        <a:latin typeface="+mn-lt"/>
                        <a:cs typeface="Calibri" pitchFamily="34" charset="0"/>
                      </a:endParaRPr>
                    </a:p>
                    <a:p>
                      <a:pPr algn="ctr">
                        <a:spcBef>
                          <a:spcPts val="600"/>
                        </a:spcBef>
                        <a:spcAft>
                          <a:spcPts val="600"/>
                        </a:spcAft>
                      </a:pPr>
                      <a:r>
                        <a:rPr lang="en-GB" sz="3200" dirty="0" smtClean="0">
                          <a:solidFill>
                            <a:schemeClr val="tx1"/>
                          </a:solidFill>
                          <a:latin typeface="+mn-lt"/>
                          <a:cs typeface="Calibri" pitchFamily="34" charset="0"/>
                        </a:rPr>
                        <a:t>Syngas (3 transfers)</a:t>
                      </a:r>
                    </a:p>
                    <a:p>
                      <a:pPr algn="ctr">
                        <a:spcBef>
                          <a:spcPts val="600"/>
                        </a:spcBef>
                        <a:spcAft>
                          <a:spcPts val="600"/>
                        </a:spcAft>
                      </a:pPr>
                      <a:r>
                        <a:rPr lang="en-GB" sz="3200" dirty="0" smtClean="0">
                          <a:solidFill>
                            <a:schemeClr val="tx1"/>
                          </a:solidFill>
                          <a:latin typeface="+mn-lt"/>
                          <a:cs typeface="Calibri" pitchFamily="34" charset="0"/>
                        </a:rPr>
                        <a:t>5% to 10%</a:t>
                      </a:r>
                    </a:p>
                  </a:txBody>
                  <a:tcPr>
                    <a:solidFill>
                      <a:srgbClr val="A5D1F9"/>
                    </a:solidFill>
                  </a:tcPr>
                </a:tc>
              </a:tr>
            </a:tbl>
          </a:graphicData>
        </a:graphic>
      </p:graphicFrame>
      <p:sp>
        <p:nvSpPr>
          <p:cNvPr id="102" name="Oval 101"/>
          <p:cNvSpPr/>
          <p:nvPr/>
        </p:nvSpPr>
        <p:spPr bwMode="auto">
          <a:xfrm>
            <a:off x="19835014" y="7711894"/>
            <a:ext cx="1428760" cy="714381"/>
          </a:xfrm>
          <a:prstGeom prst="ellipse">
            <a:avLst/>
          </a:prstGeom>
          <a:solidFill>
            <a:srgbClr val="00B050"/>
          </a:solidFill>
          <a:ln w="28575" cap="flat" cmpd="sng" algn="ctr">
            <a:solidFill>
              <a:schemeClr val="tx1"/>
            </a:solidFill>
            <a:prstDash val="sysDot"/>
            <a:round/>
            <a:headEnd type="triangle" w="lg" len="med"/>
            <a:tailEnd type="triangle" w="lg" len="med"/>
          </a:ln>
          <a:effectLst/>
        </p:spPr>
        <p:txBody>
          <a:bodyPr vert="horz" wrap="square" lIns="36000" tIns="36000" rIns="36000" bIns="36000" numCol="1" rtlCol="0" anchor="ctr" anchorCtr="0" compatLnSpc="1">
            <a:prstTxWarp prst="textNoShape">
              <a:avLst/>
            </a:prstTxWarp>
          </a:bodyPr>
          <a:lstStyle/>
          <a:p>
            <a:pPr marL="0" marR="0" indent="0" algn="ctr" defTabSz="785813" rtl="0" eaLnBrk="1" fontAlgn="base" latinLnBrk="0" hangingPunct="1">
              <a:lnSpc>
                <a:spcPct val="100000"/>
              </a:lnSpc>
              <a:spcBef>
                <a:spcPts val="0"/>
              </a:spcBef>
              <a:spcAft>
                <a:spcPct val="0"/>
              </a:spcAft>
              <a:buClrTx/>
              <a:buSzTx/>
              <a:buFontTx/>
              <a:buNone/>
              <a:tabLst/>
            </a:pPr>
            <a:r>
              <a:rPr kumimoji="0" lang="pt-PT" i="0" u="none" strike="noStrike" cap="none" normalizeH="0" baseline="0" dirty="0" smtClean="0">
                <a:ln>
                  <a:noFill/>
                </a:ln>
                <a:solidFill>
                  <a:schemeClr val="tx1"/>
                </a:solidFill>
                <a:effectLst/>
                <a:latin typeface="+mn-lt"/>
              </a:rPr>
              <a:t>M1</a:t>
            </a:r>
          </a:p>
        </p:txBody>
      </p:sp>
      <p:sp>
        <p:nvSpPr>
          <p:cNvPr id="103" name="Rectângulo 210"/>
          <p:cNvSpPr>
            <a:spLocks noChangeArrowheads="1"/>
          </p:cNvSpPr>
          <p:nvPr/>
        </p:nvSpPr>
        <p:spPr bwMode="auto">
          <a:xfrm>
            <a:off x="14291147" y="11639647"/>
            <a:ext cx="99298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dirty="0" err="1" smtClean="0">
                <a:latin typeface="+mn-lt"/>
                <a:cs typeface="Calibri" pitchFamily="34" charset="0"/>
              </a:rPr>
              <a:t>Thermophilic</a:t>
            </a:r>
            <a:r>
              <a:rPr lang="en-US" dirty="0" smtClean="0">
                <a:latin typeface="+mn-lt"/>
                <a:cs typeface="Calibri" pitchFamily="34" charset="0"/>
              </a:rPr>
              <a:t> enrichment series</a:t>
            </a:r>
          </a:p>
        </p:txBody>
      </p:sp>
      <p:graphicFrame>
        <p:nvGraphicFramePr>
          <p:cNvPr id="104" name="Table 3"/>
          <p:cNvGraphicFramePr>
            <a:graphicFrameLocks noGrp="1"/>
          </p:cNvGraphicFramePr>
          <p:nvPr>
            <p:extLst>
              <p:ext uri="{D42A27DB-BD31-4B8C-83A1-F6EECF244321}">
                <p14:modId xmlns:p14="http://schemas.microsoft.com/office/powerpoint/2010/main" xmlns="" val="1422189627"/>
              </p:ext>
            </p:extLst>
          </p:nvPr>
        </p:nvGraphicFramePr>
        <p:xfrm>
          <a:off x="14434022" y="11988707"/>
          <a:ext cx="12586864" cy="3163856"/>
        </p:xfrm>
        <a:graphic>
          <a:graphicData uri="http://schemas.openxmlformats.org/drawingml/2006/table">
            <a:tbl>
              <a:tblPr firstRow="1" bandRow="1">
                <a:tableStyleId>{EB344D84-9AFB-497E-A393-DC336BA19D2E}</a:tableStyleId>
              </a:tblPr>
              <a:tblGrid>
                <a:gridCol w="3873896"/>
                <a:gridCol w="4536504"/>
                <a:gridCol w="4176464"/>
              </a:tblGrid>
              <a:tr h="816896">
                <a:tc>
                  <a:txBody>
                    <a:bodyPr/>
                    <a:lstStyle/>
                    <a:p>
                      <a:endParaRPr lang="en-GB" sz="3000" dirty="0">
                        <a:solidFill>
                          <a:schemeClr val="tx1"/>
                        </a:solidFill>
                        <a:latin typeface="Calibri" pitchFamily="34" charset="0"/>
                        <a:cs typeface="Calibri" pitchFamily="34" charset="0"/>
                      </a:endParaRPr>
                    </a:p>
                  </a:txBody>
                  <a:tcPr>
                    <a:lnT w="12700" cap="flat" cmpd="sng" algn="ctr">
                      <a:noFill/>
                      <a:prstDash val="solid"/>
                      <a:round/>
                      <a:headEnd type="none" w="med" len="med"/>
                      <a:tailEnd type="none" w="med" len="med"/>
                    </a:lnT>
                    <a:noFill/>
                  </a:tcPr>
                </a:tc>
                <a:tc>
                  <a:txBody>
                    <a:bodyPr/>
                    <a:lstStyle/>
                    <a:p>
                      <a:pPr algn="ctr"/>
                      <a:endParaRPr lang="en-GB" sz="4000" b="1" dirty="0">
                        <a:solidFill>
                          <a:srgbClr val="080808"/>
                        </a:solidFill>
                        <a:latin typeface="Calibri" pitchFamily="34" charset="0"/>
                        <a:cs typeface="Calibri" pitchFamily="34" charset="0"/>
                      </a:endParaRPr>
                    </a:p>
                  </a:txBody>
                  <a:tcPr>
                    <a:lnT w="12700" cap="flat" cmpd="sng" algn="ctr">
                      <a:noFill/>
                      <a:prstDash val="solid"/>
                      <a:round/>
                      <a:headEnd type="none" w="med" len="med"/>
                      <a:tailEnd type="none" w="med" len="med"/>
                    </a:lnT>
                    <a:noFill/>
                  </a:tcPr>
                </a:tc>
                <a:tc>
                  <a:txBody>
                    <a:bodyPr/>
                    <a:lstStyle/>
                    <a:p>
                      <a:pPr algn="ctr"/>
                      <a:endParaRPr lang="en-GB" sz="4000" b="1" dirty="0">
                        <a:solidFill>
                          <a:srgbClr val="080808"/>
                        </a:solidFill>
                        <a:latin typeface="Calibri" pitchFamily="34" charset="0"/>
                        <a:cs typeface="Calibri" pitchFamily="34" charset="0"/>
                      </a:endParaRPr>
                    </a:p>
                  </a:txBody>
                  <a:tcPr>
                    <a:lnT w="12700" cap="flat" cmpd="sng" algn="ctr">
                      <a:noFill/>
                      <a:prstDash val="solid"/>
                      <a:round/>
                      <a:headEnd type="none" w="med" len="med"/>
                      <a:tailEnd type="none" w="med" len="med"/>
                    </a:lnT>
                    <a:noFill/>
                  </a:tcPr>
                </a:tc>
              </a:tr>
              <a:tr h="2326376">
                <a:tc>
                  <a:txBody>
                    <a:bodyPr/>
                    <a:lstStyle/>
                    <a:p>
                      <a:pPr>
                        <a:spcBef>
                          <a:spcPts val="0"/>
                        </a:spcBef>
                        <a:spcAft>
                          <a:spcPts val="0"/>
                        </a:spcAft>
                      </a:pPr>
                      <a:endParaRPr lang="en-GB" sz="1000" b="0" dirty="0" smtClean="0">
                        <a:solidFill>
                          <a:schemeClr val="tx1"/>
                        </a:solidFill>
                        <a:latin typeface="+mn-lt"/>
                        <a:cs typeface="Calibri" pitchFamily="34" charset="0"/>
                      </a:endParaRPr>
                    </a:p>
                    <a:p>
                      <a:pPr>
                        <a:spcBef>
                          <a:spcPts val="600"/>
                        </a:spcBef>
                        <a:spcAft>
                          <a:spcPts val="600"/>
                        </a:spcAft>
                      </a:pPr>
                      <a:r>
                        <a:rPr lang="en-GB" sz="3200" b="0" dirty="0" smtClean="0">
                          <a:solidFill>
                            <a:schemeClr val="tx1"/>
                          </a:solidFill>
                          <a:latin typeface="+mn-lt"/>
                          <a:cs typeface="Calibri" pitchFamily="34" charset="0"/>
                        </a:rPr>
                        <a:t>Substrate:</a:t>
                      </a:r>
                    </a:p>
                    <a:p>
                      <a:pPr>
                        <a:spcBef>
                          <a:spcPts val="600"/>
                        </a:spcBef>
                        <a:spcAft>
                          <a:spcPts val="600"/>
                        </a:spcAft>
                      </a:pPr>
                      <a:endParaRPr lang="en-GB" sz="3000" b="0" dirty="0" smtClean="0">
                        <a:solidFill>
                          <a:schemeClr val="tx1"/>
                        </a:solidFill>
                        <a:latin typeface="+mn-lt"/>
                        <a:cs typeface="Calibri" pitchFamily="34" charset="0"/>
                      </a:endParaRPr>
                    </a:p>
                    <a:p>
                      <a:pPr>
                        <a:spcBef>
                          <a:spcPts val="0"/>
                        </a:spcBef>
                        <a:spcAft>
                          <a:spcPts val="0"/>
                        </a:spcAft>
                      </a:pPr>
                      <a:endParaRPr lang="en-GB" sz="1500" b="0" dirty="0" smtClean="0">
                        <a:solidFill>
                          <a:schemeClr val="tx1"/>
                        </a:solidFill>
                        <a:latin typeface="+mn-lt"/>
                        <a:cs typeface="Calibri" pitchFamily="34" charset="0"/>
                      </a:endParaRPr>
                    </a:p>
                    <a:p>
                      <a:pPr>
                        <a:spcBef>
                          <a:spcPts val="0"/>
                        </a:spcBef>
                        <a:spcAft>
                          <a:spcPts val="600"/>
                        </a:spcAft>
                      </a:pPr>
                      <a:r>
                        <a:rPr lang="en-GB" sz="3200" b="0" dirty="0" smtClean="0">
                          <a:solidFill>
                            <a:schemeClr val="tx1"/>
                          </a:solidFill>
                          <a:latin typeface="+mn-lt"/>
                          <a:cs typeface="Calibri" pitchFamily="34" charset="0"/>
                        </a:rPr>
                        <a:t>CO concentration:</a:t>
                      </a:r>
                    </a:p>
                  </a:txBody>
                  <a:tcPr>
                    <a:solidFill>
                      <a:srgbClr val="A5D1F9"/>
                    </a:solidFill>
                  </a:tcPr>
                </a:tc>
                <a:tc>
                  <a:txBody>
                    <a:bodyPr/>
                    <a:lstStyle/>
                    <a:p>
                      <a:pPr algn="ctr">
                        <a:spcBef>
                          <a:spcPts val="0"/>
                        </a:spcBef>
                        <a:spcAft>
                          <a:spcPts val="0"/>
                        </a:spcAft>
                      </a:pPr>
                      <a:endParaRPr lang="en-GB" sz="3200" dirty="0" smtClean="0">
                        <a:solidFill>
                          <a:schemeClr val="tx1"/>
                        </a:solidFill>
                        <a:latin typeface="+mn-lt"/>
                        <a:cs typeface="Calibri" pitchFamily="34" charset="0"/>
                      </a:endParaRPr>
                    </a:p>
                    <a:p>
                      <a:pPr algn="ctr">
                        <a:spcBef>
                          <a:spcPts val="600"/>
                        </a:spcBef>
                        <a:spcAft>
                          <a:spcPts val="600"/>
                        </a:spcAft>
                      </a:pPr>
                      <a:r>
                        <a:rPr lang="en-GB" sz="3200" dirty="0" err="1" smtClean="0">
                          <a:solidFill>
                            <a:schemeClr val="tx1"/>
                          </a:solidFill>
                          <a:latin typeface="+mn-lt"/>
                          <a:cs typeface="Calibri" pitchFamily="34" charset="0"/>
                        </a:rPr>
                        <a:t>Syngas</a:t>
                      </a:r>
                      <a:r>
                        <a:rPr lang="en-GB" sz="3200" dirty="0" smtClean="0">
                          <a:solidFill>
                            <a:schemeClr val="tx1"/>
                          </a:solidFill>
                          <a:latin typeface="+mn-lt"/>
                          <a:cs typeface="Calibri" pitchFamily="34" charset="0"/>
                        </a:rPr>
                        <a:t> (4 transfers)</a:t>
                      </a:r>
                    </a:p>
                    <a:p>
                      <a:pPr algn="ctr">
                        <a:spcBef>
                          <a:spcPts val="600"/>
                        </a:spcBef>
                        <a:spcAft>
                          <a:spcPts val="600"/>
                        </a:spcAft>
                      </a:pPr>
                      <a:r>
                        <a:rPr lang="en-GB" sz="3200" dirty="0" smtClean="0">
                          <a:solidFill>
                            <a:schemeClr val="tx1"/>
                          </a:solidFill>
                          <a:latin typeface="+mn-lt"/>
                          <a:cs typeface="Calibri" pitchFamily="34" charset="0"/>
                        </a:rPr>
                        <a:t>Syngas (12 transfers)</a:t>
                      </a:r>
                    </a:p>
                    <a:p>
                      <a:pPr algn="ctr">
                        <a:spcBef>
                          <a:spcPts val="0"/>
                        </a:spcBef>
                        <a:spcAft>
                          <a:spcPts val="600"/>
                        </a:spcAft>
                      </a:pPr>
                      <a:r>
                        <a:rPr lang="en-GB" sz="3200" dirty="0" smtClean="0">
                          <a:solidFill>
                            <a:schemeClr val="tx1"/>
                          </a:solidFill>
                          <a:latin typeface="+mn-lt"/>
                          <a:cs typeface="Calibri" pitchFamily="34" charset="0"/>
                        </a:rPr>
                        <a:t>5% to 50%</a:t>
                      </a:r>
                    </a:p>
                  </a:txBody>
                  <a:tcPr>
                    <a:solidFill>
                      <a:srgbClr val="A5D1F9"/>
                    </a:solidFill>
                  </a:tcPr>
                </a:tc>
                <a:tc>
                  <a:txBody>
                    <a:bodyPr/>
                    <a:lstStyle/>
                    <a:p>
                      <a:pPr algn="ctr">
                        <a:spcBef>
                          <a:spcPts val="0"/>
                        </a:spcBef>
                        <a:spcAft>
                          <a:spcPts val="0"/>
                        </a:spcAft>
                      </a:pPr>
                      <a:endParaRPr lang="en-GB" sz="3200" dirty="0" smtClean="0">
                        <a:solidFill>
                          <a:schemeClr val="tx1"/>
                        </a:solidFill>
                        <a:latin typeface="+mn-lt"/>
                        <a:cs typeface="Calibri" pitchFamily="34" charset="0"/>
                      </a:endParaRPr>
                    </a:p>
                    <a:p>
                      <a:pPr algn="ctr">
                        <a:spcBef>
                          <a:spcPts val="600"/>
                        </a:spcBef>
                        <a:spcAft>
                          <a:spcPts val="600"/>
                        </a:spcAft>
                      </a:pPr>
                      <a:r>
                        <a:rPr lang="en-GB" sz="3200" dirty="0" err="1" smtClean="0">
                          <a:solidFill>
                            <a:schemeClr val="tx1"/>
                          </a:solidFill>
                          <a:latin typeface="+mn-lt"/>
                          <a:cs typeface="Calibri" pitchFamily="34" charset="0"/>
                        </a:rPr>
                        <a:t>Syngas</a:t>
                      </a:r>
                      <a:r>
                        <a:rPr lang="en-GB" sz="3200" dirty="0" smtClean="0">
                          <a:solidFill>
                            <a:schemeClr val="tx1"/>
                          </a:solidFill>
                          <a:latin typeface="+mn-lt"/>
                          <a:cs typeface="Calibri" pitchFamily="34" charset="0"/>
                        </a:rPr>
                        <a:t> (4 transfers)</a:t>
                      </a:r>
                    </a:p>
                    <a:p>
                      <a:pPr algn="ctr">
                        <a:spcBef>
                          <a:spcPts val="600"/>
                        </a:spcBef>
                        <a:spcAft>
                          <a:spcPts val="600"/>
                        </a:spcAft>
                      </a:pPr>
                      <a:r>
                        <a:rPr lang="en-GB" sz="3200" dirty="0" smtClean="0">
                          <a:solidFill>
                            <a:schemeClr val="tx1"/>
                          </a:solidFill>
                          <a:latin typeface="+mn-lt"/>
                          <a:cs typeface="Calibri" pitchFamily="34" charset="0"/>
                        </a:rPr>
                        <a:t>CO (8 transfers)</a:t>
                      </a:r>
                    </a:p>
                    <a:p>
                      <a:pPr algn="ctr">
                        <a:spcBef>
                          <a:spcPts val="0"/>
                        </a:spcBef>
                        <a:spcAft>
                          <a:spcPts val="600"/>
                        </a:spcAft>
                      </a:pPr>
                      <a:r>
                        <a:rPr lang="en-GB" sz="3200" dirty="0" smtClean="0">
                          <a:solidFill>
                            <a:schemeClr val="tx1"/>
                          </a:solidFill>
                          <a:latin typeface="+mn-lt"/>
                          <a:cs typeface="Calibri" pitchFamily="34" charset="0"/>
                        </a:rPr>
                        <a:t>5% to 50%</a:t>
                      </a:r>
                    </a:p>
                  </a:txBody>
                  <a:tcPr>
                    <a:solidFill>
                      <a:srgbClr val="A5D1F9"/>
                    </a:solidFill>
                  </a:tcPr>
                </a:tc>
              </a:tr>
            </a:tbl>
          </a:graphicData>
        </a:graphic>
      </p:graphicFrame>
      <p:sp>
        <p:nvSpPr>
          <p:cNvPr id="105" name="Oval 104"/>
          <p:cNvSpPr/>
          <p:nvPr/>
        </p:nvSpPr>
        <p:spPr bwMode="auto">
          <a:xfrm>
            <a:off x="19970468" y="12416240"/>
            <a:ext cx="1428760" cy="714381"/>
          </a:xfrm>
          <a:prstGeom prst="ellipse">
            <a:avLst/>
          </a:prstGeom>
          <a:solidFill>
            <a:srgbClr val="CC0000"/>
          </a:solidFill>
          <a:ln w="28575" cap="flat" cmpd="sng" algn="ctr">
            <a:solidFill>
              <a:schemeClr val="tx1"/>
            </a:solidFill>
            <a:prstDash val="sysDot"/>
            <a:round/>
            <a:headEnd type="triangle" w="lg" len="med"/>
            <a:tailEnd type="triangle" w="lg" len="med"/>
          </a:ln>
          <a:effectLst/>
        </p:spPr>
        <p:txBody>
          <a:bodyPr vert="horz" wrap="square" lIns="36000" tIns="36000" rIns="36000" bIns="36000" numCol="1" rtlCol="0" anchor="ctr" anchorCtr="0" compatLnSpc="1">
            <a:prstTxWarp prst="textNoShape">
              <a:avLst/>
            </a:prstTxWarp>
          </a:bodyPr>
          <a:lstStyle/>
          <a:p>
            <a:pPr marL="0" marR="0" indent="0" algn="ctr" defTabSz="785813" rtl="0" eaLnBrk="1" fontAlgn="base" latinLnBrk="0" hangingPunct="1">
              <a:lnSpc>
                <a:spcPct val="100000"/>
              </a:lnSpc>
              <a:spcBef>
                <a:spcPts val="0"/>
              </a:spcBef>
              <a:spcAft>
                <a:spcPct val="0"/>
              </a:spcAft>
              <a:buClrTx/>
              <a:buSzTx/>
              <a:buFontTx/>
              <a:buNone/>
              <a:tabLst/>
            </a:pPr>
            <a:r>
              <a:rPr kumimoji="0" lang="pt-PT" i="0" u="none" strike="noStrike" cap="none" normalizeH="0" baseline="0" dirty="0" smtClean="0">
                <a:ln>
                  <a:noFill/>
                </a:ln>
                <a:solidFill>
                  <a:schemeClr val="tx1"/>
                </a:solidFill>
                <a:effectLst/>
                <a:latin typeface="+mn-lt"/>
              </a:rPr>
              <a:t>T1</a:t>
            </a:r>
          </a:p>
        </p:txBody>
      </p:sp>
      <p:sp>
        <p:nvSpPr>
          <p:cNvPr id="106" name="Oval 105"/>
          <p:cNvSpPr/>
          <p:nvPr/>
        </p:nvSpPr>
        <p:spPr bwMode="auto">
          <a:xfrm>
            <a:off x="24221029" y="12406044"/>
            <a:ext cx="1428760" cy="714381"/>
          </a:xfrm>
          <a:prstGeom prst="ellipse">
            <a:avLst/>
          </a:prstGeom>
          <a:solidFill>
            <a:srgbClr val="CC0000"/>
          </a:solidFill>
          <a:ln w="28575" cap="flat" cmpd="sng" algn="ctr">
            <a:solidFill>
              <a:schemeClr val="tx1"/>
            </a:solidFill>
            <a:prstDash val="sysDot"/>
            <a:round/>
            <a:headEnd type="triangle" w="lg" len="med"/>
            <a:tailEnd type="triangle" w="lg" len="med"/>
          </a:ln>
          <a:effectLst/>
        </p:spPr>
        <p:txBody>
          <a:bodyPr vert="horz" wrap="square" lIns="36000" tIns="36000" rIns="36000" bIns="36000" numCol="1" rtlCol="0" anchor="ctr" anchorCtr="0" compatLnSpc="1">
            <a:prstTxWarp prst="textNoShape">
              <a:avLst/>
            </a:prstTxWarp>
          </a:bodyPr>
          <a:lstStyle/>
          <a:p>
            <a:pPr marL="0" marR="0" indent="0" algn="ctr" defTabSz="785813" rtl="0" eaLnBrk="1" fontAlgn="base" latinLnBrk="0" hangingPunct="1">
              <a:lnSpc>
                <a:spcPct val="100000"/>
              </a:lnSpc>
              <a:spcBef>
                <a:spcPts val="0"/>
              </a:spcBef>
              <a:spcAft>
                <a:spcPct val="0"/>
              </a:spcAft>
              <a:buClrTx/>
              <a:buSzTx/>
              <a:buFontTx/>
              <a:buNone/>
              <a:tabLst/>
            </a:pPr>
            <a:r>
              <a:rPr kumimoji="0" lang="pt-PT" i="0" u="none" strike="noStrike" cap="none" normalizeH="0" baseline="0" dirty="0" smtClean="0">
                <a:ln>
                  <a:noFill/>
                </a:ln>
                <a:solidFill>
                  <a:schemeClr val="tx1"/>
                </a:solidFill>
                <a:effectLst/>
                <a:latin typeface="+mn-lt"/>
              </a:rPr>
              <a:t>T2</a:t>
            </a:r>
          </a:p>
        </p:txBody>
      </p:sp>
      <p:sp>
        <p:nvSpPr>
          <p:cNvPr id="107" name="Rectangle 106"/>
          <p:cNvSpPr/>
          <p:nvPr/>
        </p:nvSpPr>
        <p:spPr>
          <a:xfrm>
            <a:off x="22774982" y="8565570"/>
            <a:ext cx="5542048" cy="2554545"/>
          </a:xfrm>
          <a:prstGeom prst="rect">
            <a:avLst/>
          </a:prstGeom>
        </p:spPr>
        <p:txBody>
          <a:bodyPr wrap="square">
            <a:spAutoFit/>
          </a:bodyPr>
          <a:lstStyle/>
          <a:p>
            <a:pPr marL="457200" indent="-457200" algn="just">
              <a:buFont typeface="Arial" pitchFamily="34" charset="0"/>
              <a:buChar char="•"/>
            </a:pPr>
            <a:r>
              <a:rPr lang="en-GB" dirty="0" smtClean="0">
                <a:latin typeface="+mn-lt"/>
                <a:cs typeface="Calibri" pitchFamily="34" charset="0"/>
              </a:rPr>
              <a:t>After 2 transfers the biomass also lost the ability to produce methane, that was being produced during 1</a:t>
            </a:r>
            <a:r>
              <a:rPr lang="en-GB" baseline="30000" dirty="0" smtClean="0">
                <a:latin typeface="+mn-lt"/>
                <a:cs typeface="Calibri" pitchFamily="34" charset="0"/>
              </a:rPr>
              <a:t>st</a:t>
            </a:r>
            <a:r>
              <a:rPr lang="en-GB" dirty="0" smtClean="0">
                <a:latin typeface="+mn-lt"/>
                <a:cs typeface="Calibri" pitchFamily="34" charset="0"/>
              </a:rPr>
              <a:t> transfer.</a:t>
            </a:r>
            <a:endParaRPr lang="en-GB" dirty="0">
              <a:latin typeface="+mn-lt"/>
            </a:endParaRPr>
          </a:p>
        </p:txBody>
      </p:sp>
      <p:sp>
        <p:nvSpPr>
          <p:cNvPr id="108" name="Rectangle 107"/>
          <p:cNvSpPr/>
          <p:nvPr/>
        </p:nvSpPr>
        <p:spPr>
          <a:xfrm>
            <a:off x="22774981" y="6833222"/>
            <a:ext cx="5542049" cy="1569660"/>
          </a:xfrm>
          <a:prstGeom prst="rect">
            <a:avLst/>
          </a:prstGeom>
        </p:spPr>
        <p:txBody>
          <a:bodyPr wrap="square">
            <a:spAutoFit/>
          </a:bodyPr>
          <a:lstStyle/>
          <a:p>
            <a:pPr marL="457200" indent="-457200" algn="just">
              <a:buFont typeface="Arial" pitchFamily="34" charset="0"/>
              <a:buChar char="•"/>
            </a:pPr>
            <a:r>
              <a:rPr lang="en-GB" dirty="0" smtClean="0">
                <a:latin typeface="+mn-lt"/>
                <a:cs typeface="Calibri" pitchFamily="34" charset="0"/>
              </a:rPr>
              <a:t>After 2 transfers there were no growth, neither syngas or CO conversion.</a:t>
            </a:r>
            <a:endParaRPr lang="en-GB" dirty="0">
              <a:latin typeface="+mn-lt"/>
            </a:endParaRPr>
          </a:p>
        </p:txBody>
      </p:sp>
      <p:sp>
        <p:nvSpPr>
          <p:cNvPr id="109" name="Rectângulo arredondado 182"/>
          <p:cNvSpPr/>
          <p:nvPr/>
        </p:nvSpPr>
        <p:spPr bwMode="auto">
          <a:xfrm flipV="1">
            <a:off x="22702973" y="6559022"/>
            <a:ext cx="6046105" cy="4796948"/>
          </a:xfrm>
          <a:prstGeom prst="roundRect">
            <a:avLst>
              <a:gd name="adj" fmla="val 5000"/>
            </a:avLst>
          </a:prstGeom>
          <a:noFill/>
          <a:ln w="3810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effectLst/>
              <a:latin typeface="+mn-lt"/>
            </a:endParaRPr>
          </a:p>
        </p:txBody>
      </p:sp>
      <p:pic>
        <p:nvPicPr>
          <p:cNvPr id="110" name="Picture 19"/>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658919" y="16329254"/>
            <a:ext cx="9480617" cy="5310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 name="Oval 110"/>
          <p:cNvSpPr/>
          <p:nvPr/>
        </p:nvSpPr>
        <p:spPr bwMode="auto">
          <a:xfrm>
            <a:off x="20573075" y="15981993"/>
            <a:ext cx="1428760" cy="714381"/>
          </a:xfrm>
          <a:prstGeom prst="ellipse">
            <a:avLst/>
          </a:prstGeom>
          <a:solidFill>
            <a:srgbClr val="CC0000"/>
          </a:solidFill>
          <a:ln w="28575" cap="flat" cmpd="sng" algn="ctr">
            <a:solidFill>
              <a:schemeClr val="tx1"/>
            </a:solidFill>
            <a:prstDash val="sysDot"/>
            <a:round/>
            <a:headEnd type="triangle" w="lg" len="med"/>
            <a:tailEnd type="triangle" w="lg" len="med"/>
          </a:ln>
          <a:effectLst/>
        </p:spPr>
        <p:txBody>
          <a:bodyPr vert="horz" wrap="square" lIns="36000" tIns="36000" rIns="36000" bIns="36000" numCol="1" rtlCol="0" anchor="ctr" anchorCtr="0" compatLnSpc="1">
            <a:prstTxWarp prst="textNoShape">
              <a:avLst/>
            </a:prstTxWarp>
          </a:bodyPr>
          <a:lstStyle/>
          <a:p>
            <a:pPr marL="0" marR="0" indent="0" algn="ctr" defTabSz="785813" rtl="0" eaLnBrk="1" fontAlgn="base" latinLnBrk="0" hangingPunct="1">
              <a:lnSpc>
                <a:spcPct val="100000"/>
              </a:lnSpc>
              <a:spcBef>
                <a:spcPts val="0"/>
              </a:spcBef>
              <a:spcAft>
                <a:spcPct val="0"/>
              </a:spcAft>
              <a:buClrTx/>
              <a:buSzTx/>
              <a:buFontTx/>
              <a:buNone/>
              <a:tabLst/>
            </a:pPr>
            <a:r>
              <a:rPr kumimoji="0" lang="pt-PT" i="0" u="none" strike="noStrike" cap="none" normalizeH="0" baseline="0" dirty="0" smtClean="0">
                <a:ln>
                  <a:noFill/>
                </a:ln>
                <a:solidFill>
                  <a:schemeClr val="tx1"/>
                </a:solidFill>
                <a:effectLst/>
                <a:latin typeface="+mn-lt"/>
              </a:rPr>
              <a:t>T1</a:t>
            </a:r>
          </a:p>
        </p:txBody>
      </p:sp>
      <p:pic>
        <p:nvPicPr>
          <p:cNvPr id="112" name="Picture 20"/>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6658919" y="22795050"/>
            <a:ext cx="9482400" cy="5305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3" name="Oval 112"/>
          <p:cNvSpPr/>
          <p:nvPr/>
        </p:nvSpPr>
        <p:spPr bwMode="auto">
          <a:xfrm>
            <a:off x="20573075" y="22431157"/>
            <a:ext cx="1428760" cy="714381"/>
          </a:xfrm>
          <a:prstGeom prst="ellipse">
            <a:avLst/>
          </a:prstGeom>
          <a:solidFill>
            <a:srgbClr val="CC0000"/>
          </a:solidFill>
          <a:ln w="28575" cap="flat" cmpd="sng" algn="ctr">
            <a:solidFill>
              <a:schemeClr val="tx1"/>
            </a:solidFill>
            <a:prstDash val="sysDot"/>
            <a:round/>
            <a:headEnd type="triangle" w="lg" len="med"/>
            <a:tailEnd type="triangle" w="lg" len="med"/>
          </a:ln>
          <a:effectLst/>
        </p:spPr>
        <p:txBody>
          <a:bodyPr vert="horz" wrap="square" lIns="36000" tIns="36000" rIns="36000" bIns="36000" numCol="1" rtlCol="0" anchor="ctr" anchorCtr="0" compatLnSpc="1">
            <a:prstTxWarp prst="textNoShape">
              <a:avLst/>
            </a:prstTxWarp>
          </a:bodyPr>
          <a:lstStyle/>
          <a:p>
            <a:pPr marL="0" marR="0" indent="0" algn="ctr" defTabSz="785813" rtl="0" eaLnBrk="1" fontAlgn="base" latinLnBrk="0" hangingPunct="1">
              <a:lnSpc>
                <a:spcPct val="100000"/>
              </a:lnSpc>
              <a:spcBef>
                <a:spcPts val="0"/>
              </a:spcBef>
              <a:spcAft>
                <a:spcPct val="0"/>
              </a:spcAft>
              <a:buClrTx/>
              <a:buSzTx/>
              <a:buFontTx/>
              <a:buNone/>
              <a:tabLst/>
            </a:pPr>
            <a:r>
              <a:rPr kumimoji="0" lang="pt-PT" i="0" u="none" strike="noStrike" cap="none" normalizeH="0" baseline="0" dirty="0" smtClean="0">
                <a:ln>
                  <a:noFill/>
                </a:ln>
                <a:solidFill>
                  <a:schemeClr val="tx1"/>
                </a:solidFill>
                <a:effectLst/>
                <a:latin typeface="+mn-lt"/>
              </a:rPr>
              <a:t>T2</a:t>
            </a:r>
          </a:p>
        </p:txBody>
      </p:sp>
      <p:sp>
        <p:nvSpPr>
          <p:cNvPr id="114" name="Rectangle 79"/>
          <p:cNvSpPr>
            <a:spLocks noChangeArrowheads="1"/>
          </p:cNvSpPr>
          <p:nvPr/>
        </p:nvSpPr>
        <p:spPr bwMode="auto">
          <a:xfrm>
            <a:off x="21804534" y="15773270"/>
            <a:ext cx="40347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dirty="0" smtClean="0">
                <a:latin typeface="+mn-lt"/>
                <a:cs typeface="Calibri" pitchFamily="34" charset="0"/>
              </a:rPr>
              <a:t>(after 16 transfers)</a:t>
            </a:r>
            <a:endParaRPr lang="en-GB" dirty="0">
              <a:latin typeface="+mn-lt"/>
              <a:cs typeface="Calibri" pitchFamily="34" charset="0"/>
            </a:endParaRPr>
          </a:p>
        </p:txBody>
      </p:sp>
      <p:sp>
        <p:nvSpPr>
          <p:cNvPr id="115" name="Rectangle 79"/>
          <p:cNvSpPr>
            <a:spLocks noChangeArrowheads="1"/>
          </p:cNvSpPr>
          <p:nvPr/>
        </p:nvSpPr>
        <p:spPr bwMode="auto">
          <a:xfrm>
            <a:off x="21836310" y="22210275"/>
            <a:ext cx="40347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dirty="0" smtClean="0">
                <a:latin typeface="+mn-lt"/>
                <a:cs typeface="Calibri" pitchFamily="34" charset="0"/>
              </a:rPr>
              <a:t>(after 12 transfers)</a:t>
            </a:r>
            <a:endParaRPr lang="en-GB" dirty="0">
              <a:latin typeface="+mn-lt"/>
              <a:cs typeface="Calibri" pitchFamily="34" charset="0"/>
            </a:endParaRPr>
          </a:p>
        </p:txBody>
      </p:sp>
      <p:sp>
        <p:nvSpPr>
          <p:cNvPr id="116" name="Text Box 214"/>
          <p:cNvSpPr txBox="1">
            <a:spLocks noChangeArrowheads="1"/>
          </p:cNvSpPr>
          <p:nvPr/>
        </p:nvSpPr>
        <p:spPr bwMode="auto">
          <a:xfrm>
            <a:off x="29757190" y="11648204"/>
            <a:ext cx="4392488" cy="646331"/>
          </a:xfrm>
          <a:prstGeom prst="rect">
            <a:avLst/>
          </a:prstGeom>
          <a:noFill/>
          <a:ln w="9525">
            <a:noFill/>
            <a:miter lim="800000"/>
            <a:headEnd/>
            <a:tailEnd/>
          </a:ln>
        </p:spPr>
        <p:txBody>
          <a:bodyPr wrap="square">
            <a:spAutoFit/>
          </a:bodyPr>
          <a:lstStyle/>
          <a:p>
            <a:pPr algn="just" defTabSz="2952750">
              <a:spcBef>
                <a:spcPct val="50000"/>
              </a:spcBef>
            </a:pPr>
            <a:r>
              <a:rPr lang="en-US" sz="3600" b="1" dirty="0" smtClean="0"/>
              <a:t>Conclusions</a:t>
            </a:r>
            <a:endParaRPr lang="en-US" sz="3600" dirty="0"/>
          </a:p>
        </p:txBody>
      </p:sp>
      <p:sp>
        <p:nvSpPr>
          <p:cNvPr id="117" name="Text Box 214"/>
          <p:cNvSpPr txBox="1">
            <a:spLocks noChangeArrowheads="1"/>
          </p:cNvSpPr>
          <p:nvPr/>
        </p:nvSpPr>
        <p:spPr bwMode="auto">
          <a:xfrm>
            <a:off x="29801328" y="25802389"/>
            <a:ext cx="117871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2952750" eaLnBrk="0" hangingPunct="0">
              <a:defRPr sz="3200">
                <a:solidFill>
                  <a:schemeClr val="tx1"/>
                </a:solidFill>
                <a:latin typeface="Arial" charset="0"/>
                <a:cs typeface="Arial" charset="0"/>
              </a:defRPr>
            </a:lvl1pPr>
            <a:lvl2pPr marL="742950" indent="-285750" defTabSz="2952750" eaLnBrk="0" hangingPunct="0">
              <a:defRPr sz="3200">
                <a:solidFill>
                  <a:schemeClr val="tx1"/>
                </a:solidFill>
                <a:latin typeface="Arial" charset="0"/>
                <a:cs typeface="Arial" charset="0"/>
              </a:defRPr>
            </a:lvl2pPr>
            <a:lvl3pPr marL="1143000" indent="-228600" defTabSz="2952750" eaLnBrk="0" hangingPunct="0">
              <a:defRPr sz="3200">
                <a:solidFill>
                  <a:schemeClr val="tx1"/>
                </a:solidFill>
                <a:latin typeface="Arial" charset="0"/>
                <a:cs typeface="Arial" charset="0"/>
              </a:defRPr>
            </a:lvl3pPr>
            <a:lvl4pPr marL="1600200" indent="-228600" defTabSz="2952750" eaLnBrk="0" hangingPunct="0">
              <a:defRPr sz="3200">
                <a:solidFill>
                  <a:schemeClr val="tx1"/>
                </a:solidFill>
                <a:latin typeface="Arial" charset="0"/>
                <a:cs typeface="Arial" charset="0"/>
              </a:defRPr>
            </a:lvl4pPr>
            <a:lvl5pPr marL="2057400" indent="-228600" defTabSz="2952750" eaLnBrk="0" hangingPunct="0">
              <a:defRPr sz="3200">
                <a:solidFill>
                  <a:schemeClr val="tx1"/>
                </a:solidFill>
                <a:latin typeface="Arial" charset="0"/>
                <a:cs typeface="Arial" charset="0"/>
              </a:defRPr>
            </a:lvl5pPr>
            <a:lvl6pPr marL="2514600" indent="-228600" defTabSz="2952750" eaLnBrk="0" fontAlgn="base" hangingPunct="0">
              <a:spcBef>
                <a:spcPct val="0"/>
              </a:spcBef>
              <a:spcAft>
                <a:spcPct val="0"/>
              </a:spcAft>
              <a:defRPr sz="3200">
                <a:solidFill>
                  <a:schemeClr val="tx1"/>
                </a:solidFill>
                <a:latin typeface="Arial" charset="0"/>
                <a:cs typeface="Arial" charset="0"/>
              </a:defRPr>
            </a:lvl6pPr>
            <a:lvl7pPr marL="2971800" indent="-228600" defTabSz="2952750" eaLnBrk="0" fontAlgn="base" hangingPunct="0">
              <a:spcBef>
                <a:spcPct val="0"/>
              </a:spcBef>
              <a:spcAft>
                <a:spcPct val="0"/>
              </a:spcAft>
              <a:defRPr sz="3200">
                <a:solidFill>
                  <a:schemeClr val="tx1"/>
                </a:solidFill>
                <a:latin typeface="Arial" charset="0"/>
                <a:cs typeface="Arial" charset="0"/>
              </a:defRPr>
            </a:lvl7pPr>
            <a:lvl8pPr marL="3429000" indent="-228600" defTabSz="2952750" eaLnBrk="0" fontAlgn="base" hangingPunct="0">
              <a:spcBef>
                <a:spcPct val="0"/>
              </a:spcBef>
              <a:spcAft>
                <a:spcPct val="0"/>
              </a:spcAft>
              <a:defRPr sz="3200">
                <a:solidFill>
                  <a:schemeClr val="tx1"/>
                </a:solidFill>
                <a:latin typeface="Arial" charset="0"/>
                <a:cs typeface="Arial" charset="0"/>
              </a:defRPr>
            </a:lvl8pPr>
            <a:lvl9pPr marL="3886200" indent="-228600" defTabSz="295275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50000"/>
              </a:spcBef>
            </a:pPr>
            <a:r>
              <a:rPr lang="en-GB" sz="3600" b="1" dirty="0"/>
              <a:t>Acknowledgements</a:t>
            </a:r>
          </a:p>
        </p:txBody>
      </p:sp>
      <p:sp>
        <p:nvSpPr>
          <p:cNvPr id="118" name="Rectangle 117"/>
          <p:cNvSpPr/>
          <p:nvPr/>
        </p:nvSpPr>
        <p:spPr>
          <a:xfrm>
            <a:off x="29801328" y="26543378"/>
            <a:ext cx="12656289" cy="2062103"/>
          </a:xfrm>
          <a:prstGeom prst="rect">
            <a:avLst/>
          </a:prstGeom>
        </p:spPr>
        <p:txBody>
          <a:bodyPr wrap="square">
            <a:spAutoFit/>
          </a:bodyPr>
          <a:lstStyle/>
          <a:p>
            <a:pPr algn="just"/>
            <a:r>
              <a:rPr lang="en-US" dirty="0"/>
              <a:t>The financial support from Fundação </a:t>
            </a:r>
            <a:r>
              <a:rPr lang="en-US" dirty="0" err="1"/>
              <a:t>para</a:t>
            </a:r>
            <a:r>
              <a:rPr lang="en-US" dirty="0"/>
              <a:t> a </a:t>
            </a:r>
            <a:r>
              <a:rPr lang="en-US" dirty="0" err="1"/>
              <a:t>Ciência</a:t>
            </a:r>
            <a:r>
              <a:rPr lang="en-US" dirty="0"/>
              <a:t> e </a:t>
            </a:r>
            <a:r>
              <a:rPr lang="en-US" dirty="0" err="1"/>
              <a:t>Tecnologia</a:t>
            </a:r>
            <a:r>
              <a:rPr lang="en-US" dirty="0"/>
              <a:t> (FCT) and European Social Fund (POPH-QREN) trough PhD grant SFRH/BD/48965/2008 given to Joana </a:t>
            </a:r>
            <a:r>
              <a:rPr lang="en-US" dirty="0" err="1"/>
              <a:t>Alves</a:t>
            </a:r>
            <a:r>
              <a:rPr lang="en-US" dirty="0"/>
              <a:t> is gratefully acknowledged. </a:t>
            </a:r>
            <a:endParaRPr lang="en-GB" dirty="0"/>
          </a:p>
        </p:txBody>
      </p:sp>
      <p:sp>
        <p:nvSpPr>
          <p:cNvPr id="119" name="Text Box 214"/>
          <p:cNvSpPr txBox="1">
            <a:spLocks noChangeArrowheads="1"/>
          </p:cNvSpPr>
          <p:nvPr/>
        </p:nvSpPr>
        <p:spPr bwMode="auto">
          <a:xfrm>
            <a:off x="29785854" y="20584483"/>
            <a:ext cx="3597423" cy="646331"/>
          </a:xfrm>
          <a:prstGeom prst="rect">
            <a:avLst/>
          </a:prstGeom>
          <a:noFill/>
          <a:ln w="9525">
            <a:noFill/>
            <a:miter lim="800000"/>
            <a:headEnd/>
            <a:tailEnd/>
          </a:ln>
        </p:spPr>
        <p:txBody>
          <a:bodyPr wrap="square">
            <a:spAutoFit/>
          </a:bodyPr>
          <a:lstStyle/>
          <a:p>
            <a:pPr algn="just" defTabSz="2952750">
              <a:spcBef>
                <a:spcPct val="50000"/>
              </a:spcBef>
            </a:pPr>
            <a:r>
              <a:rPr lang="en-US" sz="3600" b="1" dirty="0" smtClean="0"/>
              <a:t>References</a:t>
            </a:r>
            <a:endParaRPr lang="en-US" sz="3600" dirty="0"/>
          </a:p>
        </p:txBody>
      </p:sp>
      <p:sp>
        <p:nvSpPr>
          <p:cNvPr id="120" name="Rectangle 119"/>
          <p:cNvSpPr/>
          <p:nvPr/>
        </p:nvSpPr>
        <p:spPr>
          <a:xfrm>
            <a:off x="29785854" y="21405258"/>
            <a:ext cx="13076792" cy="4031873"/>
          </a:xfrm>
          <a:prstGeom prst="rect">
            <a:avLst/>
          </a:prstGeom>
        </p:spPr>
        <p:txBody>
          <a:bodyPr wrap="square">
            <a:spAutoFit/>
          </a:bodyPr>
          <a:lstStyle/>
          <a:p>
            <a:r>
              <a:rPr lang="en-US" dirty="0" err="1"/>
              <a:t>Basu</a:t>
            </a:r>
            <a:r>
              <a:rPr lang="en-US" dirty="0"/>
              <a:t> R </a:t>
            </a:r>
            <a:r>
              <a:rPr lang="en-US" i="1" dirty="0"/>
              <a:t>et al.</a:t>
            </a:r>
            <a:r>
              <a:rPr lang="en-US" dirty="0"/>
              <a:t> (1993) Report for U.S. Department of Energy, 1-32.</a:t>
            </a:r>
            <a:endParaRPr lang="en-GB" dirty="0"/>
          </a:p>
          <a:p>
            <a:r>
              <a:rPr lang="en-US" dirty="0" err="1"/>
              <a:t>Henstra</a:t>
            </a:r>
            <a:r>
              <a:rPr lang="en-US" dirty="0"/>
              <a:t> AM </a:t>
            </a:r>
            <a:r>
              <a:rPr lang="en-US" i="1" dirty="0"/>
              <a:t>et al. (</a:t>
            </a:r>
            <a:r>
              <a:rPr lang="en-US" dirty="0"/>
              <a:t>2007) </a:t>
            </a:r>
            <a:r>
              <a:rPr lang="en-US" i="1" dirty="0"/>
              <a:t>Current Opinion in Biotechnology</a:t>
            </a:r>
            <a:r>
              <a:rPr lang="en-US" dirty="0"/>
              <a:t>, 18(3) 200-206.</a:t>
            </a:r>
            <a:endParaRPr lang="en-GB" dirty="0"/>
          </a:p>
          <a:p>
            <a:r>
              <a:rPr lang="en-US" dirty="0" err="1"/>
              <a:t>Hussain</a:t>
            </a:r>
            <a:r>
              <a:rPr lang="en-US" dirty="0"/>
              <a:t> A </a:t>
            </a:r>
            <a:r>
              <a:rPr lang="en-US" i="1" dirty="0"/>
              <a:t>et al. (</a:t>
            </a:r>
            <a:r>
              <a:rPr lang="en-US" dirty="0"/>
              <a:t>2011) </a:t>
            </a:r>
            <a:r>
              <a:rPr lang="en-US" i="1" dirty="0" err="1"/>
              <a:t>Appl</a:t>
            </a:r>
            <a:r>
              <a:rPr lang="en-US" i="1" dirty="0"/>
              <a:t> </a:t>
            </a:r>
            <a:r>
              <a:rPr lang="en-US" i="1" dirty="0" err="1"/>
              <a:t>Microbiol</a:t>
            </a:r>
            <a:r>
              <a:rPr lang="en-US" i="1" dirty="0"/>
              <a:t> </a:t>
            </a:r>
            <a:r>
              <a:rPr lang="en-US" i="1" dirty="0" err="1"/>
              <a:t>Biotechnol</a:t>
            </a:r>
            <a:r>
              <a:rPr lang="en-US" dirty="0"/>
              <a:t>, 90:827-836.</a:t>
            </a:r>
            <a:endParaRPr lang="en-GB" dirty="0"/>
          </a:p>
          <a:p>
            <a:r>
              <a:rPr lang="en-US" dirty="0" err="1"/>
              <a:t>Oelgeschlager</a:t>
            </a:r>
            <a:r>
              <a:rPr lang="en-US" dirty="0"/>
              <a:t> E and </a:t>
            </a:r>
            <a:r>
              <a:rPr lang="en-US" dirty="0" err="1"/>
              <a:t>Rother</a:t>
            </a:r>
            <a:r>
              <a:rPr lang="en-US" dirty="0"/>
              <a:t> M (2008) </a:t>
            </a:r>
            <a:r>
              <a:rPr lang="en-US" i="1" dirty="0"/>
              <a:t>Arch </a:t>
            </a:r>
            <a:r>
              <a:rPr lang="en-US" i="1" dirty="0" err="1"/>
              <a:t>Microbiol</a:t>
            </a:r>
            <a:r>
              <a:rPr lang="en-US" dirty="0"/>
              <a:t>, 190:257-269.</a:t>
            </a:r>
            <a:endParaRPr lang="en-GB" dirty="0"/>
          </a:p>
          <a:p>
            <a:r>
              <a:rPr lang="en-US" dirty="0"/>
              <a:t>Sipma J </a:t>
            </a:r>
            <a:r>
              <a:rPr lang="en-US" i="1" dirty="0"/>
              <a:t>et al. </a:t>
            </a:r>
            <a:r>
              <a:rPr lang="en-US" dirty="0"/>
              <a:t>(2006) Critical Reviews in Biotechnology, 26:41–65.</a:t>
            </a:r>
            <a:endParaRPr lang="en-GB" dirty="0"/>
          </a:p>
          <a:p>
            <a:r>
              <a:rPr lang="en-US" dirty="0" err="1"/>
              <a:t>Sokolova</a:t>
            </a:r>
            <a:r>
              <a:rPr lang="en-US" dirty="0"/>
              <a:t> TG </a:t>
            </a:r>
            <a:r>
              <a:rPr lang="en-US" i="1" dirty="0"/>
              <a:t>et al. </a:t>
            </a:r>
            <a:r>
              <a:rPr lang="en-US" dirty="0"/>
              <a:t>(2009) FEMS </a:t>
            </a:r>
            <a:r>
              <a:rPr lang="en-US" dirty="0" err="1"/>
              <a:t>MicrobiolEcol</a:t>
            </a:r>
            <a:r>
              <a:rPr lang="en-US" dirty="0"/>
              <a:t>, 68:131-141.</a:t>
            </a:r>
            <a:endParaRPr lang="en-GB" dirty="0"/>
          </a:p>
          <a:p>
            <a:r>
              <a:rPr lang="en-US" dirty="0"/>
              <a:t>Worden RM </a:t>
            </a:r>
            <a:r>
              <a:rPr lang="en-US" i="1" dirty="0"/>
              <a:t>et al.</a:t>
            </a:r>
            <a:r>
              <a:rPr lang="en-US" dirty="0"/>
              <a:t> (1997) American Chemical Society, 321-335.</a:t>
            </a:r>
            <a:endParaRPr lang="en-GB" dirty="0"/>
          </a:p>
        </p:txBody>
      </p:sp>
      <p:sp>
        <p:nvSpPr>
          <p:cNvPr id="121" name="Rectângulo 31"/>
          <p:cNvSpPr>
            <a:spLocks noChangeArrowheads="1"/>
          </p:cNvSpPr>
          <p:nvPr/>
        </p:nvSpPr>
        <p:spPr bwMode="auto">
          <a:xfrm>
            <a:off x="29684946" y="12467018"/>
            <a:ext cx="122286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71500" indent="-571500" algn="just">
              <a:buFont typeface="Arial" pitchFamily="34" charset="0"/>
              <a:buChar char="•"/>
            </a:pPr>
            <a:r>
              <a:rPr lang="en-GB" dirty="0">
                <a:latin typeface="+mn-lt"/>
                <a:cs typeface="Calibri" pitchFamily="34" charset="0"/>
              </a:rPr>
              <a:t>Regarding CO </a:t>
            </a:r>
            <a:r>
              <a:rPr lang="en-GB" dirty="0" smtClean="0">
                <a:latin typeface="+mn-lt"/>
                <a:cs typeface="Calibri" pitchFamily="34" charset="0"/>
              </a:rPr>
              <a:t>consumption</a:t>
            </a:r>
            <a:r>
              <a:rPr lang="en-GB" dirty="0">
                <a:latin typeface="+mn-lt"/>
                <a:cs typeface="Calibri" pitchFamily="34" charset="0"/>
              </a:rPr>
              <a:t>, the thermophilic suspended sludge offers potential advantages over the </a:t>
            </a:r>
            <a:r>
              <a:rPr lang="en-GB" dirty="0" smtClean="0">
                <a:latin typeface="+mn-lt"/>
                <a:cs typeface="Calibri" pitchFamily="34" charset="0"/>
              </a:rPr>
              <a:t>mesophilic</a:t>
            </a:r>
            <a:r>
              <a:rPr lang="en-GB" dirty="0">
                <a:latin typeface="+mn-lt"/>
                <a:cs typeface="Calibri" pitchFamily="34" charset="0"/>
              </a:rPr>
              <a:t> </a:t>
            </a:r>
            <a:r>
              <a:rPr lang="en-GB" dirty="0" smtClean="0">
                <a:latin typeface="+mn-lt"/>
                <a:cs typeface="Calibri" pitchFamily="34" charset="0"/>
              </a:rPr>
              <a:t>suspended </a:t>
            </a:r>
            <a:r>
              <a:rPr lang="en-GB" dirty="0">
                <a:latin typeface="+mn-lt"/>
                <a:cs typeface="Calibri" pitchFamily="34" charset="0"/>
              </a:rPr>
              <a:t>sludge. </a:t>
            </a:r>
            <a:endParaRPr lang="en-GB" dirty="0" smtClean="0">
              <a:latin typeface="+mn-lt"/>
              <a:cs typeface="Calibri" pitchFamily="34" charset="0"/>
            </a:endParaRPr>
          </a:p>
        </p:txBody>
      </p:sp>
      <p:pic>
        <p:nvPicPr>
          <p:cNvPr id="122" name="Imagem 7" descr="DGGE J199001.tif"/>
          <p:cNvPicPr>
            <a:picLocks noChangeAspect="1"/>
          </p:cNvPicPr>
          <p:nvPr/>
        </p:nvPicPr>
        <p:blipFill>
          <a:blip r:embed="rId13" cstate="print">
            <a:extLst>
              <a:ext uri="{28A0092B-C50C-407E-A947-70E740481C1C}">
                <a14:useLocalDpi xmlns:a14="http://schemas.microsoft.com/office/drawing/2010/main" xmlns="" val="0"/>
              </a:ext>
            </a:extLst>
          </a:blip>
          <a:srcRect l="10422" t="9053" r="56761" b="32568"/>
          <a:stretch>
            <a:fillRect/>
          </a:stretch>
        </p:blipFill>
        <p:spPr bwMode="auto">
          <a:xfrm>
            <a:off x="29973214" y="6623814"/>
            <a:ext cx="3487879" cy="4020254"/>
          </a:xfrm>
          <a:prstGeom prst="rect">
            <a:avLst/>
          </a:prstGeom>
          <a:noFill/>
          <a:ln w="19050">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pic>
        <p:nvPicPr>
          <p:cNvPr id="123" name="Imagem 9" descr="DGGE J200002.tif"/>
          <p:cNvPicPr>
            <a:picLocks noChangeAspect="1"/>
          </p:cNvPicPr>
          <p:nvPr/>
        </p:nvPicPr>
        <p:blipFill>
          <a:blip r:embed="rId14" cstate="print">
            <a:extLst>
              <a:ext uri="{28A0092B-C50C-407E-A947-70E740481C1C}">
                <a14:useLocalDpi xmlns:a14="http://schemas.microsoft.com/office/drawing/2010/main" xmlns="" val="0"/>
              </a:ext>
            </a:extLst>
          </a:blip>
          <a:srcRect l="7887" t="10208" r="63663" b="30803"/>
          <a:stretch>
            <a:fillRect/>
          </a:stretch>
        </p:blipFill>
        <p:spPr bwMode="auto">
          <a:xfrm>
            <a:off x="33645622" y="6623813"/>
            <a:ext cx="3024109" cy="4020255"/>
          </a:xfrm>
          <a:prstGeom prst="rect">
            <a:avLst/>
          </a:prstGeom>
          <a:noFill/>
          <a:ln w="19050">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sp>
        <p:nvSpPr>
          <p:cNvPr id="124" name="CaixaDeTexto 10"/>
          <p:cNvSpPr txBox="1">
            <a:spLocks noChangeArrowheads="1"/>
          </p:cNvSpPr>
          <p:nvPr/>
        </p:nvSpPr>
        <p:spPr bwMode="auto">
          <a:xfrm>
            <a:off x="35024677" y="5869773"/>
            <a:ext cx="8509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PT" sz="3200" dirty="0">
                <a:latin typeface="+mn-lt"/>
                <a:cs typeface="Calibri" pitchFamily="34" charset="0"/>
              </a:rPr>
              <a:t>T</a:t>
            </a:r>
            <a:r>
              <a:rPr lang="pt-PT" sz="3200" dirty="0" smtClean="0">
                <a:latin typeface="+mn-lt"/>
                <a:cs typeface="Calibri" pitchFamily="34" charset="0"/>
              </a:rPr>
              <a:t>2</a:t>
            </a:r>
            <a:endParaRPr lang="pt-PT" sz="3200" dirty="0">
              <a:latin typeface="+mn-lt"/>
              <a:cs typeface="Calibri" pitchFamily="34" charset="0"/>
            </a:endParaRPr>
          </a:p>
        </p:txBody>
      </p:sp>
      <p:cxnSp>
        <p:nvCxnSpPr>
          <p:cNvPr id="125" name="Conexão recta 22"/>
          <p:cNvCxnSpPr>
            <a:cxnSpLocks noChangeShapeType="1"/>
          </p:cNvCxnSpPr>
          <p:nvPr/>
        </p:nvCxnSpPr>
        <p:spPr bwMode="auto">
          <a:xfrm>
            <a:off x="34301008" y="6415718"/>
            <a:ext cx="2052000" cy="1588"/>
          </a:xfrm>
          <a:prstGeom prst="line">
            <a:avLst/>
          </a:prstGeom>
          <a:noFill/>
          <a:ln w="28575" algn="ctr">
            <a:solidFill>
              <a:srgbClr val="002060"/>
            </a:solidFill>
            <a:round/>
            <a:headEnd/>
            <a:tailEnd/>
          </a:ln>
          <a:extLst>
            <a:ext uri="{909E8E84-426E-40DD-AFC4-6F175D3DCCD1}">
              <a14:hiddenFill xmlns:a14="http://schemas.microsoft.com/office/drawing/2010/main" xmlns="">
                <a:noFill/>
              </a14:hiddenFill>
            </a:ext>
          </a:extLst>
        </p:spPr>
      </p:cxnSp>
      <p:sp>
        <p:nvSpPr>
          <p:cNvPr id="126" name="CaixaDeTexto 24"/>
          <p:cNvSpPr txBox="1">
            <a:spLocks noChangeArrowheads="1"/>
          </p:cNvSpPr>
          <p:nvPr/>
        </p:nvSpPr>
        <p:spPr bwMode="auto">
          <a:xfrm>
            <a:off x="33780807" y="5902951"/>
            <a:ext cx="6048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PT" sz="3200" dirty="0">
                <a:latin typeface="+mn-lt"/>
                <a:cs typeface="Calibri" pitchFamily="34" charset="0"/>
              </a:rPr>
              <a:t>I</a:t>
            </a:r>
          </a:p>
        </p:txBody>
      </p:sp>
      <p:cxnSp>
        <p:nvCxnSpPr>
          <p:cNvPr id="127" name="Conexão recta 22"/>
          <p:cNvCxnSpPr>
            <a:cxnSpLocks noChangeShapeType="1"/>
          </p:cNvCxnSpPr>
          <p:nvPr/>
        </p:nvCxnSpPr>
        <p:spPr bwMode="auto">
          <a:xfrm>
            <a:off x="33715337" y="6414130"/>
            <a:ext cx="468000" cy="1588"/>
          </a:xfrm>
          <a:prstGeom prst="line">
            <a:avLst/>
          </a:prstGeom>
          <a:noFill/>
          <a:ln w="28575" algn="ctr">
            <a:solidFill>
              <a:srgbClr val="002060"/>
            </a:solidFill>
            <a:round/>
            <a:headEnd/>
            <a:tailEnd/>
          </a:ln>
          <a:extLst>
            <a:ext uri="{909E8E84-426E-40DD-AFC4-6F175D3DCCD1}">
              <a14:hiddenFill xmlns:a14="http://schemas.microsoft.com/office/drawing/2010/main" xmlns="">
                <a:noFill/>
              </a14:hiddenFill>
            </a:ext>
          </a:extLst>
        </p:spPr>
      </p:cxnSp>
      <p:sp>
        <p:nvSpPr>
          <p:cNvPr id="128" name="CaixaDeTexto 10"/>
          <p:cNvSpPr txBox="1">
            <a:spLocks noChangeArrowheads="1"/>
          </p:cNvSpPr>
          <p:nvPr/>
        </p:nvSpPr>
        <p:spPr bwMode="auto">
          <a:xfrm>
            <a:off x="31683573" y="5869773"/>
            <a:ext cx="8509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PT" sz="3200" dirty="0" smtClean="0">
                <a:latin typeface="+mn-lt"/>
                <a:cs typeface="Calibri" pitchFamily="34" charset="0"/>
              </a:rPr>
              <a:t>T1</a:t>
            </a:r>
            <a:endParaRPr lang="pt-PT" sz="3200" dirty="0">
              <a:latin typeface="+mn-lt"/>
              <a:cs typeface="Calibri" pitchFamily="34" charset="0"/>
            </a:endParaRPr>
          </a:p>
        </p:txBody>
      </p:sp>
      <p:cxnSp>
        <p:nvCxnSpPr>
          <p:cNvPr id="129" name="Conexão recta 22"/>
          <p:cNvCxnSpPr>
            <a:cxnSpLocks noChangeShapeType="1"/>
          </p:cNvCxnSpPr>
          <p:nvPr/>
        </p:nvCxnSpPr>
        <p:spPr bwMode="auto">
          <a:xfrm>
            <a:off x="30698497" y="6415718"/>
            <a:ext cx="2412000" cy="1588"/>
          </a:xfrm>
          <a:prstGeom prst="line">
            <a:avLst/>
          </a:prstGeom>
          <a:noFill/>
          <a:ln w="28575" algn="ctr">
            <a:solidFill>
              <a:srgbClr val="002060"/>
            </a:solidFill>
            <a:round/>
            <a:headEnd/>
            <a:tailEnd/>
          </a:ln>
          <a:extLst>
            <a:ext uri="{909E8E84-426E-40DD-AFC4-6F175D3DCCD1}">
              <a14:hiddenFill xmlns:a14="http://schemas.microsoft.com/office/drawing/2010/main" xmlns="">
                <a:noFill/>
              </a14:hiddenFill>
            </a:ext>
          </a:extLst>
        </p:spPr>
      </p:cxnSp>
      <p:sp>
        <p:nvSpPr>
          <p:cNvPr id="130" name="CaixaDeTexto 24"/>
          <p:cNvSpPr txBox="1">
            <a:spLocks noChangeArrowheads="1"/>
          </p:cNvSpPr>
          <p:nvPr/>
        </p:nvSpPr>
        <p:spPr bwMode="auto">
          <a:xfrm>
            <a:off x="30178296" y="5902951"/>
            <a:ext cx="6048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PT" sz="3200" dirty="0">
                <a:latin typeface="+mn-lt"/>
                <a:cs typeface="Calibri" pitchFamily="34" charset="0"/>
              </a:rPr>
              <a:t>I</a:t>
            </a:r>
          </a:p>
        </p:txBody>
      </p:sp>
      <p:cxnSp>
        <p:nvCxnSpPr>
          <p:cNvPr id="131" name="Conexão recta 22"/>
          <p:cNvCxnSpPr>
            <a:cxnSpLocks noChangeShapeType="1"/>
          </p:cNvCxnSpPr>
          <p:nvPr/>
        </p:nvCxnSpPr>
        <p:spPr bwMode="auto">
          <a:xfrm>
            <a:off x="30112826" y="6414130"/>
            <a:ext cx="468000" cy="1588"/>
          </a:xfrm>
          <a:prstGeom prst="line">
            <a:avLst/>
          </a:prstGeom>
          <a:noFill/>
          <a:ln w="28575" algn="ctr">
            <a:solidFill>
              <a:srgbClr val="002060"/>
            </a:solidFill>
            <a:round/>
            <a:headEnd/>
            <a:tailEnd/>
          </a:ln>
          <a:extLst>
            <a:ext uri="{909E8E84-426E-40DD-AFC4-6F175D3DCCD1}">
              <a14:hiddenFill xmlns:a14="http://schemas.microsoft.com/office/drawing/2010/main" xmlns="">
                <a:noFill/>
              </a14:hiddenFill>
            </a:ext>
          </a:extLst>
        </p:spPr>
      </p:cxnSp>
      <p:sp>
        <p:nvSpPr>
          <p:cNvPr id="132" name="Text Box 5173"/>
          <p:cNvSpPr txBox="1">
            <a:spLocks noChangeArrowheads="1"/>
          </p:cNvSpPr>
          <p:nvPr/>
        </p:nvSpPr>
        <p:spPr bwMode="auto">
          <a:xfrm>
            <a:off x="34074973" y="8655083"/>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3" name="Text Box 5174"/>
          <p:cNvSpPr txBox="1">
            <a:spLocks noChangeArrowheads="1"/>
          </p:cNvSpPr>
          <p:nvPr/>
        </p:nvSpPr>
        <p:spPr bwMode="auto">
          <a:xfrm>
            <a:off x="35731479" y="859584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4" name="Text Box 5175"/>
          <p:cNvSpPr txBox="1">
            <a:spLocks noChangeArrowheads="1"/>
          </p:cNvSpPr>
          <p:nvPr/>
        </p:nvSpPr>
        <p:spPr bwMode="auto">
          <a:xfrm>
            <a:off x="35221007" y="8624415"/>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5" name="Text Box 5176"/>
          <p:cNvSpPr txBox="1">
            <a:spLocks noChangeArrowheads="1"/>
          </p:cNvSpPr>
          <p:nvPr/>
        </p:nvSpPr>
        <p:spPr bwMode="auto">
          <a:xfrm>
            <a:off x="34654790" y="863394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6" name="Text Box 5178"/>
          <p:cNvSpPr txBox="1">
            <a:spLocks noChangeArrowheads="1"/>
          </p:cNvSpPr>
          <p:nvPr/>
        </p:nvSpPr>
        <p:spPr bwMode="auto">
          <a:xfrm>
            <a:off x="36379502" y="8604188"/>
            <a:ext cx="3603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sz="1800" b="1" dirty="0" smtClean="0">
                <a:latin typeface="Calibri" pitchFamily="34" charset="0"/>
                <a:cs typeface="Calibri" pitchFamily="34" charset="0"/>
              </a:rPr>
              <a:t>1 </a:t>
            </a:r>
            <a:endParaRPr lang="pt-PT" sz="1800" b="1" dirty="0">
              <a:latin typeface="Calibri" pitchFamily="34" charset="0"/>
              <a:cs typeface="Calibri" pitchFamily="34" charset="0"/>
            </a:endParaRPr>
          </a:p>
        </p:txBody>
      </p:sp>
      <p:sp>
        <p:nvSpPr>
          <p:cNvPr id="137" name="Text Box 5173"/>
          <p:cNvSpPr txBox="1">
            <a:spLocks noChangeArrowheads="1"/>
          </p:cNvSpPr>
          <p:nvPr/>
        </p:nvSpPr>
        <p:spPr bwMode="auto">
          <a:xfrm>
            <a:off x="34094345" y="9235682"/>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8" name="Text Box 5174"/>
          <p:cNvSpPr txBox="1">
            <a:spLocks noChangeArrowheads="1"/>
          </p:cNvSpPr>
          <p:nvPr/>
        </p:nvSpPr>
        <p:spPr bwMode="auto">
          <a:xfrm>
            <a:off x="35750851" y="9176439"/>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39" name="Text Box 5175"/>
          <p:cNvSpPr txBox="1">
            <a:spLocks noChangeArrowheads="1"/>
          </p:cNvSpPr>
          <p:nvPr/>
        </p:nvSpPr>
        <p:spPr bwMode="auto">
          <a:xfrm>
            <a:off x="35240379" y="9205014"/>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0" name="Text Box 5176"/>
          <p:cNvSpPr txBox="1">
            <a:spLocks noChangeArrowheads="1"/>
          </p:cNvSpPr>
          <p:nvPr/>
        </p:nvSpPr>
        <p:spPr bwMode="auto">
          <a:xfrm>
            <a:off x="34674162" y="9214539"/>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1" name="Text Box 5178"/>
          <p:cNvSpPr txBox="1">
            <a:spLocks noChangeArrowheads="1"/>
          </p:cNvSpPr>
          <p:nvPr/>
        </p:nvSpPr>
        <p:spPr bwMode="auto">
          <a:xfrm>
            <a:off x="36341501" y="9176439"/>
            <a:ext cx="3603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sz="1800" b="1" dirty="0" smtClean="0">
                <a:latin typeface="Calibri" pitchFamily="34" charset="0"/>
                <a:cs typeface="Calibri" pitchFamily="34" charset="0"/>
              </a:rPr>
              <a:t>2 </a:t>
            </a:r>
            <a:endParaRPr lang="pt-PT" sz="1800" b="1" dirty="0">
              <a:latin typeface="Calibri" pitchFamily="34" charset="0"/>
              <a:cs typeface="Calibri" pitchFamily="34" charset="0"/>
            </a:endParaRPr>
          </a:p>
        </p:txBody>
      </p:sp>
      <p:sp>
        <p:nvSpPr>
          <p:cNvPr id="142" name="Text Box 5173"/>
          <p:cNvSpPr txBox="1">
            <a:spLocks noChangeArrowheads="1"/>
          </p:cNvSpPr>
          <p:nvPr/>
        </p:nvSpPr>
        <p:spPr bwMode="auto">
          <a:xfrm>
            <a:off x="30393201" y="8817008"/>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3" name="Text Box 5174"/>
          <p:cNvSpPr txBox="1">
            <a:spLocks noChangeArrowheads="1"/>
          </p:cNvSpPr>
          <p:nvPr/>
        </p:nvSpPr>
        <p:spPr bwMode="auto">
          <a:xfrm>
            <a:off x="31983032" y="874824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4" name="Text Box 5175"/>
          <p:cNvSpPr txBox="1">
            <a:spLocks noChangeArrowheads="1"/>
          </p:cNvSpPr>
          <p:nvPr/>
        </p:nvSpPr>
        <p:spPr bwMode="auto">
          <a:xfrm>
            <a:off x="31453510" y="876729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5" name="Text Box 5176"/>
          <p:cNvSpPr txBox="1">
            <a:spLocks noChangeArrowheads="1"/>
          </p:cNvSpPr>
          <p:nvPr/>
        </p:nvSpPr>
        <p:spPr bwMode="auto">
          <a:xfrm>
            <a:off x="30944443" y="878634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6" name="Text Box 5178"/>
          <p:cNvSpPr txBox="1">
            <a:spLocks noChangeArrowheads="1"/>
          </p:cNvSpPr>
          <p:nvPr/>
        </p:nvSpPr>
        <p:spPr bwMode="auto">
          <a:xfrm>
            <a:off x="33109661" y="8721853"/>
            <a:ext cx="3603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sz="1800" b="1" dirty="0" smtClean="0">
                <a:latin typeface="Calibri" pitchFamily="34" charset="0"/>
                <a:cs typeface="Calibri" pitchFamily="34" charset="0"/>
              </a:rPr>
              <a:t>1 </a:t>
            </a:r>
            <a:endParaRPr lang="pt-PT" sz="1800" b="1" dirty="0">
              <a:latin typeface="Calibri" pitchFamily="34" charset="0"/>
              <a:cs typeface="Calibri" pitchFamily="34" charset="0"/>
            </a:endParaRPr>
          </a:p>
        </p:txBody>
      </p:sp>
      <p:sp>
        <p:nvSpPr>
          <p:cNvPr id="147" name="Text Box 5178"/>
          <p:cNvSpPr txBox="1">
            <a:spLocks noChangeArrowheads="1"/>
          </p:cNvSpPr>
          <p:nvPr/>
        </p:nvSpPr>
        <p:spPr bwMode="auto">
          <a:xfrm>
            <a:off x="33100930" y="9294104"/>
            <a:ext cx="3603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sz="1800" b="1" dirty="0" smtClean="0">
                <a:latin typeface="Calibri" pitchFamily="34" charset="0"/>
                <a:cs typeface="Calibri" pitchFamily="34" charset="0"/>
              </a:rPr>
              <a:t>2 </a:t>
            </a:r>
            <a:endParaRPr lang="pt-PT" sz="1800" b="1" dirty="0">
              <a:latin typeface="Calibri" pitchFamily="34" charset="0"/>
              <a:cs typeface="Calibri" pitchFamily="34" charset="0"/>
            </a:endParaRPr>
          </a:p>
        </p:txBody>
      </p:sp>
      <p:sp>
        <p:nvSpPr>
          <p:cNvPr id="148" name="Text Box 5174"/>
          <p:cNvSpPr txBox="1">
            <a:spLocks noChangeArrowheads="1"/>
          </p:cNvSpPr>
          <p:nvPr/>
        </p:nvSpPr>
        <p:spPr bwMode="auto">
          <a:xfrm>
            <a:off x="32487584" y="8740903"/>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49" name="Text Box 5173"/>
          <p:cNvSpPr txBox="1">
            <a:spLocks noChangeArrowheads="1"/>
          </p:cNvSpPr>
          <p:nvPr/>
        </p:nvSpPr>
        <p:spPr bwMode="auto">
          <a:xfrm>
            <a:off x="30392061" y="9341598"/>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50" name="Text Box 5174"/>
          <p:cNvSpPr txBox="1">
            <a:spLocks noChangeArrowheads="1"/>
          </p:cNvSpPr>
          <p:nvPr/>
        </p:nvSpPr>
        <p:spPr bwMode="auto">
          <a:xfrm>
            <a:off x="31981892" y="927283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51" name="Text Box 5175"/>
          <p:cNvSpPr txBox="1">
            <a:spLocks noChangeArrowheads="1"/>
          </p:cNvSpPr>
          <p:nvPr/>
        </p:nvSpPr>
        <p:spPr bwMode="auto">
          <a:xfrm>
            <a:off x="31452370" y="929188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52" name="Text Box 5176"/>
          <p:cNvSpPr txBox="1">
            <a:spLocks noChangeArrowheads="1"/>
          </p:cNvSpPr>
          <p:nvPr/>
        </p:nvSpPr>
        <p:spPr bwMode="auto">
          <a:xfrm>
            <a:off x="30943303" y="9310930"/>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sp>
        <p:nvSpPr>
          <p:cNvPr id="153" name="Text Box 5174"/>
          <p:cNvSpPr txBox="1">
            <a:spLocks noChangeArrowheads="1"/>
          </p:cNvSpPr>
          <p:nvPr/>
        </p:nvSpPr>
        <p:spPr bwMode="auto">
          <a:xfrm>
            <a:off x="32486444" y="9265493"/>
            <a:ext cx="360362"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prstDash val="sysDot"/>
                <a:miter lim="800000"/>
                <a:headEnd type="none" w="lg" len="med"/>
                <a:tailEnd type="none" w="lg" len="med"/>
              </a14:hiddenLine>
            </a:ext>
          </a:extLst>
        </p:spPr>
        <p:txBody>
          <a:bodyPr>
            <a:spAutoFit/>
          </a:bodyPr>
          <a:lstStyle>
            <a:lvl1pPr defTabSz="785813" eaLnBrk="0" hangingPunct="0">
              <a:defRPr sz="2100">
                <a:solidFill>
                  <a:schemeClr val="tx1"/>
                </a:solidFill>
                <a:latin typeface="Times New Roman" pitchFamily="18" charset="0"/>
              </a:defRPr>
            </a:lvl1pPr>
            <a:lvl2pPr marL="742950" indent="-285750" defTabSz="785813" eaLnBrk="0" hangingPunct="0">
              <a:defRPr sz="2100">
                <a:solidFill>
                  <a:schemeClr val="tx1"/>
                </a:solidFill>
                <a:latin typeface="Times New Roman" pitchFamily="18" charset="0"/>
              </a:defRPr>
            </a:lvl2pPr>
            <a:lvl3pPr marL="1143000" indent="-228600" defTabSz="785813" eaLnBrk="0" hangingPunct="0">
              <a:defRPr sz="2100">
                <a:solidFill>
                  <a:schemeClr val="tx1"/>
                </a:solidFill>
                <a:latin typeface="Times New Roman" pitchFamily="18" charset="0"/>
              </a:defRPr>
            </a:lvl3pPr>
            <a:lvl4pPr marL="1600200" indent="-228600" defTabSz="785813" eaLnBrk="0" hangingPunct="0">
              <a:defRPr sz="2100">
                <a:solidFill>
                  <a:schemeClr val="tx1"/>
                </a:solidFill>
                <a:latin typeface="Times New Roman" pitchFamily="18" charset="0"/>
              </a:defRPr>
            </a:lvl4pPr>
            <a:lvl5pPr marL="2057400" indent="-228600" defTabSz="785813" eaLnBrk="0" hangingPunct="0">
              <a:defRPr sz="2100">
                <a:solidFill>
                  <a:schemeClr val="tx1"/>
                </a:solidFill>
                <a:latin typeface="Times New Roman" pitchFamily="18" charset="0"/>
              </a:defRPr>
            </a:lvl5pPr>
            <a:lvl6pPr marL="2514600" indent="-228600" defTabSz="785813" eaLnBrk="0" fontAlgn="base" hangingPunct="0">
              <a:spcBef>
                <a:spcPct val="0"/>
              </a:spcBef>
              <a:spcAft>
                <a:spcPct val="0"/>
              </a:spcAft>
              <a:defRPr sz="2100">
                <a:solidFill>
                  <a:schemeClr val="tx1"/>
                </a:solidFill>
                <a:latin typeface="Times New Roman" pitchFamily="18" charset="0"/>
              </a:defRPr>
            </a:lvl6pPr>
            <a:lvl7pPr marL="2971800" indent="-228600" defTabSz="785813" eaLnBrk="0" fontAlgn="base" hangingPunct="0">
              <a:spcBef>
                <a:spcPct val="0"/>
              </a:spcBef>
              <a:spcAft>
                <a:spcPct val="0"/>
              </a:spcAft>
              <a:defRPr sz="2100">
                <a:solidFill>
                  <a:schemeClr val="tx1"/>
                </a:solidFill>
                <a:latin typeface="Times New Roman" pitchFamily="18" charset="0"/>
              </a:defRPr>
            </a:lvl7pPr>
            <a:lvl8pPr marL="3429000" indent="-228600" defTabSz="785813" eaLnBrk="0" fontAlgn="base" hangingPunct="0">
              <a:spcBef>
                <a:spcPct val="0"/>
              </a:spcBef>
              <a:spcAft>
                <a:spcPct val="0"/>
              </a:spcAft>
              <a:defRPr sz="2100">
                <a:solidFill>
                  <a:schemeClr val="tx1"/>
                </a:solidFill>
                <a:latin typeface="Times New Roman" pitchFamily="18" charset="0"/>
              </a:defRPr>
            </a:lvl8pPr>
            <a:lvl9pPr marL="3886200" indent="-228600" defTabSz="785813" eaLnBrk="0" fontAlgn="base" hangingPunct="0">
              <a:spcBef>
                <a:spcPct val="0"/>
              </a:spcBef>
              <a:spcAft>
                <a:spcPct val="0"/>
              </a:spcAft>
              <a:defRPr sz="2100">
                <a:solidFill>
                  <a:schemeClr val="tx1"/>
                </a:solidFill>
                <a:latin typeface="Times New Roman" pitchFamily="18" charset="0"/>
              </a:defRPr>
            </a:lvl9pPr>
          </a:lstStyle>
          <a:p>
            <a:pPr eaLnBrk="1" hangingPunct="1">
              <a:spcBef>
                <a:spcPct val="50000"/>
              </a:spcBef>
            </a:pPr>
            <a:r>
              <a:rPr lang="pt-PT" b="1" dirty="0"/>
              <a:t>&gt; </a:t>
            </a:r>
          </a:p>
        </p:txBody>
      </p:sp>
      <p:cxnSp>
        <p:nvCxnSpPr>
          <p:cNvPr id="154" name="Straight Arrow Connector 153"/>
          <p:cNvCxnSpPr/>
          <p:nvPr/>
        </p:nvCxnSpPr>
        <p:spPr bwMode="auto">
          <a:xfrm flipV="1">
            <a:off x="36720814" y="8202857"/>
            <a:ext cx="540000" cy="614572"/>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cxnSp>
        <p:nvCxnSpPr>
          <p:cNvPr id="155" name="Straight Arrow Connector 154"/>
          <p:cNvCxnSpPr/>
          <p:nvPr/>
        </p:nvCxnSpPr>
        <p:spPr bwMode="auto">
          <a:xfrm>
            <a:off x="36728249" y="9289355"/>
            <a:ext cx="540000" cy="615600"/>
          </a:xfrm>
          <a:prstGeom prst="straightConnector1">
            <a:avLst/>
          </a:prstGeom>
          <a:solidFill>
            <a:schemeClr val="accent1"/>
          </a:solidFill>
          <a:ln w="28575" cap="flat" cmpd="sng" algn="ctr">
            <a:solidFill>
              <a:srgbClr val="002060"/>
            </a:solidFill>
            <a:prstDash val="solid"/>
            <a:round/>
            <a:headEnd type="none" w="med" len="med"/>
            <a:tailEnd type="arrow"/>
          </a:ln>
          <a:effectLst/>
        </p:spPr>
      </p:cxnSp>
      <p:sp>
        <p:nvSpPr>
          <p:cNvPr id="156" name="Rectângulo arredondado 182"/>
          <p:cNvSpPr/>
          <p:nvPr/>
        </p:nvSpPr>
        <p:spPr bwMode="auto">
          <a:xfrm flipV="1">
            <a:off x="37334924" y="6188233"/>
            <a:ext cx="5256000" cy="2412000"/>
          </a:xfrm>
          <a:prstGeom prst="roundRect">
            <a:avLst>
              <a:gd name="adj" fmla="val 5000"/>
            </a:avLst>
          </a:prstGeom>
          <a:noFill/>
          <a:ln w="3810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effectLst/>
              <a:latin typeface="+mn-lt"/>
            </a:endParaRPr>
          </a:p>
        </p:txBody>
      </p:sp>
      <p:sp>
        <p:nvSpPr>
          <p:cNvPr id="157" name="Rectangle 156"/>
          <p:cNvSpPr/>
          <p:nvPr/>
        </p:nvSpPr>
        <p:spPr>
          <a:xfrm>
            <a:off x="37464745" y="6182420"/>
            <a:ext cx="4707537" cy="1077218"/>
          </a:xfrm>
          <a:prstGeom prst="rect">
            <a:avLst/>
          </a:prstGeom>
        </p:spPr>
        <p:txBody>
          <a:bodyPr wrap="square">
            <a:spAutoFit/>
          </a:bodyPr>
          <a:lstStyle/>
          <a:p>
            <a:r>
              <a:rPr lang="en-GB" i="1" dirty="0" err="1">
                <a:latin typeface="+mn-lt"/>
                <a:cs typeface="Calibri" pitchFamily="34" charset="0"/>
              </a:rPr>
              <a:t>Desulfotomaculum</a:t>
            </a:r>
            <a:r>
              <a:rPr lang="en-GB" i="1" dirty="0">
                <a:latin typeface="+mn-lt"/>
                <a:cs typeface="Calibri" pitchFamily="34" charset="0"/>
              </a:rPr>
              <a:t> </a:t>
            </a:r>
            <a:r>
              <a:rPr lang="en-GB" dirty="0">
                <a:latin typeface="+mn-lt"/>
                <a:cs typeface="Calibri" pitchFamily="34" charset="0"/>
              </a:rPr>
              <a:t>sp. </a:t>
            </a:r>
            <a:r>
              <a:rPr lang="en-GB" dirty="0" smtClean="0">
                <a:latin typeface="+mn-lt"/>
                <a:cs typeface="Calibri" pitchFamily="34" charset="0"/>
              </a:rPr>
              <a:t>Hbr7 (99% identity)</a:t>
            </a:r>
            <a:endParaRPr lang="en-GB" dirty="0">
              <a:latin typeface="+mn-lt"/>
              <a:cs typeface="Calibri" pitchFamily="34" charset="0"/>
            </a:endParaRPr>
          </a:p>
        </p:txBody>
      </p:sp>
      <p:sp>
        <p:nvSpPr>
          <p:cNvPr id="158" name="Rectangle 157"/>
          <p:cNvSpPr/>
          <p:nvPr/>
        </p:nvSpPr>
        <p:spPr>
          <a:xfrm>
            <a:off x="37419754" y="7375611"/>
            <a:ext cx="5240785" cy="1077218"/>
          </a:xfrm>
          <a:prstGeom prst="rect">
            <a:avLst/>
          </a:prstGeom>
        </p:spPr>
        <p:txBody>
          <a:bodyPr wrap="square">
            <a:spAutoFit/>
          </a:bodyPr>
          <a:lstStyle/>
          <a:p>
            <a:r>
              <a:rPr lang="en-GB" i="1" dirty="0" err="1">
                <a:latin typeface="+mn-lt"/>
                <a:cs typeface="Calibri" pitchFamily="34" charset="0"/>
              </a:rPr>
              <a:t>Desulfotomaculum</a:t>
            </a:r>
            <a:r>
              <a:rPr lang="en-GB" i="1" dirty="0">
                <a:latin typeface="+mn-lt"/>
                <a:cs typeface="Calibri" pitchFamily="34" charset="0"/>
              </a:rPr>
              <a:t> </a:t>
            </a:r>
            <a:r>
              <a:rPr lang="en-GB" i="1" dirty="0" err="1">
                <a:latin typeface="+mn-lt"/>
                <a:cs typeface="Calibri" pitchFamily="34" charset="0"/>
              </a:rPr>
              <a:t>australicum</a:t>
            </a:r>
            <a:r>
              <a:rPr lang="en-GB" i="1" dirty="0">
                <a:latin typeface="+mn-lt"/>
                <a:cs typeface="Calibri" pitchFamily="34" charset="0"/>
              </a:rPr>
              <a:t> </a:t>
            </a:r>
            <a:r>
              <a:rPr lang="en-GB" dirty="0">
                <a:latin typeface="+mn-lt"/>
                <a:cs typeface="Calibri" pitchFamily="34" charset="0"/>
              </a:rPr>
              <a:t>str. </a:t>
            </a:r>
            <a:r>
              <a:rPr lang="en-GB" dirty="0" smtClean="0">
                <a:latin typeface="+mn-lt"/>
                <a:cs typeface="Calibri" pitchFamily="34" charset="0"/>
              </a:rPr>
              <a:t>AB33 (98%)</a:t>
            </a:r>
            <a:endParaRPr lang="en-GB" dirty="0">
              <a:latin typeface="+mn-lt"/>
              <a:cs typeface="Calibri" pitchFamily="34" charset="0"/>
            </a:endParaRPr>
          </a:p>
        </p:txBody>
      </p:sp>
      <p:sp>
        <p:nvSpPr>
          <p:cNvPr id="159" name="Rectângulo arredondado 182"/>
          <p:cNvSpPr/>
          <p:nvPr/>
        </p:nvSpPr>
        <p:spPr bwMode="auto">
          <a:xfrm flipV="1">
            <a:off x="37334924" y="8911563"/>
            <a:ext cx="5256000" cy="2412000"/>
          </a:xfrm>
          <a:prstGeom prst="roundRect">
            <a:avLst>
              <a:gd name="adj" fmla="val 5000"/>
            </a:avLst>
          </a:prstGeom>
          <a:noFill/>
          <a:ln w="3810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effectLst/>
              <a:latin typeface="+mn-lt"/>
            </a:endParaRPr>
          </a:p>
        </p:txBody>
      </p:sp>
      <p:sp>
        <p:nvSpPr>
          <p:cNvPr id="160" name="Rectangle 159"/>
          <p:cNvSpPr/>
          <p:nvPr/>
        </p:nvSpPr>
        <p:spPr>
          <a:xfrm>
            <a:off x="37419754" y="9011148"/>
            <a:ext cx="4493855" cy="1077218"/>
          </a:xfrm>
          <a:prstGeom prst="rect">
            <a:avLst/>
          </a:prstGeom>
        </p:spPr>
        <p:txBody>
          <a:bodyPr wrap="square">
            <a:spAutoFit/>
          </a:bodyPr>
          <a:lstStyle/>
          <a:p>
            <a:r>
              <a:rPr lang="en-GB" dirty="0">
                <a:latin typeface="+mn-lt"/>
                <a:cs typeface="Calibri" pitchFamily="34" charset="0"/>
              </a:rPr>
              <a:t>Thermophilic anaerobic bacterium </a:t>
            </a:r>
            <a:r>
              <a:rPr lang="en-GB" dirty="0" smtClean="0">
                <a:latin typeface="+mn-lt"/>
                <a:cs typeface="Calibri" pitchFamily="34" charset="0"/>
              </a:rPr>
              <a:t>K1L1 (96%)</a:t>
            </a:r>
            <a:endParaRPr lang="en-GB" dirty="0">
              <a:latin typeface="+mn-lt"/>
              <a:cs typeface="Calibri" pitchFamily="34" charset="0"/>
            </a:endParaRPr>
          </a:p>
        </p:txBody>
      </p:sp>
      <p:sp>
        <p:nvSpPr>
          <p:cNvPr id="161" name="Rectangle 160"/>
          <p:cNvSpPr/>
          <p:nvPr/>
        </p:nvSpPr>
        <p:spPr>
          <a:xfrm>
            <a:off x="37479293" y="10117563"/>
            <a:ext cx="4646330" cy="1077218"/>
          </a:xfrm>
          <a:prstGeom prst="rect">
            <a:avLst/>
          </a:prstGeom>
        </p:spPr>
        <p:txBody>
          <a:bodyPr wrap="square">
            <a:spAutoFit/>
          </a:bodyPr>
          <a:lstStyle/>
          <a:p>
            <a:r>
              <a:rPr lang="en-GB" i="1" dirty="0" err="1">
                <a:latin typeface="+mn-lt"/>
                <a:cs typeface="Calibri" pitchFamily="34" charset="0"/>
              </a:rPr>
              <a:t>Thermoanaerobacterium</a:t>
            </a:r>
            <a:r>
              <a:rPr lang="en-GB" i="1" dirty="0">
                <a:latin typeface="+mn-lt"/>
                <a:cs typeface="Calibri" pitchFamily="34" charset="0"/>
              </a:rPr>
              <a:t> </a:t>
            </a:r>
            <a:r>
              <a:rPr lang="en-GB" i="1" dirty="0" err="1" smtClean="0">
                <a:latin typeface="+mn-lt"/>
                <a:cs typeface="Calibri" pitchFamily="34" charset="0"/>
              </a:rPr>
              <a:t>aotearoense</a:t>
            </a:r>
            <a:r>
              <a:rPr lang="en-GB" i="1" dirty="0" smtClean="0">
                <a:latin typeface="+mn-lt"/>
                <a:cs typeface="Calibri" pitchFamily="34" charset="0"/>
              </a:rPr>
              <a:t> </a:t>
            </a:r>
            <a:r>
              <a:rPr lang="en-GB" dirty="0" smtClean="0">
                <a:latin typeface="+mn-lt"/>
                <a:cs typeface="Calibri" pitchFamily="34" charset="0"/>
              </a:rPr>
              <a:t>(86%)</a:t>
            </a:r>
            <a:endParaRPr lang="en-GB" i="1" dirty="0">
              <a:latin typeface="+mn-lt"/>
              <a:cs typeface="Calibri" pitchFamily="34" charset="0"/>
            </a:endParaRPr>
          </a:p>
        </p:txBody>
      </p:sp>
      <p:sp>
        <p:nvSpPr>
          <p:cNvPr id="162" name="Rectangle 161"/>
          <p:cNvSpPr/>
          <p:nvPr/>
        </p:nvSpPr>
        <p:spPr>
          <a:xfrm>
            <a:off x="29668097" y="14432242"/>
            <a:ext cx="12245511" cy="1569660"/>
          </a:xfrm>
          <a:prstGeom prst="rect">
            <a:avLst/>
          </a:prstGeom>
        </p:spPr>
        <p:txBody>
          <a:bodyPr wrap="square">
            <a:spAutoFit/>
          </a:bodyPr>
          <a:lstStyle/>
          <a:p>
            <a:pPr marL="457200" indent="-457200" algn="just">
              <a:buFont typeface="Arial" pitchFamily="34" charset="0"/>
              <a:buChar char="•"/>
            </a:pPr>
            <a:r>
              <a:rPr lang="en-GB" dirty="0" smtClean="0"/>
              <a:t>CO degradation was </a:t>
            </a:r>
            <a:r>
              <a:rPr lang="en-GB" dirty="0"/>
              <a:t>faster on T1, </a:t>
            </a:r>
            <a:r>
              <a:rPr lang="en-GB" dirty="0" smtClean="0"/>
              <a:t>probably because the </a:t>
            </a:r>
            <a:r>
              <a:rPr lang="en-GB" dirty="0"/>
              <a:t>substrate used during the initial </a:t>
            </a:r>
            <a:r>
              <a:rPr lang="en-GB" dirty="0" smtClean="0"/>
              <a:t>4 transfers </a:t>
            </a:r>
            <a:r>
              <a:rPr lang="en-GB" dirty="0"/>
              <a:t>was the same as during the entire experiment.</a:t>
            </a:r>
          </a:p>
        </p:txBody>
      </p:sp>
      <p:sp>
        <p:nvSpPr>
          <p:cNvPr id="163" name="Rectangle 162"/>
          <p:cNvSpPr/>
          <p:nvPr/>
        </p:nvSpPr>
        <p:spPr>
          <a:xfrm>
            <a:off x="29641749" y="16271232"/>
            <a:ext cx="12245511" cy="1569660"/>
          </a:xfrm>
          <a:prstGeom prst="rect">
            <a:avLst/>
          </a:prstGeom>
        </p:spPr>
        <p:txBody>
          <a:bodyPr wrap="square">
            <a:spAutoFit/>
          </a:bodyPr>
          <a:lstStyle/>
          <a:p>
            <a:pPr marL="457200" indent="-457200" algn="just">
              <a:buFont typeface="Arial" pitchFamily="34" charset="0"/>
              <a:buChar char="•"/>
            </a:pPr>
            <a:r>
              <a:rPr lang="en-GB" dirty="0"/>
              <a:t>The diversity of the microbial community present, </a:t>
            </a:r>
            <a:r>
              <a:rPr lang="en-GB" dirty="0" smtClean="0"/>
              <a:t>decreased </a:t>
            </a:r>
            <a:r>
              <a:rPr lang="en-GB" dirty="0"/>
              <a:t>drastically from the inoculum sample, suggesting a fast specialization of microbial community on this type of </a:t>
            </a:r>
            <a:r>
              <a:rPr lang="en-GB" dirty="0" smtClean="0"/>
              <a:t>substrate.</a:t>
            </a:r>
            <a:endParaRPr lang="en-GB" dirty="0"/>
          </a:p>
        </p:txBody>
      </p:sp>
      <p:sp>
        <p:nvSpPr>
          <p:cNvPr id="164" name="Rectângulo arredondado 182"/>
          <p:cNvSpPr/>
          <p:nvPr/>
        </p:nvSpPr>
        <p:spPr bwMode="auto">
          <a:xfrm flipV="1">
            <a:off x="29757190" y="18211701"/>
            <a:ext cx="12410229" cy="1824830"/>
          </a:xfrm>
          <a:prstGeom prst="roundRect">
            <a:avLst>
              <a:gd name="adj" fmla="val 5000"/>
            </a:avLst>
          </a:prstGeom>
          <a:noFill/>
          <a:ln w="57150" cap="flat" cmpd="sng" algn="ctr">
            <a:solidFill>
              <a:srgbClr val="002060"/>
            </a:solidFill>
            <a:prstDash val="sysDot"/>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785813" rtl="0" eaLnBrk="1" fontAlgn="base" latinLnBrk="0" hangingPunct="1">
              <a:lnSpc>
                <a:spcPct val="100000"/>
              </a:lnSpc>
              <a:spcBef>
                <a:spcPct val="0"/>
              </a:spcBef>
              <a:spcAft>
                <a:spcPct val="0"/>
              </a:spcAft>
              <a:buClrTx/>
              <a:buSzTx/>
              <a:buFontTx/>
              <a:buNone/>
              <a:tabLst/>
            </a:pPr>
            <a:endParaRPr kumimoji="0" lang="pt-PT" b="0" i="0" u="none" strike="noStrike" cap="none" normalizeH="0" baseline="0" smtClean="0">
              <a:ln>
                <a:noFill/>
              </a:ln>
              <a:effectLst/>
              <a:latin typeface="+mn-lt"/>
            </a:endParaRPr>
          </a:p>
        </p:txBody>
      </p:sp>
      <p:sp>
        <p:nvSpPr>
          <p:cNvPr id="165" name="Rectangle 164"/>
          <p:cNvSpPr/>
          <p:nvPr/>
        </p:nvSpPr>
        <p:spPr>
          <a:xfrm>
            <a:off x="30720825" y="18339286"/>
            <a:ext cx="10553120" cy="1569660"/>
          </a:xfrm>
          <a:prstGeom prst="rect">
            <a:avLst/>
          </a:prstGeom>
        </p:spPr>
        <p:txBody>
          <a:bodyPr wrap="square">
            <a:spAutoFit/>
          </a:bodyPr>
          <a:lstStyle/>
          <a:p>
            <a:pPr algn="ctr"/>
            <a:r>
              <a:rPr lang="en-GB" dirty="0"/>
              <a:t>This </a:t>
            </a:r>
            <a:r>
              <a:rPr lang="en-GB" dirty="0" smtClean="0"/>
              <a:t>work </a:t>
            </a:r>
            <a:r>
              <a:rPr lang="en-GB" dirty="0"/>
              <a:t>gave insight into the microbiology and physiology of syngas and carbon monoxide conversion by anaerobic mixed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1285</TotalTime>
  <Words>671</Words>
  <Application>Microsoft Office PowerPoint</Application>
  <PresentationFormat>Custom</PresentationFormat>
  <Paragraphs>114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65</cp:revision>
  <dcterms:created xsi:type="dcterms:W3CDTF">2005-08-05T10:55:41Z</dcterms:created>
  <dcterms:modified xsi:type="dcterms:W3CDTF">2011-10-05T15:42:49Z</dcterms:modified>
</cp:coreProperties>
</file>