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808525" cy="30279975"/>
  <p:notesSz cx="6761163" cy="9931400"/>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D1F9"/>
    <a:srgbClr val="FFD5AB"/>
    <a:srgbClr val="FFF2B9"/>
    <a:srgbClr val="FFD215"/>
    <a:srgbClr val="FAD57A"/>
    <a:srgbClr val="FFC775"/>
    <a:srgbClr val="FFCC00"/>
    <a:srgbClr val="800000"/>
    <a:srgbClr val="93636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édio 2 - Destaqu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Estilo Médio 2 - Destaqu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Estilo Médio 2 - Destaqu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Estilo Claro 1 - Destaqu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48" d="100"/>
          <a:sy n="48" d="100"/>
        </p:scale>
        <p:origin x="2736" y="0"/>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59" name="Group 211"/>
          <p:cNvGraphicFramePr>
            <a:graphicFrameLocks noGrp="1"/>
          </p:cNvGraphicFramePr>
          <p:nvPr>
            <p:extLst>
              <p:ext uri="{D42A27DB-BD31-4B8C-83A1-F6EECF244321}">
                <p14:modId xmlns:p14="http://schemas.microsoft.com/office/powerpoint/2010/main" xmlns="" val="3480332620"/>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R&amp;D Centre ALGORITMI </a:t>
                      </a:r>
                      <a:r>
                        <a:rPr kumimoji="0" lang="en-US" sz="2400" b="0" i="0" u="none" strike="noStrike" cap="none" normalizeH="0" baseline="0" noProof="0" dirty="0" smtClean="0">
                          <a:ln>
                            <a:noFill/>
                          </a:ln>
                          <a:solidFill>
                            <a:schemeClr val="tx1"/>
                          </a:solidFill>
                          <a:effectLst/>
                          <a:latin typeface="Arial" charset="0"/>
                        </a:rPr>
                        <a:t>/ Department of Information Systems</a:t>
                      </a: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p:oleObj spid="_x0000_s1059" name="Photo Editor Photo" r:id="rId3" imgW="4009524" imgH="1991003" progId="">
              <p:embed/>
            </p:oleObj>
          </a:graphicData>
        </a:graphic>
      </p:graphicFrame>
      <p:graphicFrame>
        <p:nvGraphicFramePr>
          <p:cNvPr id="2260" name="Group 212"/>
          <p:cNvGraphicFramePr>
            <a:graphicFrameLocks noGrp="1"/>
          </p:cNvGraphicFramePr>
          <p:nvPr>
            <p:extLst>
              <p:ext uri="{D42A27DB-BD31-4B8C-83A1-F6EECF244321}">
                <p14:modId xmlns:p14="http://schemas.microsoft.com/office/powerpoint/2010/main" xmlns="" val="31159863"/>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a:t>
                      </a:r>
                      <a:r>
                        <a:rPr kumimoji="0" lang="pt-PT" sz="4000" b="0" i="0" u="none" strike="noStrike" cap="none" normalizeH="0" baseline="0" dirty="0" smtClean="0">
                          <a:ln>
                            <a:noFill/>
                          </a:ln>
                          <a:solidFill>
                            <a:schemeClr val="tx1"/>
                          </a:solidFill>
                          <a:effectLst/>
                          <a:latin typeface="Arial" charset="0"/>
                        </a:rPr>
                        <a:t>24 </a:t>
                      </a:r>
                      <a:r>
                        <a:rPr kumimoji="0" lang="pt-PT" sz="4000" b="0" i="0" u="none" strike="noStrike" cap="none" normalizeH="0" baseline="0" dirty="0" smtClean="0">
                          <a:ln>
                            <a:noFill/>
                          </a:ln>
                          <a:solidFill>
                            <a:schemeClr val="tx1"/>
                          </a:solidFill>
                          <a:effectLst/>
                          <a:latin typeface="Arial" charset="0"/>
                        </a:rPr>
                        <a:t>a </a:t>
                      </a:r>
                      <a:r>
                        <a:rPr kumimoji="0" lang="pt-PT" sz="4000" b="0" i="0" u="none" strike="noStrike" cap="none" normalizeH="0" baseline="0" dirty="0" smtClean="0">
                          <a:ln>
                            <a:noFill/>
                          </a:ln>
                          <a:solidFill>
                            <a:schemeClr val="tx1"/>
                          </a:solidFill>
                          <a:effectLst/>
                          <a:latin typeface="Arial" charset="0"/>
                        </a:rPr>
                        <a:t>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4" name="Text Box 214"/>
          <p:cNvSpPr txBox="1">
            <a:spLocks noChangeArrowheads="1"/>
          </p:cNvSpPr>
          <p:nvPr/>
        </p:nvSpPr>
        <p:spPr bwMode="auto">
          <a:xfrm>
            <a:off x="954088" y="5635625"/>
            <a:ext cx="12817475" cy="23114020"/>
          </a:xfrm>
          <a:prstGeom prst="rect">
            <a:avLst/>
          </a:prstGeom>
          <a:noFill/>
          <a:ln w="9525">
            <a:noFill/>
            <a:miter lim="800000"/>
            <a:headEnd/>
            <a:tailEnd/>
          </a:ln>
        </p:spPr>
        <p:txBody>
          <a:bodyPr>
            <a:spAutoFit/>
          </a:bodyPr>
          <a:lstStyle/>
          <a:p>
            <a:pPr defTabSz="2952750">
              <a:spcBef>
                <a:spcPct val="50000"/>
              </a:spcBef>
            </a:pPr>
            <a:r>
              <a:rPr lang="en-US" sz="3600" b="1" dirty="0" smtClean="0"/>
              <a:t>Background</a:t>
            </a:r>
            <a:endParaRPr lang="en-US" sz="3600" b="1" dirty="0"/>
          </a:p>
          <a:p>
            <a:pPr algn="just" defTabSz="2952750">
              <a:spcBef>
                <a:spcPct val="50000"/>
              </a:spcBef>
            </a:pPr>
            <a:r>
              <a:rPr lang="en-US" dirty="0" smtClean="0"/>
              <a:t>In last two decades, there </a:t>
            </a:r>
            <a:r>
              <a:rPr lang="en-US" dirty="0"/>
              <a:t>has been a growing interest and development in Enterprise Architectures</a:t>
            </a:r>
            <a:r>
              <a:rPr lang="en-US" dirty="0" smtClean="0"/>
              <a:t>. The </a:t>
            </a:r>
            <a:r>
              <a:rPr lang="en-US" dirty="0"/>
              <a:t>importance given to the subject resulted in a significant number of initiatives, either at corporate or governmental level, which resulted in different approaches, frameworks, methods, models and languages for building and maintaining an Enterprise </a:t>
            </a:r>
            <a:r>
              <a:rPr lang="en-US" dirty="0" smtClean="0"/>
              <a:t>Architecture.</a:t>
            </a:r>
          </a:p>
          <a:p>
            <a:pPr algn="just" defTabSz="2952750">
              <a:spcBef>
                <a:spcPct val="50000"/>
              </a:spcBef>
            </a:pPr>
            <a:r>
              <a:rPr lang="en-US" dirty="0" smtClean="0"/>
              <a:t>The </a:t>
            </a:r>
            <a:r>
              <a:rPr lang="en-US" dirty="0"/>
              <a:t>current economic pressures and the need to justify the usefulness and investment on Enterprise Architectures are increasingly demanding an assessment and demonstration of its value. </a:t>
            </a:r>
            <a:r>
              <a:rPr lang="en-US" dirty="0" smtClean="0"/>
              <a:t>Despite </a:t>
            </a:r>
            <a:r>
              <a:rPr lang="en-US" dirty="0"/>
              <a:t>the interest and need it is widely recognized that it still is very difficult for organizations to assess and measure the Enterprise Architecture value. The lack of a clear understanding on what is important for Enterprise Architecture value assessment, the intangible nature of some benefits and the need to quickly demonstrate the Enterprise Architecture value are some of the main reasons for this difficulty</a:t>
            </a:r>
            <a:r>
              <a:rPr lang="en-US" dirty="0" smtClean="0"/>
              <a:t>.</a:t>
            </a:r>
          </a:p>
          <a:p>
            <a:pPr algn="just" defTabSz="2952750">
              <a:spcBef>
                <a:spcPts val="2400"/>
              </a:spcBef>
            </a:pPr>
            <a:r>
              <a:rPr lang="en-US" sz="3600" b="1" dirty="0" smtClean="0"/>
              <a:t>Research Questions</a:t>
            </a:r>
          </a:p>
          <a:p>
            <a:pPr algn="just" defTabSz="2952750">
              <a:spcBef>
                <a:spcPct val="50000"/>
              </a:spcBef>
            </a:pPr>
            <a:r>
              <a:rPr lang="en-US" dirty="0"/>
              <a:t>In this study we intended to identify, systemize and prioritize the responses of some key Enterprise Architecture stakeholders to the following </a:t>
            </a:r>
            <a:r>
              <a:rPr lang="en-US" dirty="0" smtClean="0"/>
              <a:t>research questions:</a:t>
            </a:r>
            <a:endParaRPr lang="en-US" dirty="0"/>
          </a:p>
          <a:p>
            <a:pPr marL="962025" algn="just" defTabSz="2952750">
              <a:spcBef>
                <a:spcPct val="50000"/>
              </a:spcBef>
            </a:pPr>
            <a:r>
              <a:rPr lang="en-US" i="1" dirty="0"/>
              <a:t>R1: What are the key value drivers of Enterprise Architectures for organizations and what is their ranking of importance?</a:t>
            </a:r>
          </a:p>
          <a:p>
            <a:pPr marL="962025" algn="just" defTabSz="2952750">
              <a:spcBef>
                <a:spcPct val="50000"/>
              </a:spcBef>
            </a:pPr>
            <a:r>
              <a:rPr lang="en-US" i="1" dirty="0"/>
              <a:t>R2: Which value drivers of Enterprise Architectures can be realized in short term (less than a year</a:t>
            </a:r>
            <a:r>
              <a:rPr lang="en-US" i="1" dirty="0" smtClean="0"/>
              <a:t>)?</a:t>
            </a:r>
            <a:endParaRPr lang="en-US" i="1" dirty="0"/>
          </a:p>
          <a:p>
            <a:pPr marL="962025" algn="just" defTabSz="2952750">
              <a:spcBef>
                <a:spcPct val="50000"/>
              </a:spcBef>
            </a:pPr>
            <a:r>
              <a:rPr lang="en-US" i="1" dirty="0"/>
              <a:t>R3: Which value drivers of Enterprise Architectures are of tangible nature</a:t>
            </a:r>
            <a:r>
              <a:rPr lang="en-US" i="1" dirty="0" smtClean="0"/>
              <a:t>?</a:t>
            </a:r>
          </a:p>
          <a:p>
            <a:pPr algn="just" defTabSz="2952750">
              <a:spcBef>
                <a:spcPts val="2400"/>
              </a:spcBef>
            </a:pPr>
            <a:r>
              <a:rPr lang="en-US" sz="3600" b="1" dirty="0" smtClean="0"/>
              <a:t>Research Design - Delphi Survey</a:t>
            </a:r>
          </a:p>
          <a:p>
            <a:pPr algn="just" defTabSz="2952750">
              <a:spcBef>
                <a:spcPct val="50000"/>
              </a:spcBef>
            </a:pPr>
            <a:r>
              <a:rPr lang="en-US" dirty="0" smtClean="0"/>
              <a:t>This research incorporated a web-based modified Delphi survey based on an initial value drivers list generated from a literature </a:t>
            </a:r>
            <a:r>
              <a:rPr lang="en-US" dirty="0"/>
              <a:t>review. </a:t>
            </a:r>
            <a:r>
              <a:rPr lang="en-US" dirty="0" smtClean="0"/>
              <a:t>The </a:t>
            </a:r>
            <a:r>
              <a:rPr lang="en-US" dirty="0"/>
              <a:t>study </a:t>
            </a:r>
            <a:r>
              <a:rPr lang="en-US" dirty="0" smtClean="0"/>
              <a:t>was conducted between May 9 </a:t>
            </a:r>
            <a:r>
              <a:rPr lang="en-US" dirty="0"/>
              <a:t>and </a:t>
            </a:r>
            <a:r>
              <a:rPr lang="en-US" dirty="0" smtClean="0"/>
              <a:t>July 20, 2011 and involved the completion of </a:t>
            </a:r>
            <a:r>
              <a:rPr lang="en-US" dirty="0"/>
              <a:t>three rounds</a:t>
            </a:r>
            <a:r>
              <a:rPr lang="en-US" dirty="0" smtClean="0"/>
              <a:t>.</a:t>
            </a:r>
          </a:p>
          <a:p>
            <a:pPr algn="just" defTabSz="2952750">
              <a:spcBef>
                <a:spcPts val="2400"/>
              </a:spcBef>
            </a:pPr>
            <a:r>
              <a:rPr lang="en-US" b="1" dirty="0" smtClean="0"/>
              <a:t>Expert Panel </a:t>
            </a:r>
          </a:p>
          <a:p>
            <a:pPr algn="just" defTabSz="2952750">
              <a:spcBef>
                <a:spcPct val="50000"/>
              </a:spcBef>
            </a:pPr>
            <a:r>
              <a:rPr lang="en-US" dirty="0" smtClean="0"/>
              <a:t>From the 166 experts invited, 75 (45%) accepted to participate in the Delphi study, but only 63 (40%) actually participated at least in one of the three rounds of this study.</a:t>
            </a:r>
          </a:p>
          <a:p>
            <a:pPr algn="just" defTabSz="2952750">
              <a:spcBef>
                <a:spcPct val="50000"/>
              </a:spcBef>
            </a:pPr>
            <a:r>
              <a:rPr lang="en-US" dirty="0"/>
              <a:t>The 63 participants were from 17 different countries: South Africa (4), Australia (4), Brazil (2), Canada (1), South Korea (1), Denmark (3), Slovenia (1), United States (9), France (1), Netherlands (5), Ireland (1), Japan (1), Portugal (18), United Kingdom (3), Singapore (2), Sweden (2) and Switzerland (5</a:t>
            </a:r>
            <a:r>
              <a:rPr lang="en-US" dirty="0" smtClean="0"/>
              <a:t>).</a:t>
            </a:r>
          </a:p>
        </p:txBody>
      </p:sp>
      <p:sp>
        <p:nvSpPr>
          <p:cNvPr id="1035" name="Rectangle 215"/>
          <p:cNvSpPr>
            <a:spLocks noChangeArrowheads="1"/>
          </p:cNvSpPr>
          <p:nvPr/>
        </p:nvSpPr>
        <p:spPr bwMode="auto">
          <a:xfrm>
            <a:off x="9306917" y="2322513"/>
            <a:ext cx="22917745"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smtClean="0"/>
              <a:t>LUIS SILVA RODRIGUES* </a:t>
            </a:r>
          </a:p>
          <a:p>
            <a:pPr algn="ctr" defTabSz="2952750">
              <a:spcBef>
                <a:spcPct val="20000"/>
              </a:spcBef>
            </a:pPr>
            <a:r>
              <a:rPr lang="en-US" sz="4000" dirty="0" smtClean="0"/>
              <a:t>Supervisors</a:t>
            </a:r>
            <a:r>
              <a:rPr lang="en-US" sz="4000" dirty="0"/>
              <a:t>:  </a:t>
            </a:r>
            <a:r>
              <a:rPr lang="en-US" sz="4000" dirty="0" smtClean="0"/>
              <a:t>Luis </a:t>
            </a:r>
            <a:r>
              <a:rPr lang="en-US" sz="4000" dirty="0" err="1" smtClean="0"/>
              <a:t>Amaral</a:t>
            </a:r>
            <a:endParaRPr lang="en-US" sz="4000" dirty="0"/>
          </a:p>
          <a:p>
            <a:pPr algn="ctr" defTabSz="2952750">
              <a:spcBef>
                <a:spcPct val="50000"/>
              </a:spcBef>
            </a:pPr>
            <a:r>
              <a:rPr lang="pt-PT" dirty="0"/>
              <a:t>* </a:t>
            </a:r>
            <a:r>
              <a:rPr lang="pt-PT" dirty="0" smtClean="0"/>
              <a:t>lsr@iscap.ipp.pt</a:t>
            </a:r>
            <a:endParaRPr lang="en-US" sz="4000" dirty="0"/>
          </a:p>
        </p:txBody>
      </p:sp>
      <p:sp>
        <p:nvSpPr>
          <p:cNvPr id="1036"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pt-PT" sz="4800" b="1" dirty="0" smtClean="0"/>
              <a:t>ENTERPRISE ARCHITECTURE VALUE DRIVERS</a:t>
            </a:r>
            <a:endParaRPr lang="en-US" sz="4800" b="1" dirty="0"/>
          </a:p>
        </p:txBody>
      </p:sp>
      <p:sp>
        <p:nvSpPr>
          <p:cNvPr id="1038" name="Text Box 214"/>
          <p:cNvSpPr txBox="1">
            <a:spLocks noChangeArrowheads="1"/>
          </p:cNvSpPr>
          <p:nvPr/>
        </p:nvSpPr>
        <p:spPr bwMode="auto">
          <a:xfrm>
            <a:off x="14851063" y="5683238"/>
            <a:ext cx="12817475" cy="9079409"/>
          </a:xfrm>
          <a:prstGeom prst="rect">
            <a:avLst/>
          </a:prstGeom>
          <a:noFill/>
          <a:ln w="9525">
            <a:noFill/>
            <a:miter lim="800000"/>
            <a:headEnd/>
            <a:tailEnd/>
          </a:ln>
        </p:spPr>
        <p:txBody>
          <a:bodyPr>
            <a:spAutoFit/>
          </a:bodyPr>
          <a:lstStyle/>
          <a:p>
            <a:pPr algn="just" defTabSz="2952750">
              <a:spcBef>
                <a:spcPct val="50000"/>
              </a:spcBef>
            </a:pPr>
            <a:r>
              <a:rPr lang="en-US" dirty="0"/>
              <a:t>I</a:t>
            </a:r>
            <a:r>
              <a:rPr lang="en-US" dirty="0" smtClean="0"/>
              <a:t>n </a:t>
            </a:r>
            <a:r>
              <a:rPr lang="en-US" dirty="0"/>
              <a:t>terms of professional background, 42 participants reported that they had an IT background (67%), 11 a Management background (17%), </a:t>
            </a:r>
            <a:r>
              <a:rPr lang="en-US" dirty="0" smtClean="0"/>
              <a:t>6 reported </a:t>
            </a:r>
            <a:r>
              <a:rPr lang="en-US" dirty="0"/>
              <a:t>a both IT and Management background (10%) and </a:t>
            </a:r>
            <a:r>
              <a:rPr lang="en-US" dirty="0" smtClean="0"/>
              <a:t>4 other professional areas </a:t>
            </a:r>
            <a:r>
              <a:rPr lang="en-US" dirty="0"/>
              <a:t>(6%). In terms of experience in positions, 33 participants referred that they already had experience as Enterprise Architect, 19 as Enterprise Architecture project leader/manager, 14 as senior manager and 38 as Enterprise Architecture researchers.</a:t>
            </a:r>
            <a:endParaRPr lang="pt-PT" dirty="0"/>
          </a:p>
          <a:p>
            <a:pPr algn="just" defTabSz="2952750">
              <a:spcBef>
                <a:spcPts val="2400"/>
              </a:spcBef>
            </a:pPr>
            <a:r>
              <a:rPr lang="en-US" sz="3600" b="1" dirty="0" smtClean="0"/>
              <a:t>Delphi Results</a:t>
            </a:r>
            <a:endParaRPr lang="en-US" sz="3600" b="1" dirty="0"/>
          </a:p>
          <a:p>
            <a:pPr algn="just" defTabSz="2952750">
              <a:spcBef>
                <a:spcPct val="50000"/>
              </a:spcBef>
            </a:pPr>
            <a:r>
              <a:rPr lang="en-US" dirty="0" smtClean="0"/>
              <a:t>Table 1 presents the consolidated results </a:t>
            </a:r>
            <a:r>
              <a:rPr lang="en-US" dirty="0"/>
              <a:t>of the experts' answers to </a:t>
            </a:r>
            <a:r>
              <a:rPr lang="en-US" dirty="0" smtClean="0"/>
              <a:t>research question </a:t>
            </a:r>
            <a:r>
              <a:rPr lang="en-US" i="1" dirty="0" smtClean="0"/>
              <a:t>R1</a:t>
            </a:r>
            <a:r>
              <a:rPr lang="en-US" dirty="0" smtClean="0"/>
              <a:t> on </a:t>
            </a:r>
            <a:r>
              <a:rPr lang="en-US" dirty="0"/>
              <a:t>what are the key value drivers of Enterprise Architectures and how they rank them according to its importance for organizations. The table shows the 29 key value drivers (26 of which resulted from an extensive literature review and 3 were identified </a:t>
            </a:r>
            <a:r>
              <a:rPr lang="en-US" dirty="0" smtClean="0"/>
              <a:t>and</a:t>
            </a:r>
            <a:br>
              <a:rPr lang="en-US" dirty="0" smtClean="0"/>
            </a:br>
            <a:endParaRPr lang="en-US" sz="1400" dirty="0" smtClean="0"/>
          </a:p>
          <a:p>
            <a:pPr algn="just" defTabSz="2952750">
              <a:spcBef>
                <a:spcPct val="50000"/>
              </a:spcBef>
            </a:pPr>
            <a:r>
              <a:rPr lang="en-US" i="1" dirty="0" smtClean="0"/>
              <a:t>Table 1: Key Value Drivers of Enterprise Architectures - Delphi results </a:t>
            </a:r>
          </a:p>
          <a:p>
            <a:pPr algn="just" defTabSz="2952750">
              <a:spcBef>
                <a:spcPct val="50000"/>
              </a:spcBef>
            </a:pPr>
            <a:endParaRPr lang="en-US" dirty="0" smtClean="0"/>
          </a:p>
        </p:txBody>
      </p:sp>
      <p:sp>
        <p:nvSpPr>
          <p:cNvPr id="1041" name="Text Box 214"/>
          <p:cNvSpPr txBox="1">
            <a:spLocks noChangeArrowheads="1"/>
          </p:cNvSpPr>
          <p:nvPr/>
        </p:nvSpPr>
        <p:spPr bwMode="auto">
          <a:xfrm>
            <a:off x="28676600" y="5627264"/>
            <a:ext cx="12817475" cy="22129135"/>
          </a:xfrm>
          <a:prstGeom prst="rect">
            <a:avLst/>
          </a:prstGeom>
          <a:noFill/>
          <a:ln w="9525">
            <a:noFill/>
            <a:miter lim="800000"/>
            <a:headEnd/>
            <a:tailEnd/>
          </a:ln>
        </p:spPr>
        <p:txBody>
          <a:bodyPr>
            <a:spAutoFit/>
          </a:bodyPr>
          <a:lstStyle/>
          <a:p>
            <a:pPr algn="just"/>
            <a:r>
              <a:rPr lang="en-US" dirty="0"/>
              <a:t>proposed by the expert panel) ordered by the degree of importance attributed by the 52 experts that completed the Round </a:t>
            </a:r>
            <a:r>
              <a:rPr lang="en-US" dirty="0" smtClean="0"/>
              <a:t>3.</a:t>
            </a:r>
          </a:p>
          <a:p>
            <a:pPr algn="just">
              <a:spcBef>
                <a:spcPts val="2400"/>
              </a:spcBef>
            </a:pPr>
            <a:r>
              <a:rPr lang="en-US" dirty="0" smtClean="0"/>
              <a:t>Figure </a:t>
            </a:r>
            <a:r>
              <a:rPr lang="en-US" dirty="0"/>
              <a:t>1 presents the consolidated results of the answers to research questions R2 and R3. The figure shows and </a:t>
            </a:r>
            <a:r>
              <a:rPr lang="en-US" dirty="0" smtClean="0"/>
              <a:t>relates, </a:t>
            </a:r>
            <a:r>
              <a:rPr lang="en-US" dirty="0"/>
              <a:t>for each value </a:t>
            </a:r>
            <a:r>
              <a:rPr lang="en-US" dirty="0" smtClean="0"/>
              <a:t>driver, </a:t>
            </a:r>
            <a:r>
              <a:rPr lang="en-US" dirty="0"/>
              <a:t>the percentage of experts that </a:t>
            </a:r>
            <a:r>
              <a:rPr lang="en-US" dirty="0" smtClean="0"/>
              <a:t>specified </a:t>
            </a:r>
            <a:r>
              <a:rPr lang="en-US" dirty="0"/>
              <a:t>the value driver </a:t>
            </a:r>
            <a:r>
              <a:rPr lang="en-US" dirty="0" smtClean="0"/>
              <a:t>as </a:t>
            </a:r>
            <a:r>
              <a:rPr lang="en-US" dirty="0"/>
              <a:t>realizable in the short term and the percentage of experts that have specified that </a:t>
            </a:r>
            <a:r>
              <a:rPr lang="en-US" dirty="0" smtClean="0"/>
              <a:t>it is </a:t>
            </a:r>
            <a:r>
              <a:rPr lang="en-US" dirty="0"/>
              <a:t>of </a:t>
            </a:r>
            <a:r>
              <a:rPr lang="en-US" dirty="0" smtClean="0"/>
              <a:t>tangible </a:t>
            </a:r>
            <a:r>
              <a:rPr lang="en-US" dirty="0"/>
              <a:t>nature </a:t>
            </a:r>
            <a:r>
              <a:rPr lang="en-US" dirty="0" smtClean="0"/>
              <a:t>(</a:t>
            </a:r>
            <a:r>
              <a:rPr lang="en-US" dirty="0"/>
              <a:t>note: the codes used in Figure 1 are available in the </a:t>
            </a:r>
            <a:r>
              <a:rPr lang="en-US" dirty="0" smtClean="0"/>
              <a:t>Table 1).</a:t>
            </a:r>
            <a:endParaRPr lang="en-US" dirty="0"/>
          </a:p>
          <a:p>
            <a:pPr algn="ctr" defTabSz="2952750">
              <a:spcBef>
                <a:spcPts val="2400"/>
              </a:spcBef>
            </a:pPr>
            <a:r>
              <a:rPr lang="en-US" i="1" dirty="0" smtClean="0"/>
              <a:t>Figure 1</a:t>
            </a:r>
            <a:r>
              <a:rPr lang="en-US" i="1" dirty="0"/>
              <a:t>: </a:t>
            </a:r>
            <a:r>
              <a:rPr lang="en-US" i="1" dirty="0" smtClean="0"/>
              <a:t>Short Term and Tangible Value Drivers</a:t>
            </a:r>
            <a:endParaRPr lang="en-US" i="1" dirty="0"/>
          </a:p>
          <a:p>
            <a:pPr algn="just" defTabSz="2952750">
              <a:spcBef>
                <a:spcPct val="50000"/>
              </a:spcBef>
            </a:pPr>
            <a:endParaRPr lang="en-US" b="1" dirty="0" smtClean="0"/>
          </a:p>
          <a:p>
            <a:pPr algn="just" defTabSz="2952750">
              <a:spcBef>
                <a:spcPct val="50000"/>
              </a:spcBef>
            </a:pPr>
            <a:endParaRPr lang="en-US" b="1" dirty="0"/>
          </a:p>
          <a:p>
            <a:pPr algn="just" defTabSz="2952750">
              <a:spcBef>
                <a:spcPct val="50000"/>
              </a:spcBef>
            </a:pPr>
            <a:endParaRPr lang="en-US" b="1" dirty="0" smtClean="0"/>
          </a:p>
          <a:p>
            <a:pPr algn="just" defTabSz="2952750">
              <a:spcBef>
                <a:spcPct val="50000"/>
              </a:spcBef>
            </a:pPr>
            <a:endParaRPr lang="en-US" b="1" dirty="0"/>
          </a:p>
          <a:p>
            <a:pPr algn="just" defTabSz="2952750">
              <a:spcBef>
                <a:spcPct val="50000"/>
              </a:spcBef>
            </a:pPr>
            <a:endParaRPr lang="en-US" b="1" dirty="0" smtClean="0"/>
          </a:p>
          <a:p>
            <a:pPr algn="just" defTabSz="2952750">
              <a:spcBef>
                <a:spcPct val="50000"/>
              </a:spcBef>
            </a:pPr>
            <a:endParaRPr lang="en-US" b="1" dirty="0"/>
          </a:p>
          <a:p>
            <a:pPr algn="just" defTabSz="2952750">
              <a:spcBef>
                <a:spcPct val="50000"/>
              </a:spcBef>
            </a:pPr>
            <a:endParaRPr lang="en-US" b="1" dirty="0" smtClean="0"/>
          </a:p>
          <a:p>
            <a:pPr algn="just" defTabSz="2952750">
              <a:spcBef>
                <a:spcPct val="50000"/>
              </a:spcBef>
            </a:pPr>
            <a:endParaRPr lang="en-US" b="1" dirty="0"/>
          </a:p>
          <a:p>
            <a:pPr algn="just" defTabSz="2952750">
              <a:spcBef>
                <a:spcPct val="50000"/>
              </a:spcBef>
            </a:pPr>
            <a:endParaRPr lang="en-US" b="1" dirty="0" smtClean="0"/>
          </a:p>
          <a:p>
            <a:pPr algn="just" defTabSz="2952750">
              <a:spcBef>
                <a:spcPct val="50000"/>
              </a:spcBef>
            </a:pPr>
            <a:endParaRPr lang="en-US" b="1" dirty="0"/>
          </a:p>
          <a:p>
            <a:pPr algn="just" defTabSz="2952750">
              <a:spcBef>
                <a:spcPct val="50000"/>
              </a:spcBef>
            </a:pPr>
            <a:endParaRPr lang="en-US" b="1" dirty="0" smtClean="0"/>
          </a:p>
          <a:p>
            <a:pPr algn="just" defTabSz="2952750">
              <a:spcBef>
                <a:spcPct val="50000"/>
              </a:spcBef>
            </a:pPr>
            <a:endParaRPr lang="en-US" b="1" dirty="0"/>
          </a:p>
          <a:p>
            <a:pPr algn="just" defTabSz="2952750">
              <a:spcBef>
                <a:spcPct val="50000"/>
              </a:spcBef>
            </a:pPr>
            <a:endParaRPr lang="en-US" sz="4400" b="1" dirty="0" smtClean="0"/>
          </a:p>
          <a:p>
            <a:pPr algn="just" defTabSz="2952750">
              <a:spcBef>
                <a:spcPct val="50000"/>
              </a:spcBef>
            </a:pPr>
            <a:r>
              <a:rPr lang="en-US" sz="3600" b="1" dirty="0" smtClean="0"/>
              <a:t>Contributions &amp; Future Research</a:t>
            </a:r>
            <a:endParaRPr lang="en-US" dirty="0"/>
          </a:p>
          <a:p>
            <a:pPr algn="just" defTabSz="2952750">
              <a:spcBef>
                <a:spcPct val="50000"/>
              </a:spcBef>
            </a:pPr>
            <a:r>
              <a:rPr lang="en-US" dirty="0"/>
              <a:t>Given the fact that this study focuses on an area of interest that has not been extensively explored, we believe that we have generated a comprehensive list of 29 key value drivers of Enterprise Architectures that can be considered as a valid contribution to a better comprehension of the important issues to Enterprise Architectures value assessment and </a:t>
            </a:r>
            <a:r>
              <a:rPr lang="en-US" dirty="0" smtClean="0"/>
              <a:t>we also believe that this provides </a:t>
            </a:r>
            <a:r>
              <a:rPr lang="en-US" dirty="0"/>
              <a:t>a solid basis for the future development of a value measuring system for Enterprise Architectures</a:t>
            </a:r>
            <a:r>
              <a:rPr lang="en-US" dirty="0" smtClean="0"/>
              <a:t>.</a:t>
            </a:r>
          </a:p>
          <a:p>
            <a:pPr algn="just" defTabSz="2952750">
              <a:spcBef>
                <a:spcPts val="2400"/>
              </a:spcBef>
            </a:pPr>
            <a:r>
              <a:rPr lang="en-US" sz="3600" b="1" dirty="0" smtClean="0"/>
              <a:t>Acknowledgements</a:t>
            </a:r>
          </a:p>
          <a:p>
            <a:pPr algn="just" defTabSz="2952750">
              <a:spcBef>
                <a:spcPct val="50000"/>
              </a:spcBef>
            </a:pPr>
            <a:r>
              <a:rPr lang="en-US" dirty="0" smtClean="0"/>
              <a:t>We are thankful to the 63 members of expert panel that participated in this study. </a:t>
            </a:r>
            <a:endParaRPr lang="en-US" dirty="0"/>
          </a:p>
        </p:txBody>
      </p:sp>
      <p:graphicFrame>
        <p:nvGraphicFramePr>
          <p:cNvPr id="8" name="Tabela 7"/>
          <p:cNvGraphicFramePr>
            <a:graphicFrameLocks noGrp="1"/>
          </p:cNvGraphicFramePr>
          <p:nvPr>
            <p:extLst>
              <p:ext uri="{D42A27DB-BD31-4B8C-83A1-F6EECF244321}">
                <p14:modId xmlns:p14="http://schemas.microsoft.com/office/powerpoint/2010/main" xmlns="" val="3907686412"/>
              </p:ext>
            </p:extLst>
          </p:nvPr>
        </p:nvGraphicFramePr>
        <p:xfrm>
          <a:off x="15422923" y="13843843"/>
          <a:ext cx="11597963" cy="14221794"/>
        </p:xfrm>
        <a:graphic>
          <a:graphicData uri="http://schemas.openxmlformats.org/drawingml/2006/table">
            <a:tbl>
              <a:tblPr firstRow="1" firstCol="1" bandRow="1">
                <a:tableStyleId>{68D230F3-CF80-4859-8CE7-A43EE81993B5}</a:tableStyleId>
              </a:tblPr>
              <a:tblGrid>
                <a:gridCol w="900000"/>
                <a:gridCol w="511175"/>
                <a:gridCol w="6046788"/>
                <a:gridCol w="1044000"/>
                <a:gridCol w="1296000"/>
                <a:gridCol w="900000"/>
                <a:gridCol w="900000"/>
              </a:tblGrid>
              <a:tr h="992826">
                <a:tc>
                  <a:txBody>
                    <a:bodyPr/>
                    <a:lstStyle/>
                    <a:p>
                      <a:pPr algn="ctr">
                        <a:lnSpc>
                          <a:spcPct val="115000"/>
                        </a:lnSpc>
                        <a:spcAft>
                          <a:spcPts val="0"/>
                        </a:spcAft>
                      </a:pPr>
                      <a:r>
                        <a:rPr lang="en-US" sz="2000" dirty="0">
                          <a:effectLst/>
                        </a:rPr>
                        <a:t>Round </a:t>
                      </a:r>
                      <a:endParaRPr lang="pt-PT" sz="2000" dirty="0">
                        <a:effectLst/>
                      </a:endParaRPr>
                    </a:p>
                    <a:p>
                      <a:pPr algn="ctr">
                        <a:lnSpc>
                          <a:spcPct val="115000"/>
                        </a:lnSpc>
                        <a:spcAft>
                          <a:spcPts val="0"/>
                        </a:spcAft>
                      </a:pPr>
                      <a:r>
                        <a:rPr lang="en-US" sz="2000" dirty="0">
                          <a:effectLst/>
                        </a:rPr>
                        <a:t>3 </a:t>
                      </a:r>
                      <a:endParaRPr lang="pt-PT" sz="2000" dirty="0">
                        <a:effectLst/>
                      </a:endParaRPr>
                    </a:p>
                    <a:p>
                      <a:pPr algn="ctr">
                        <a:lnSpc>
                          <a:spcPct val="115000"/>
                        </a:lnSpc>
                        <a:spcAft>
                          <a:spcPts val="0"/>
                        </a:spcAft>
                      </a:pPr>
                      <a:r>
                        <a:rPr lang="en-US" sz="2000" dirty="0">
                          <a:effectLst/>
                        </a:rPr>
                        <a:t>Rank</a:t>
                      </a:r>
                      <a:endParaRPr lang="pt-PT" sz="2000" dirty="0">
                        <a:effectLst/>
                        <a:latin typeface="Times New Roman"/>
                        <a:ea typeface="Times New Roman"/>
                        <a:cs typeface="Times New Roman"/>
                      </a:endParaRPr>
                    </a:p>
                  </a:txBody>
                  <a:tcPr marL="44450" marR="44450" marT="0" marB="0" anchor="ctr"/>
                </a:tc>
                <a:tc gridSpan="2">
                  <a:txBody>
                    <a:bodyPr/>
                    <a:lstStyle/>
                    <a:p>
                      <a:pPr algn="l">
                        <a:lnSpc>
                          <a:spcPct val="115000"/>
                        </a:lnSpc>
                        <a:spcAft>
                          <a:spcPts val="0"/>
                        </a:spcAft>
                      </a:pPr>
                      <a:r>
                        <a:rPr lang="pt-PT" sz="2000" dirty="0" smtClean="0">
                          <a:effectLst/>
                        </a:rPr>
                        <a:t>   </a:t>
                      </a:r>
                      <a:r>
                        <a:rPr lang="pt-PT" sz="2000" dirty="0" err="1" smtClean="0">
                          <a:effectLst/>
                        </a:rPr>
                        <a:t>Value</a:t>
                      </a:r>
                      <a:r>
                        <a:rPr lang="pt-PT" sz="2000" dirty="0" smtClean="0">
                          <a:effectLst/>
                        </a:rPr>
                        <a:t> </a:t>
                      </a:r>
                      <a:r>
                        <a:rPr lang="pt-PT" sz="2000" dirty="0">
                          <a:effectLst/>
                        </a:rPr>
                        <a:t>Drivers</a:t>
                      </a:r>
                      <a:endParaRPr lang="pt-PT" sz="2000" dirty="0">
                        <a:effectLst/>
                        <a:latin typeface="Times New Roman"/>
                        <a:ea typeface="Times New Roman"/>
                        <a:cs typeface="Times New Roman"/>
                      </a:endParaRPr>
                    </a:p>
                  </a:txBody>
                  <a:tcPr marL="44450" marR="44450" marT="0" marB="0" anchor="ctr"/>
                </a:tc>
                <a:tc hMerge="1">
                  <a:txBody>
                    <a:bodyPr/>
                    <a:lstStyle/>
                    <a:p>
                      <a:pPr algn="l">
                        <a:lnSpc>
                          <a:spcPct val="115000"/>
                        </a:lnSpc>
                        <a:spcAft>
                          <a:spcPts val="0"/>
                        </a:spcAft>
                      </a:pPr>
                      <a:endParaRPr lang="pt-PT" sz="2800" dirty="0">
                        <a:effectLst/>
                        <a:latin typeface="Times New Roman"/>
                        <a:ea typeface="Times New Roman"/>
                        <a:cs typeface="Times New Roman"/>
                      </a:endParaRPr>
                    </a:p>
                  </a:txBody>
                  <a:tcPr marL="44450" marR="44450" marT="0" marB="0" anchor="ctr"/>
                </a:tc>
                <a:tc>
                  <a:txBody>
                    <a:bodyPr/>
                    <a:lstStyle/>
                    <a:p>
                      <a:pPr algn="ctr">
                        <a:lnSpc>
                          <a:spcPct val="115000"/>
                        </a:lnSpc>
                        <a:spcAft>
                          <a:spcPts val="0"/>
                        </a:spcAft>
                      </a:pPr>
                      <a:r>
                        <a:rPr lang="en-US" sz="2000" dirty="0">
                          <a:effectLst/>
                        </a:rPr>
                        <a:t>Mean</a:t>
                      </a:r>
                      <a:endParaRPr lang="pt-PT" sz="2000" dirty="0">
                        <a:effectLst/>
                        <a:latin typeface="Times New Roman"/>
                        <a:ea typeface="Times New Roman"/>
                        <a:cs typeface="Times New Roman"/>
                      </a:endParaRPr>
                    </a:p>
                  </a:txBody>
                  <a:tcPr marL="44450" marR="44450" marT="0" marB="0" anchor="ctr"/>
                </a:tc>
                <a:tc>
                  <a:txBody>
                    <a:bodyPr/>
                    <a:lstStyle/>
                    <a:p>
                      <a:pPr algn="ctr">
                        <a:lnSpc>
                          <a:spcPct val="115000"/>
                        </a:lnSpc>
                        <a:spcAft>
                          <a:spcPts val="0"/>
                        </a:spcAft>
                      </a:pPr>
                      <a:r>
                        <a:rPr lang="en-US" sz="2000" dirty="0">
                          <a:effectLst/>
                        </a:rPr>
                        <a:t>St</a:t>
                      </a:r>
                      <a:r>
                        <a:rPr lang="pt-PT" sz="2000" dirty="0" err="1">
                          <a:effectLst/>
                        </a:rPr>
                        <a:t>andard</a:t>
                      </a:r>
                      <a:r>
                        <a:rPr lang="pt-PT" sz="2000" dirty="0">
                          <a:effectLst/>
                        </a:rPr>
                        <a:t> </a:t>
                      </a:r>
                      <a:r>
                        <a:rPr lang="pt-PT" sz="2000" dirty="0" err="1">
                          <a:effectLst/>
                        </a:rPr>
                        <a:t>Deviation</a:t>
                      </a:r>
                      <a:endParaRPr lang="pt-PT" sz="2000" dirty="0">
                        <a:effectLst/>
                        <a:latin typeface="Times New Roman"/>
                        <a:ea typeface="Times New Roman"/>
                        <a:cs typeface="Times New Roman"/>
                      </a:endParaRPr>
                    </a:p>
                  </a:txBody>
                  <a:tcPr marL="44450" marR="44450" marT="0" marB="0" anchor="ctr"/>
                </a:tc>
                <a:tc>
                  <a:txBody>
                    <a:bodyPr/>
                    <a:lstStyle/>
                    <a:p>
                      <a:pPr algn="ctr">
                        <a:lnSpc>
                          <a:spcPct val="115000"/>
                        </a:lnSpc>
                        <a:spcAft>
                          <a:spcPts val="0"/>
                        </a:spcAft>
                      </a:pPr>
                      <a:r>
                        <a:rPr lang="en-US" sz="2000" dirty="0">
                          <a:effectLst/>
                        </a:rPr>
                        <a:t>Round 1 Rank</a:t>
                      </a:r>
                      <a:endParaRPr lang="pt-PT" sz="2000" dirty="0">
                        <a:effectLst/>
                        <a:latin typeface="Times New Roman"/>
                        <a:ea typeface="Times New Roman"/>
                        <a:cs typeface="Times New Roman"/>
                      </a:endParaRPr>
                    </a:p>
                  </a:txBody>
                  <a:tcPr marL="44450" marR="44450" marT="0" marB="0" anchor="ctr"/>
                </a:tc>
                <a:tc>
                  <a:txBody>
                    <a:bodyPr/>
                    <a:lstStyle/>
                    <a:p>
                      <a:pPr algn="ctr">
                        <a:lnSpc>
                          <a:spcPct val="115000"/>
                        </a:lnSpc>
                        <a:spcAft>
                          <a:spcPts val="0"/>
                        </a:spcAft>
                      </a:pPr>
                      <a:r>
                        <a:rPr lang="en-US" sz="2000" dirty="0">
                          <a:effectLst/>
                        </a:rPr>
                        <a:t>Round 2</a:t>
                      </a:r>
                      <a:endParaRPr lang="pt-PT" sz="2000" dirty="0">
                        <a:effectLst/>
                      </a:endParaRPr>
                    </a:p>
                    <a:p>
                      <a:pPr algn="ctr">
                        <a:lnSpc>
                          <a:spcPct val="115000"/>
                        </a:lnSpc>
                        <a:spcAft>
                          <a:spcPts val="0"/>
                        </a:spcAft>
                      </a:pPr>
                      <a:r>
                        <a:rPr lang="en-US" sz="2000" dirty="0">
                          <a:effectLst/>
                        </a:rPr>
                        <a:t>Rank</a:t>
                      </a:r>
                      <a:endParaRPr lang="pt-PT" sz="2000" dirty="0">
                        <a:effectLst/>
                        <a:latin typeface="Times New Roman"/>
                        <a:ea typeface="Times New Roman"/>
                        <a:cs typeface="Times New Roman"/>
                      </a:endParaRPr>
                    </a:p>
                  </a:txBody>
                  <a:tcPr marL="44450" marR="44450" marT="0" marB="0" anchor="ctr"/>
                </a:tc>
              </a:tr>
              <a:tr h="454146">
                <a:tc>
                  <a:txBody>
                    <a:bodyPr/>
                    <a:lstStyle/>
                    <a:p>
                      <a:pPr algn="ctr">
                        <a:lnSpc>
                          <a:spcPct val="114000"/>
                        </a:lnSpc>
                        <a:spcBef>
                          <a:spcPts val="0"/>
                        </a:spcBef>
                        <a:spcAft>
                          <a:spcPts val="100"/>
                        </a:spcAft>
                      </a:pPr>
                      <a:r>
                        <a:rPr lang="en-US" sz="1800" dirty="0">
                          <a:effectLst/>
                          <a:latin typeface="+mn-lt"/>
                        </a:rPr>
                        <a:t>1</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dirty="0">
                          <a:effectLst/>
                          <a:latin typeface="+mn-lt"/>
                          <a:ea typeface="Calibri"/>
                          <a:cs typeface="Calibri"/>
                        </a:rPr>
                        <a:t>I02</a:t>
                      </a:r>
                    </a:p>
                  </a:txBody>
                  <a:tcPr marL="44450" marR="44450" marT="0" marB="0" anchor="ctr"/>
                </a:tc>
                <a:tc>
                  <a:txBody>
                    <a:bodyPr/>
                    <a:lstStyle/>
                    <a:p>
                      <a:pPr algn="l">
                        <a:lnSpc>
                          <a:spcPct val="115000"/>
                        </a:lnSpc>
                        <a:spcAft>
                          <a:spcPts val="100"/>
                        </a:spcAft>
                      </a:pPr>
                      <a:r>
                        <a:rPr lang="en-US" sz="1800" dirty="0">
                          <a:effectLst/>
                          <a:latin typeface="+mn-lt"/>
                        </a:rPr>
                        <a:t>(Improved) Alignment</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5,10</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5,78</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1</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1</a:t>
                      </a:r>
                      <a:endParaRPr lang="pt-PT" sz="1800" dirty="0">
                        <a:effectLst/>
                        <a:latin typeface="+mn-lt"/>
                        <a:ea typeface="Times New Roman"/>
                        <a:cs typeface="Times New Roman"/>
                      </a:endParaRPr>
                    </a:p>
                  </a:txBody>
                  <a:tcPr marL="44450" marR="44450" marT="0" marB="0" anchor="ctr"/>
                </a:tc>
              </a:tr>
              <a:tr h="454146">
                <a:tc>
                  <a:txBody>
                    <a:bodyPr/>
                    <a:lstStyle/>
                    <a:p>
                      <a:pPr algn="ctr">
                        <a:lnSpc>
                          <a:spcPct val="114000"/>
                        </a:lnSpc>
                        <a:spcBef>
                          <a:spcPts val="0"/>
                        </a:spcBef>
                        <a:spcAft>
                          <a:spcPts val="100"/>
                        </a:spcAft>
                      </a:pPr>
                      <a:r>
                        <a:rPr lang="en-US" sz="1800" dirty="0">
                          <a:effectLst/>
                          <a:latin typeface="+mn-lt"/>
                        </a:rPr>
                        <a:t>2</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dirty="0">
                          <a:effectLst/>
                          <a:latin typeface="+mn-lt"/>
                          <a:ea typeface="Calibri"/>
                          <a:cs typeface="Calibri"/>
                        </a:rPr>
                        <a:t>I09</a:t>
                      </a:r>
                    </a:p>
                  </a:txBody>
                  <a:tcPr marL="44450" marR="44450" marT="0" marB="0" anchor="ctr"/>
                </a:tc>
                <a:tc>
                  <a:txBody>
                    <a:bodyPr/>
                    <a:lstStyle/>
                    <a:p>
                      <a:pPr algn="l">
                        <a:lnSpc>
                          <a:spcPct val="115000"/>
                        </a:lnSpc>
                        <a:spcAft>
                          <a:spcPts val="100"/>
                        </a:spcAft>
                      </a:pPr>
                      <a:r>
                        <a:rPr lang="en-US" sz="1800" dirty="0">
                          <a:effectLst/>
                          <a:latin typeface="+mn-lt"/>
                        </a:rPr>
                        <a:t>(Improved) Decision Making</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6,94</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6,38</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3</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2</a:t>
                      </a:r>
                      <a:endParaRPr lang="pt-PT" sz="1800">
                        <a:effectLst/>
                        <a:latin typeface="+mn-lt"/>
                        <a:ea typeface="Times New Roman"/>
                        <a:cs typeface="Times New Roman"/>
                      </a:endParaRPr>
                    </a:p>
                  </a:txBody>
                  <a:tcPr marL="44450" marR="44450" marT="0" marB="0" anchor="ctr"/>
                </a:tc>
              </a:tr>
              <a:tr h="454146">
                <a:tc>
                  <a:txBody>
                    <a:bodyPr/>
                    <a:lstStyle/>
                    <a:p>
                      <a:pPr algn="ctr">
                        <a:lnSpc>
                          <a:spcPct val="114000"/>
                        </a:lnSpc>
                        <a:spcBef>
                          <a:spcPts val="0"/>
                        </a:spcBef>
                        <a:spcAft>
                          <a:spcPts val="100"/>
                        </a:spcAft>
                      </a:pPr>
                      <a:r>
                        <a:rPr lang="en-US" sz="1800" dirty="0">
                          <a:effectLst/>
                          <a:latin typeface="+mn-lt"/>
                        </a:rPr>
                        <a:t>3</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dirty="0">
                          <a:effectLst/>
                          <a:latin typeface="+mn-lt"/>
                          <a:ea typeface="Calibri"/>
                          <a:cs typeface="Calibri"/>
                        </a:rPr>
                        <a:t>I11</a:t>
                      </a:r>
                    </a:p>
                  </a:txBody>
                  <a:tcPr marL="44450" marR="44450" marT="0" marB="0" anchor="ctr"/>
                </a:tc>
                <a:tc>
                  <a:txBody>
                    <a:bodyPr/>
                    <a:lstStyle/>
                    <a:p>
                      <a:pPr algn="l">
                        <a:lnSpc>
                          <a:spcPct val="115000"/>
                        </a:lnSpc>
                        <a:spcAft>
                          <a:spcPts val="100"/>
                        </a:spcAft>
                      </a:pPr>
                      <a:r>
                        <a:rPr lang="en-US" sz="1800" dirty="0">
                          <a:effectLst/>
                          <a:latin typeface="+mn-lt"/>
                        </a:rPr>
                        <a:t>(Improved) Governance</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8,15</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a:effectLst/>
                          <a:latin typeface="+mn-lt"/>
                        </a:rPr>
                        <a:t>5,44</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4</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3</a:t>
                      </a:r>
                      <a:endParaRPr lang="pt-PT" sz="1800">
                        <a:effectLst/>
                        <a:latin typeface="+mn-lt"/>
                        <a:ea typeface="Times New Roman"/>
                        <a:cs typeface="Times New Roman"/>
                      </a:endParaRPr>
                    </a:p>
                  </a:txBody>
                  <a:tcPr marL="44450" marR="44450" marT="0" marB="0" anchor="ctr"/>
                </a:tc>
              </a:tr>
              <a:tr h="454146">
                <a:tc>
                  <a:txBody>
                    <a:bodyPr/>
                    <a:lstStyle/>
                    <a:p>
                      <a:pPr algn="ctr">
                        <a:lnSpc>
                          <a:spcPct val="114000"/>
                        </a:lnSpc>
                        <a:spcBef>
                          <a:spcPts val="0"/>
                        </a:spcBef>
                        <a:spcAft>
                          <a:spcPts val="100"/>
                        </a:spcAft>
                      </a:pPr>
                      <a:r>
                        <a:rPr lang="en-US" sz="1800" dirty="0">
                          <a:effectLst/>
                          <a:latin typeface="+mn-lt"/>
                        </a:rPr>
                        <a:t>4</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dirty="0">
                          <a:effectLst/>
                          <a:latin typeface="+mn-lt"/>
                          <a:ea typeface="Calibri"/>
                          <a:cs typeface="Calibri"/>
                        </a:rPr>
                        <a:t>I01</a:t>
                      </a:r>
                    </a:p>
                  </a:txBody>
                  <a:tcPr marL="44450" marR="44450" marT="0" marB="0" anchor="ctr"/>
                </a:tc>
                <a:tc>
                  <a:txBody>
                    <a:bodyPr/>
                    <a:lstStyle/>
                    <a:p>
                      <a:pPr algn="l">
                        <a:lnSpc>
                          <a:spcPct val="115000"/>
                        </a:lnSpc>
                        <a:spcAft>
                          <a:spcPts val="100"/>
                        </a:spcAft>
                      </a:pPr>
                      <a:r>
                        <a:rPr lang="en-US" sz="1800" dirty="0">
                          <a:effectLst/>
                          <a:latin typeface="+mn-lt"/>
                        </a:rPr>
                        <a:t>(Increased) Agility</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9,60</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a:effectLst/>
                          <a:latin typeface="+mn-lt"/>
                        </a:rPr>
                        <a:t>7,03</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2</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4</a:t>
                      </a:r>
                      <a:endParaRPr lang="pt-PT" sz="1800">
                        <a:effectLst/>
                        <a:latin typeface="+mn-lt"/>
                        <a:ea typeface="Times New Roman"/>
                        <a:cs typeface="Times New Roman"/>
                      </a:endParaRPr>
                    </a:p>
                  </a:txBody>
                  <a:tcPr marL="44450" marR="44450" marT="0" marB="0" anchor="ctr"/>
                </a:tc>
              </a:tr>
              <a:tr h="454146">
                <a:tc>
                  <a:txBody>
                    <a:bodyPr/>
                    <a:lstStyle/>
                    <a:p>
                      <a:pPr algn="ctr">
                        <a:lnSpc>
                          <a:spcPct val="114000"/>
                        </a:lnSpc>
                        <a:spcBef>
                          <a:spcPts val="0"/>
                        </a:spcBef>
                        <a:spcAft>
                          <a:spcPts val="100"/>
                        </a:spcAft>
                      </a:pPr>
                      <a:r>
                        <a:rPr lang="en-US" sz="1800" dirty="0">
                          <a:effectLst/>
                          <a:latin typeface="+mn-lt"/>
                        </a:rPr>
                        <a:t>5</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dirty="0">
                          <a:effectLst/>
                          <a:latin typeface="+mn-lt"/>
                          <a:ea typeface="Calibri"/>
                          <a:cs typeface="Calibri"/>
                        </a:rPr>
                        <a:t>I03</a:t>
                      </a:r>
                    </a:p>
                  </a:txBody>
                  <a:tcPr marL="44450" marR="44450" marT="0" marB="0" anchor="ctr"/>
                </a:tc>
                <a:tc>
                  <a:txBody>
                    <a:bodyPr/>
                    <a:lstStyle/>
                    <a:p>
                      <a:pPr algn="l">
                        <a:lnSpc>
                          <a:spcPct val="115000"/>
                        </a:lnSpc>
                        <a:spcAft>
                          <a:spcPts val="100"/>
                        </a:spcAft>
                      </a:pPr>
                      <a:r>
                        <a:rPr lang="en-US" sz="1800" dirty="0">
                          <a:effectLst/>
                          <a:latin typeface="+mn-lt"/>
                        </a:rPr>
                        <a:t>(Improved) Change Management</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10,60</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a:effectLst/>
                          <a:latin typeface="+mn-lt"/>
                        </a:rPr>
                        <a:t>7,61</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6</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5</a:t>
                      </a:r>
                      <a:endParaRPr lang="pt-PT" sz="1800">
                        <a:effectLst/>
                        <a:latin typeface="+mn-lt"/>
                        <a:ea typeface="Times New Roman"/>
                        <a:cs typeface="Times New Roman"/>
                      </a:endParaRPr>
                    </a:p>
                  </a:txBody>
                  <a:tcPr marL="44450" marR="44450" marT="0" marB="0" anchor="ctr"/>
                </a:tc>
              </a:tr>
              <a:tr h="454146">
                <a:tc>
                  <a:txBody>
                    <a:bodyPr/>
                    <a:lstStyle/>
                    <a:p>
                      <a:pPr algn="ctr">
                        <a:lnSpc>
                          <a:spcPct val="114000"/>
                        </a:lnSpc>
                        <a:spcBef>
                          <a:spcPts val="0"/>
                        </a:spcBef>
                        <a:spcAft>
                          <a:spcPts val="100"/>
                        </a:spcAft>
                      </a:pPr>
                      <a:r>
                        <a:rPr lang="en-US" sz="1800" dirty="0">
                          <a:effectLst/>
                          <a:latin typeface="+mn-lt"/>
                        </a:rPr>
                        <a:t>6</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dirty="0">
                          <a:effectLst/>
                          <a:latin typeface="+mn-lt"/>
                          <a:ea typeface="Calibri"/>
                          <a:cs typeface="Calibri"/>
                        </a:rPr>
                        <a:t>I19</a:t>
                      </a:r>
                    </a:p>
                  </a:txBody>
                  <a:tcPr marL="44450" marR="44450" marT="0" marB="0" anchor="ctr"/>
                </a:tc>
                <a:tc>
                  <a:txBody>
                    <a:bodyPr/>
                    <a:lstStyle/>
                    <a:p>
                      <a:pPr algn="l">
                        <a:lnSpc>
                          <a:spcPct val="115000"/>
                        </a:lnSpc>
                        <a:spcAft>
                          <a:spcPts val="100"/>
                        </a:spcAft>
                      </a:pPr>
                      <a:r>
                        <a:rPr lang="en-US" sz="1800" dirty="0">
                          <a:effectLst/>
                          <a:latin typeface="+mn-lt"/>
                        </a:rPr>
                        <a:t>(Improved) Planning</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11,27</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a:effectLst/>
                          <a:latin typeface="+mn-lt"/>
                        </a:rPr>
                        <a:t>8,01</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8</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6</a:t>
                      </a:r>
                      <a:endParaRPr lang="pt-PT" sz="1800">
                        <a:effectLst/>
                        <a:latin typeface="+mn-lt"/>
                        <a:ea typeface="Times New Roman"/>
                        <a:cs typeface="Times New Roman"/>
                      </a:endParaRPr>
                    </a:p>
                  </a:txBody>
                  <a:tcPr marL="44450" marR="44450" marT="0" marB="0" anchor="ctr"/>
                </a:tc>
              </a:tr>
              <a:tr h="454146">
                <a:tc>
                  <a:txBody>
                    <a:bodyPr/>
                    <a:lstStyle/>
                    <a:p>
                      <a:pPr algn="ctr">
                        <a:lnSpc>
                          <a:spcPct val="114000"/>
                        </a:lnSpc>
                        <a:spcBef>
                          <a:spcPts val="0"/>
                        </a:spcBef>
                        <a:spcAft>
                          <a:spcPts val="100"/>
                        </a:spcAft>
                      </a:pPr>
                      <a:r>
                        <a:rPr lang="en-US" sz="1800" dirty="0">
                          <a:effectLst/>
                          <a:latin typeface="+mn-lt"/>
                        </a:rPr>
                        <a:t>7</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dirty="0">
                          <a:effectLst/>
                          <a:latin typeface="+mn-lt"/>
                          <a:ea typeface="Calibri"/>
                          <a:cs typeface="Calibri"/>
                        </a:rPr>
                        <a:t>I16</a:t>
                      </a:r>
                    </a:p>
                  </a:txBody>
                  <a:tcPr marL="44450" marR="44450" marT="0" marB="0" anchor="ctr"/>
                </a:tc>
                <a:tc>
                  <a:txBody>
                    <a:bodyPr/>
                    <a:lstStyle/>
                    <a:p>
                      <a:pPr algn="l">
                        <a:lnSpc>
                          <a:spcPct val="115000"/>
                        </a:lnSpc>
                        <a:spcAft>
                          <a:spcPts val="100"/>
                        </a:spcAft>
                      </a:pPr>
                      <a:r>
                        <a:rPr lang="en-US" sz="1800" dirty="0">
                          <a:effectLst/>
                          <a:latin typeface="+mn-lt"/>
                        </a:rPr>
                        <a:t>(Improved) Knowledge &amp; Understanding</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11,37</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a:effectLst/>
                          <a:latin typeface="+mn-lt"/>
                        </a:rPr>
                        <a:t>6,72</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12</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9</a:t>
                      </a:r>
                      <a:endParaRPr lang="pt-PT" sz="1800">
                        <a:effectLst/>
                        <a:latin typeface="+mn-lt"/>
                        <a:ea typeface="Times New Roman"/>
                        <a:cs typeface="Times New Roman"/>
                      </a:endParaRPr>
                    </a:p>
                  </a:txBody>
                  <a:tcPr marL="44450" marR="44450" marT="0" marB="0" anchor="ctr"/>
                </a:tc>
              </a:tr>
              <a:tr h="454146">
                <a:tc>
                  <a:txBody>
                    <a:bodyPr/>
                    <a:lstStyle/>
                    <a:p>
                      <a:pPr algn="ctr">
                        <a:lnSpc>
                          <a:spcPct val="114000"/>
                        </a:lnSpc>
                        <a:spcBef>
                          <a:spcPts val="0"/>
                        </a:spcBef>
                        <a:spcAft>
                          <a:spcPts val="100"/>
                        </a:spcAft>
                      </a:pPr>
                      <a:r>
                        <a:rPr lang="en-US" sz="1800" dirty="0">
                          <a:effectLst/>
                          <a:latin typeface="+mn-lt"/>
                        </a:rPr>
                        <a:t>8</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dirty="0">
                          <a:effectLst/>
                          <a:latin typeface="+mn-lt"/>
                          <a:ea typeface="Calibri"/>
                          <a:cs typeface="Calibri"/>
                        </a:rPr>
                        <a:t>I28</a:t>
                      </a:r>
                    </a:p>
                  </a:txBody>
                  <a:tcPr marL="44450" marR="44450" marT="0" marB="0" anchor="ctr"/>
                </a:tc>
                <a:tc>
                  <a:txBody>
                    <a:bodyPr/>
                    <a:lstStyle/>
                    <a:p>
                      <a:pPr algn="l">
                        <a:lnSpc>
                          <a:spcPct val="115000"/>
                        </a:lnSpc>
                        <a:spcAft>
                          <a:spcPts val="100"/>
                        </a:spcAft>
                      </a:pPr>
                      <a:r>
                        <a:rPr lang="en-US" sz="1800" dirty="0">
                          <a:effectLst/>
                          <a:latin typeface="+mn-lt"/>
                        </a:rPr>
                        <a:t>(Enhanced) Enterprise Integration &amp; Consolidation</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11,69</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a:effectLst/>
                          <a:latin typeface="+mn-lt"/>
                        </a:rPr>
                        <a:t>6,63</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8</a:t>
                      </a:r>
                      <a:endParaRPr lang="pt-PT" sz="1800">
                        <a:effectLst/>
                        <a:latin typeface="+mn-lt"/>
                        <a:ea typeface="Times New Roman"/>
                        <a:cs typeface="Times New Roman"/>
                      </a:endParaRPr>
                    </a:p>
                  </a:txBody>
                  <a:tcPr marL="44450" marR="44450" marT="0" marB="0" anchor="ctr"/>
                </a:tc>
              </a:tr>
              <a:tr h="454146">
                <a:tc>
                  <a:txBody>
                    <a:bodyPr/>
                    <a:lstStyle/>
                    <a:p>
                      <a:pPr algn="ctr">
                        <a:lnSpc>
                          <a:spcPct val="114000"/>
                        </a:lnSpc>
                        <a:spcBef>
                          <a:spcPts val="0"/>
                        </a:spcBef>
                        <a:spcAft>
                          <a:spcPts val="100"/>
                        </a:spcAft>
                      </a:pPr>
                      <a:r>
                        <a:rPr lang="en-US" sz="1800" dirty="0">
                          <a:effectLst/>
                          <a:latin typeface="+mn-lt"/>
                        </a:rPr>
                        <a:t>9</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dirty="0">
                          <a:effectLst/>
                          <a:latin typeface="+mn-lt"/>
                          <a:ea typeface="Calibri"/>
                          <a:cs typeface="Calibri"/>
                        </a:rPr>
                        <a:t>I05</a:t>
                      </a:r>
                    </a:p>
                  </a:txBody>
                  <a:tcPr marL="44450" marR="44450" marT="0" marB="0" anchor="ctr"/>
                </a:tc>
                <a:tc>
                  <a:txBody>
                    <a:bodyPr/>
                    <a:lstStyle/>
                    <a:p>
                      <a:pPr algn="l">
                        <a:lnSpc>
                          <a:spcPct val="115000"/>
                        </a:lnSpc>
                        <a:spcAft>
                          <a:spcPts val="100"/>
                        </a:spcAft>
                      </a:pPr>
                      <a:r>
                        <a:rPr lang="en-US" sz="1800" dirty="0">
                          <a:effectLst/>
                          <a:latin typeface="+mn-lt"/>
                        </a:rPr>
                        <a:t>(Reduced) Complexity</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12,83</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dirty="0">
                          <a:effectLst/>
                          <a:latin typeface="+mn-lt"/>
                        </a:rPr>
                        <a:t>7,95</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7</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10</a:t>
                      </a:r>
                      <a:endParaRPr lang="pt-PT" sz="1800">
                        <a:effectLst/>
                        <a:latin typeface="+mn-lt"/>
                        <a:ea typeface="Times New Roman"/>
                        <a:cs typeface="Times New Roman"/>
                      </a:endParaRPr>
                    </a:p>
                  </a:txBody>
                  <a:tcPr marL="44450" marR="44450" marT="0" marB="0" anchor="ctr"/>
                </a:tc>
              </a:tr>
              <a:tr h="454146">
                <a:tc>
                  <a:txBody>
                    <a:bodyPr/>
                    <a:lstStyle/>
                    <a:p>
                      <a:pPr algn="ctr">
                        <a:lnSpc>
                          <a:spcPct val="114000"/>
                        </a:lnSpc>
                        <a:spcBef>
                          <a:spcPts val="0"/>
                        </a:spcBef>
                        <a:spcAft>
                          <a:spcPts val="100"/>
                        </a:spcAft>
                      </a:pPr>
                      <a:r>
                        <a:rPr lang="en-US" sz="1800" dirty="0">
                          <a:effectLst/>
                          <a:latin typeface="+mn-lt"/>
                        </a:rPr>
                        <a:t>10</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a:effectLst/>
                          <a:latin typeface="+mn-lt"/>
                          <a:ea typeface="Calibri"/>
                          <a:cs typeface="Calibri"/>
                        </a:rPr>
                        <a:t>I10</a:t>
                      </a:r>
                    </a:p>
                  </a:txBody>
                  <a:tcPr marL="44450" marR="44450" marT="0" marB="0" anchor="ctr"/>
                </a:tc>
                <a:tc>
                  <a:txBody>
                    <a:bodyPr/>
                    <a:lstStyle/>
                    <a:p>
                      <a:pPr algn="l">
                        <a:lnSpc>
                          <a:spcPct val="115000"/>
                        </a:lnSpc>
                        <a:spcAft>
                          <a:spcPts val="100"/>
                        </a:spcAft>
                      </a:pPr>
                      <a:r>
                        <a:rPr lang="en-US" sz="1800" dirty="0">
                          <a:effectLst/>
                          <a:latin typeface="+mn-lt"/>
                        </a:rPr>
                        <a:t>(Increased) Flexibility</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12,85</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dirty="0">
                          <a:effectLst/>
                          <a:latin typeface="+mn-lt"/>
                        </a:rPr>
                        <a:t>6,34</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10</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15</a:t>
                      </a:r>
                      <a:endParaRPr lang="pt-PT" sz="1800">
                        <a:effectLst/>
                        <a:latin typeface="+mn-lt"/>
                        <a:ea typeface="Times New Roman"/>
                        <a:cs typeface="Times New Roman"/>
                      </a:endParaRPr>
                    </a:p>
                  </a:txBody>
                  <a:tcPr marL="44450" marR="44450" marT="0" marB="0" anchor="ctr"/>
                </a:tc>
              </a:tr>
              <a:tr h="454146">
                <a:tc>
                  <a:txBody>
                    <a:bodyPr/>
                    <a:lstStyle/>
                    <a:p>
                      <a:pPr algn="ctr">
                        <a:lnSpc>
                          <a:spcPct val="115000"/>
                        </a:lnSpc>
                        <a:spcAft>
                          <a:spcPts val="100"/>
                        </a:spcAft>
                      </a:pPr>
                      <a:r>
                        <a:rPr lang="en-US" sz="1800" dirty="0">
                          <a:effectLst/>
                          <a:latin typeface="+mn-lt"/>
                        </a:rPr>
                        <a:t>11</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a:effectLst/>
                          <a:latin typeface="+mn-lt"/>
                          <a:ea typeface="Calibri"/>
                          <a:cs typeface="Calibri"/>
                        </a:rPr>
                        <a:t>I04</a:t>
                      </a:r>
                    </a:p>
                  </a:txBody>
                  <a:tcPr marL="44450" marR="44450" marT="0" marB="0" anchor="ctr"/>
                </a:tc>
                <a:tc>
                  <a:txBody>
                    <a:bodyPr/>
                    <a:lstStyle/>
                    <a:p>
                      <a:pPr algn="l">
                        <a:lnSpc>
                          <a:spcPct val="115000"/>
                        </a:lnSpc>
                        <a:spcAft>
                          <a:spcPts val="100"/>
                        </a:spcAft>
                      </a:pPr>
                      <a:r>
                        <a:rPr lang="en-US" sz="1800" dirty="0">
                          <a:effectLst/>
                          <a:latin typeface="+mn-lt"/>
                        </a:rPr>
                        <a:t>(Improved) Communication</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13,13</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dirty="0">
                          <a:effectLst/>
                          <a:latin typeface="+mn-lt"/>
                        </a:rPr>
                        <a:t>7,90</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5</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7</a:t>
                      </a:r>
                      <a:endParaRPr lang="pt-PT" sz="1800">
                        <a:effectLst/>
                        <a:latin typeface="+mn-lt"/>
                        <a:ea typeface="Times New Roman"/>
                        <a:cs typeface="Times New Roman"/>
                      </a:endParaRPr>
                    </a:p>
                  </a:txBody>
                  <a:tcPr marL="44450" marR="44450" marT="0" marB="0" anchor="ctr"/>
                </a:tc>
              </a:tr>
              <a:tr h="454146">
                <a:tc>
                  <a:txBody>
                    <a:bodyPr/>
                    <a:lstStyle/>
                    <a:p>
                      <a:pPr algn="ctr">
                        <a:lnSpc>
                          <a:spcPct val="115000"/>
                        </a:lnSpc>
                        <a:spcAft>
                          <a:spcPts val="100"/>
                        </a:spcAft>
                      </a:pPr>
                      <a:r>
                        <a:rPr lang="en-US" sz="1800" dirty="0">
                          <a:effectLst/>
                          <a:latin typeface="+mn-lt"/>
                        </a:rPr>
                        <a:t>12</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kern="1200" dirty="0">
                          <a:solidFill>
                            <a:schemeClr val="tx1"/>
                          </a:solidFill>
                          <a:effectLst/>
                          <a:latin typeface="+mn-lt"/>
                          <a:ea typeface="+mn-ea"/>
                          <a:cs typeface="+mn-cs"/>
                        </a:rPr>
                        <a:t>I13</a:t>
                      </a:r>
                    </a:p>
                  </a:txBody>
                  <a:tcPr marL="44450" marR="44450" marT="0" marB="0" anchor="ctr"/>
                </a:tc>
                <a:tc>
                  <a:txBody>
                    <a:bodyPr/>
                    <a:lstStyle/>
                    <a:p>
                      <a:pPr algn="l">
                        <a:lnSpc>
                          <a:spcPct val="115000"/>
                        </a:lnSpc>
                        <a:spcAft>
                          <a:spcPts val="100"/>
                        </a:spcAft>
                      </a:pPr>
                      <a:r>
                        <a:rPr lang="en-US" sz="1800" dirty="0">
                          <a:effectLst/>
                          <a:latin typeface="+mn-lt"/>
                        </a:rPr>
                        <a:t>(Improved) Interoperability</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13,83</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a:effectLst/>
                          <a:latin typeface="+mn-lt"/>
                        </a:rPr>
                        <a:t>7,00</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14</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12</a:t>
                      </a:r>
                      <a:endParaRPr lang="pt-PT" sz="1800">
                        <a:effectLst/>
                        <a:latin typeface="+mn-lt"/>
                        <a:ea typeface="Times New Roman"/>
                        <a:cs typeface="Times New Roman"/>
                      </a:endParaRPr>
                    </a:p>
                  </a:txBody>
                  <a:tcPr marL="44450" marR="44450" marT="0" marB="0" anchor="ctr"/>
                </a:tc>
              </a:tr>
              <a:tr h="454146">
                <a:tc>
                  <a:txBody>
                    <a:bodyPr/>
                    <a:lstStyle/>
                    <a:p>
                      <a:pPr algn="ctr">
                        <a:lnSpc>
                          <a:spcPct val="115000"/>
                        </a:lnSpc>
                        <a:spcAft>
                          <a:spcPts val="100"/>
                        </a:spcAft>
                      </a:pPr>
                      <a:r>
                        <a:rPr lang="en-US" sz="1800" dirty="0">
                          <a:effectLst/>
                          <a:latin typeface="+mn-lt"/>
                        </a:rPr>
                        <a:t>13</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kern="1200" dirty="0">
                          <a:solidFill>
                            <a:schemeClr val="tx1"/>
                          </a:solidFill>
                          <a:effectLst/>
                          <a:latin typeface="+mn-lt"/>
                          <a:ea typeface="+mn-ea"/>
                          <a:cs typeface="+mn-cs"/>
                        </a:rPr>
                        <a:t>I21</a:t>
                      </a:r>
                    </a:p>
                  </a:txBody>
                  <a:tcPr marL="44450" marR="44450" marT="0" marB="0" anchor="ctr"/>
                </a:tc>
                <a:tc>
                  <a:txBody>
                    <a:bodyPr/>
                    <a:lstStyle/>
                    <a:p>
                      <a:pPr algn="l">
                        <a:lnSpc>
                          <a:spcPct val="115000"/>
                        </a:lnSpc>
                        <a:spcAft>
                          <a:spcPts val="100"/>
                        </a:spcAft>
                      </a:pPr>
                      <a:r>
                        <a:rPr lang="en-US" sz="1800" dirty="0">
                          <a:effectLst/>
                          <a:latin typeface="+mn-lt"/>
                        </a:rPr>
                        <a:t>(Increased) Process Improvement &amp; Standardization</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14,10</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dirty="0">
                          <a:effectLst/>
                          <a:latin typeface="+mn-lt"/>
                        </a:rPr>
                        <a:t>7,37</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11</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13</a:t>
                      </a:r>
                      <a:endParaRPr lang="pt-PT" sz="1800">
                        <a:effectLst/>
                        <a:latin typeface="+mn-lt"/>
                        <a:ea typeface="Times New Roman"/>
                        <a:cs typeface="Times New Roman"/>
                      </a:endParaRPr>
                    </a:p>
                  </a:txBody>
                  <a:tcPr marL="44450" marR="44450" marT="0" marB="0" anchor="ctr"/>
                </a:tc>
              </a:tr>
              <a:tr h="454146">
                <a:tc>
                  <a:txBody>
                    <a:bodyPr/>
                    <a:lstStyle/>
                    <a:p>
                      <a:pPr algn="ctr">
                        <a:lnSpc>
                          <a:spcPct val="115000"/>
                        </a:lnSpc>
                        <a:spcAft>
                          <a:spcPts val="100"/>
                        </a:spcAft>
                      </a:pPr>
                      <a:r>
                        <a:rPr lang="en-US" sz="1800" dirty="0">
                          <a:effectLst/>
                          <a:latin typeface="+mn-lt"/>
                        </a:rPr>
                        <a:t>14</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kern="1200" dirty="0">
                          <a:solidFill>
                            <a:schemeClr val="tx1"/>
                          </a:solidFill>
                          <a:effectLst/>
                          <a:latin typeface="+mn-lt"/>
                          <a:ea typeface="+mn-ea"/>
                          <a:cs typeface="+mn-cs"/>
                        </a:rPr>
                        <a:t>I23</a:t>
                      </a:r>
                    </a:p>
                  </a:txBody>
                  <a:tcPr marL="44450" marR="44450" marT="0" marB="0" anchor="ctr"/>
                </a:tc>
                <a:tc>
                  <a:txBody>
                    <a:bodyPr/>
                    <a:lstStyle/>
                    <a:p>
                      <a:pPr algn="l">
                        <a:lnSpc>
                          <a:spcPct val="115000"/>
                        </a:lnSpc>
                        <a:spcAft>
                          <a:spcPts val="100"/>
                        </a:spcAft>
                      </a:pPr>
                      <a:r>
                        <a:rPr lang="en-US" sz="1800" dirty="0">
                          <a:effectLst/>
                          <a:latin typeface="+mn-lt"/>
                        </a:rPr>
                        <a:t>(Increased) Reuse</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14,23</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dirty="0">
                          <a:effectLst/>
                          <a:latin typeface="+mn-lt"/>
                        </a:rPr>
                        <a:t>7,10</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17</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16</a:t>
                      </a:r>
                      <a:endParaRPr lang="pt-PT" sz="1800">
                        <a:effectLst/>
                        <a:latin typeface="+mn-lt"/>
                        <a:ea typeface="Times New Roman"/>
                        <a:cs typeface="Times New Roman"/>
                      </a:endParaRPr>
                    </a:p>
                  </a:txBody>
                  <a:tcPr marL="44450" marR="44450" marT="0" marB="0" anchor="ctr"/>
                </a:tc>
              </a:tr>
              <a:tr h="454146">
                <a:tc>
                  <a:txBody>
                    <a:bodyPr/>
                    <a:lstStyle/>
                    <a:p>
                      <a:pPr algn="ctr">
                        <a:lnSpc>
                          <a:spcPct val="115000"/>
                        </a:lnSpc>
                        <a:spcAft>
                          <a:spcPts val="100"/>
                        </a:spcAft>
                      </a:pPr>
                      <a:r>
                        <a:rPr lang="en-US" sz="1800" dirty="0">
                          <a:effectLst/>
                          <a:latin typeface="+mn-lt"/>
                        </a:rPr>
                        <a:t>15</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kern="1200" dirty="0">
                          <a:solidFill>
                            <a:schemeClr val="tx1"/>
                          </a:solidFill>
                          <a:effectLst/>
                          <a:latin typeface="+mn-lt"/>
                          <a:ea typeface="+mn-ea"/>
                          <a:cs typeface="+mn-cs"/>
                        </a:rPr>
                        <a:t>I20</a:t>
                      </a:r>
                    </a:p>
                  </a:txBody>
                  <a:tcPr marL="44450" marR="44450" marT="0" marB="0" anchor="ctr"/>
                </a:tc>
                <a:tc>
                  <a:txBody>
                    <a:bodyPr/>
                    <a:lstStyle/>
                    <a:p>
                      <a:pPr algn="l">
                        <a:lnSpc>
                          <a:spcPct val="115000"/>
                        </a:lnSpc>
                        <a:spcAft>
                          <a:spcPts val="100"/>
                        </a:spcAft>
                      </a:pPr>
                      <a:r>
                        <a:rPr lang="en-US" sz="1800" dirty="0">
                          <a:effectLst/>
                          <a:latin typeface="+mn-lt"/>
                        </a:rPr>
                        <a:t>(Improved) Portfolio Management</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14,23</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dirty="0">
                          <a:effectLst/>
                          <a:latin typeface="+mn-lt"/>
                        </a:rPr>
                        <a:t>7,14</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9</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11</a:t>
                      </a:r>
                      <a:endParaRPr lang="pt-PT" sz="1800">
                        <a:effectLst/>
                        <a:latin typeface="+mn-lt"/>
                        <a:ea typeface="Times New Roman"/>
                        <a:cs typeface="Times New Roman"/>
                      </a:endParaRPr>
                    </a:p>
                  </a:txBody>
                  <a:tcPr marL="44450" marR="44450" marT="0" marB="0" anchor="ctr"/>
                </a:tc>
              </a:tr>
              <a:tr h="454146">
                <a:tc>
                  <a:txBody>
                    <a:bodyPr/>
                    <a:lstStyle/>
                    <a:p>
                      <a:pPr algn="ctr">
                        <a:lnSpc>
                          <a:spcPct val="115000"/>
                        </a:lnSpc>
                        <a:spcAft>
                          <a:spcPts val="100"/>
                        </a:spcAft>
                      </a:pPr>
                      <a:r>
                        <a:rPr lang="en-US" sz="1800" dirty="0">
                          <a:effectLst/>
                          <a:latin typeface="+mn-lt"/>
                        </a:rPr>
                        <a:t>16</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kern="1200" dirty="0">
                          <a:solidFill>
                            <a:schemeClr val="tx1"/>
                          </a:solidFill>
                          <a:effectLst/>
                          <a:latin typeface="+mn-lt"/>
                          <a:ea typeface="+mn-ea"/>
                          <a:cs typeface="+mn-cs"/>
                        </a:rPr>
                        <a:t>I07</a:t>
                      </a:r>
                    </a:p>
                  </a:txBody>
                  <a:tcPr marL="44450" marR="44450" marT="0" marB="0" anchor="ctr"/>
                </a:tc>
                <a:tc>
                  <a:txBody>
                    <a:bodyPr/>
                    <a:lstStyle/>
                    <a:p>
                      <a:pPr algn="l">
                        <a:lnSpc>
                          <a:spcPct val="115000"/>
                        </a:lnSpc>
                        <a:spcAft>
                          <a:spcPts val="100"/>
                        </a:spcAft>
                      </a:pPr>
                      <a:r>
                        <a:rPr lang="en-US" sz="1800" dirty="0">
                          <a:effectLst/>
                          <a:latin typeface="+mn-lt"/>
                        </a:rPr>
                        <a:t>(Reduced) Costs</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15,56</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dirty="0">
                          <a:effectLst/>
                          <a:latin typeface="+mn-lt"/>
                        </a:rPr>
                        <a:t>7,38</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13</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14</a:t>
                      </a:r>
                      <a:endParaRPr lang="pt-PT" sz="1800">
                        <a:effectLst/>
                        <a:latin typeface="+mn-lt"/>
                        <a:ea typeface="Times New Roman"/>
                        <a:cs typeface="Times New Roman"/>
                      </a:endParaRPr>
                    </a:p>
                  </a:txBody>
                  <a:tcPr marL="44450" marR="44450" marT="0" marB="0" anchor="ctr"/>
                </a:tc>
              </a:tr>
              <a:tr h="454146">
                <a:tc>
                  <a:txBody>
                    <a:bodyPr/>
                    <a:lstStyle/>
                    <a:p>
                      <a:pPr algn="ctr">
                        <a:lnSpc>
                          <a:spcPct val="115000"/>
                        </a:lnSpc>
                        <a:spcAft>
                          <a:spcPts val="100"/>
                        </a:spcAft>
                      </a:pPr>
                      <a:r>
                        <a:rPr lang="en-US" sz="1800" dirty="0">
                          <a:effectLst/>
                          <a:latin typeface="+mn-lt"/>
                        </a:rPr>
                        <a:t>17</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kern="1200" dirty="0">
                          <a:solidFill>
                            <a:schemeClr val="tx1"/>
                          </a:solidFill>
                          <a:effectLst/>
                          <a:latin typeface="+mn-lt"/>
                          <a:ea typeface="+mn-ea"/>
                          <a:cs typeface="+mn-cs"/>
                        </a:rPr>
                        <a:t>I24</a:t>
                      </a:r>
                    </a:p>
                  </a:txBody>
                  <a:tcPr marL="44450" marR="44450" marT="0" marB="0" anchor="ctr"/>
                </a:tc>
                <a:tc>
                  <a:txBody>
                    <a:bodyPr/>
                    <a:lstStyle/>
                    <a:p>
                      <a:pPr algn="l">
                        <a:lnSpc>
                          <a:spcPct val="115000"/>
                        </a:lnSpc>
                        <a:spcAft>
                          <a:spcPts val="100"/>
                        </a:spcAft>
                      </a:pPr>
                      <a:r>
                        <a:rPr lang="en-US" sz="1800" dirty="0">
                          <a:effectLst/>
                          <a:latin typeface="+mn-lt"/>
                        </a:rPr>
                        <a:t>(Improved) Risk Management</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16,00</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dirty="0">
                          <a:effectLst/>
                          <a:latin typeface="+mn-lt"/>
                        </a:rPr>
                        <a:t>6,41</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18</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17</a:t>
                      </a:r>
                      <a:endParaRPr lang="pt-PT" sz="1800">
                        <a:effectLst/>
                        <a:latin typeface="+mn-lt"/>
                        <a:ea typeface="Times New Roman"/>
                        <a:cs typeface="Times New Roman"/>
                      </a:endParaRPr>
                    </a:p>
                  </a:txBody>
                  <a:tcPr marL="44450" marR="44450" marT="0" marB="0" anchor="ctr"/>
                </a:tc>
              </a:tr>
              <a:tr h="454146">
                <a:tc>
                  <a:txBody>
                    <a:bodyPr/>
                    <a:lstStyle/>
                    <a:p>
                      <a:pPr algn="ctr">
                        <a:lnSpc>
                          <a:spcPct val="115000"/>
                        </a:lnSpc>
                        <a:spcAft>
                          <a:spcPts val="100"/>
                        </a:spcAft>
                      </a:pPr>
                      <a:r>
                        <a:rPr lang="en-US" sz="1800" dirty="0">
                          <a:effectLst/>
                          <a:latin typeface="+mn-lt"/>
                        </a:rPr>
                        <a:t>18</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kern="1200" dirty="0">
                          <a:solidFill>
                            <a:schemeClr val="tx1"/>
                          </a:solidFill>
                          <a:effectLst/>
                          <a:latin typeface="+mn-lt"/>
                          <a:ea typeface="+mn-ea"/>
                          <a:cs typeface="+mn-cs"/>
                        </a:rPr>
                        <a:t>I15</a:t>
                      </a:r>
                    </a:p>
                  </a:txBody>
                  <a:tcPr marL="44450" marR="44450" marT="0" marB="0" anchor="ctr"/>
                </a:tc>
                <a:tc>
                  <a:txBody>
                    <a:bodyPr/>
                    <a:lstStyle/>
                    <a:p>
                      <a:pPr algn="l">
                        <a:lnSpc>
                          <a:spcPct val="115000"/>
                        </a:lnSpc>
                        <a:spcAft>
                          <a:spcPts val="100"/>
                        </a:spcAft>
                      </a:pPr>
                      <a:r>
                        <a:rPr lang="en-US" sz="1800" dirty="0">
                          <a:effectLst/>
                          <a:latin typeface="+mn-lt"/>
                        </a:rPr>
                        <a:t>(Improved) IT Integration</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17,19</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dirty="0">
                          <a:effectLst/>
                          <a:latin typeface="+mn-lt"/>
                        </a:rPr>
                        <a:t>7,31</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15</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18</a:t>
                      </a:r>
                      <a:endParaRPr lang="pt-PT" sz="1800">
                        <a:effectLst/>
                        <a:latin typeface="+mn-lt"/>
                        <a:ea typeface="Times New Roman"/>
                        <a:cs typeface="Times New Roman"/>
                      </a:endParaRPr>
                    </a:p>
                  </a:txBody>
                  <a:tcPr marL="44450" marR="44450" marT="0" marB="0" anchor="ctr"/>
                </a:tc>
              </a:tr>
              <a:tr h="454146">
                <a:tc>
                  <a:txBody>
                    <a:bodyPr/>
                    <a:lstStyle/>
                    <a:p>
                      <a:pPr algn="ctr">
                        <a:lnSpc>
                          <a:spcPct val="115000"/>
                        </a:lnSpc>
                        <a:spcAft>
                          <a:spcPts val="100"/>
                        </a:spcAft>
                      </a:pPr>
                      <a:r>
                        <a:rPr lang="en-US" sz="1800" dirty="0">
                          <a:effectLst/>
                          <a:latin typeface="+mn-lt"/>
                        </a:rPr>
                        <a:t>19</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a:effectLst/>
                          <a:latin typeface="+mn-lt"/>
                          <a:ea typeface="Calibri"/>
                          <a:cs typeface="Calibri"/>
                        </a:rPr>
                        <a:t>I22</a:t>
                      </a:r>
                    </a:p>
                  </a:txBody>
                  <a:tcPr marL="44450" marR="44450" marT="0" marB="0" anchor="ctr"/>
                </a:tc>
                <a:tc>
                  <a:txBody>
                    <a:bodyPr/>
                    <a:lstStyle/>
                    <a:p>
                      <a:pPr algn="l">
                        <a:lnSpc>
                          <a:spcPct val="115000"/>
                        </a:lnSpc>
                        <a:spcAft>
                          <a:spcPts val="100"/>
                        </a:spcAft>
                      </a:pPr>
                      <a:r>
                        <a:rPr lang="en-US" sz="1800" dirty="0">
                          <a:effectLst/>
                          <a:latin typeface="+mn-lt"/>
                        </a:rPr>
                        <a:t>(Improved) Quality</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17,50</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dirty="0">
                          <a:effectLst/>
                          <a:latin typeface="+mn-lt"/>
                        </a:rPr>
                        <a:t>6,46</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19</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20</a:t>
                      </a:r>
                      <a:endParaRPr lang="pt-PT" sz="1800">
                        <a:effectLst/>
                        <a:latin typeface="+mn-lt"/>
                        <a:ea typeface="Times New Roman"/>
                        <a:cs typeface="Times New Roman"/>
                      </a:endParaRPr>
                    </a:p>
                  </a:txBody>
                  <a:tcPr marL="44450" marR="44450" marT="0" marB="0" anchor="ctr"/>
                </a:tc>
              </a:tr>
              <a:tr h="454146">
                <a:tc>
                  <a:txBody>
                    <a:bodyPr/>
                    <a:lstStyle/>
                    <a:p>
                      <a:pPr algn="ctr">
                        <a:lnSpc>
                          <a:spcPct val="115000"/>
                        </a:lnSpc>
                        <a:spcAft>
                          <a:spcPts val="100"/>
                        </a:spcAft>
                      </a:pPr>
                      <a:r>
                        <a:rPr lang="en-US" sz="1800" dirty="0">
                          <a:effectLst/>
                          <a:latin typeface="+mn-lt"/>
                        </a:rPr>
                        <a:t>20</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a:effectLst/>
                          <a:latin typeface="+mn-lt"/>
                          <a:ea typeface="Calibri"/>
                          <a:cs typeface="Calibri"/>
                        </a:rPr>
                        <a:t>I12</a:t>
                      </a:r>
                    </a:p>
                  </a:txBody>
                  <a:tcPr marL="44450" marR="44450" marT="0" marB="0" anchor="ctr"/>
                </a:tc>
                <a:tc>
                  <a:txBody>
                    <a:bodyPr/>
                    <a:lstStyle/>
                    <a:p>
                      <a:pPr algn="l">
                        <a:lnSpc>
                          <a:spcPct val="115000"/>
                        </a:lnSpc>
                        <a:spcAft>
                          <a:spcPts val="100"/>
                        </a:spcAft>
                      </a:pPr>
                      <a:r>
                        <a:rPr lang="en-US" sz="1800" dirty="0">
                          <a:effectLst/>
                          <a:latin typeface="+mn-lt"/>
                        </a:rPr>
                        <a:t>(Fostered) Innovation</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17,60</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dirty="0">
                          <a:effectLst/>
                          <a:latin typeface="+mn-lt"/>
                        </a:rPr>
                        <a:t>8,40</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20</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21</a:t>
                      </a:r>
                      <a:endParaRPr lang="pt-PT" sz="1800">
                        <a:effectLst/>
                        <a:latin typeface="+mn-lt"/>
                        <a:ea typeface="Times New Roman"/>
                        <a:cs typeface="Times New Roman"/>
                      </a:endParaRPr>
                    </a:p>
                  </a:txBody>
                  <a:tcPr marL="44450" marR="44450" marT="0" marB="0" anchor="ctr"/>
                </a:tc>
              </a:tr>
              <a:tr h="454146">
                <a:tc>
                  <a:txBody>
                    <a:bodyPr/>
                    <a:lstStyle/>
                    <a:p>
                      <a:pPr algn="ctr">
                        <a:lnSpc>
                          <a:spcPct val="115000"/>
                        </a:lnSpc>
                        <a:spcAft>
                          <a:spcPts val="100"/>
                        </a:spcAft>
                      </a:pPr>
                      <a:r>
                        <a:rPr lang="en-US" sz="1800" dirty="0">
                          <a:effectLst/>
                          <a:latin typeface="+mn-lt"/>
                        </a:rPr>
                        <a:t>21</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a:effectLst/>
                          <a:latin typeface="+mn-lt"/>
                          <a:ea typeface="Calibri"/>
                          <a:cs typeface="Calibri"/>
                        </a:rPr>
                        <a:t>I08</a:t>
                      </a:r>
                    </a:p>
                  </a:txBody>
                  <a:tcPr marL="44450" marR="44450" marT="0" marB="0" anchor="ctr"/>
                </a:tc>
                <a:tc>
                  <a:txBody>
                    <a:bodyPr/>
                    <a:lstStyle/>
                    <a:p>
                      <a:pPr algn="l">
                        <a:lnSpc>
                          <a:spcPct val="115000"/>
                        </a:lnSpc>
                        <a:spcAft>
                          <a:spcPts val="100"/>
                        </a:spcAft>
                      </a:pPr>
                      <a:r>
                        <a:rPr lang="en-US" sz="1800" dirty="0">
                          <a:effectLst/>
                          <a:latin typeface="+mn-lt"/>
                        </a:rPr>
                        <a:t>(Improved) Customer Orientation</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17,98</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dirty="0">
                          <a:effectLst/>
                          <a:latin typeface="+mn-lt"/>
                        </a:rPr>
                        <a:t>8,06</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16</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19</a:t>
                      </a:r>
                      <a:endParaRPr lang="pt-PT" sz="1800">
                        <a:effectLst/>
                        <a:latin typeface="+mn-lt"/>
                        <a:ea typeface="Times New Roman"/>
                        <a:cs typeface="Times New Roman"/>
                      </a:endParaRPr>
                    </a:p>
                  </a:txBody>
                  <a:tcPr marL="44450" marR="44450" marT="0" marB="0" anchor="ctr"/>
                </a:tc>
              </a:tr>
              <a:tr h="454146">
                <a:tc>
                  <a:txBody>
                    <a:bodyPr/>
                    <a:lstStyle/>
                    <a:p>
                      <a:pPr algn="ctr">
                        <a:lnSpc>
                          <a:spcPct val="115000"/>
                        </a:lnSpc>
                        <a:spcAft>
                          <a:spcPts val="100"/>
                        </a:spcAft>
                      </a:pPr>
                      <a:r>
                        <a:rPr lang="en-US" sz="1800" dirty="0">
                          <a:effectLst/>
                          <a:latin typeface="+mn-lt"/>
                        </a:rPr>
                        <a:t>22</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dirty="0">
                          <a:effectLst/>
                          <a:latin typeface="+mn-lt"/>
                          <a:ea typeface="Calibri"/>
                          <a:cs typeface="Calibri"/>
                        </a:rPr>
                        <a:t>I14</a:t>
                      </a:r>
                    </a:p>
                  </a:txBody>
                  <a:tcPr marL="44450" marR="44450" marT="0" marB="0" anchor="ctr"/>
                </a:tc>
                <a:tc>
                  <a:txBody>
                    <a:bodyPr/>
                    <a:lstStyle/>
                    <a:p>
                      <a:pPr algn="l">
                        <a:lnSpc>
                          <a:spcPct val="115000"/>
                        </a:lnSpc>
                        <a:spcAft>
                          <a:spcPts val="100"/>
                        </a:spcAft>
                      </a:pPr>
                      <a:r>
                        <a:rPr lang="en-US" sz="1800" dirty="0">
                          <a:effectLst/>
                          <a:latin typeface="+mn-lt"/>
                        </a:rPr>
                        <a:t>(Improved) IT Delivery</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18,23</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a:effectLst/>
                          <a:latin typeface="+mn-lt"/>
                        </a:rPr>
                        <a:t>8,14</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22</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24</a:t>
                      </a:r>
                      <a:endParaRPr lang="pt-PT" sz="1800" dirty="0">
                        <a:effectLst/>
                        <a:latin typeface="+mn-lt"/>
                        <a:ea typeface="Times New Roman"/>
                        <a:cs typeface="Times New Roman"/>
                      </a:endParaRPr>
                    </a:p>
                  </a:txBody>
                  <a:tcPr marL="44450" marR="44450" marT="0" marB="0" anchor="ctr"/>
                </a:tc>
              </a:tr>
              <a:tr h="454146">
                <a:tc>
                  <a:txBody>
                    <a:bodyPr/>
                    <a:lstStyle/>
                    <a:p>
                      <a:pPr algn="ctr">
                        <a:lnSpc>
                          <a:spcPct val="115000"/>
                        </a:lnSpc>
                        <a:spcAft>
                          <a:spcPts val="100"/>
                        </a:spcAft>
                      </a:pPr>
                      <a:r>
                        <a:rPr lang="en-US" sz="1800" dirty="0">
                          <a:effectLst/>
                          <a:latin typeface="+mn-lt"/>
                        </a:rPr>
                        <a:t>23</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dirty="0">
                          <a:effectLst/>
                          <a:latin typeface="+mn-lt"/>
                          <a:ea typeface="Calibri"/>
                          <a:cs typeface="Calibri"/>
                        </a:rPr>
                        <a:t>I26</a:t>
                      </a:r>
                    </a:p>
                  </a:txBody>
                  <a:tcPr marL="44450" marR="44450" marT="0" marB="0" anchor="ctr"/>
                </a:tc>
                <a:tc>
                  <a:txBody>
                    <a:bodyPr/>
                    <a:lstStyle/>
                    <a:p>
                      <a:pPr algn="l">
                        <a:lnSpc>
                          <a:spcPct val="115000"/>
                        </a:lnSpc>
                        <a:spcAft>
                          <a:spcPts val="100"/>
                        </a:spcAft>
                      </a:pPr>
                      <a:r>
                        <a:rPr lang="en-US" sz="1800" dirty="0">
                          <a:effectLst/>
                          <a:latin typeface="+mn-lt"/>
                        </a:rPr>
                        <a:t>(Improved) Time to Market</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18,48</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a:effectLst/>
                          <a:latin typeface="+mn-lt"/>
                        </a:rPr>
                        <a:t>8,22</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23</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23</a:t>
                      </a:r>
                      <a:endParaRPr lang="pt-PT" sz="1800">
                        <a:effectLst/>
                        <a:latin typeface="+mn-lt"/>
                        <a:ea typeface="Times New Roman"/>
                        <a:cs typeface="Times New Roman"/>
                      </a:endParaRPr>
                    </a:p>
                  </a:txBody>
                  <a:tcPr marL="44450" marR="44450" marT="0" marB="0" anchor="ctr"/>
                </a:tc>
              </a:tr>
              <a:tr h="454146">
                <a:tc>
                  <a:txBody>
                    <a:bodyPr/>
                    <a:lstStyle/>
                    <a:p>
                      <a:pPr algn="ctr">
                        <a:lnSpc>
                          <a:spcPct val="115000"/>
                        </a:lnSpc>
                        <a:spcAft>
                          <a:spcPts val="100"/>
                        </a:spcAft>
                      </a:pPr>
                      <a:r>
                        <a:rPr lang="en-US" sz="1800" dirty="0">
                          <a:effectLst/>
                          <a:latin typeface="+mn-lt"/>
                        </a:rPr>
                        <a:t>24</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dirty="0">
                          <a:effectLst/>
                          <a:latin typeface="+mn-lt"/>
                          <a:ea typeface="Calibri"/>
                          <a:cs typeface="Calibri"/>
                        </a:rPr>
                        <a:t>I06</a:t>
                      </a:r>
                    </a:p>
                  </a:txBody>
                  <a:tcPr marL="44450" marR="44450" marT="0" marB="0" anchor="ctr"/>
                </a:tc>
                <a:tc>
                  <a:txBody>
                    <a:bodyPr/>
                    <a:lstStyle/>
                    <a:p>
                      <a:pPr algn="l">
                        <a:lnSpc>
                          <a:spcPct val="115000"/>
                        </a:lnSpc>
                        <a:spcAft>
                          <a:spcPts val="100"/>
                        </a:spcAft>
                      </a:pPr>
                      <a:r>
                        <a:rPr lang="en-US" sz="1800" dirty="0">
                          <a:effectLst/>
                          <a:latin typeface="+mn-lt"/>
                        </a:rPr>
                        <a:t>(Increased) Compliance</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18,60</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dirty="0">
                          <a:effectLst/>
                          <a:latin typeface="+mn-lt"/>
                        </a:rPr>
                        <a:t>6,17</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21</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22</a:t>
                      </a:r>
                      <a:endParaRPr lang="pt-PT" sz="1800">
                        <a:effectLst/>
                        <a:latin typeface="+mn-lt"/>
                        <a:ea typeface="Times New Roman"/>
                        <a:cs typeface="Times New Roman"/>
                      </a:endParaRPr>
                    </a:p>
                  </a:txBody>
                  <a:tcPr marL="44450" marR="44450" marT="0" marB="0" anchor="ctr"/>
                </a:tc>
              </a:tr>
              <a:tr h="454146">
                <a:tc>
                  <a:txBody>
                    <a:bodyPr/>
                    <a:lstStyle/>
                    <a:p>
                      <a:pPr algn="ctr">
                        <a:lnSpc>
                          <a:spcPct val="115000"/>
                        </a:lnSpc>
                        <a:spcAft>
                          <a:spcPts val="100"/>
                        </a:spcAft>
                      </a:pPr>
                      <a:r>
                        <a:rPr lang="en-US" sz="1800" dirty="0">
                          <a:effectLst/>
                          <a:latin typeface="+mn-lt"/>
                        </a:rPr>
                        <a:t>25</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dirty="0">
                          <a:effectLst/>
                          <a:latin typeface="+mn-lt"/>
                          <a:ea typeface="Calibri"/>
                          <a:cs typeface="Calibri"/>
                        </a:rPr>
                        <a:t>I17</a:t>
                      </a:r>
                    </a:p>
                  </a:txBody>
                  <a:tcPr marL="44450" marR="44450" marT="0" marB="0" anchor="ctr"/>
                </a:tc>
                <a:tc>
                  <a:txBody>
                    <a:bodyPr/>
                    <a:lstStyle/>
                    <a:p>
                      <a:pPr algn="l">
                        <a:lnSpc>
                          <a:spcPct val="115000"/>
                        </a:lnSpc>
                        <a:spcAft>
                          <a:spcPts val="100"/>
                        </a:spcAft>
                      </a:pPr>
                      <a:r>
                        <a:rPr lang="en-US" sz="1800" dirty="0">
                          <a:effectLst/>
                          <a:latin typeface="+mn-lt"/>
                        </a:rPr>
                        <a:t>(Increased) Management Satisfaction</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20,13</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dirty="0">
                          <a:effectLst/>
                          <a:latin typeface="+mn-lt"/>
                        </a:rPr>
                        <a:t>7,79</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25</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28</a:t>
                      </a:r>
                      <a:endParaRPr lang="pt-PT" sz="1800" dirty="0">
                        <a:effectLst/>
                        <a:latin typeface="+mn-lt"/>
                        <a:ea typeface="Times New Roman"/>
                        <a:cs typeface="Times New Roman"/>
                      </a:endParaRPr>
                    </a:p>
                  </a:txBody>
                  <a:tcPr marL="44450" marR="44450" marT="0" marB="0" anchor="ctr"/>
                </a:tc>
              </a:tr>
              <a:tr h="454146">
                <a:tc>
                  <a:txBody>
                    <a:bodyPr/>
                    <a:lstStyle/>
                    <a:p>
                      <a:pPr algn="ctr">
                        <a:lnSpc>
                          <a:spcPct val="115000"/>
                        </a:lnSpc>
                        <a:spcAft>
                          <a:spcPts val="100"/>
                        </a:spcAft>
                      </a:pPr>
                      <a:r>
                        <a:rPr lang="en-US" sz="1800" dirty="0">
                          <a:effectLst/>
                          <a:latin typeface="+mn-lt"/>
                        </a:rPr>
                        <a:t>26</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dirty="0">
                          <a:effectLst/>
                          <a:latin typeface="+mn-lt"/>
                          <a:ea typeface="Calibri"/>
                          <a:cs typeface="Calibri"/>
                        </a:rPr>
                        <a:t>I27</a:t>
                      </a:r>
                    </a:p>
                  </a:txBody>
                  <a:tcPr marL="44450" marR="44450" marT="0" marB="0" anchor="ctr"/>
                </a:tc>
                <a:tc>
                  <a:txBody>
                    <a:bodyPr/>
                    <a:lstStyle/>
                    <a:p>
                      <a:pPr algn="l">
                        <a:lnSpc>
                          <a:spcPct val="115000"/>
                        </a:lnSpc>
                        <a:spcAft>
                          <a:spcPts val="100"/>
                        </a:spcAft>
                      </a:pPr>
                      <a:r>
                        <a:rPr lang="en-US" sz="1800" dirty="0">
                          <a:effectLst/>
                          <a:latin typeface="+mn-lt"/>
                        </a:rPr>
                        <a:t>(Enhanced) Assurance</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20,23</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dirty="0">
                          <a:effectLst/>
                          <a:latin typeface="+mn-lt"/>
                        </a:rPr>
                        <a:t>7,24</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27</a:t>
                      </a:r>
                      <a:endParaRPr lang="pt-PT" sz="1800">
                        <a:effectLst/>
                        <a:latin typeface="+mn-lt"/>
                        <a:ea typeface="Times New Roman"/>
                        <a:cs typeface="Times New Roman"/>
                      </a:endParaRPr>
                    </a:p>
                  </a:txBody>
                  <a:tcPr marL="44450" marR="44450" marT="0" marB="0" anchor="ctr"/>
                </a:tc>
              </a:tr>
              <a:tr h="454146">
                <a:tc>
                  <a:txBody>
                    <a:bodyPr/>
                    <a:lstStyle/>
                    <a:p>
                      <a:pPr algn="ctr">
                        <a:lnSpc>
                          <a:spcPct val="115000"/>
                        </a:lnSpc>
                        <a:spcAft>
                          <a:spcPts val="100"/>
                        </a:spcAft>
                      </a:pPr>
                      <a:r>
                        <a:rPr lang="en-US" sz="1800" dirty="0">
                          <a:effectLst/>
                          <a:latin typeface="+mn-lt"/>
                        </a:rPr>
                        <a:t>27</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dirty="0">
                          <a:effectLst/>
                          <a:latin typeface="+mn-lt"/>
                          <a:ea typeface="Calibri"/>
                          <a:cs typeface="Calibri"/>
                        </a:rPr>
                        <a:t>I25</a:t>
                      </a:r>
                    </a:p>
                  </a:txBody>
                  <a:tcPr marL="44450" marR="44450" marT="0" marB="0" anchor="ctr"/>
                </a:tc>
                <a:tc>
                  <a:txBody>
                    <a:bodyPr/>
                    <a:lstStyle/>
                    <a:p>
                      <a:pPr algn="l">
                        <a:lnSpc>
                          <a:spcPct val="115000"/>
                        </a:lnSpc>
                        <a:spcAft>
                          <a:spcPts val="100"/>
                        </a:spcAft>
                      </a:pPr>
                      <a:r>
                        <a:rPr lang="en-US" sz="1800" dirty="0">
                          <a:effectLst/>
                          <a:latin typeface="+mn-lt"/>
                        </a:rPr>
                        <a:t>(Improved) Security Management</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21,79</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dirty="0">
                          <a:effectLst/>
                          <a:latin typeface="+mn-lt"/>
                        </a:rPr>
                        <a:t>5,84</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24</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26</a:t>
                      </a:r>
                      <a:endParaRPr lang="pt-PT" sz="1800" dirty="0">
                        <a:effectLst/>
                        <a:latin typeface="+mn-lt"/>
                        <a:ea typeface="Times New Roman"/>
                        <a:cs typeface="Times New Roman"/>
                      </a:endParaRPr>
                    </a:p>
                  </a:txBody>
                  <a:tcPr marL="44450" marR="44450" marT="0" marB="0" anchor="ctr"/>
                </a:tc>
              </a:tr>
              <a:tr h="454146">
                <a:tc>
                  <a:txBody>
                    <a:bodyPr/>
                    <a:lstStyle/>
                    <a:p>
                      <a:pPr algn="ctr">
                        <a:lnSpc>
                          <a:spcPct val="115000"/>
                        </a:lnSpc>
                        <a:spcAft>
                          <a:spcPts val="100"/>
                        </a:spcAft>
                      </a:pPr>
                      <a:r>
                        <a:rPr lang="en-US" sz="1800" dirty="0">
                          <a:effectLst/>
                          <a:latin typeface="+mn-lt"/>
                        </a:rPr>
                        <a:t>28</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dirty="0">
                          <a:effectLst/>
                          <a:latin typeface="+mn-lt"/>
                          <a:ea typeface="Calibri"/>
                          <a:cs typeface="Calibri"/>
                        </a:rPr>
                        <a:t>I29</a:t>
                      </a:r>
                    </a:p>
                  </a:txBody>
                  <a:tcPr marL="44450" marR="44450" marT="0" marB="0" anchor="ctr"/>
                </a:tc>
                <a:tc>
                  <a:txBody>
                    <a:bodyPr/>
                    <a:lstStyle/>
                    <a:p>
                      <a:pPr algn="l">
                        <a:lnSpc>
                          <a:spcPct val="115000"/>
                        </a:lnSpc>
                        <a:spcAft>
                          <a:spcPts val="100"/>
                        </a:spcAft>
                      </a:pPr>
                      <a:r>
                        <a:rPr lang="en-US" sz="1800" dirty="0">
                          <a:effectLst/>
                          <a:latin typeface="+mn-lt"/>
                        </a:rPr>
                        <a:t>(Enhanced) Technological </a:t>
                      </a:r>
                      <a:r>
                        <a:rPr lang="en-US" sz="1800" dirty="0" err="1">
                          <a:effectLst/>
                          <a:latin typeface="+mn-lt"/>
                        </a:rPr>
                        <a:t>Evolvability</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a:effectLst/>
                          <a:latin typeface="+mn-lt"/>
                        </a:rPr>
                        <a:t>21,81</a:t>
                      </a:r>
                      <a:endParaRPr lang="pt-PT" sz="180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dirty="0">
                          <a:effectLst/>
                          <a:latin typeface="+mn-lt"/>
                        </a:rPr>
                        <a:t>5,85</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25</a:t>
                      </a:r>
                      <a:endParaRPr lang="pt-PT" sz="1800" dirty="0">
                        <a:effectLst/>
                        <a:latin typeface="+mn-lt"/>
                        <a:ea typeface="Times New Roman"/>
                        <a:cs typeface="Times New Roman"/>
                      </a:endParaRPr>
                    </a:p>
                  </a:txBody>
                  <a:tcPr marL="44450" marR="44450" marT="0" marB="0" anchor="ctr"/>
                </a:tc>
              </a:tr>
              <a:tr h="454146">
                <a:tc>
                  <a:txBody>
                    <a:bodyPr/>
                    <a:lstStyle/>
                    <a:p>
                      <a:pPr algn="ctr">
                        <a:lnSpc>
                          <a:spcPct val="115000"/>
                        </a:lnSpc>
                        <a:spcAft>
                          <a:spcPts val="100"/>
                        </a:spcAft>
                      </a:pPr>
                      <a:r>
                        <a:rPr lang="en-US" sz="1800" dirty="0">
                          <a:effectLst/>
                          <a:latin typeface="+mn-lt"/>
                        </a:rPr>
                        <a:t>29</a:t>
                      </a:r>
                      <a:endParaRPr lang="pt-PT" sz="1800" dirty="0">
                        <a:effectLst/>
                        <a:latin typeface="+mn-lt"/>
                        <a:ea typeface="Times New Roman"/>
                        <a:cs typeface="Times New Roman"/>
                      </a:endParaRPr>
                    </a:p>
                  </a:txBody>
                  <a:tcPr marL="44450" marR="44450" marT="0" marB="0" anchor="ctr"/>
                </a:tc>
                <a:tc>
                  <a:txBody>
                    <a:bodyPr/>
                    <a:lstStyle/>
                    <a:p>
                      <a:pPr algn="ctr">
                        <a:lnSpc>
                          <a:spcPct val="114000"/>
                        </a:lnSpc>
                        <a:spcBef>
                          <a:spcPts val="0"/>
                        </a:spcBef>
                        <a:spcAft>
                          <a:spcPts val="100"/>
                        </a:spcAft>
                      </a:pPr>
                      <a:r>
                        <a:rPr lang="pt-PT" sz="1800" dirty="0">
                          <a:effectLst/>
                          <a:latin typeface="+mn-lt"/>
                          <a:ea typeface="Calibri"/>
                          <a:cs typeface="Calibri"/>
                        </a:rPr>
                        <a:t>I18</a:t>
                      </a:r>
                    </a:p>
                  </a:txBody>
                  <a:tcPr marL="44450" marR="44450" marT="0" marB="0" anchor="ctr"/>
                </a:tc>
                <a:tc>
                  <a:txBody>
                    <a:bodyPr/>
                    <a:lstStyle/>
                    <a:p>
                      <a:pPr algn="l">
                        <a:lnSpc>
                          <a:spcPct val="115000"/>
                        </a:lnSpc>
                        <a:spcAft>
                          <a:spcPts val="100"/>
                        </a:spcAft>
                      </a:pPr>
                      <a:r>
                        <a:rPr lang="en-US" sz="1800" dirty="0">
                          <a:effectLst/>
                          <a:latin typeface="+mn-lt"/>
                        </a:rPr>
                        <a:t>(Facilitated) Outsourcing</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24,00</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pt-PT" sz="1800" dirty="0">
                          <a:effectLst/>
                          <a:latin typeface="+mn-lt"/>
                        </a:rPr>
                        <a:t>6,31</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26</a:t>
                      </a:r>
                      <a:endParaRPr lang="pt-PT" sz="1800" dirty="0">
                        <a:effectLst/>
                        <a:latin typeface="+mn-lt"/>
                        <a:ea typeface="Times New Roman"/>
                        <a:cs typeface="Times New Roman"/>
                      </a:endParaRPr>
                    </a:p>
                  </a:txBody>
                  <a:tcPr marL="44450" marR="44450" marT="0" marB="0" anchor="ctr"/>
                </a:tc>
                <a:tc>
                  <a:txBody>
                    <a:bodyPr/>
                    <a:lstStyle/>
                    <a:p>
                      <a:pPr algn="ctr">
                        <a:lnSpc>
                          <a:spcPct val="115000"/>
                        </a:lnSpc>
                        <a:spcAft>
                          <a:spcPts val="100"/>
                        </a:spcAft>
                      </a:pPr>
                      <a:r>
                        <a:rPr lang="en-US" sz="1800" dirty="0">
                          <a:effectLst/>
                          <a:latin typeface="+mn-lt"/>
                        </a:rPr>
                        <a:t>29</a:t>
                      </a:r>
                      <a:endParaRPr lang="pt-PT" sz="1800" dirty="0">
                        <a:effectLst/>
                        <a:latin typeface="+mn-lt"/>
                        <a:ea typeface="Times New Roman"/>
                        <a:cs typeface="Times New Roman"/>
                      </a:endParaRPr>
                    </a:p>
                  </a:txBody>
                  <a:tcPr marL="44450" marR="44450" marT="0" marB="0" anchor="ctr"/>
                </a:tc>
              </a:tr>
            </a:tbl>
          </a:graphicData>
        </a:graphic>
      </p:graphicFrame>
      <p:pic>
        <p:nvPicPr>
          <p:cNvPr id="1054" name="Picture 30"/>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9325142" y="10963523"/>
            <a:ext cx="10945216" cy="9349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CaixaDeTexto 1"/>
          <p:cNvSpPr txBox="1"/>
          <p:nvPr/>
        </p:nvSpPr>
        <p:spPr>
          <a:xfrm>
            <a:off x="15499606" y="28164143"/>
            <a:ext cx="7562840" cy="369332"/>
          </a:xfrm>
          <a:prstGeom prst="rect">
            <a:avLst/>
          </a:prstGeom>
          <a:noFill/>
        </p:spPr>
        <p:txBody>
          <a:bodyPr wrap="none" rtlCol="0">
            <a:spAutoFit/>
          </a:bodyPr>
          <a:lstStyle/>
          <a:p>
            <a:r>
              <a:rPr lang="en-US" sz="1800" dirty="0"/>
              <a:t>* These items were suggested by experts after the Round 1 of the </a:t>
            </a:r>
            <a:r>
              <a:rPr lang="en-US" sz="1800" dirty="0" smtClean="0"/>
              <a:t>study.</a:t>
            </a:r>
            <a:endParaRPr lang="pt-PT"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1548</TotalTime>
  <Words>1144</Words>
  <Application>Microsoft Office PowerPoint</Application>
  <PresentationFormat>Custom</PresentationFormat>
  <Paragraphs>258</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Photo Editor Photo</vt:lpstr>
      <vt:lpstr>Slide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Pedro Pimenta</cp:lastModifiedBy>
  <cp:revision>85</cp:revision>
  <cp:lastPrinted>2011-09-06T23:00:40Z</cp:lastPrinted>
  <dcterms:created xsi:type="dcterms:W3CDTF">2005-08-05T10:55:41Z</dcterms:created>
  <dcterms:modified xsi:type="dcterms:W3CDTF">2011-09-22T22:31:30Z</dcterms:modified>
</cp:coreProperties>
</file>