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2808525" cy="30279975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D1F9"/>
    <a:srgbClr val="FFD5AB"/>
    <a:srgbClr val="FFF2B9"/>
    <a:srgbClr val="FFD215"/>
    <a:srgbClr val="FAD57A"/>
    <a:srgbClr val="FFC775"/>
    <a:srgbClr val="FFCC00"/>
    <a:srgbClr val="800000"/>
    <a:srgbClr val="93636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20"/>
    <p:restoredTop sz="99857" autoAdjust="0"/>
  </p:normalViewPr>
  <p:slideViewPr>
    <p:cSldViewPr>
      <p:cViewPr varScale="1">
        <p:scale>
          <a:sx n="16" d="100"/>
          <a:sy n="16" d="100"/>
        </p:scale>
        <p:origin x="-1632" y="-192"/>
      </p:cViewPr>
      <p:guideLst>
        <p:guide orient="horz" pos="9537"/>
        <p:guide pos="134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09369" y="9405939"/>
            <a:ext cx="36389788" cy="6491287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421917" y="17159289"/>
            <a:ext cx="29964696" cy="77374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PT" smtClean="0"/>
              <a:t>Faça clique para editar o estilo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12FAB-FDCB-4207-9EB5-7C4254C75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1158-5AED-4140-84FF-2351DE637D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1035546" y="1212851"/>
            <a:ext cx="9631282" cy="2583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2141697" y="1212851"/>
            <a:ext cx="28588800" cy="25836563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1B07F-4A93-419D-87AC-EBF105AE0E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38131A-9BE1-4D12-A34E-D84518A3A0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380959" y="19457988"/>
            <a:ext cx="36386612" cy="60134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3380959" y="12833350"/>
            <a:ext cx="36386612" cy="662463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732C5C-1102-485E-939F-3A5B5A39E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214169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556788" y="7065963"/>
            <a:ext cx="19110041" cy="1998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B3842-9728-4FBB-8923-CD5B390BD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2141697" y="6778626"/>
            <a:ext cx="18913030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2141697" y="9602789"/>
            <a:ext cx="18913030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21747444" y="6778626"/>
            <a:ext cx="18919385" cy="28241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21747444" y="9602789"/>
            <a:ext cx="18919385" cy="17446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DFB641-0E0B-43AB-8709-769999003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9C6F3-B373-4C58-B364-03C397BEBA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13AB5E-15E9-477B-B9CE-FDDAE8267C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1697" y="1204913"/>
            <a:ext cx="14083090" cy="51308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16736380" y="1204913"/>
            <a:ext cx="23930447" cy="258445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2141697" y="6335713"/>
            <a:ext cx="14083090" cy="207137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7DDBB-10C4-491C-8878-6698F32594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2023" y="21196300"/>
            <a:ext cx="25684478" cy="25019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8392023" y="2705100"/>
            <a:ext cx="25684478" cy="1816893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PT" noProof="0" smtClean="0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2023" y="23698201"/>
            <a:ext cx="25684478" cy="355441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096722-211F-4B95-B00C-794E801BF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141538" y="1212850"/>
            <a:ext cx="38525450" cy="5046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41538" y="7065963"/>
            <a:ext cx="38525450" cy="1998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141538" y="27574875"/>
            <a:ext cx="9986962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627225" y="27574875"/>
            <a:ext cx="13554075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ctr">
              <a:defRPr sz="4500"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0680025" y="27574875"/>
            <a:ext cx="9986963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295232" tIns="147616" rIns="295232" bIns="147616" numCol="1" anchor="t" anchorCtr="0" compatLnSpc="1">
            <a:prstTxWarp prst="textNoShape">
              <a:avLst/>
            </a:prstTxWarp>
          </a:bodyPr>
          <a:lstStyle>
            <a:lvl1pPr algn="r">
              <a:defRPr sz="4500"/>
            </a:lvl1pPr>
          </a:lstStyle>
          <a:p>
            <a:pPr>
              <a:defRPr/>
            </a:pPr>
            <a:fld id="{FC7A8EC3-4143-4760-A800-8927191076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2pPr>
      <a:lvl3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3pPr>
      <a:lvl4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4pPr>
      <a:lvl5pPr algn="ctr" defTabSz="2952750" rtl="0" eaLnBrk="0" fontAlgn="base" hangingPunct="0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5pPr>
      <a:lvl6pPr marL="4572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6pPr>
      <a:lvl7pPr marL="9144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7pPr>
      <a:lvl8pPr marL="13716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8pPr>
      <a:lvl9pPr marL="1828800" algn="ctr" defTabSz="2952750" rtl="0" fontAlgn="base">
        <a:spcBef>
          <a:spcPct val="0"/>
        </a:spcBef>
        <a:spcAft>
          <a:spcPct val="0"/>
        </a:spcAft>
        <a:defRPr sz="14200">
          <a:solidFill>
            <a:schemeClr val="tx2"/>
          </a:solidFill>
          <a:latin typeface="Arial" charset="0"/>
        </a:defRPr>
      </a:lvl9pPr>
    </p:titleStyle>
    <p:bodyStyle>
      <a:lvl1pPr marL="1106488" indent="-11064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10300">
          <a:solidFill>
            <a:schemeClr val="tx1"/>
          </a:solidFill>
          <a:latin typeface="+mn-lt"/>
          <a:ea typeface="+mn-ea"/>
          <a:cs typeface="+mn-cs"/>
        </a:defRPr>
      </a:lvl1pPr>
      <a:lvl2pPr marL="2398713" indent="-92233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9000">
          <a:solidFill>
            <a:schemeClr val="tx1"/>
          </a:solidFill>
          <a:latin typeface="+mn-lt"/>
        </a:defRPr>
      </a:lvl2pPr>
      <a:lvl3pPr marL="3690938" indent="-738188" algn="l" defTabSz="2952750" rtl="0" eaLnBrk="0" fontAlgn="base" hangingPunct="0">
        <a:spcBef>
          <a:spcPct val="20000"/>
        </a:spcBef>
        <a:spcAft>
          <a:spcPct val="0"/>
        </a:spcAft>
        <a:buChar char="•"/>
        <a:defRPr sz="7700">
          <a:solidFill>
            <a:schemeClr val="tx1"/>
          </a:solidFill>
          <a:latin typeface="+mn-lt"/>
        </a:defRPr>
      </a:lvl3pPr>
      <a:lvl4pPr marL="5167313" indent="-738188" algn="l" defTabSz="2952750" rtl="0" eaLnBrk="0" fontAlgn="base" hangingPunct="0">
        <a:spcBef>
          <a:spcPct val="20000"/>
        </a:spcBef>
        <a:spcAft>
          <a:spcPct val="0"/>
        </a:spcAft>
        <a:buChar char="–"/>
        <a:defRPr sz="6500">
          <a:solidFill>
            <a:schemeClr val="tx1"/>
          </a:solidFill>
          <a:latin typeface="+mn-lt"/>
        </a:defRPr>
      </a:lvl4pPr>
      <a:lvl5pPr marL="6642100" indent="-738188" algn="l" defTabSz="2952750" rtl="0" eaLnBrk="0" fontAlgn="base" hangingPunct="0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5pPr>
      <a:lvl6pPr marL="70993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6pPr>
      <a:lvl7pPr marL="75565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7pPr>
      <a:lvl8pPr marL="80137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8pPr>
      <a:lvl9pPr marL="8470900" indent="-738188" algn="l" defTabSz="2952750" rtl="0" fontAlgn="base">
        <a:spcBef>
          <a:spcPct val="20000"/>
        </a:spcBef>
        <a:spcAft>
          <a:spcPct val="0"/>
        </a:spcAft>
        <a:buChar char="»"/>
        <a:defRPr sz="6500">
          <a:solidFill>
            <a:schemeClr val="tx1"/>
          </a:solidFill>
          <a:latin typeface="+mn-lt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http://images.google.com/imgres?imgurl=http://cancerquest.emory.edu/images/ribosome.gif&amp;imgrefurl=http://cancerquest.emory.edu/index.cfm?page=45&amp;start=36&amp;h=260&amp;w=228&amp;sz=12&amp;tbnid=HYGKr2f6oR5QyM:&amp;tbnh=112&amp;tbnw=98&amp;hl=en&amp;prev=/images?q=RIBOSOME&amp;start=20&amp;um=1&amp;hl=en&amp;client=safari&amp;rls=en-us&amp;sa=N&amp;um=1" TargetMode="External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Text Box 214"/>
          <p:cNvSpPr txBox="1">
            <a:spLocks noChangeArrowheads="1"/>
          </p:cNvSpPr>
          <p:nvPr/>
        </p:nvSpPr>
        <p:spPr bwMode="auto">
          <a:xfrm>
            <a:off x="29181126" y="25231554"/>
            <a:ext cx="1332148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defTabSz="2952750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 smtClean="0"/>
              <a:t>Conclusion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In here, a new molecular diagnostic method is proposed using a specific peptide nucleic acid (PNA) probe for direct visualization of </a:t>
            </a:r>
            <a:r>
              <a:rPr lang="en-US" i="1" dirty="0" smtClean="0"/>
              <a:t>A. fumigatus</a:t>
            </a:r>
            <a:r>
              <a:rPr lang="en-US" dirty="0" smtClean="0"/>
              <a:t> by fluorescence </a:t>
            </a:r>
            <a:r>
              <a:rPr lang="en-US" i="1" dirty="0" smtClean="0"/>
              <a:t>in situ</a:t>
            </a:r>
            <a:r>
              <a:rPr lang="en-US" dirty="0" smtClean="0"/>
              <a:t> hybridization (FISH), in a very specific and sensitive way.</a:t>
            </a:r>
            <a:endParaRPr lang="pt-PT" dirty="0" smtClean="0"/>
          </a:p>
        </p:txBody>
      </p:sp>
      <p:graphicFrame>
        <p:nvGraphicFramePr>
          <p:cNvPr id="2259" name="Group 2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20539390"/>
              </p:ext>
            </p:extLst>
          </p:nvPr>
        </p:nvGraphicFramePr>
        <p:xfrm>
          <a:off x="0" y="-1"/>
          <a:ext cx="42808525" cy="5346900"/>
        </p:xfrm>
        <a:graphic>
          <a:graphicData uri="http://schemas.openxmlformats.org/drawingml/2006/table">
            <a:tbl>
              <a:tblPr/>
              <a:tblGrid>
                <a:gridCol w="19243675"/>
                <a:gridCol w="23564850"/>
              </a:tblGrid>
              <a:tr h="2762353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9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83029" marR="18302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  <a:tr h="2584547">
                <a:tc>
                  <a:txBody>
                    <a:bodyPr/>
                    <a:lstStyle/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 </a:t>
                      </a: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University of Minho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School of Engineering</a:t>
                      </a:r>
                    </a:p>
                    <a:p>
                      <a:pPr marL="0" marR="0" lvl="0" indent="0" algn="l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2400" b="0" i="0" kern="120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CEB</a:t>
                      </a:r>
                      <a:r>
                        <a:rPr lang="en-US" sz="2400" b="0" i="0" kern="1200" baseline="0" dirty="0" smtClean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 – Centre of Biological Engineering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504412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pt-PT" sz="4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26" name="Object 27"/>
          <p:cNvGraphicFramePr>
            <a:graphicFrameLocks/>
          </p:cNvGraphicFramePr>
          <p:nvPr/>
        </p:nvGraphicFramePr>
        <p:xfrm>
          <a:off x="593725" y="593725"/>
          <a:ext cx="4013200" cy="1990725"/>
        </p:xfrm>
        <a:graphic>
          <a:graphicData uri="http://schemas.openxmlformats.org/presentationml/2006/ole">
            <p:oleObj spid="_x0000_s1029" name="Photo Editor Photo" r:id="rId3" imgW="4009524" imgH="1991003" progId="">
              <p:embed/>
            </p:oleObj>
          </a:graphicData>
        </a:graphic>
      </p:graphicFrame>
      <p:graphicFrame>
        <p:nvGraphicFramePr>
          <p:cNvPr id="2260" name="Group 2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1159863"/>
              </p:ext>
            </p:extLst>
          </p:nvPr>
        </p:nvGraphicFramePr>
        <p:xfrm>
          <a:off x="-18699" y="29037531"/>
          <a:ext cx="42827224" cy="1242444"/>
        </p:xfrm>
        <a:graphic>
          <a:graphicData uri="http://schemas.openxmlformats.org/drawingml/2006/table">
            <a:tbl>
              <a:tblPr/>
              <a:tblGrid>
                <a:gridCol w="42827224"/>
              </a:tblGrid>
              <a:tr h="1242444">
                <a:tc>
                  <a:txBody>
                    <a:bodyPr/>
                    <a:lstStyle/>
                    <a:p>
                      <a:pPr marL="0" marR="0" lvl="0" indent="0" algn="ctr" defTabSz="295275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Uma Escola a Reinventar o Futuro – Semana da Escola de Engenharia –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27 </a:t>
                      </a:r>
                      <a:r>
                        <a:rPr kumimoji="0" lang="pt-PT" sz="4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 Outubro de 2011</a:t>
                      </a:r>
                    </a:p>
                  </a:txBody>
                  <a:tcPr marL="180147" marR="180147" marT="46800" marB="4680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5D1F9"/>
                    </a:solidFill>
                  </a:tcPr>
                </a:tc>
              </a:tr>
            </a:tbl>
          </a:graphicData>
        </a:graphic>
      </p:graphicFrame>
      <p:sp>
        <p:nvSpPr>
          <p:cNvPr id="1034" name="Text Box 214"/>
          <p:cNvSpPr txBox="1">
            <a:spLocks noChangeArrowheads="1"/>
          </p:cNvSpPr>
          <p:nvPr/>
        </p:nvSpPr>
        <p:spPr bwMode="auto">
          <a:xfrm>
            <a:off x="665907" y="5381707"/>
            <a:ext cx="12817475" cy="19851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952750">
              <a:spcBef>
                <a:spcPct val="50000"/>
              </a:spcBef>
            </a:pPr>
            <a:r>
              <a:rPr lang="en-US" sz="3600" b="1" dirty="0" smtClean="0"/>
              <a:t>Introduction</a:t>
            </a:r>
            <a:endParaRPr lang="en-US" sz="3600" b="1" dirty="0"/>
          </a:p>
          <a:p>
            <a:pPr algn="just">
              <a:lnSpc>
                <a:spcPct val="150000"/>
              </a:lnSpc>
            </a:pPr>
            <a:r>
              <a:rPr lang="en-US" i="1" dirty="0" smtClean="0"/>
              <a:t>Aspergillus fumigatus </a:t>
            </a:r>
            <a:r>
              <a:rPr lang="en-US" dirty="0" smtClean="0"/>
              <a:t>is a saprophyte filamentous fungus that feeds on decaying organic matter (</a:t>
            </a:r>
            <a:r>
              <a:rPr lang="en-GB" dirty="0" err="1" smtClean="0"/>
              <a:t>Dagenais</a:t>
            </a:r>
            <a:r>
              <a:rPr lang="en-GB" dirty="0" smtClean="0"/>
              <a:t> and Keller 2009</a:t>
            </a:r>
            <a:r>
              <a:rPr lang="en-US" dirty="0" smtClean="0"/>
              <a:t>) and produces conidia, which can survive in a wide range of aggressive environments (</a:t>
            </a:r>
            <a:r>
              <a:rPr lang="en-GB" dirty="0" smtClean="0"/>
              <a:t>Abad </a:t>
            </a:r>
            <a:r>
              <a:rPr lang="en-US" dirty="0" smtClean="0"/>
              <a:t> </a:t>
            </a:r>
            <a:r>
              <a:rPr lang="en-US" i="1" dirty="0" smtClean="0"/>
              <a:t>et al. </a:t>
            </a:r>
            <a:r>
              <a:rPr lang="en-US" dirty="0" smtClean="0"/>
              <a:t>2010). Depending on the host immunologic system (</a:t>
            </a:r>
            <a:r>
              <a:rPr lang="en-GB" dirty="0" err="1" smtClean="0"/>
              <a:t>Dagenais</a:t>
            </a:r>
            <a:r>
              <a:rPr lang="en-GB" dirty="0" smtClean="0"/>
              <a:t> and Keller 2009</a:t>
            </a:r>
            <a:r>
              <a:rPr lang="en-US" dirty="0" smtClean="0"/>
              <a:t>), the inhaled conidia can be determinative of disease (Invasive </a:t>
            </a:r>
            <a:r>
              <a:rPr lang="en-US" dirty="0" err="1" smtClean="0"/>
              <a:t>Aspergillosis</a:t>
            </a:r>
            <a:r>
              <a:rPr lang="en-US" dirty="0" smtClean="0"/>
              <a:t>) especially in </a:t>
            </a:r>
            <a:r>
              <a:rPr lang="en-US" dirty="0" err="1" smtClean="0"/>
              <a:t>immunocompromised</a:t>
            </a:r>
            <a:r>
              <a:rPr lang="en-US" dirty="0" smtClean="0"/>
              <a:t> patients </a:t>
            </a:r>
            <a:r>
              <a:rPr lang="en-GB" dirty="0" smtClean="0"/>
              <a:t>(McCormick </a:t>
            </a:r>
            <a:r>
              <a:rPr lang="en-GB" i="1" dirty="0" smtClean="0"/>
              <a:t>et al. </a:t>
            </a:r>
            <a:r>
              <a:rPr lang="en-GB" dirty="0" smtClean="0"/>
              <a:t>2010)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After deposition in the pulmonary space, </a:t>
            </a:r>
            <a:r>
              <a:rPr lang="en-US" i="1" dirty="0" smtClean="0"/>
              <a:t>A. fumigatus</a:t>
            </a:r>
            <a:r>
              <a:rPr lang="en-US" dirty="0" smtClean="0"/>
              <a:t> may start a pathogenic behavior in vulnerable hosts by epithelial tissue adherence and </a:t>
            </a:r>
            <a:r>
              <a:rPr lang="en-US" dirty="0" err="1" smtClean="0"/>
              <a:t>endocytosis</a:t>
            </a:r>
            <a:r>
              <a:rPr lang="en-US" dirty="0" smtClean="0"/>
              <a:t>. Within epithelial cells, conidia start swelling and begin to germinate. The germinated </a:t>
            </a:r>
            <a:r>
              <a:rPr lang="en-US" dirty="0" err="1" smtClean="0"/>
              <a:t>hyphae</a:t>
            </a:r>
            <a:r>
              <a:rPr lang="en-US" dirty="0" smtClean="0"/>
              <a:t> can escape from the epithelial cells and infiltrate blood vessels and induce endothelial cell damage </a:t>
            </a:r>
            <a:r>
              <a:rPr lang="en-GB" dirty="0" smtClean="0"/>
              <a:t>(McCormick </a:t>
            </a:r>
            <a:r>
              <a:rPr lang="en-GB" i="1" dirty="0" smtClean="0"/>
              <a:t>et al. </a:t>
            </a:r>
            <a:r>
              <a:rPr lang="en-GB" dirty="0" smtClean="0"/>
              <a:t>2010)</a:t>
            </a:r>
            <a:r>
              <a:rPr lang="en-US" dirty="0" smtClean="0"/>
              <a:t>. </a:t>
            </a:r>
            <a:endParaRPr lang="pt-PT" dirty="0" smtClean="0"/>
          </a:p>
          <a:p>
            <a:pPr algn="just">
              <a:lnSpc>
                <a:spcPct val="150000"/>
              </a:lnSpc>
            </a:pPr>
            <a:r>
              <a:rPr lang="en-GB" dirty="0" smtClean="0"/>
              <a:t>In here we describe the development of a new fluorescent-labelled PNA probe for the specific detection of </a:t>
            </a:r>
            <a:r>
              <a:rPr lang="en-GB" i="1" dirty="0" smtClean="0"/>
              <a:t>Aspergillus fumigatus by</a:t>
            </a:r>
            <a:r>
              <a:rPr lang="en-US" dirty="0" smtClean="0"/>
              <a:t> Fluorescence </a:t>
            </a:r>
            <a:r>
              <a:rPr lang="en-US" i="1" dirty="0" smtClean="0"/>
              <a:t>in situ</a:t>
            </a:r>
            <a:r>
              <a:rPr lang="en-US" dirty="0" smtClean="0"/>
              <a:t> hybridization (FISH). PNA probes are synthetic DNA mimics that have a modified negatively charged chemical structure although </a:t>
            </a:r>
            <a:r>
              <a:rPr lang="en-GB" dirty="0" smtClean="0"/>
              <a:t>specific hybridization between the PNA and nucleic acid complementary sequences still occurs according to the Watson-Crick rules. PNA probes normally have smaller sequences (13-18 nucleotides) than DNA sequences (at least 18 nucleotides), higher thermal stability and a greater resistance to nucleases and proteases than DNA molecules (</a:t>
            </a:r>
            <a:r>
              <a:rPr lang="en-GB" dirty="0" err="1" smtClean="0"/>
              <a:t>Stender</a:t>
            </a:r>
            <a:r>
              <a:rPr lang="en-GB" dirty="0" smtClean="0"/>
              <a:t> </a:t>
            </a:r>
            <a:r>
              <a:rPr lang="en-GB" i="1" dirty="0" smtClean="0"/>
              <a:t>et al</a:t>
            </a:r>
            <a:r>
              <a:rPr lang="en-GB" dirty="0" smtClean="0"/>
              <a:t>. 2002). Several PNA probes have been developed and optimized for a wide range of microorganisms, including bacteria, Candida species and filamentous fungi.</a:t>
            </a:r>
          </a:p>
        </p:txBody>
      </p:sp>
      <p:sp>
        <p:nvSpPr>
          <p:cNvPr id="1035" name="Rectangle 215"/>
          <p:cNvSpPr>
            <a:spLocks noChangeArrowheads="1"/>
          </p:cNvSpPr>
          <p:nvPr/>
        </p:nvSpPr>
        <p:spPr bwMode="auto">
          <a:xfrm>
            <a:off x="8874125" y="2322513"/>
            <a:ext cx="23350538" cy="2879725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000" dirty="0"/>
              <a:t>Author*   </a:t>
            </a:r>
            <a:r>
              <a:rPr lang="en-US" sz="4000" dirty="0" smtClean="0"/>
              <a:t>LAURA CERQUEIRA</a:t>
            </a:r>
            <a:endParaRPr lang="en-US" sz="4000" dirty="0"/>
          </a:p>
          <a:p>
            <a:pPr algn="ctr" defTabSz="2952750">
              <a:spcBef>
                <a:spcPct val="20000"/>
              </a:spcBef>
            </a:pPr>
            <a:r>
              <a:rPr lang="en-US" sz="4000" dirty="0"/>
              <a:t> Supervisors:  </a:t>
            </a:r>
            <a:r>
              <a:rPr lang="en-US" sz="4000" dirty="0" smtClean="0"/>
              <a:t>Maria </a:t>
            </a:r>
            <a:r>
              <a:rPr lang="en-US" sz="4000" dirty="0" err="1" smtClean="0"/>
              <a:t>João</a:t>
            </a:r>
            <a:r>
              <a:rPr lang="en-US" sz="4000" dirty="0" smtClean="0"/>
              <a:t> Vieira, </a:t>
            </a:r>
            <a:r>
              <a:rPr lang="en-US" sz="4000" dirty="0" err="1" smtClean="0"/>
              <a:t>Nuno</a:t>
            </a:r>
            <a:r>
              <a:rPr lang="en-US" sz="4000" dirty="0" smtClean="0"/>
              <a:t> </a:t>
            </a:r>
            <a:r>
              <a:rPr lang="en-US" sz="4000" dirty="0" err="1" smtClean="0"/>
              <a:t>Azevedo</a:t>
            </a:r>
            <a:endParaRPr lang="en-US" sz="4000" dirty="0"/>
          </a:p>
          <a:p>
            <a:pPr algn="ctr" defTabSz="2952750">
              <a:spcBef>
                <a:spcPct val="50000"/>
              </a:spcBef>
            </a:pPr>
            <a:r>
              <a:rPr lang="pt-PT" dirty="0"/>
              <a:t>* </a:t>
            </a:r>
            <a:r>
              <a:rPr lang="pt-PT" dirty="0" smtClean="0"/>
              <a:t>lauracerqueira@deb.uminho.pt</a:t>
            </a:r>
            <a:endParaRPr lang="en-US" sz="4000" dirty="0"/>
          </a:p>
        </p:txBody>
      </p:sp>
      <p:sp>
        <p:nvSpPr>
          <p:cNvPr id="1036" name="Rectangle 216"/>
          <p:cNvSpPr>
            <a:spLocks noChangeArrowheads="1"/>
          </p:cNvSpPr>
          <p:nvPr/>
        </p:nvSpPr>
        <p:spPr bwMode="auto">
          <a:xfrm>
            <a:off x="7362702" y="144066"/>
            <a:ext cx="30243534" cy="2322513"/>
          </a:xfrm>
          <a:prstGeom prst="rect">
            <a:avLst/>
          </a:prstGeom>
          <a:solidFill>
            <a:srgbClr val="A5D1F9"/>
          </a:solidFill>
          <a:ln w="9525">
            <a:noFill/>
            <a:miter lim="800000"/>
            <a:headEnd/>
            <a:tailEnd/>
          </a:ln>
        </p:spPr>
        <p:txBody>
          <a:bodyPr lIns="90000" tIns="46800" rIns="90000" bIns="46800" anchor="ctr"/>
          <a:lstStyle/>
          <a:p>
            <a:pPr algn="ctr" defTabSz="2952750">
              <a:spcBef>
                <a:spcPct val="20000"/>
              </a:spcBef>
            </a:pPr>
            <a:r>
              <a:rPr lang="en-US" sz="4800" b="1" dirty="0" smtClean="0"/>
              <a:t>DEVELOPMENT OF A NEW PNA-FISH BASED METHOD FOR THE SPECIFIC IDENTIFICATION OF </a:t>
            </a:r>
            <a:r>
              <a:rPr lang="en-US" sz="4800" b="1" i="1" dirty="0" smtClean="0"/>
              <a:t>Aspergillus fumigatus</a:t>
            </a:r>
            <a:r>
              <a:rPr lang="en-US" sz="4800" b="1" dirty="0" smtClean="0"/>
              <a:t>. </a:t>
            </a:r>
            <a:endParaRPr lang="en-US" sz="4800" b="1" dirty="0"/>
          </a:p>
        </p:txBody>
      </p:sp>
      <p:pic>
        <p:nvPicPr>
          <p:cNvPr id="1037" name="Picture 21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893625" y="2754313"/>
            <a:ext cx="4289425" cy="1441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3" name="Grupo 281"/>
          <p:cNvGrpSpPr>
            <a:grpSpLocks/>
          </p:cNvGrpSpPr>
          <p:nvPr/>
        </p:nvGrpSpPr>
        <p:grpSpPr bwMode="auto">
          <a:xfrm>
            <a:off x="15067561" y="5453019"/>
            <a:ext cx="12457381" cy="9143407"/>
            <a:chOff x="18630917" y="14387462"/>
            <a:chExt cx="8929750" cy="6823928"/>
          </a:xfrm>
        </p:grpSpPr>
        <p:grpSp>
          <p:nvGrpSpPr>
            <p:cNvPr id="14" name="Grupo 275"/>
            <p:cNvGrpSpPr>
              <a:grpSpLocks/>
            </p:cNvGrpSpPr>
            <p:nvPr/>
          </p:nvGrpSpPr>
          <p:grpSpPr bwMode="auto">
            <a:xfrm>
              <a:off x="18630917" y="14387462"/>
              <a:ext cx="8929750" cy="6360409"/>
              <a:chOff x="39633689" y="16959230"/>
              <a:chExt cx="8929750" cy="6431847"/>
            </a:xfrm>
          </p:grpSpPr>
          <p:sp>
            <p:nvSpPr>
              <p:cNvPr id="16" name="Rectangle 88"/>
              <p:cNvSpPr>
                <a:spLocks noChangeArrowheads="1"/>
              </p:cNvSpPr>
              <p:nvPr/>
            </p:nvSpPr>
            <p:spPr bwMode="auto">
              <a:xfrm>
                <a:off x="39633689" y="16959230"/>
                <a:ext cx="8929750" cy="6431847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pic>
            <p:nvPicPr>
              <p:cNvPr id="17" name="Picture 72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45869739" y="17254829"/>
                <a:ext cx="1317788" cy="954537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</p:pic>
          <p:sp>
            <p:nvSpPr>
              <p:cNvPr id="18" name="Oval 6"/>
              <p:cNvSpPr>
                <a:spLocks noChangeArrowheads="1"/>
              </p:cNvSpPr>
              <p:nvPr/>
            </p:nvSpPr>
            <p:spPr bwMode="auto">
              <a:xfrm>
                <a:off x="40912267" y="18045074"/>
                <a:ext cx="871138" cy="2398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19" name="Oval 7"/>
              <p:cNvSpPr>
                <a:spLocks noChangeArrowheads="1"/>
              </p:cNvSpPr>
              <p:nvPr/>
            </p:nvSpPr>
            <p:spPr bwMode="auto">
              <a:xfrm>
                <a:off x="41161162" y="18202795"/>
                <a:ext cx="871138" cy="2398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0" name="Oval 8"/>
              <p:cNvSpPr>
                <a:spLocks noChangeArrowheads="1"/>
              </p:cNvSpPr>
              <p:nvPr/>
            </p:nvSpPr>
            <p:spPr bwMode="auto">
              <a:xfrm>
                <a:off x="41566899" y="18360515"/>
                <a:ext cx="871138" cy="23986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1" name="Rectangle 9"/>
              <p:cNvSpPr>
                <a:spLocks noChangeArrowheads="1"/>
              </p:cNvSpPr>
              <p:nvPr/>
            </p:nvSpPr>
            <p:spPr bwMode="auto">
              <a:xfrm>
                <a:off x="40994096" y="18518236"/>
                <a:ext cx="783610" cy="29728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/>
                  <a:t>Sample</a:t>
                </a:r>
              </a:p>
            </p:txBody>
          </p:sp>
          <p:sp>
            <p:nvSpPr>
              <p:cNvPr id="22" name="Line 10"/>
              <p:cNvSpPr>
                <a:spLocks noChangeShapeType="1"/>
              </p:cNvSpPr>
              <p:nvPr/>
            </p:nvSpPr>
            <p:spPr bwMode="auto">
              <a:xfrm>
                <a:off x="41812386" y="18991396"/>
                <a:ext cx="0" cy="1025182"/>
              </a:xfrm>
              <a:prstGeom prst="line">
                <a:avLst/>
              </a:prstGeom>
              <a:noFill/>
              <a:ln w="9525">
                <a:solidFill>
                  <a:srgbClr val="00408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3" name="Rectangle 11"/>
              <p:cNvSpPr>
                <a:spLocks noChangeArrowheads="1"/>
              </p:cNvSpPr>
              <p:nvPr/>
            </p:nvSpPr>
            <p:spPr bwMode="auto">
              <a:xfrm>
                <a:off x="40128071" y="18991396"/>
                <a:ext cx="1141588" cy="356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800" u="sng">
                    <a:solidFill>
                      <a:srgbClr val="004080"/>
                    </a:solidFill>
                  </a:rPr>
                  <a:t>FIXATION</a:t>
                </a:r>
              </a:p>
            </p:txBody>
          </p:sp>
          <p:sp>
            <p:nvSpPr>
              <p:cNvPr id="24" name="Rectangle 12"/>
              <p:cNvSpPr>
                <a:spLocks noChangeArrowheads="1"/>
              </p:cNvSpPr>
              <p:nvPr/>
            </p:nvSpPr>
            <p:spPr bwMode="auto">
              <a:xfrm>
                <a:off x="39725746" y="20578457"/>
                <a:ext cx="189237" cy="5351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pt-PT"/>
              </a:p>
            </p:txBody>
          </p:sp>
          <p:sp>
            <p:nvSpPr>
              <p:cNvPr id="25" name="Rectangle 13"/>
              <p:cNvSpPr>
                <a:spLocks noChangeArrowheads="1"/>
              </p:cNvSpPr>
              <p:nvPr/>
            </p:nvSpPr>
            <p:spPr bwMode="auto">
              <a:xfrm>
                <a:off x="39766660" y="19292050"/>
                <a:ext cx="2291211" cy="92158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</a:rPr>
                  <a:t>Application of chemical fixatives</a:t>
                </a:r>
                <a:r>
                  <a:rPr lang="en-GB" sz="1400"/>
                  <a:t> (</a:t>
                </a:r>
                <a:r>
                  <a:rPr lang="en-GB" sz="1400">
                    <a:solidFill>
                      <a:srgbClr val="000000"/>
                    </a:solidFill>
                  </a:rPr>
                  <a:t>formalin, paraformaldehyde and ethanol)</a:t>
                </a:r>
              </a:p>
            </p:txBody>
          </p:sp>
          <p:sp>
            <p:nvSpPr>
              <p:cNvPr id="26" name="Line 24"/>
              <p:cNvSpPr>
                <a:spLocks noChangeShapeType="1"/>
              </p:cNvSpPr>
              <p:nvPr/>
            </p:nvSpPr>
            <p:spPr bwMode="auto">
              <a:xfrm>
                <a:off x="41976043" y="20898826"/>
                <a:ext cx="1145606" cy="946322"/>
              </a:xfrm>
              <a:prstGeom prst="line">
                <a:avLst/>
              </a:prstGeom>
              <a:noFill/>
              <a:ln w="9525">
                <a:solidFill>
                  <a:srgbClr val="00408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7" name="Rectangle 29"/>
              <p:cNvSpPr>
                <a:spLocks noChangeArrowheads="1"/>
              </p:cNvSpPr>
              <p:nvPr/>
            </p:nvSpPr>
            <p:spPr bwMode="auto">
              <a:xfrm>
                <a:off x="40175805" y="21325985"/>
                <a:ext cx="1785291" cy="356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800" u="sng">
                    <a:solidFill>
                      <a:srgbClr val="004080"/>
                    </a:solidFill>
                  </a:rPr>
                  <a:t>HYBRIDIZATION</a:t>
                </a:r>
              </a:p>
            </p:txBody>
          </p:sp>
          <p:sp>
            <p:nvSpPr>
              <p:cNvPr id="28" name="Rectangle 30"/>
              <p:cNvSpPr>
                <a:spLocks noChangeArrowheads="1"/>
              </p:cNvSpPr>
              <p:nvPr/>
            </p:nvSpPr>
            <p:spPr bwMode="auto">
              <a:xfrm>
                <a:off x="40257633" y="21641425"/>
                <a:ext cx="2291211" cy="7134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</a:rPr>
                  <a:t>Temperature, pH, ionic strength and formamide concentrations</a:t>
                </a:r>
              </a:p>
            </p:txBody>
          </p:sp>
          <p:grpSp>
            <p:nvGrpSpPr>
              <p:cNvPr id="29" name="Group 79"/>
              <p:cNvGrpSpPr>
                <a:grpSpLocks/>
              </p:cNvGrpSpPr>
              <p:nvPr/>
            </p:nvGrpSpPr>
            <p:grpSpPr bwMode="auto">
              <a:xfrm>
                <a:off x="42876162" y="20819963"/>
                <a:ext cx="2659443" cy="1813782"/>
                <a:chOff x="2160" y="2592"/>
                <a:chExt cx="1560" cy="1104"/>
              </a:xfrm>
            </p:grpSpPr>
            <p:sp>
              <p:nvSpPr>
                <p:cNvPr id="46" name="Oval 31">
                  <a:hlinkClick r:id="rId6"/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160" y="3168"/>
                  <a:ext cx="1248" cy="528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pic>
              <p:nvPicPr>
                <p:cNvPr id="47" name="Picture 33" descr="PNA_Probe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2688" y="2592"/>
                  <a:ext cx="648" cy="2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sp>
              <p:nvSpPr>
                <p:cNvPr id="4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2784" y="2832"/>
                  <a:ext cx="192" cy="43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grpSp>
              <p:nvGrpSpPr>
                <p:cNvPr id="49" name="Group 49"/>
                <p:cNvGrpSpPr>
                  <a:grpSpLocks/>
                </p:cNvGrpSpPr>
                <p:nvPr/>
              </p:nvGrpSpPr>
              <p:grpSpPr bwMode="auto">
                <a:xfrm>
                  <a:off x="2400" y="3312"/>
                  <a:ext cx="336" cy="240"/>
                  <a:chOff x="3504" y="3456"/>
                  <a:chExt cx="336" cy="240"/>
                </a:xfrm>
              </p:grpSpPr>
              <p:sp>
                <p:nvSpPr>
                  <p:cNvPr id="54" name="Oval 48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504"/>
                    <a:ext cx="336" cy="192"/>
                  </a:xfrm>
                  <a:prstGeom prst="ellipse">
                    <a:avLst/>
                  </a:prstGeom>
                  <a:solidFill>
                    <a:srgbClr val="99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PT"/>
                  </a:p>
                </p:txBody>
              </p:sp>
              <p:sp>
                <p:nvSpPr>
                  <p:cNvPr id="55" name="Oval 47"/>
                  <p:cNvSpPr>
                    <a:spLocks noChangeArrowheads="1"/>
                  </p:cNvSpPr>
                  <p:nvPr/>
                </p:nvSpPr>
                <p:spPr bwMode="auto">
                  <a:xfrm>
                    <a:off x="3540" y="3456"/>
                    <a:ext cx="264" cy="96"/>
                  </a:xfrm>
                  <a:prstGeom prst="ellipse">
                    <a:avLst/>
                  </a:prstGeom>
                  <a:solidFill>
                    <a:srgbClr val="99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PT"/>
                  </a:p>
                </p:txBody>
              </p:sp>
            </p:grpSp>
            <p:grpSp>
              <p:nvGrpSpPr>
                <p:cNvPr id="50" name="Group 50"/>
                <p:cNvGrpSpPr>
                  <a:grpSpLocks/>
                </p:cNvGrpSpPr>
                <p:nvPr/>
              </p:nvGrpSpPr>
              <p:grpSpPr bwMode="auto">
                <a:xfrm>
                  <a:off x="2784" y="3312"/>
                  <a:ext cx="336" cy="240"/>
                  <a:chOff x="3504" y="3456"/>
                  <a:chExt cx="336" cy="240"/>
                </a:xfrm>
              </p:grpSpPr>
              <p:sp>
                <p:nvSpPr>
                  <p:cNvPr id="52" name="Oval 51"/>
                  <p:cNvSpPr>
                    <a:spLocks noChangeArrowheads="1"/>
                  </p:cNvSpPr>
                  <p:nvPr/>
                </p:nvSpPr>
                <p:spPr bwMode="auto">
                  <a:xfrm>
                    <a:off x="3504" y="3504"/>
                    <a:ext cx="336" cy="192"/>
                  </a:xfrm>
                  <a:prstGeom prst="ellipse">
                    <a:avLst/>
                  </a:prstGeom>
                  <a:solidFill>
                    <a:srgbClr val="99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PT"/>
                  </a:p>
                </p:txBody>
              </p:sp>
              <p:sp>
                <p:nvSpPr>
                  <p:cNvPr id="53" name="Oval 52"/>
                  <p:cNvSpPr>
                    <a:spLocks noChangeArrowheads="1"/>
                  </p:cNvSpPr>
                  <p:nvPr/>
                </p:nvSpPr>
                <p:spPr bwMode="auto">
                  <a:xfrm>
                    <a:off x="3540" y="3456"/>
                    <a:ext cx="264" cy="96"/>
                  </a:xfrm>
                  <a:prstGeom prst="ellipse">
                    <a:avLst/>
                  </a:prstGeom>
                  <a:solidFill>
                    <a:srgbClr val="99000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pt-PT"/>
                  </a:p>
                </p:txBody>
              </p:sp>
            </p:grpSp>
            <p:pic>
              <p:nvPicPr>
                <p:cNvPr id="51" name="Picture 53" descr="PNA_Probe"/>
                <p:cNvPicPr>
                  <a:picLocks noChangeAspect="1" noChangeArrowheads="1"/>
                </p:cNvPicPr>
                <p:nvPr/>
              </p:nvPicPr>
              <p:blipFill>
                <a:blip r:embed="rId7" cstate="print"/>
                <a:srcRect/>
                <a:stretch>
                  <a:fillRect/>
                </a:stretch>
              </p:blipFill>
              <p:spPr bwMode="auto">
                <a:xfrm>
                  <a:off x="3072" y="2794"/>
                  <a:ext cx="648" cy="23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sp>
            <p:nvSpPr>
              <p:cNvPr id="30" name="Line 54"/>
              <p:cNvSpPr>
                <a:spLocks noChangeShapeType="1"/>
              </p:cNvSpPr>
              <p:nvPr/>
            </p:nvSpPr>
            <p:spPr bwMode="auto">
              <a:xfrm flipV="1">
                <a:off x="45658346" y="20189084"/>
                <a:ext cx="572803" cy="1182902"/>
              </a:xfrm>
              <a:prstGeom prst="line">
                <a:avLst/>
              </a:prstGeom>
              <a:noFill/>
              <a:ln w="9525">
                <a:solidFill>
                  <a:srgbClr val="00408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1" name="Rectangle 57"/>
              <p:cNvSpPr>
                <a:spLocks noChangeArrowheads="1"/>
              </p:cNvSpPr>
              <p:nvPr/>
            </p:nvSpPr>
            <p:spPr bwMode="auto">
              <a:xfrm>
                <a:off x="42139700" y="22633750"/>
                <a:ext cx="3764133" cy="505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20000"/>
                  </a:spcBef>
                </a:pPr>
                <a:r>
                  <a:rPr lang="en-GB" sz="1400">
                    <a:solidFill>
                      <a:srgbClr val="000000"/>
                    </a:solidFill>
                  </a:rPr>
                  <a:t>The probe accesses and hybridizes with the target sequence on the rRNA of the cell</a:t>
                </a:r>
                <a:endParaRPr lang="en-GB" sz="1400"/>
              </a:p>
            </p:txBody>
          </p:sp>
          <p:sp>
            <p:nvSpPr>
              <p:cNvPr id="32" name="Rectangle 59"/>
              <p:cNvSpPr>
                <a:spLocks noChangeArrowheads="1"/>
              </p:cNvSpPr>
              <p:nvPr/>
            </p:nvSpPr>
            <p:spPr bwMode="auto">
              <a:xfrm>
                <a:off x="46231149" y="20348449"/>
                <a:ext cx="1153675" cy="356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800" u="sng">
                    <a:solidFill>
                      <a:srgbClr val="004080"/>
                    </a:solidFill>
                  </a:rPr>
                  <a:t>WASHING</a:t>
                </a:r>
                <a:endParaRPr lang="en-GB" sz="1800" u="sng"/>
              </a:p>
            </p:txBody>
          </p:sp>
          <p:sp>
            <p:nvSpPr>
              <p:cNvPr id="33" name="Rectangle 60"/>
              <p:cNvSpPr>
                <a:spLocks noChangeArrowheads="1"/>
              </p:cNvSpPr>
              <p:nvPr/>
            </p:nvSpPr>
            <p:spPr bwMode="auto">
              <a:xfrm>
                <a:off x="46006422" y="20783152"/>
                <a:ext cx="2373040" cy="133777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</a:rPr>
                  <a:t>All loosely bound or unbound labelled probes are removed from the sample providing specificity to the detection</a:t>
                </a:r>
              </a:p>
            </p:txBody>
          </p:sp>
          <p:sp>
            <p:nvSpPr>
              <p:cNvPr id="34" name="Line 68"/>
              <p:cNvSpPr>
                <a:spLocks noChangeShapeType="1"/>
              </p:cNvSpPr>
              <p:nvPr/>
            </p:nvSpPr>
            <p:spPr bwMode="auto">
              <a:xfrm flipH="1" flipV="1">
                <a:off x="46538007" y="18774851"/>
                <a:ext cx="20457" cy="805031"/>
              </a:xfrm>
              <a:prstGeom prst="line">
                <a:avLst/>
              </a:prstGeom>
              <a:noFill/>
              <a:ln w="9525">
                <a:solidFill>
                  <a:srgbClr val="00408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5" name="Rectangle 69"/>
              <p:cNvSpPr>
                <a:spLocks noChangeArrowheads="1"/>
              </p:cNvSpPr>
              <p:nvPr/>
            </p:nvSpPr>
            <p:spPr bwMode="auto">
              <a:xfrm>
                <a:off x="46551646" y="18848465"/>
                <a:ext cx="1220409" cy="35674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800"/>
                  <a:t>Detection</a:t>
                </a:r>
              </a:p>
            </p:txBody>
          </p:sp>
          <p:sp>
            <p:nvSpPr>
              <p:cNvPr id="36" name="Rectangle 73"/>
              <p:cNvSpPr>
                <a:spLocks noChangeArrowheads="1"/>
              </p:cNvSpPr>
              <p:nvPr/>
            </p:nvSpPr>
            <p:spPr bwMode="auto">
              <a:xfrm>
                <a:off x="45448658" y="18209372"/>
                <a:ext cx="2466765" cy="5053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sz="1400">
                    <a:solidFill>
                      <a:srgbClr val="000000"/>
                    </a:solidFill>
                  </a:rPr>
                  <a:t>Epifluorescence microscopy</a:t>
                </a:r>
              </a:p>
              <a:p>
                <a:r>
                  <a:rPr lang="en-GB" sz="1400">
                    <a:solidFill>
                      <a:srgbClr val="000000"/>
                    </a:solidFill>
                  </a:rPr>
                  <a:t>(or flow cytometry)</a:t>
                </a:r>
              </a:p>
            </p:txBody>
          </p:sp>
          <p:grpSp>
            <p:nvGrpSpPr>
              <p:cNvPr id="37" name="Group 77"/>
              <p:cNvGrpSpPr>
                <a:grpSpLocks/>
              </p:cNvGrpSpPr>
              <p:nvPr/>
            </p:nvGrpSpPr>
            <p:grpSpPr bwMode="auto">
              <a:xfrm>
                <a:off x="41023072" y="20106955"/>
                <a:ext cx="1783191" cy="773817"/>
                <a:chOff x="1025" y="2158"/>
                <a:chExt cx="1046" cy="471"/>
              </a:xfrm>
            </p:grpSpPr>
            <p:sp>
              <p:nvSpPr>
                <p:cNvPr id="42" name="Rectangle 23"/>
                <p:cNvSpPr>
                  <a:spLocks noChangeArrowheads="1"/>
                </p:cNvSpPr>
                <p:nvPr/>
              </p:nvSpPr>
              <p:spPr bwMode="auto">
                <a:xfrm>
                  <a:off x="1025" y="2448"/>
                  <a:ext cx="1046" cy="18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sz="1400" dirty="0" err="1"/>
                    <a:t>Permeabilized</a:t>
                  </a:r>
                  <a:r>
                    <a:rPr lang="en-GB" sz="1400" dirty="0"/>
                    <a:t> cells</a:t>
                  </a:r>
                </a:p>
              </p:txBody>
            </p:sp>
            <p:sp>
              <p:nvSpPr>
                <p:cNvPr id="43" name="Oval 74"/>
                <p:cNvSpPr>
                  <a:spLocks noChangeArrowheads="1"/>
                </p:cNvSpPr>
                <p:nvPr/>
              </p:nvSpPr>
              <p:spPr bwMode="auto">
                <a:xfrm>
                  <a:off x="1056" y="2158"/>
                  <a:ext cx="511" cy="14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4" name="Oval 75"/>
                <p:cNvSpPr>
                  <a:spLocks noChangeArrowheads="1"/>
                </p:cNvSpPr>
                <p:nvPr/>
              </p:nvSpPr>
              <p:spPr bwMode="auto">
                <a:xfrm>
                  <a:off x="1202" y="2254"/>
                  <a:ext cx="511" cy="14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  <p:sp>
              <p:nvSpPr>
                <p:cNvPr id="45" name="Oval 76"/>
                <p:cNvSpPr>
                  <a:spLocks noChangeArrowheads="1"/>
                </p:cNvSpPr>
                <p:nvPr/>
              </p:nvSpPr>
              <p:spPr bwMode="auto">
                <a:xfrm>
                  <a:off x="1440" y="2350"/>
                  <a:ext cx="511" cy="146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pt-PT"/>
                </a:p>
              </p:txBody>
            </p:sp>
          </p:grpSp>
          <p:sp>
            <p:nvSpPr>
              <p:cNvPr id="38" name="Oval 80"/>
              <p:cNvSpPr>
                <a:spLocks noChangeArrowheads="1"/>
              </p:cNvSpPr>
              <p:nvPr/>
            </p:nvSpPr>
            <p:spPr bwMode="auto">
              <a:xfrm>
                <a:off x="45576521" y="19397201"/>
                <a:ext cx="871138" cy="23986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39" name="Oval 81"/>
              <p:cNvSpPr>
                <a:spLocks noChangeArrowheads="1"/>
              </p:cNvSpPr>
              <p:nvPr/>
            </p:nvSpPr>
            <p:spPr bwMode="auto">
              <a:xfrm>
                <a:off x="45825419" y="19554899"/>
                <a:ext cx="871138" cy="23986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0" name="Oval 82"/>
              <p:cNvSpPr>
                <a:spLocks noChangeArrowheads="1"/>
              </p:cNvSpPr>
              <p:nvPr/>
            </p:nvSpPr>
            <p:spPr bwMode="auto">
              <a:xfrm>
                <a:off x="46231149" y="19712600"/>
                <a:ext cx="871138" cy="23986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41" name="CaixaDeTexto 75"/>
              <p:cNvSpPr txBox="1">
                <a:spLocks noChangeArrowheads="1"/>
              </p:cNvSpPr>
              <p:nvPr/>
            </p:nvSpPr>
            <p:spPr bwMode="auto">
              <a:xfrm>
                <a:off x="39910702" y="17156694"/>
                <a:ext cx="6723911" cy="80266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GB" sz="2400"/>
                  <a:t>FISH protocol:</a:t>
                </a:r>
              </a:p>
              <a:p>
                <a:endParaRPr lang="en-GB" sz="2400"/>
              </a:p>
            </p:txBody>
          </p:sp>
        </p:grpSp>
        <p:sp>
          <p:nvSpPr>
            <p:cNvPr id="15" name="CaixaDeTexto 219"/>
            <p:cNvSpPr txBox="1">
              <a:spLocks noChangeArrowheads="1"/>
            </p:cNvSpPr>
            <p:nvPr/>
          </p:nvSpPr>
          <p:spPr bwMode="auto">
            <a:xfrm>
              <a:off x="19649749" y="20820899"/>
              <a:ext cx="6990617" cy="390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GB" sz="2800" b="1" dirty="0"/>
                <a:t>FIG. </a:t>
              </a:r>
              <a:r>
                <a:rPr lang="en-GB" sz="2800" b="1" dirty="0" smtClean="0"/>
                <a:t>1 </a:t>
              </a:r>
              <a:r>
                <a:rPr lang="en-GB" sz="2800" dirty="0"/>
                <a:t>– </a:t>
              </a:r>
              <a:r>
                <a:rPr lang="en-GB" sz="2800" dirty="0" err="1"/>
                <a:t>Squematic</a:t>
              </a:r>
              <a:r>
                <a:rPr lang="en-GB" sz="2800" dirty="0"/>
                <a:t>  PNA-FISH </a:t>
              </a:r>
              <a:r>
                <a:rPr lang="en-GB" sz="2800" dirty="0" err="1"/>
                <a:t>proceedment</a:t>
              </a:r>
              <a:r>
                <a:rPr lang="en-GB" sz="2800" dirty="0"/>
                <a:t>.</a:t>
              </a:r>
            </a:p>
          </p:txBody>
        </p:sp>
      </p:grpSp>
      <p:pic>
        <p:nvPicPr>
          <p:cNvPr id="56" name="Imagem 55"/>
          <p:cNvPicPr/>
          <p:nvPr/>
        </p:nvPicPr>
        <p:blipFill>
          <a:blip r:embed="rId8" cstate="print"/>
          <a:srcRect r="24995" b="5271"/>
          <a:stretch>
            <a:fillRect/>
          </a:stretch>
        </p:blipFill>
        <p:spPr bwMode="auto">
          <a:xfrm>
            <a:off x="30045222" y="6283003"/>
            <a:ext cx="10873208" cy="19154128"/>
          </a:xfrm>
          <a:prstGeom prst="rect">
            <a:avLst/>
          </a:prstGeom>
          <a:noFill/>
        </p:spPr>
      </p:pic>
      <p:sp>
        <p:nvSpPr>
          <p:cNvPr id="58" name="CaixaDeTexto 57"/>
          <p:cNvSpPr txBox="1"/>
          <p:nvPr/>
        </p:nvSpPr>
        <p:spPr>
          <a:xfrm>
            <a:off x="30477270" y="5706939"/>
            <a:ext cx="114492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Table 1 </a:t>
            </a:r>
            <a:r>
              <a:rPr lang="en-GB" sz="2800" dirty="0" smtClean="0"/>
              <a:t>– Results </a:t>
            </a:r>
            <a:r>
              <a:rPr lang="en-GB" sz="2800" i="1" dirty="0" smtClean="0"/>
              <a:t>of A. fumigatus</a:t>
            </a:r>
            <a:r>
              <a:rPr lang="en-GB" sz="2800" dirty="0" smtClean="0"/>
              <a:t> probe specificity test</a:t>
            </a:r>
            <a:endParaRPr lang="pt-PT" sz="2800" dirty="0" smtClean="0"/>
          </a:p>
          <a:p>
            <a:endParaRPr lang="pt-PT" sz="2800" dirty="0"/>
          </a:p>
        </p:txBody>
      </p:sp>
      <p:sp>
        <p:nvSpPr>
          <p:cNvPr id="59" name="Text Box 214"/>
          <p:cNvSpPr txBox="1">
            <a:spLocks noChangeArrowheads="1"/>
          </p:cNvSpPr>
          <p:nvPr/>
        </p:nvSpPr>
        <p:spPr bwMode="auto">
          <a:xfrm>
            <a:off x="14635510" y="14635931"/>
            <a:ext cx="13609512" cy="10525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defTabSz="2952750">
              <a:lnSpc>
                <a:spcPct val="150000"/>
              </a:lnSpc>
              <a:spcBef>
                <a:spcPct val="50000"/>
              </a:spcBef>
            </a:pPr>
            <a:r>
              <a:rPr lang="en-US" sz="3600" b="1" dirty="0" smtClean="0"/>
              <a:t>Results and Discussion</a:t>
            </a:r>
            <a:endParaRPr lang="en-US" sz="3600" b="1" dirty="0"/>
          </a:p>
          <a:p>
            <a:pPr algn="just">
              <a:lnSpc>
                <a:spcPct val="150000"/>
              </a:lnSpc>
            </a:pPr>
            <a:r>
              <a:rPr lang="en-GB" dirty="0" smtClean="0"/>
              <a:t>As expected, for the optimized hybridization conditions, the probe only hybridized with </a:t>
            </a:r>
            <a:r>
              <a:rPr lang="en-GB" i="1" dirty="0" smtClean="0"/>
              <a:t>Aspergillus fumigatus</a:t>
            </a:r>
            <a:r>
              <a:rPr lang="en-GB" dirty="0" smtClean="0"/>
              <a:t> strains (Table 1). </a:t>
            </a:r>
          </a:p>
          <a:p>
            <a:pPr algn="just">
              <a:lnSpc>
                <a:spcPct val="150000"/>
              </a:lnSpc>
            </a:pPr>
            <a:r>
              <a:rPr lang="en-GB" dirty="0" smtClean="0"/>
              <a:t>Therefore, in practical terms, specificity and sensitivity</a:t>
            </a:r>
            <a:r>
              <a:rPr lang="en-US" dirty="0" smtClean="0"/>
              <a:t>) </a:t>
            </a:r>
            <a:r>
              <a:rPr lang="en-GB" dirty="0" smtClean="0"/>
              <a:t>were 100% showing the good quality of the selected sequence regarding the capacity of discriminating </a:t>
            </a:r>
            <a:r>
              <a:rPr lang="en-GB" i="1" dirty="0" smtClean="0"/>
              <a:t>A. fumigatus</a:t>
            </a:r>
            <a:r>
              <a:rPr lang="en-GB" dirty="0" smtClean="0"/>
              <a:t> among other strains.</a:t>
            </a:r>
          </a:p>
          <a:p>
            <a:pPr>
              <a:lnSpc>
                <a:spcPct val="150000"/>
              </a:lnSpc>
            </a:pPr>
            <a:endParaRPr lang="en-GB" dirty="0" smtClean="0"/>
          </a:p>
          <a:p>
            <a:pPr>
              <a:lnSpc>
                <a:spcPct val="150000"/>
              </a:lnSpc>
            </a:pPr>
            <a:r>
              <a:rPr lang="pt-PT" dirty="0" smtClean="0"/>
              <a:t/>
            </a:r>
            <a:br>
              <a:rPr lang="pt-PT" dirty="0" smtClean="0"/>
            </a:br>
            <a:endParaRPr lang="pt-PT" dirty="0" smtClean="0"/>
          </a:p>
          <a:p>
            <a:pPr>
              <a:lnSpc>
                <a:spcPct val="150000"/>
              </a:lnSpc>
            </a:pPr>
            <a:endParaRPr lang="pt-PT" dirty="0" smtClean="0"/>
          </a:p>
          <a:p>
            <a:pPr algn="just">
              <a:lnSpc>
                <a:spcPct val="150000"/>
              </a:lnSpc>
            </a:pPr>
            <a:endParaRPr lang="en-US" b="1" dirty="0" smtClean="0"/>
          </a:p>
          <a:p>
            <a:pPr algn="just">
              <a:lnSpc>
                <a:spcPct val="150000"/>
              </a:lnSpc>
            </a:pPr>
            <a:endParaRPr lang="en-GB" dirty="0" smtClean="0"/>
          </a:p>
          <a:p>
            <a:pPr algn="just">
              <a:lnSpc>
                <a:spcPct val="150000"/>
              </a:lnSpc>
            </a:pPr>
            <a:endParaRPr lang="pt-PT" dirty="0" smtClean="0"/>
          </a:p>
          <a:p>
            <a:pPr defTabSz="2952750">
              <a:spcBef>
                <a:spcPct val="50000"/>
              </a:spcBef>
            </a:pPr>
            <a:endParaRPr lang="en-US" dirty="0"/>
          </a:p>
        </p:txBody>
      </p:sp>
      <p:sp>
        <p:nvSpPr>
          <p:cNvPr id="66" name="CaixaDeTexto 151"/>
          <p:cNvSpPr txBox="1">
            <a:spLocks noChangeArrowheads="1"/>
          </p:cNvSpPr>
          <p:nvPr/>
        </p:nvSpPr>
        <p:spPr bwMode="auto">
          <a:xfrm>
            <a:off x="665958" y="24367458"/>
            <a:ext cx="12961440" cy="387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3600" b="1" dirty="0" smtClean="0"/>
              <a:t>Methods</a:t>
            </a:r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GB" dirty="0" smtClean="0"/>
              <a:t>Specificity </a:t>
            </a:r>
            <a:r>
              <a:rPr lang="en-GB" dirty="0"/>
              <a:t>and sensitivity </a:t>
            </a:r>
            <a:r>
              <a:rPr lang="en-GB" dirty="0" smtClean="0"/>
              <a:t>determination was accessed using </a:t>
            </a:r>
            <a:r>
              <a:rPr lang="en-GB" i="1" dirty="0" smtClean="0"/>
              <a:t>Aspergillus fumigatus </a:t>
            </a:r>
            <a:r>
              <a:rPr lang="en-GB" dirty="0"/>
              <a:t>strains </a:t>
            </a:r>
            <a:r>
              <a:rPr lang="en-GB" dirty="0" smtClean="0"/>
              <a:t>and other microorganisms that can be related with pulmonary diseases, by fluorescence </a:t>
            </a:r>
            <a:r>
              <a:rPr lang="en-GB" dirty="0"/>
              <a:t>microscopy. </a:t>
            </a:r>
            <a:endParaRPr lang="en-GB" dirty="0" smtClean="0"/>
          </a:p>
          <a:p>
            <a:pPr algn="just">
              <a:lnSpc>
                <a:spcPct val="150000"/>
              </a:lnSpc>
              <a:buFont typeface="Arial" charset="0"/>
              <a:buChar char="•"/>
            </a:pPr>
            <a:r>
              <a:rPr lang="en-GB" dirty="0" smtClean="0"/>
              <a:t>The hybridization procedure is represented in Figure 1.</a:t>
            </a:r>
            <a:endParaRPr lang="en-GB" dirty="0"/>
          </a:p>
        </p:txBody>
      </p:sp>
      <p:pic>
        <p:nvPicPr>
          <p:cNvPr id="1031" name="Imagem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5139566" y="19388459"/>
            <a:ext cx="11749102" cy="4320480"/>
          </a:xfrm>
          <a:prstGeom prst="rect">
            <a:avLst/>
          </a:prstGeom>
          <a:noFill/>
        </p:spPr>
      </p:pic>
      <p:sp>
        <p:nvSpPr>
          <p:cNvPr id="68" name="CaixaDeTexto 219"/>
          <p:cNvSpPr txBox="1">
            <a:spLocks noChangeArrowheads="1"/>
          </p:cNvSpPr>
          <p:nvPr/>
        </p:nvSpPr>
        <p:spPr bwMode="auto">
          <a:xfrm>
            <a:off x="14707518" y="23708939"/>
            <a:ext cx="1332148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GB" sz="2800" b="1" dirty="0"/>
              <a:t>FIG. </a:t>
            </a:r>
            <a:r>
              <a:rPr lang="en-GB" sz="2800" b="1" dirty="0" smtClean="0"/>
              <a:t>2 </a:t>
            </a:r>
            <a:r>
              <a:rPr lang="en-GB" sz="2800" dirty="0" smtClean="0"/>
              <a:t>– </a:t>
            </a:r>
            <a:r>
              <a:rPr lang="en-US" sz="2800" dirty="0" smtClean="0"/>
              <a:t>Epifluorescence microscope visualization of </a:t>
            </a:r>
            <a:r>
              <a:rPr lang="en-US" sz="2800" i="1" dirty="0" smtClean="0"/>
              <a:t>A. fumigatus</a:t>
            </a:r>
            <a:r>
              <a:rPr lang="en-US" sz="2800" dirty="0" smtClean="0"/>
              <a:t> ATCC 46645</a:t>
            </a:r>
            <a:r>
              <a:rPr lang="en-GB" sz="2800" dirty="0" smtClean="0"/>
              <a:t>. </a:t>
            </a:r>
            <a:r>
              <a:rPr lang="en-US" sz="2800" dirty="0" smtClean="0"/>
              <a:t>Visualization of the same microscopic field at the green channel (negative control of FUM628) (B). Images were obtained with equal exposure times. </a:t>
            </a:r>
            <a:endParaRPr lang="en-GB" sz="2800" dirty="0"/>
          </a:p>
        </p:txBody>
      </p:sp>
      <p:sp>
        <p:nvSpPr>
          <p:cNvPr id="69" name="CaixaDeTexto 68"/>
          <p:cNvSpPr txBox="1"/>
          <p:nvPr/>
        </p:nvSpPr>
        <p:spPr>
          <a:xfrm>
            <a:off x="13699406" y="25467903"/>
            <a:ext cx="154097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PT" sz="2400" dirty="0" smtClean="0"/>
              <a:t>-</a:t>
            </a:r>
            <a:r>
              <a:rPr lang="pt-PT" sz="2400" dirty="0" err="1" smtClean="0"/>
              <a:t>Abad</a:t>
            </a:r>
            <a:r>
              <a:rPr lang="pt-PT" sz="2400" dirty="0" smtClean="0"/>
              <a:t> A, </a:t>
            </a:r>
            <a:r>
              <a:rPr lang="pt-PT" sz="2400" dirty="0" err="1" smtClean="0"/>
              <a:t>Victoria</a:t>
            </a:r>
            <a:r>
              <a:rPr lang="pt-PT" sz="2400" dirty="0" smtClean="0"/>
              <a:t> </a:t>
            </a:r>
            <a:r>
              <a:rPr lang="pt-PT" sz="2400" dirty="0" err="1" smtClean="0"/>
              <a:t>Fernandez-Molina</a:t>
            </a:r>
            <a:r>
              <a:rPr lang="pt-PT" sz="2400" dirty="0" smtClean="0"/>
              <a:t> J, </a:t>
            </a:r>
            <a:r>
              <a:rPr lang="pt-PT" sz="2400" dirty="0" err="1" smtClean="0"/>
              <a:t>Bikandi</a:t>
            </a:r>
            <a:r>
              <a:rPr lang="pt-PT" sz="2400" dirty="0" smtClean="0"/>
              <a:t> J, </a:t>
            </a:r>
            <a:r>
              <a:rPr lang="pt-PT" sz="2400" dirty="0" err="1" smtClean="0"/>
              <a:t>Ramirez</a:t>
            </a:r>
            <a:r>
              <a:rPr lang="pt-PT" sz="2400" dirty="0" smtClean="0"/>
              <a:t> A, </a:t>
            </a:r>
            <a:r>
              <a:rPr lang="pt-PT" sz="2400" dirty="0" err="1" smtClean="0"/>
              <a:t>Margareto</a:t>
            </a:r>
            <a:r>
              <a:rPr lang="pt-PT" sz="2400" dirty="0" smtClean="0"/>
              <a:t> J, </a:t>
            </a:r>
            <a:r>
              <a:rPr lang="pt-PT" sz="2400" dirty="0" err="1" smtClean="0"/>
              <a:t>Sendino</a:t>
            </a:r>
            <a:r>
              <a:rPr lang="pt-PT" sz="2400" dirty="0" smtClean="0"/>
              <a:t> J, </a:t>
            </a:r>
            <a:r>
              <a:rPr lang="pt-PT" sz="2400" dirty="0" err="1" smtClean="0"/>
              <a:t>Luis</a:t>
            </a:r>
            <a:r>
              <a:rPr lang="pt-PT" sz="2400" dirty="0" smtClean="0"/>
              <a:t> </a:t>
            </a:r>
            <a:r>
              <a:rPr lang="pt-PT" sz="2400" dirty="0" err="1" smtClean="0"/>
              <a:t>Hernando</a:t>
            </a:r>
            <a:r>
              <a:rPr lang="pt-PT" sz="2400" dirty="0" smtClean="0"/>
              <a:t> F, </a:t>
            </a:r>
            <a:r>
              <a:rPr lang="pt-PT" sz="2400" dirty="0" err="1" smtClean="0"/>
              <a:t>Ponton</a:t>
            </a:r>
            <a:r>
              <a:rPr lang="pt-PT" sz="2400" dirty="0" smtClean="0"/>
              <a:t> J, </a:t>
            </a:r>
            <a:r>
              <a:rPr lang="pt-PT" sz="2400" dirty="0" err="1" smtClean="0"/>
              <a:t>Garaizar</a:t>
            </a:r>
            <a:r>
              <a:rPr lang="pt-PT" sz="2400" dirty="0" smtClean="0"/>
              <a:t> J, </a:t>
            </a:r>
            <a:r>
              <a:rPr lang="pt-PT" sz="2400" dirty="0" err="1" smtClean="0"/>
              <a:t>Rementeria</a:t>
            </a:r>
            <a:r>
              <a:rPr lang="pt-PT" sz="2400" dirty="0" smtClean="0"/>
              <a:t> A. 2010. </a:t>
            </a:r>
            <a:r>
              <a:rPr lang="en-US" sz="2400" dirty="0" smtClean="0"/>
              <a:t>“</a:t>
            </a:r>
            <a:r>
              <a:rPr lang="en-GB" sz="2400" dirty="0" smtClean="0"/>
              <a:t>What makes </a:t>
            </a:r>
            <a:r>
              <a:rPr lang="en-GB" sz="2400" i="1" dirty="0" smtClean="0"/>
              <a:t>Aspergillus fumigatus</a:t>
            </a:r>
            <a:r>
              <a:rPr lang="en-GB" sz="2400" dirty="0" smtClean="0"/>
              <a:t> a successful pathogen? Genes and molecules involved in invasive </a:t>
            </a:r>
            <a:r>
              <a:rPr lang="en-GB" sz="2400" dirty="0" err="1" smtClean="0"/>
              <a:t>aspergillosis</a:t>
            </a:r>
            <a:r>
              <a:rPr lang="en-GB" sz="2400" dirty="0" smtClean="0"/>
              <a:t>.” </a:t>
            </a:r>
            <a:r>
              <a:rPr lang="en-GB" sz="2400" i="1" dirty="0" smtClean="0"/>
              <a:t>Rev </a:t>
            </a:r>
            <a:r>
              <a:rPr lang="en-GB" sz="2400" i="1" dirty="0" err="1" smtClean="0"/>
              <a:t>Iberoam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Micol</a:t>
            </a:r>
            <a:r>
              <a:rPr lang="en-GB" sz="2400" dirty="0" smtClean="0"/>
              <a:t>, </a:t>
            </a:r>
            <a:r>
              <a:rPr lang="en-GB" sz="2400" b="1" dirty="0" smtClean="0"/>
              <a:t>27</a:t>
            </a:r>
            <a:r>
              <a:rPr lang="en-GB" sz="2400" dirty="0" smtClean="0"/>
              <a:t>(4):155-182.</a:t>
            </a:r>
            <a:endParaRPr lang="pt-PT" sz="2400" dirty="0" smtClean="0"/>
          </a:p>
          <a:p>
            <a:pPr algn="just"/>
            <a:r>
              <a:rPr lang="de-AT" sz="2400" dirty="0" smtClean="0"/>
              <a:t>-Dagenais TR and Keller NP. 2009. </a:t>
            </a:r>
            <a:r>
              <a:rPr lang="en-US" sz="2400" dirty="0" smtClean="0"/>
              <a:t>„P</a:t>
            </a:r>
            <a:r>
              <a:rPr lang="en-GB" sz="2400" dirty="0" err="1" smtClean="0"/>
              <a:t>athogenesis</a:t>
            </a:r>
            <a:r>
              <a:rPr lang="en-GB" sz="2400" dirty="0" smtClean="0"/>
              <a:t> of </a:t>
            </a:r>
            <a:r>
              <a:rPr lang="en-GB" sz="2400" i="1" dirty="0" smtClean="0"/>
              <a:t>Aspergillus fumigatus</a:t>
            </a:r>
            <a:r>
              <a:rPr lang="en-GB" sz="2400" dirty="0" smtClean="0"/>
              <a:t> in Invasive </a:t>
            </a:r>
            <a:r>
              <a:rPr lang="en-GB" sz="2400" dirty="0" err="1" smtClean="0"/>
              <a:t>Aspergillosis</a:t>
            </a:r>
            <a:r>
              <a:rPr lang="en-GB" sz="2400" dirty="0" smtClean="0"/>
              <a:t>”. </a:t>
            </a:r>
            <a:r>
              <a:rPr lang="en-GB" sz="2400" i="1" dirty="0" err="1" smtClean="0"/>
              <a:t>Clin</a:t>
            </a:r>
            <a:r>
              <a:rPr lang="en-GB" sz="2400" i="1" dirty="0" smtClean="0"/>
              <a:t> </a:t>
            </a:r>
            <a:r>
              <a:rPr lang="en-GB" sz="2400" i="1" dirty="0" err="1" smtClean="0"/>
              <a:t>Microbiol</a:t>
            </a:r>
            <a:r>
              <a:rPr lang="en-GB" sz="2400" i="1" dirty="0" smtClean="0"/>
              <a:t> Rev</a:t>
            </a:r>
            <a:r>
              <a:rPr lang="en-GB" sz="2400" dirty="0" smtClean="0"/>
              <a:t>, </a:t>
            </a:r>
            <a:r>
              <a:rPr lang="en-GB" sz="2400" b="1" dirty="0" smtClean="0"/>
              <a:t>22</a:t>
            </a:r>
            <a:r>
              <a:rPr lang="en-GB" sz="2400" dirty="0" smtClean="0"/>
              <a:t>(3):447-465.</a:t>
            </a:r>
            <a:endParaRPr lang="pt-PT" sz="2400" dirty="0" smtClean="0"/>
          </a:p>
          <a:p>
            <a:pPr algn="just"/>
            <a:r>
              <a:rPr lang="en-GB" sz="2400" dirty="0" smtClean="0"/>
              <a:t>-McCormick A, </a:t>
            </a:r>
            <a:r>
              <a:rPr lang="en-GB" sz="2400" dirty="0" err="1" smtClean="0"/>
              <a:t>Loeffler</a:t>
            </a:r>
            <a:r>
              <a:rPr lang="en-GB" sz="2400" dirty="0" smtClean="0"/>
              <a:t> J, </a:t>
            </a:r>
            <a:r>
              <a:rPr lang="en-GB" sz="2400" dirty="0" err="1" smtClean="0"/>
              <a:t>Ebel</a:t>
            </a:r>
            <a:r>
              <a:rPr lang="en-GB" sz="2400" dirty="0" smtClean="0"/>
              <a:t> F. 2010. ”</a:t>
            </a:r>
            <a:r>
              <a:rPr lang="en-GB" sz="2400" i="1" dirty="0" smtClean="0"/>
              <a:t>Aspergillus fumigatus</a:t>
            </a:r>
            <a:r>
              <a:rPr lang="en-GB" sz="2400" dirty="0" smtClean="0"/>
              <a:t>: contours of an opportunistic human pathogen.” </a:t>
            </a:r>
            <a:r>
              <a:rPr lang="en-GB" sz="2400" i="1" dirty="0" smtClean="0"/>
              <a:t>Cell </a:t>
            </a:r>
            <a:r>
              <a:rPr lang="en-GB" sz="2400" i="1" dirty="0" err="1" smtClean="0"/>
              <a:t>Microbiol</a:t>
            </a:r>
            <a:r>
              <a:rPr lang="en-GB" sz="2400" dirty="0" smtClean="0"/>
              <a:t>, </a:t>
            </a:r>
            <a:r>
              <a:rPr lang="en-GB" sz="2400" b="1" dirty="0" smtClean="0"/>
              <a:t>12</a:t>
            </a:r>
            <a:r>
              <a:rPr lang="en-GB" sz="2400" dirty="0" smtClean="0"/>
              <a:t>(11):1535-1543.</a:t>
            </a:r>
          </a:p>
          <a:p>
            <a:pPr algn="just"/>
            <a:r>
              <a:rPr lang="en-GB" sz="2400" dirty="0" smtClean="0"/>
              <a:t>-</a:t>
            </a:r>
            <a:r>
              <a:rPr lang="en-GB" sz="2400" dirty="0" err="1" smtClean="0"/>
              <a:t>Stender</a:t>
            </a:r>
            <a:r>
              <a:rPr lang="en-GB" sz="2400" dirty="0" smtClean="0"/>
              <a:t> H, </a:t>
            </a:r>
            <a:r>
              <a:rPr lang="en-GB" sz="2400" dirty="0" err="1" smtClean="0"/>
              <a:t>Fiandaca</a:t>
            </a:r>
            <a:r>
              <a:rPr lang="en-GB" sz="2400" dirty="0" smtClean="0"/>
              <a:t> M, </a:t>
            </a:r>
            <a:r>
              <a:rPr lang="en-GB" sz="2400" dirty="0" err="1" smtClean="0"/>
              <a:t>Hyldig</a:t>
            </a:r>
            <a:r>
              <a:rPr lang="en-GB" sz="2400" dirty="0" smtClean="0"/>
              <a:t>-Nielsen JJ, </a:t>
            </a:r>
            <a:r>
              <a:rPr lang="en-GB" sz="2400" dirty="0" err="1" smtClean="0"/>
              <a:t>Coull</a:t>
            </a:r>
            <a:r>
              <a:rPr lang="en-GB" sz="2400" dirty="0" smtClean="0"/>
              <a:t> J: </a:t>
            </a:r>
            <a:r>
              <a:rPr lang="en-GB" sz="2400" b="1" dirty="0" smtClean="0"/>
              <a:t>PNA for rapid microbiology</a:t>
            </a:r>
            <a:r>
              <a:rPr lang="en-GB" sz="2400" dirty="0" smtClean="0"/>
              <a:t>. </a:t>
            </a:r>
            <a:r>
              <a:rPr lang="en-GB" sz="2400" i="1" dirty="0" smtClean="0"/>
              <a:t>J </a:t>
            </a:r>
            <a:r>
              <a:rPr lang="en-GB" sz="2400" i="1" dirty="0" err="1" smtClean="0"/>
              <a:t>Microbiol</a:t>
            </a:r>
            <a:r>
              <a:rPr lang="en-GB" sz="2400" i="1" dirty="0" smtClean="0"/>
              <a:t> Methods </a:t>
            </a:r>
            <a:r>
              <a:rPr lang="en-GB" sz="2400" dirty="0" smtClean="0"/>
              <a:t>2002, </a:t>
            </a:r>
            <a:r>
              <a:rPr lang="en-GB" sz="2400" b="1" dirty="0" smtClean="0"/>
              <a:t>48</a:t>
            </a:r>
            <a:r>
              <a:rPr lang="en-GB" sz="2400" dirty="0" smtClean="0"/>
              <a:t>(1):1-17.</a:t>
            </a:r>
            <a:endParaRPr lang="pt-PT" sz="2400" dirty="0" smtClean="0"/>
          </a:p>
          <a:p>
            <a:endParaRPr lang="pt-PT" sz="2400" dirty="0"/>
          </a:p>
        </p:txBody>
      </p:sp>
      <p:sp>
        <p:nvSpPr>
          <p:cNvPr id="76" name="Rectângulo 75"/>
          <p:cNvSpPr/>
          <p:nvPr/>
        </p:nvSpPr>
        <p:spPr bwMode="auto">
          <a:xfrm>
            <a:off x="13699406" y="25365123"/>
            <a:ext cx="15337704" cy="352839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29527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29527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1386</TotalTime>
  <Words>737</Words>
  <Application>Microsoft Office PowerPoint</Application>
  <PresentationFormat>Custom</PresentationFormat>
  <Paragraphs>45</Paragraphs>
  <Slides>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Default Design</vt:lpstr>
      <vt:lpstr>Photo Editor Photo</vt:lpstr>
      <vt:lpstr>Slide 1</vt:lpstr>
    </vt:vector>
  </TitlesOfParts>
  <Company>Universidade do Minho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Júlia Lourenço</dc:creator>
  <cp:lastModifiedBy>Pedro Pimenta</cp:lastModifiedBy>
  <cp:revision>75</cp:revision>
  <dcterms:created xsi:type="dcterms:W3CDTF">2005-08-05T10:55:41Z</dcterms:created>
  <dcterms:modified xsi:type="dcterms:W3CDTF">2011-10-05T16:16:54Z</dcterms:modified>
</cp:coreProperties>
</file>