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2808525" cy="30279975"/>
  <p:notesSz cx="6797675" cy="9926638"/>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D1F9"/>
    <a:srgbClr val="FFD5AB"/>
    <a:srgbClr val="FFF2B9"/>
    <a:srgbClr val="FFD215"/>
    <a:srgbClr val="FAD57A"/>
    <a:srgbClr val="FFC775"/>
    <a:srgbClr val="FFCC00"/>
    <a:srgbClr val="800000"/>
    <a:srgbClr val="93636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30" d="100"/>
          <a:sy n="30" d="100"/>
        </p:scale>
        <p:origin x="432" y="2352"/>
      </p:cViewPr>
      <p:guideLst>
        <p:guide orient="horz" pos="9537"/>
        <p:guide pos="1348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PT"/>
          </a:p>
        </p:txBody>
      </p:sp>
      <p:sp>
        <p:nvSpPr>
          <p:cNvPr id="3" name="Marcador de Posição d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86B3B39-53FD-4315-950A-06AA9E8CF044}" type="datetimeFigureOut">
              <a:rPr lang="pt-PT" smtClean="0"/>
              <a:t>07-10-2011</a:t>
            </a:fld>
            <a:endParaRPr lang="pt-PT"/>
          </a:p>
        </p:txBody>
      </p:sp>
      <p:sp>
        <p:nvSpPr>
          <p:cNvPr id="4" name="Marcador de Posição da Imagem do Diapositivo 3"/>
          <p:cNvSpPr>
            <a:spLocks noGrp="1" noRot="1" noChangeAspect="1"/>
          </p:cNvSpPr>
          <p:nvPr>
            <p:ph type="sldImg" idx="2"/>
          </p:nvPr>
        </p:nvSpPr>
        <p:spPr>
          <a:xfrm>
            <a:off x="768350" y="744538"/>
            <a:ext cx="5260975" cy="3722687"/>
          </a:xfrm>
          <a:prstGeom prst="rect">
            <a:avLst/>
          </a:prstGeom>
          <a:noFill/>
          <a:ln w="12700">
            <a:solidFill>
              <a:prstClr val="black"/>
            </a:solidFill>
          </a:ln>
        </p:spPr>
        <p:txBody>
          <a:bodyPr vert="horz" lIns="91440" tIns="45720" rIns="91440" bIns="45720" rtlCol="0" anchor="ctr"/>
          <a:lstStyle/>
          <a:p>
            <a:endParaRPr lang="pt-PT"/>
          </a:p>
        </p:txBody>
      </p:sp>
      <p:sp>
        <p:nvSpPr>
          <p:cNvPr id="5" name="Marcador de Posição de Notas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pt-PT"/>
          </a:p>
        </p:txBody>
      </p:sp>
      <p:sp>
        <p:nvSpPr>
          <p:cNvPr id="7" name="Marcador de Posição do Número do Diapositivo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5EEE6856-C676-4F5E-9C12-7F18FD1521F0}" type="slidenum">
              <a:rPr lang="pt-PT" smtClean="0"/>
              <a:t>‹nº›</a:t>
            </a:fld>
            <a:endParaRPr lang="pt-P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a:p>
        </p:txBody>
      </p:sp>
      <p:sp>
        <p:nvSpPr>
          <p:cNvPr id="4" name="Marcador de Posição do Número do Diapositivo 3"/>
          <p:cNvSpPr>
            <a:spLocks noGrp="1"/>
          </p:cNvSpPr>
          <p:nvPr>
            <p:ph type="sldNum" sz="quarter" idx="10"/>
          </p:nvPr>
        </p:nvSpPr>
        <p:spPr/>
        <p:txBody>
          <a:bodyPr/>
          <a:lstStyle/>
          <a:p>
            <a:fld id="{5EEE6856-C676-4F5E-9C12-7F18FD1521F0}" type="slidenum">
              <a:rPr lang="pt-PT" smtClean="0"/>
              <a:t>1</a:t>
            </a:fld>
            <a:endParaRPr lang="pt-P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09369" y="9405939"/>
            <a:ext cx="36389788" cy="6491287"/>
          </a:xfrm>
        </p:spPr>
        <p:txBody>
          <a:bodyPr/>
          <a:lstStyle/>
          <a:p>
            <a:r>
              <a:rPr lang="pt-PT" smtClean="0"/>
              <a:t>Clique para editar o estilo</a:t>
            </a:r>
            <a:endParaRPr lang="pt-PT"/>
          </a:p>
        </p:txBody>
      </p:sp>
      <p:sp>
        <p:nvSpPr>
          <p:cNvPr id="3" name="Subtítulo 2"/>
          <p:cNvSpPr>
            <a:spLocks noGrp="1"/>
          </p:cNvSpPr>
          <p:nvPr>
            <p:ph type="subTitle" idx="1"/>
          </p:nvPr>
        </p:nvSpPr>
        <p:spPr>
          <a:xfrm>
            <a:off x="6421917" y="17159289"/>
            <a:ext cx="29964696"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24112FAB-FDCB-4207-9EB5-7C4254C7589E}"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07F71158-5AED-4140-84FF-2351DE637DF0}"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035546" y="1212851"/>
            <a:ext cx="9631282" cy="25836563"/>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2141697" y="1212851"/>
            <a:ext cx="28588800" cy="25836563"/>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F631B07F-4A93-419D-87AC-EBF105AE0EA8}"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9E38131A-9BE1-4D12-A34E-D84518A3A07B}"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3380959" y="19457988"/>
            <a:ext cx="36386612" cy="6013450"/>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3380959" y="12833350"/>
            <a:ext cx="36386612"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a:p>
        </p:txBody>
      </p:sp>
      <p:sp>
        <p:nvSpPr>
          <p:cNvPr id="5" name="Rectangle 5"/>
          <p:cNvSpPr>
            <a:spLocks noGrp="1" noChangeArrowheads="1"/>
          </p:cNvSpPr>
          <p:nvPr>
            <p:ph type="ftr" sz="quarter" idx="11"/>
          </p:nvPr>
        </p:nvSpPr>
        <p:spPr>
          <a:ln/>
        </p:spPr>
        <p:txBody>
          <a:bodyPr/>
          <a:lstStyle>
            <a:lvl1pPr>
              <a:defRPr/>
            </a:lvl1pPr>
          </a:lstStyle>
          <a:p>
            <a:pPr>
              <a:defRPr/>
            </a:pPr>
            <a:endParaRPr lang="pt-PT"/>
          </a:p>
        </p:txBody>
      </p:sp>
      <p:sp>
        <p:nvSpPr>
          <p:cNvPr id="6" name="Rectangle 6"/>
          <p:cNvSpPr>
            <a:spLocks noGrp="1" noChangeArrowheads="1"/>
          </p:cNvSpPr>
          <p:nvPr>
            <p:ph type="sldNum" sz="quarter" idx="12"/>
          </p:nvPr>
        </p:nvSpPr>
        <p:spPr>
          <a:ln/>
        </p:spPr>
        <p:txBody>
          <a:bodyPr/>
          <a:lstStyle>
            <a:lvl1pPr>
              <a:defRPr/>
            </a:lvl1pPr>
          </a:lstStyle>
          <a:p>
            <a:pPr>
              <a:defRPr/>
            </a:pPr>
            <a:fld id="{50732C5C-1102-485E-939F-3A5B5A39E9FE}"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214169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2155678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890B3842-9728-4FBB-8923-CD5B390BDD8B}"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2141697" y="6778626"/>
            <a:ext cx="1891303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2141697" y="9602789"/>
            <a:ext cx="1891303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21747444" y="6778626"/>
            <a:ext cx="18919385"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21747444" y="9602789"/>
            <a:ext cx="18919385"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a:p>
        </p:txBody>
      </p:sp>
      <p:sp>
        <p:nvSpPr>
          <p:cNvPr id="8" name="Rectangle 5"/>
          <p:cNvSpPr>
            <a:spLocks noGrp="1" noChangeArrowheads="1"/>
          </p:cNvSpPr>
          <p:nvPr>
            <p:ph type="ftr" sz="quarter" idx="11"/>
          </p:nvPr>
        </p:nvSpPr>
        <p:spPr>
          <a:ln/>
        </p:spPr>
        <p:txBody>
          <a:bodyPr/>
          <a:lstStyle>
            <a:lvl1pPr>
              <a:defRPr/>
            </a:lvl1pPr>
          </a:lstStyle>
          <a:p>
            <a:pPr>
              <a:defRPr/>
            </a:pPr>
            <a:endParaRPr lang="pt-PT"/>
          </a:p>
        </p:txBody>
      </p:sp>
      <p:sp>
        <p:nvSpPr>
          <p:cNvPr id="9" name="Rectangle 6"/>
          <p:cNvSpPr>
            <a:spLocks noGrp="1" noChangeArrowheads="1"/>
          </p:cNvSpPr>
          <p:nvPr>
            <p:ph type="sldNum" sz="quarter" idx="12"/>
          </p:nvPr>
        </p:nvSpPr>
        <p:spPr>
          <a:ln/>
        </p:spPr>
        <p:txBody>
          <a:bodyPr/>
          <a:lstStyle>
            <a:lvl1pPr>
              <a:defRPr/>
            </a:lvl1pPr>
          </a:lstStyle>
          <a:p>
            <a:pPr>
              <a:defRPr/>
            </a:pPr>
            <a:fld id="{E6DFB641-0E0B-43AB-8709-769999003D0A}"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a:p>
        </p:txBody>
      </p:sp>
      <p:sp>
        <p:nvSpPr>
          <p:cNvPr id="4" name="Rectangle 5"/>
          <p:cNvSpPr>
            <a:spLocks noGrp="1" noChangeArrowheads="1"/>
          </p:cNvSpPr>
          <p:nvPr>
            <p:ph type="ftr" sz="quarter" idx="11"/>
          </p:nvPr>
        </p:nvSpPr>
        <p:spPr>
          <a:ln/>
        </p:spPr>
        <p:txBody>
          <a:bodyPr/>
          <a:lstStyle>
            <a:lvl1pPr>
              <a:defRPr/>
            </a:lvl1pPr>
          </a:lstStyle>
          <a:p>
            <a:pPr>
              <a:defRPr/>
            </a:pPr>
            <a:endParaRPr lang="pt-PT"/>
          </a:p>
        </p:txBody>
      </p:sp>
      <p:sp>
        <p:nvSpPr>
          <p:cNvPr id="5" name="Rectangle 6"/>
          <p:cNvSpPr>
            <a:spLocks noGrp="1" noChangeArrowheads="1"/>
          </p:cNvSpPr>
          <p:nvPr>
            <p:ph type="sldNum" sz="quarter" idx="12"/>
          </p:nvPr>
        </p:nvSpPr>
        <p:spPr>
          <a:ln/>
        </p:spPr>
        <p:txBody>
          <a:bodyPr/>
          <a:lstStyle>
            <a:lvl1pPr>
              <a:defRPr/>
            </a:lvl1pPr>
          </a:lstStyle>
          <a:p>
            <a:pPr>
              <a:defRPr/>
            </a:pPr>
            <a:fld id="{0C29C6F3-B373-4C58-B364-03C397BEBAAD}"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a:p>
        </p:txBody>
      </p:sp>
      <p:sp>
        <p:nvSpPr>
          <p:cNvPr id="3" name="Rectangle 5"/>
          <p:cNvSpPr>
            <a:spLocks noGrp="1" noChangeArrowheads="1"/>
          </p:cNvSpPr>
          <p:nvPr>
            <p:ph type="ftr" sz="quarter" idx="11"/>
          </p:nvPr>
        </p:nvSpPr>
        <p:spPr>
          <a:ln/>
        </p:spPr>
        <p:txBody>
          <a:bodyPr/>
          <a:lstStyle>
            <a:lvl1pPr>
              <a:defRPr/>
            </a:lvl1pPr>
          </a:lstStyle>
          <a:p>
            <a:pPr>
              <a:defRPr/>
            </a:pPr>
            <a:endParaRPr lang="pt-PT"/>
          </a:p>
        </p:txBody>
      </p:sp>
      <p:sp>
        <p:nvSpPr>
          <p:cNvPr id="4" name="Rectangle 6"/>
          <p:cNvSpPr>
            <a:spLocks noGrp="1" noChangeArrowheads="1"/>
          </p:cNvSpPr>
          <p:nvPr>
            <p:ph type="sldNum" sz="quarter" idx="12"/>
          </p:nvPr>
        </p:nvSpPr>
        <p:spPr>
          <a:ln/>
        </p:spPr>
        <p:txBody>
          <a:bodyPr/>
          <a:lstStyle>
            <a:lvl1pPr>
              <a:defRPr/>
            </a:lvl1pPr>
          </a:lstStyle>
          <a:p>
            <a:pPr>
              <a:defRPr/>
            </a:pPr>
            <a:fld id="{8D13AB5E-15E9-477B-B9CE-FDDAE8267C8A}"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41697" y="1204913"/>
            <a:ext cx="14083090" cy="513080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16736380" y="1204913"/>
            <a:ext cx="23930447"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141697" y="6335713"/>
            <a:ext cx="1408309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B127DDBB-10C4-491C-8878-6698F3259477}"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2023" y="21196300"/>
            <a:ext cx="25684478" cy="2501900"/>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8392023" y="2705100"/>
            <a:ext cx="25684478"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8392023" y="23698201"/>
            <a:ext cx="25684478"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a:p>
        </p:txBody>
      </p:sp>
      <p:sp>
        <p:nvSpPr>
          <p:cNvPr id="6" name="Rectangle 5"/>
          <p:cNvSpPr>
            <a:spLocks noGrp="1" noChangeArrowheads="1"/>
          </p:cNvSpPr>
          <p:nvPr>
            <p:ph type="ftr" sz="quarter" idx="11"/>
          </p:nvPr>
        </p:nvSpPr>
        <p:spPr>
          <a:ln/>
        </p:spPr>
        <p:txBody>
          <a:bodyPr/>
          <a:lstStyle>
            <a:lvl1pPr>
              <a:defRPr/>
            </a:lvl1pPr>
          </a:lstStyle>
          <a:p>
            <a:pPr>
              <a:defRPr/>
            </a:pPr>
            <a:endParaRPr lang="pt-PT"/>
          </a:p>
        </p:txBody>
      </p:sp>
      <p:sp>
        <p:nvSpPr>
          <p:cNvPr id="7" name="Rectangle 6"/>
          <p:cNvSpPr>
            <a:spLocks noGrp="1" noChangeArrowheads="1"/>
          </p:cNvSpPr>
          <p:nvPr>
            <p:ph type="sldNum" sz="quarter" idx="12"/>
          </p:nvPr>
        </p:nvSpPr>
        <p:spPr>
          <a:ln/>
        </p:spPr>
        <p:txBody>
          <a:bodyPr/>
          <a:lstStyle>
            <a:lvl1pPr>
              <a:defRPr/>
            </a:lvl1pPr>
          </a:lstStyle>
          <a:p>
            <a:pPr>
              <a:defRPr/>
            </a:pPr>
            <a:fld id="{DB096722-211F-4B95-B00C-794E801BFD53}"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141538" y="1212850"/>
            <a:ext cx="38525450" cy="5046663"/>
          </a:xfrm>
          <a:prstGeom prst="rect">
            <a:avLst/>
          </a:prstGeom>
          <a:noFill/>
          <a:ln w="9525">
            <a:noFill/>
            <a:miter lim="800000"/>
            <a:headEnd/>
            <a:tailEnd/>
          </a:ln>
        </p:spPr>
        <p:txBody>
          <a:bodyPr vert="horz" wrap="square" lIns="295232" tIns="147616" rIns="295232" bIns="147616"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2141538" y="7065963"/>
            <a:ext cx="38525450" cy="19983450"/>
          </a:xfrm>
          <a:prstGeom prst="rect">
            <a:avLst/>
          </a:prstGeom>
          <a:noFill/>
          <a:ln w="9525">
            <a:noFill/>
            <a:miter lim="800000"/>
            <a:headEnd/>
            <a:tailEnd/>
          </a:ln>
        </p:spPr>
        <p:txBody>
          <a:bodyPr vert="horz" wrap="square" lIns="295232" tIns="147616" rIns="295232" bIns="1476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41538" y="27574875"/>
            <a:ext cx="9986962"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defRPr sz="4500"/>
            </a:lvl1pPr>
          </a:lstStyle>
          <a:p>
            <a:pPr>
              <a:defRPr/>
            </a:pPr>
            <a:endParaRPr lang="pt-PT"/>
          </a:p>
        </p:txBody>
      </p:sp>
      <p:sp>
        <p:nvSpPr>
          <p:cNvPr id="1029" name="Rectangle 5"/>
          <p:cNvSpPr>
            <a:spLocks noGrp="1" noChangeArrowheads="1"/>
          </p:cNvSpPr>
          <p:nvPr>
            <p:ph type="ftr" sz="quarter" idx="3"/>
          </p:nvPr>
        </p:nvSpPr>
        <p:spPr bwMode="auto">
          <a:xfrm>
            <a:off x="14627225" y="27574875"/>
            <a:ext cx="13554075"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ctr">
              <a:defRPr sz="4500"/>
            </a:lvl1pPr>
          </a:lstStyle>
          <a:p>
            <a:pPr>
              <a:defRPr/>
            </a:pPr>
            <a:endParaRPr lang="pt-PT"/>
          </a:p>
        </p:txBody>
      </p:sp>
      <p:sp>
        <p:nvSpPr>
          <p:cNvPr id="1030" name="Rectangle 6"/>
          <p:cNvSpPr>
            <a:spLocks noGrp="1" noChangeArrowheads="1"/>
          </p:cNvSpPr>
          <p:nvPr>
            <p:ph type="sldNum" sz="quarter" idx="4"/>
          </p:nvPr>
        </p:nvSpPr>
        <p:spPr bwMode="auto">
          <a:xfrm>
            <a:off x="30680025" y="27574875"/>
            <a:ext cx="9986963"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r">
              <a:defRPr sz="4500"/>
            </a:lvl1pPr>
          </a:lstStyle>
          <a:p>
            <a:pPr>
              <a:defRPr/>
            </a:pPr>
            <a:fld id="{FC7A8EC3-4143-4760-A800-892719107632}"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952750" rtl="0" eaLnBrk="0" fontAlgn="base" hangingPunct="0">
        <a:spcBef>
          <a:spcPct val="0"/>
        </a:spcBef>
        <a:spcAft>
          <a:spcPct val="0"/>
        </a:spcAft>
        <a:defRPr sz="14200">
          <a:solidFill>
            <a:schemeClr val="tx2"/>
          </a:solidFill>
          <a:latin typeface="+mj-lt"/>
          <a:ea typeface="+mj-ea"/>
          <a:cs typeface="+mj-cs"/>
        </a:defRPr>
      </a:lvl1pPr>
      <a:lvl2pPr algn="ctr" defTabSz="2952750" rtl="0" eaLnBrk="0" fontAlgn="base" hangingPunct="0">
        <a:spcBef>
          <a:spcPct val="0"/>
        </a:spcBef>
        <a:spcAft>
          <a:spcPct val="0"/>
        </a:spcAft>
        <a:defRPr sz="14200">
          <a:solidFill>
            <a:schemeClr val="tx2"/>
          </a:solidFill>
          <a:latin typeface="Arial" charset="0"/>
        </a:defRPr>
      </a:lvl2pPr>
      <a:lvl3pPr algn="ctr" defTabSz="2952750" rtl="0" eaLnBrk="0" fontAlgn="base" hangingPunct="0">
        <a:spcBef>
          <a:spcPct val="0"/>
        </a:spcBef>
        <a:spcAft>
          <a:spcPct val="0"/>
        </a:spcAft>
        <a:defRPr sz="14200">
          <a:solidFill>
            <a:schemeClr val="tx2"/>
          </a:solidFill>
          <a:latin typeface="Arial" charset="0"/>
        </a:defRPr>
      </a:lvl3pPr>
      <a:lvl4pPr algn="ctr" defTabSz="2952750" rtl="0" eaLnBrk="0" fontAlgn="base" hangingPunct="0">
        <a:spcBef>
          <a:spcPct val="0"/>
        </a:spcBef>
        <a:spcAft>
          <a:spcPct val="0"/>
        </a:spcAft>
        <a:defRPr sz="14200">
          <a:solidFill>
            <a:schemeClr val="tx2"/>
          </a:solidFill>
          <a:latin typeface="Arial" charset="0"/>
        </a:defRPr>
      </a:lvl4pPr>
      <a:lvl5pPr algn="ctr" defTabSz="2952750" rtl="0" eaLnBrk="0" fontAlgn="base" hangingPunct="0">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2750" rtl="0" eaLnBrk="0" fontAlgn="base" hangingPunct="0">
        <a:spcBef>
          <a:spcPct val="20000"/>
        </a:spcBef>
        <a:spcAft>
          <a:spcPct val="0"/>
        </a:spcAft>
        <a:buChar char="–"/>
        <a:defRPr sz="9000">
          <a:solidFill>
            <a:schemeClr val="tx1"/>
          </a:solidFill>
          <a:latin typeface="+mn-lt"/>
        </a:defRPr>
      </a:lvl2pPr>
      <a:lvl3pPr marL="3690938" indent="-738188" algn="l" defTabSz="2952750" rtl="0" eaLnBrk="0" fontAlgn="base" hangingPunct="0">
        <a:spcBef>
          <a:spcPct val="20000"/>
        </a:spcBef>
        <a:spcAft>
          <a:spcPct val="0"/>
        </a:spcAft>
        <a:buChar char="•"/>
        <a:defRPr sz="7700">
          <a:solidFill>
            <a:schemeClr val="tx1"/>
          </a:solidFill>
          <a:latin typeface="+mn-lt"/>
        </a:defRPr>
      </a:lvl3pPr>
      <a:lvl4pPr marL="5167313" indent="-738188" algn="l" defTabSz="2952750" rtl="0" eaLnBrk="0" fontAlgn="base" hangingPunct="0">
        <a:spcBef>
          <a:spcPct val="20000"/>
        </a:spcBef>
        <a:spcAft>
          <a:spcPct val="0"/>
        </a:spcAft>
        <a:buChar char="–"/>
        <a:defRPr sz="6500">
          <a:solidFill>
            <a:schemeClr val="tx1"/>
          </a:solidFill>
          <a:latin typeface="+mn-lt"/>
        </a:defRPr>
      </a:lvl4pPr>
      <a:lvl5pPr marL="6642100" indent="-738188" algn="l" defTabSz="2952750" rtl="0" eaLnBrk="0" fontAlgn="base" hangingPunct="0">
        <a:spcBef>
          <a:spcPct val="20000"/>
        </a:spcBef>
        <a:spcAft>
          <a:spcPct val="0"/>
        </a:spcAft>
        <a:buChar char="»"/>
        <a:defRPr sz="6500">
          <a:solidFill>
            <a:schemeClr val="tx1"/>
          </a:solidFill>
          <a:latin typeface="+mn-lt"/>
        </a:defRPr>
      </a:lvl5pPr>
      <a:lvl6pPr marL="7099300" indent="-738188" algn="l" defTabSz="2952750" rtl="0" fontAlgn="base">
        <a:spcBef>
          <a:spcPct val="20000"/>
        </a:spcBef>
        <a:spcAft>
          <a:spcPct val="0"/>
        </a:spcAft>
        <a:buChar char="»"/>
        <a:defRPr sz="6500">
          <a:solidFill>
            <a:schemeClr val="tx1"/>
          </a:solidFill>
          <a:latin typeface="+mn-lt"/>
        </a:defRPr>
      </a:lvl6pPr>
      <a:lvl7pPr marL="7556500" indent="-738188" algn="l" defTabSz="2952750" rtl="0" fontAlgn="base">
        <a:spcBef>
          <a:spcPct val="20000"/>
        </a:spcBef>
        <a:spcAft>
          <a:spcPct val="0"/>
        </a:spcAft>
        <a:buChar char="»"/>
        <a:defRPr sz="6500">
          <a:solidFill>
            <a:schemeClr val="tx1"/>
          </a:solidFill>
          <a:latin typeface="+mn-lt"/>
        </a:defRPr>
      </a:lvl7pPr>
      <a:lvl8pPr marL="8013700" indent="-738188" algn="l" defTabSz="2952750" rtl="0" fontAlgn="base">
        <a:spcBef>
          <a:spcPct val="20000"/>
        </a:spcBef>
        <a:spcAft>
          <a:spcPct val="0"/>
        </a:spcAft>
        <a:buChar char="»"/>
        <a:defRPr sz="6500">
          <a:solidFill>
            <a:schemeClr val="tx1"/>
          </a:solidFill>
          <a:latin typeface="+mn-lt"/>
        </a:defRPr>
      </a:lvl8pPr>
      <a:lvl9pPr marL="8470900" indent="-738188" algn="l" defTabSz="2952750" rtl="0" fontAlgn="base">
        <a:spcBef>
          <a:spcPct val="20000"/>
        </a:spcBef>
        <a:spcAft>
          <a:spcPct val="0"/>
        </a:spcAft>
        <a:buChar char="»"/>
        <a:defRPr sz="65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emf"/><Relationship Id="rId3" Type="http://schemas.openxmlformats.org/officeDocument/2006/relationships/notesSlide" Target="../notesSlides/notesSlide1.xml"/><Relationship Id="rId7" Type="http://schemas.openxmlformats.org/officeDocument/2006/relationships/image" Target="../media/image3.png"/><Relationship Id="rId12" Type="http://schemas.openxmlformats.org/officeDocument/2006/relationships/image" Target="../media/image8.png"/><Relationship Id="rId17" Type="http://schemas.openxmlformats.org/officeDocument/2006/relationships/image" Target="../media/image13.emf"/><Relationship Id="rId2" Type="http://schemas.openxmlformats.org/officeDocument/2006/relationships/slideLayout" Target="../slideLayouts/slideLayout7.xml"/><Relationship Id="rId16" Type="http://schemas.openxmlformats.org/officeDocument/2006/relationships/image" Target="../media/image12.jpeg"/><Relationship Id="rId20" Type="http://schemas.openxmlformats.org/officeDocument/2006/relationships/image" Target="../media/image16.emf"/><Relationship Id="rId1" Type="http://schemas.openxmlformats.org/officeDocument/2006/relationships/vmlDrawing" Target="../drawings/vmlDrawing1.vml"/><Relationship Id="rId6" Type="http://schemas.openxmlformats.org/officeDocument/2006/relationships/hyperlink" Target="mailto:sidonie@dep.uminho.pt" TargetMode="External"/><Relationship Id="rId11" Type="http://schemas.openxmlformats.org/officeDocument/2006/relationships/image" Target="../media/image7.png"/><Relationship Id="rId5" Type="http://schemas.openxmlformats.org/officeDocument/2006/relationships/oleObject" Target="../embeddings/oleObject1.bin"/><Relationship Id="rId15" Type="http://schemas.openxmlformats.org/officeDocument/2006/relationships/image" Target="../media/image11.png"/><Relationship Id="rId10" Type="http://schemas.openxmlformats.org/officeDocument/2006/relationships/image" Target="../media/image6.png"/><Relationship Id="rId19" Type="http://schemas.openxmlformats.org/officeDocument/2006/relationships/image" Target="../media/image15.emf"/><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8"/>
          <p:cNvPicPr>
            <a:picLocks noChangeAspect="1" noChangeArrowheads="1"/>
          </p:cNvPicPr>
          <p:nvPr/>
        </p:nvPicPr>
        <p:blipFill>
          <a:blip r:embed="rId4" cstate="print"/>
          <a:srcRect/>
          <a:stretch>
            <a:fillRect/>
          </a:stretch>
        </p:blipFill>
        <p:spPr bwMode="auto">
          <a:xfrm>
            <a:off x="36813974" y="7920023"/>
            <a:ext cx="3009900" cy="2400300"/>
          </a:xfrm>
          <a:prstGeom prst="rect">
            <a:avLst/>
          </a:prstGeom>
          <a:noFill/>
          <a:ln w="9525">
            <a:noFill/>
            <a:miter lim="800000"/>
            <a:headEnd/>
            <a:tailEnd/>
          </a:ln>
        </p:spPr>
      </p:pic>
      <p:graphicFrame>
        <p:nvGraphicFramePr>
          <p:cNvPr id="2259" name="Group 211"/>
          <p:cNvGraphicFramePr>
            <a:graphicFrameLocks noGrp="1"/>
          </p:cNvGraphicFramePr>
          <p:nvPr>
            <p:extLst>
              <p:ext uri="{D42A27DB-BD31-4B8C-83A1-F6EECF244321}">
                <p14:modId xmlns:p14="http://schemas.microsoft.com/office/powerpoint/2010/main" xmlns="" val="1120539390"/>
              </p:ext>
            </p:extLst>
          </p:nvPr>
        </p:nvGraphicFramePr>
        <p:xfrm>
          <a:off x="0" y="-1"/>
          <a:ext cx="42808525" cy="5635626"/>
        </p:xfrm>
        <a:graphic>
          <a:graphicData uri="http://schemas.openxmlformats.org/drawingml/2006/table">
            <a:tbl>
              <a:tblPr/>
              <a:tblGrid>
                <a:gridCol w="19243675"/>
                <a:gridCol w="23564850"/>
              </a:tblGrid>
              <a:tr h="2911517">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endParaRPr kumimoji="0" lang="pt-PT" sz="9400" b="0" i="0" u="none" strike="noStrike" cap="none" normalizeH="0" baseline="0" dirty="0" smtClean="0">
                        <a:ln>
                          <a:noFill/>
                        </a:ln>
                        <a:solidFill>
                          <a:schemeClr val="tx1"/>
                        </a:solidFill>
                        <a:effectLst/>
                        <a:latin typeface="Arial" charset="0"/>
                      </a:endParaRPr>
                    </a:p>
                  </a:txBody>
                  <a:tcPr marL="183029" marR="183029"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1"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r h="2724109">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bg1"/>
                          </a:solidFill>
                          <a:effectLst/>
                          <a:latin typeface="Arial" charset="0"/>
                        </a:rPr>
                        <a:t> </a:t>
                      </a:r>
                      <a:r>
                        <a:rPr kumimoji="0" lang="pt-PT" sz="2400" b="0" i="0" u="none" strike="noStrike" cap="none" normalizeH="0" baseline="0" dirty="0" smtClean="0">
                          <a:ln>
                            <a:noFill/>
                          </a:ln>
                          <a:solidFill>
                            <a:schemeClr val="tx1"/>
                          </a:solidFill>
                          <a:effectLst/>
                          <a:latin typeface="Arial" charset="0"/>
                        </a:rPr>
                        <a:t>University of Minho</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School of Engineering</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cap="none" normalizeH="0" baseline="0" dirty="0" smtClean="0">
                          <a:ln>
                            <a:noFill/>
                          </a:ln>
                          <a:solidFill>
                            <a:schemeClr val="tx1"/>
                          </a:solidFill>
                          <a:effectLst/>
                          <a:latin typeface="Arial" charset="0"/>
                        </a:rPr>
                        <a:t> </a:t>
                      </a:r>
                      <a:r>
                        <a:rPr kumimoji="0" lang="en-US" sz="2400" b="0" i="0" u="none" strike="noStrike" cap="none" normalizeH="0" baseline="0" dirty="0" smtClean="0">
                          <a:ln>
                            <a:noFill/>
                          </a:ln>
                          <a:solidFill>
                            <a:schemeClr val="tx1"/>
                          </a:solidFill>
                          <a:effectLst/>
                          <a:latin typeface="Arial" charset="0"/>
                        </a:rPr>
                        <a:t>Department of Polymer Engineering and I3N</a:t>
                      </a:r>
                    </a:p>
                  </a:txBody>
                  <a:tcPr marL="504412" marR="180147" marT="46800" marB="46800" anchor="ctr"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0"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graphicFrame>
        <p:nvGraphicFramePr>
          <p:cNvPr id="1026" name="Object 27"/>
          <p:cNvGraphicFramePr>
            <a:graphicFrameLocks/>
          </p:cNvGraphicFramePr>
          <p:nvPr/>
        </p:nvGraphicFramePr>
        <p:xfrm>
          <a:off x="593725" y="593725"/>
          <a:ext cx="4013200" cy="1990725"/>
        </p:xfrm>
        <a:graphic>
          <a:graphicData uri="http://schemas.openxmlformats.org/presentationml/2006/ole">
            <p:oleObj spid="_x0000_s1030" name="Photo Editor Photo" r:id="rId5" imgW="4009524" imgH="1991003" progId="">
              <p:embed/>
            </p:oleObj>
          </a:graphicData>
        </a:graphic>
      </p:graphicFrame>
      <p:graphicFrame>
        <p:nvGraphicFramePr>
          <p:cNvPr id="2260" name="Group 212"/>
          <p:cNvGraphicFramePr>
            <a:graphicFrameLocks noGrp="1"/>
          </p:cNvGraphicFramePr>
          <p:nvPr>
            <p:extLst>
              <p:ext uri="{D42A27DB-BD31-4B8C-83A1-F6EECF244321}">
                <p14:modId xmlns:p14="http://schemas.microsoft.com/office/powerpoint/2010/main" xmlns="" val="2224916600"/>
              </p:ext>
            </p:extLst>
          </p:nvPr>
        </p:nvGraphicFramePr>
        <p:xfrm>
          <a:off x="-18699" y="29037531"/>
          <a:ext cx="42827224" cy="1242444"/>
        </p:xfrm>
        <a:graphic>
          <a:graphicData uri="http://schemas.openxmlformats.org/drawingml/2006/table">
            <a:tbl>
              <a:tblPr/>
              <a:tblGrid>
                <a:gridCol w="42827224"/>
              </a:tblGrid>
              <a:tr h="1242444">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r>
                        <a:rPr kumimoji="0" lang="pt-PT" sz="4000" b="0" i="0" u="none" strike="noStrike" cap="none" normalizeH="0" baseline="0" dirty="0" smtClean="0">
                          <a:ln>
                            <a:noFill/>
                          </a:ln>
                          <a:solidFill>
                            <a:schemeClr val="tx1"/>
                          </a:solidFill>
                          <a:effectLst/>
                          <a:latin typeface="Arial" charset="0"/>
                        </a:rPr>
                        <a:t>Uma Escola a Reinventar o Futuro – Semana da Escola de Engenharia - 24 a 27 de Outubro de 2011</a:t>
                      </a: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sp>
        <p:nvSpPr>
          <p:cNvPr id="1034" name="Text Box 214"/>
          <p:cNvSpPr txBox="1">
            <a:spLocks noChangeArrowheads="1"/>
          </p:cNvSpPr>
          <p:nvPr/>
        </p:nvSpPr>
        <p:spPr bwMode="auto">
          <a:xfrm>
            <a:off x="954088" y="5635625"/>
            <a:ext cx="12817475" cy="17727930"/>
          </a:xfrm>
          <a:prstGeom prst="rect">
            <a:avLst/>
          </a:prstGeom>
          <a:noFill/>
          <a:ln w="9525">
            <a:noFill/>
            <a:miter lim="800000"/>
            <a:headEnd/>
            <a:tailEnd/>
          </a:ln>
        </p:spPr>
        <p:txBody>
          <a:bodyPr>
            <a:spAutoFit/>
          </a:bodyPr>
          <a:lstStyle/>
          <a:p>
            <a:pPr algn="just" defTabSz="2952750">
              <a:spcBef>
                <a:spcPct val="50000"/>
              </a:spcBef>
            </a:pPr>
            <a:r>
              <a:rPr lang="en-US" sz="3600" b="1" dirty="0" smtClean="0"/>
              <a:t>The process: </a:t>
            </a:r>
          </a:p>
          <a:p>
            <a:pPr algn="just" defTabSz="2952750">
              <a:spcBef>
                <a:spcPct val="50000"/>
              </a:spcBef>
            </a:pPr>
            <a:r>
              <a:rPr lang="en-US" dirty="0" smtClean="0"/>
              <a:t>In Free Form Extrusion (FFE), an extruded semi-molten filament is deposited on the x-y plane following a sequence that is dictated by the part geometry. Then, the platform holding the part moves vertically in the z plane to deposit a new layer on top of the previous one. The process is repeated until the part is generated. </a:t>
            </a:r>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r>
              <a:rPr lang="en-US" sz="3600" b="1" dirty="0" smtClean="0"/>
              <a:t>Problems occurring in FFE: </a:t>
            </a:r>
          </a:p>
          <a:p>
            <a:pPr algn="just" defTabSz="2952750">
              <a:spcBef>
                <a:spcPct val="50000"/>
              </a:spcBef>
            </a:pPr>
            <a:r>
              <a:rPr lang="en-US" dirty="0" smtClean="0"/>
              <a:t>The sequential deposition of filaments induces inadequate bonding between adjacent filaments, which reduces the mechanical resistance of parts: each filament must remain sufficiently hot during enough time to ensure adhesion, but simultaneously, to cool down fast enough to avoid excessive deformation due to gravity and weight of top filaments.</a:t>
            </a:r>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a:p>
        </p:txBody>
      </p:sp>
      <p:sp>
        <p:nvSpPr>
          <p:cNvPr id="1035" name="Rectangle 215"/>
          <p:cNvSpPr>
            <a:spLocks noChangeArrowheads="1"/>
          </p:cNvSpPr>
          <p:nvPr/>
        </p:nvSpPr>
        <p:spPr bwMode="auto">
          <a:xfrm>
            <a:off x="8874125" y="2322513"/>
            <a:ext cx="23350538" cy="2879725"/>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pt-PT" sz="4000" smtClean="0"/>
              <a:t>Sidónie</a:t>
            </a:r>
            <a:r>
              <a:rPr lang="pt-PT" sz="4000" smtClean="0"/>
              <a:t>. </a:t>
            </a:r>
            <a:r>
              <a:rPr lang="pt-PT" sz="4000" smtClean="0"/>
              <a:t>F</a:t>
            </a:r>
            <a:r>
              <a:rPr lang="pt-PT" sz="4000" smtClean="0"/>
              <a:t>. </a:t>
            </a:r>
            <a:r>
              <a:rPr lang="pt-PT" sz="4000" smtClean="0"/>
              <a:t>COSTA</a:t>
            </a:r>
            <a:r>
              <a:rPr lang="pt-PT" sz="4000" smtClean="0"/>
              <a:t>* </a:t>
            </a:r>
            <a:endParaRPr lang="pt-PT" sz="4000" smtClean="0"/>
          </a:p>
          <a:p>
            <a:pPr algn="ctr" defTabSz="2952750">
              <a:spcBef>
                <a:spcPct val="20000"/>
              </a:spcBef>
            </a:pPr>
            <a:r>
              <a:rPr lang="pt-PT" sz="4000" smtClean="0"/>
              <a:t> </a:t>
            </a:r>
            <a:r>
              <a:rPr lang="pt-PT" sz="4000" smtClean="0"/>
              <a:t>Supervisors</a:t>
            </a:r>
            <a:r>
              <a:rPr lang="pt-PT" sz="4000" smtClean="0"/>
              <a:t>:  </a:t>
            </a:r>
            <a:r>
              <a:rPr lang="pt-PT" sz="4000" smtClean="0"/>
              <a:t>F</a:t>
            </a:r>
            <a:r>
              <a:rPr lang="pt-PT" sz="4000" smtClean="0"/>
              <a:t>. </a:t>
            </a:r>
            <a:r>
              <a:rPr lang="pt-PT" sz="4000" smtClean="0"/>
              <a:t>M</a:t>
            </a:r>
            <a:r>
              <a:rPr lang="pt-PT" sz="4000" smtClean="0"/>
              <a:t>. </a:t>
            </a:r>
            <a:r>
              <a:rPr lang="pt-PT" sz="4000" smtClean="0"/>
              <a:t>Duarte</a:t>
            </a:r>
            <a:r>
              <a:rPr lang="pt-PT" sz="4000" smtClean="0"/>
              <a:t>, </a:t>
            </a:r>
            <a:r>
              <a:rPr lang="pt-PT" sz="4000" smtClean="0"/>
              <a:t>J</a:t>
            </a:r>
            <a:r>
              <a:rPr lang="pt-PT" sz="4000" smtClean="0"/>
              <a:t>. </a:t>
            </a:r>
            <a:r>
              <a:rPr lang="pt-PT" sz="4000" smtClean="0"/>
              <a:t>A</a:t>
            </a:r>
            <a:r>
              <a:rPr lang="pt-PT" sz="4000" smtClean="0"/>
              <a:t>. </a:t>
            </a:r>
            <a:r>
              <a:rPr lang="pt-PT" sz="4000" smtClean="0"/>
              <a:t>Covas</a:t>
            </a:r>
            <a:endParaRPr lang="pt-PT" sz="4000" smtClean="0"/>
          </a:p>
          <a:p>
            <a:pPr algn="ctr" defTabSz="2952750">
              <a:spcBef>
                <a:spcPct val="50000"/>
              </a:spcBef>
            </a:pPr>
            <a:r>
              <a:rPr lang="pt-PT" smtClean="0"/>
              <a:t>* </a:t>
            </a:r>
            <a:r>
              <a:rPr lang="pt-PT" smtClean="0">
                <a:hlinkClick r:id="rId6"/>
              </a:rPr>
              <a:t>sidonie@dep.uminho.pt</a:t>
            </a:r>
            <a:r>
              <a:rPr lang="pt-PT" smtClean="0"/>
              <a:t> </a:t>
            </a:r>
            <a:endParaRPr lang="pt-PT" sz="4000"/>
          </a:p>
        </p:txBody>
      </p:sp>
      <p:sp>
        <p:nvSpPr>
          <p:cNvPr id="1036" name="Rectangle 216"/>
          <p:cNvSpPr>
            <a:spLocks noChangeArrowheads="1"/>
          </p:cNvSpPr>
          <p:nvPr/>
        </p:nvSpPr>
        <p:spPr bwMode="auto">
          <a:xfrm>
            <a:off x="8802688" y="0"/>
            <a:ext cx="24842787" cy="2322513"/>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pt-PT" sz="4800" b="1" dirty="0" smtClean="0"/>
              <a:t>FREE FORM EXTRUSION: EXTRUSION OF 3D COMPONENTS USING COMPLEX POLYMERIC SYSTEMS</a:t>
            </a:r>
            <a:endParaRPr lang="en-US" sz="4800" b="1" dirty="0"/>
          </a:p>
        </p:txBody>
      </p:sp>
      <p:pic>
        <p:nvPicPr>
          <p:cNvPr id="1037" name="Picture 217"/>
          <p:cNvPicPr>
            <a:picLocks noChangeAspect="1" noChangeArrowheads="1"/>
          </p:cNvPicPr>
          <p:nvPr/>
        </p:nvPicPr>
        <p:blipFill>
          <a:blip r:embed="rId7" cstate="print"/>
          <a:srcRect/>
          <a:stretch>
            <a:fillRect/>
          </a:stretch>
        </p:blipFill>
        <p:spPr bwMode="auto">
          <a:xfrm>
            <a:off x="37893625" y="2754313"/>
            <a:ext cx="4289425" cy="1441450"/>
          </a:xfrm>
          <a:prstGeom prst="rect">
            <a:avLst/>
          </a:prstGeom>
          <a:noFill/>
          <a:ln w="9525">
            <a:noFill/>
            <a:miter lim="800000"/>
            <a:headEnd/>
            <a:tailEnd/>
          </a:ln>
        </p:spPr>
      </p:pic>
      <p:sp>
        <p:nvSpPr>
          <p:cNvPr id="1038" name="Text Box 214"/>
          <p:cNvSpPr txBox="1">
            <a:spLocks noChangeArrowheads="1"/>
          </p:cNvSpPr>
          <p:nvPr/>
        </p:nvSpPr>
        <p:spPr bwMode="auto">
          <a:xfrm>
            <a:off x="14851063" y="5491163"/>
            <a:ext cx="12817475" cy="19666922"/>
          </a:xfrm>
          <a:prstGeom prst="rect">
            <a:avLst/>
          </a:prstGeom>
          <a:noFill/>
          <a:ln w="9525">
            <a:noFill/>
            <a:miter lim="800000"/>
            <a:headEnd/>
            <a:tailEnd/>
          </a:ln>
        </p:spPr>
        <p:txBody>
          <a:bodyPr>
            <a:spAutoFit/>
          </a:bodyPr>
          <a:lstStyle/>
          <a:p>
            <a:pPr algn="just" defTabSz="2952750">
              <a:spcBef>
                <a:spcPct val="50000"/>
              </a:spcBef>
            </a:pPr>
            <a:r>
              <a:rPr lang="en-US" sz="3600" b="1" dirty="0" smtClean="0"/>
              <a:t>Solution for these problems: </a:t>
            </a:r>
            <a:r>
              <a:rPr lang="en-US" sz="3600" b="1" dirty="0" err="1" smtClean="0"/>
              <a:t>modelling</a:t>
            </a:r>
            <a:r>
              <a:rPr lang="en-US" sz="3600" b="1" dirty="0" smtClean="0"/>
              <a:t> of heat transfer in FFE</a:t>
            </a:r>
            <a:endParaRPr lang="en-US" sz="3600" b="1" dirty="0"/>
          </a:p>
          <a:p>
            <a:pPr algn="just" defTabSz="2952750">
              <a:spcBef>
                <a:spcPct val="50000"/>
              </a:spcBef>
            </a:pPr>
            <a:r>
              <a:rPr lang="en-US" dirty="0" smtClean="0"/>
              <a:t>The objective is to create a heat transfer model, able to determine how the adhesion can be improved. In a first phase, an energy balance is made, where the heat flux with support, with the surrounding environment, with colder filaments deposited before and with younger hotter filaments deposited afterwards are considered. A differential equation was then obtained and solved using the polynomial characteristic method. Finally, by using the analytical solution, a </a:t>
            </a:r>
            <a:r>
              <a:rPr lang="en-US" dirty="0" err="1" smtClean="0"/>
              <a:t>MatLab</a:t>
            </a:r>
            <a:r>
              <a:rPr lang="en-US" dirty="0" smtClean="0"/>
              <a:t>® computer code was developed.</a:t>
            </a:r>
            <a:endParaRPr lang="en-US" dirty="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r>
              <a:rPr lang="en-US" dirty="0" smtClean="0"/>
              <a:t>Some parts with some geometrical features may require the use of a support material, to be removed after manufacture. This possibility is considered in the algorithm for unidirectional and aligned filaments.</a:t>
            </a:r>
          </a:p>
          <a:p>
            <a:pPr algn="just" defTabSz="2952750">
              <a:spcBef>
                <a:spcPct val="50000"/>
              </a:spcBef>
            </a:pPr>
            <a:r>
              <a:rPr lang="en-US" dirty="0" smtClean="0"/>
              <a:t>Coupling this to an assessment of the adhesion quality between adjacent filaments, a new code was developed in order to determine the operating conditions that maximize the adhesion. </a:t>
            </a:r>
          </a:p>
        </p:txBody>
      </p:sp>
      <p:sp>
        <p:nvSpPr>
          <p:cNvPr id="1041" name="Text Box 214"/>
          <p:cNvSpPr txBox="1">
            <a:spLocks noChangeArrowheads="1"/>
          </p:cNvSpPr>
          <p:nvPr/>
        </p:nvSpPr>
        <p:spPr bwMode="auto">
          <a:xfrm>
            <a:off x="28676600" y="5491163"/>
            <a:ext cx="12817475" cy="23637240"/>
          </a:xfrm>
          <a:prstGeom prst="rect">
            <a:avLst/>
          </a:prstGeom>
          <a:noFill/>
          <a:ln w="9525">
            <a:noFill/>
            <a:miter lim="800000"/>
            <a:headEnd/>
            <a:tailEnd/>
          </a:ln>
        </p:spPr>
        <p:txBody>
          <a:bodyPr>
            <a:spAutoFit/>
          </a:bodyPr>
          <a:lstStyle/>
          <a:p>
            <a:pPr algn="just" defTabSz="2952750">
              <a:spcBef>
                <a:spcPct val="50000"/>
              </a:spcBef>
            </a:pPr>
            <a:r>
              <a:rPr lang="en-US" sz="3600" b="1" smtClean="0"/>
              <a:t>Case study:</a:t>
            </a:r>
            <a:endParaRPr lang="en-US" sz="3600" b="1" dirty="0" smtClean="0"/>
          </a:p>
          <a:p>
            <a:pPr algn="just" defTabSz="2952750">
              <a:spcBef>
                <a:spcPct val="50000"/>
              </a:spcBef>
            </a:pPr>
            <a:r>
              <a:rPr lang="en-US" dirty="0" smtClean="0"/>
              <a:t>As a case study, a square bottle cap with the following geometry is considered </a:t>
            </a:r>
            <a:r>
              <a:rPr lang="en-GB" dirty="0" smtClean="0"/>
              <a:t>and the processing conditions are described in the following table </a:t>
            </a:r>
            <a:r>
              <a:rPr lang="en-US" dirty="0" smtClean="0"/>
              <a:t>(computation time: 35 hours).</a:t>
            </a:r>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r>
              <a:rPr lang="en-US" b="1" dirty="0" smtClean="0">
                <a:solidFill>
                  <a:schemeClr val="accent2"/>
                </a:solidFill>
              </a:rPr>
              <a:t>Case 1 (lower environment temperature, 70.ºC):</a:t>
            </a:r>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r>
              <a:rPr lang="en-US" b="1" dirty="0" smtClean="0">
                <a:solidFill>
                  <a:srgbClr val="FF0000"/>
                </a:solidFill>
              </a:rPr>
              <a:t>Case  2 (higher environment temperature, 80.ºC):</a:t>
            </a:r>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endParaRPr lang="en-US" dirty="0" smtClean="0"/>
          </a:p>
          <a:p>
            <a:pPr algn="just" defTabSz="2952750">
              <a:spcBef>
                <a:spcPct val="50000"/>
              </a:spcBef>
            </a:pPr>
            <a:r>
              <a:rPr lang="en-US" sz="3600" b="1" dirty="0" smtClean="0"/>
              <a:t>Conclusions:</a:t>
            </a:r>
          </a:p>
          <a:p>
            <a:pPr algn="just" defTabSz="2952750">
              <a:spcBef>
                <a:spcPct val="50000"/>
              </a:spcBef>
            </a:pPr>
            <a:r>
              <a:rPr lang="en-US" dirty="0" smtClean="0"/>
              <a:t>The </a:t>
            </a:r>
            <a:r>
              <a:rPr lang="en-US" dirty="0" err="1" smtClean="0"/>
              <a:t>modelling</a:t>
            </a:r>
            <a:r>
              <a:rPr lang="en-US" dirty="0" smtClean="0"/>
              <a:t> of heat transfer in Free Form Extrusion is mandatory to determine how the adhesion can be improved between filaments. An analytical solution for this problem is proposed and used to develop a code that tests the adhesion quality between filaments after construction of a </a:t>
            </a:r>
            <a:r>
              <a:rPr lang="en-US" dirty="0" err="1" smtClean="0"/>
              <a:t>bimaterial</a:t>
            </a:r>
            <a:r>
              <a:rPr lang="en-US" dirty="0" smtClean="0"/>
              <a:t> part by FFE. The operation variables can be then modified until achievement of a high quality part, and important relationships between variables and objectives can be established. </a:t>
            </a:r>
          </a:p>
        </p:txBody>
      </p:sp>
      <p:pic>
        <p:nvPicPr>
          <p:cNvPr id="1031" name="Picture 7"/>
          <p:cNvPicPr>
            <a:picLocks noChangeAspect="1" noChangeArrowheads="1"/>
          </p:cNvPicPr>
          <p:nvPr/>
        </p:nvPicPr>
        <p:blipFill>
          <a:blip r:embed="rId8" cstate="print"/>
          <a:srcRect/>
          <a:stretch>
            <a:fillRect/>
          </a:stretch>
        </p:blipFill>
        <p:spPr bwMode="auto">
          <a:xfrm>
            <a:off x="3186238" y="9307339"/>
            <a:ext cx="8150130" cy="5480018"/>
          </a:xfrm>
          <a:prstGeom prst="rect">
            <a:avLst/>
          </a:prstGeom>
          <a:noFill/>
          <a:ln w="9525">
            <a:noFill/>
            <a:miter lim="800000"/>
            <a:headEnd/>
            <a:tailEnd/>
          </a:ln>
        </p:spPr>
      </p:pic>
      <p:sp>
        <p:nvSpPr>
          <p:cNvPr id="55" name="Text Box 1131"/>
          <p:cNvSpPr txBox="1">
            <a:spLocks noChangeArrowheads="1"/>
          </p:cNvSpPr>
          <p:nvPr/>
        </p:nvSpPr>
        <p:spPr bwMode="auto">
          <a:xfrm>
            <a:off x="5556460" y="14955901"/>
            <a:ext cx="3246402" cy="400110"/>
          </a:xfrm>
          <a:prstGeom prst="rect">
            <a:avLst/>
          </a:prstGeom>
          <a:noFill/>
          <a:ln w="9525">
            <a:noFill/>
            <a:miter lim="800000"/>
            <a:headEnd/>
            <a:tailEnd/>
          </a:ln>
        </p:spPr>
        <p:txBody>
          <a:bodyPr wrap="none">
            <a:spAutoFit/>
          </a:bodyPr>
          <a:lstStyle/>
          <a:p>
            <a:pPr defTabSz="4175125"/>
            <a:r>
              <a:rPr lang="en-GB" sz="2000" dirty="0"/>
              <a:t>Free Form Extrusion (FFE)</a:t>
            </a:r>
          </a:p>
        </p:txBody>
      </p:sp>
      <p:sp>
        <p:nvSpPr>
          <p:cNvPr id="57" name="Seta para a direita 56"/>
          <p:cNvSpPr/>
          <p:nvPr/>
        </p:nvSpPr>
        <p:spPr>
          <a:xfrm>
            <a:off x="1098006" y="21044643"/>
            <a:ext cx="3492000" cy="280831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err="1" smtClean="0">
                <a:latin typeface="Arial" pitchFamily="34" charset="0"/>
                <a:cs typeface="Arial" pitchFamily="34" charset="0"/>
              </a:rPr>
              <a:t>High</a:t>
            </a:r>
            <a:r>
              <a:rPr lang="pt-PT" b="1" dirty="0" smtClean="0">
                <a:latin typeface="Arial" pitchFamily="34" charset="0"/>
                <a:cs typeface="Arial" pitchFamily="34" charset="0"/>
              </a:rPr>
              <a:t> </a:t>
            </a:r>
            <a:r>
              <a:rPr lang="pt-PT" b="1" dirty="0" err="1" smtClean="0">
                <a:latin typeface="Arial" pitchFamily="34" charset="0"/>
                <a:cs typeface="Arial" pitchFamily="34" charset="0"/>
              </a:rPr>
              <a:t>temperatures</a:t>
            </a:r>
            <a:endParaRPr lang="pt-PT" b="1" dirty="0">
              <a:latin typeface="Arial" pitchFamily="34" charset="0"/>
              <a:cs typeface="Arial" pitchFamily="34" charset="0"/>
            </a:endParaRPr>
          </a:p>
        </p:txBody>
      </p:sp>
      <p:sp>
        <p:nvSpPr>
          <p:cNvPr id="62" name="Seta para a direita 61"/>
          <p:cNvSpPr/>
          <p:nvPr/>
        </p:nvSpPr>
        <p:spPr>
          <a:xfrm>
            <a:off x="1098006" y="25149411"/>
            <a:ext cx="3492000" cy="2808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b="1" dirty="0" err="1" smtClean="0">
                <a:latin typeface="Arial" pitchFamily="34" charset="0"/>
                <a:cs typeface="Arial" pitchFamily="34" charset="0"/>
              </a:rPr>
              <a:t>Low</a:t>
            </a:r>
            <a:r>
              <a:rPr lang="pt-PT" b="1" dirty="0" smtClean="0">
                <a:latin typeface="Arial" pitchFamily="34" charset="0"/>
                <a:cs typeface="Arial" pitchFamily="34" charset="0"/>
              </a:rPr>
              <a:t> </a:t>
            </a:r>
            <a:r>
              <a:rPr lang="pt-PT" b="1" dirty="0" err="1" smtClean="0">
                <a:latin typeface="Arial" pitchFamily="34" charset="0"/>
                <a:cs typeface="Arial" pitchFamily="34" charset="0"/>
              </a:rPr>
              <a:t>temperatures</a:t>
            </a:r>
            <a:endParaRPr lang="pt-PT" b="1" dirty="0">
              <a:latin typeface="Arial" pitchFamily="34" charset="0"/>
              <a:cs typeface="Arial" pitchFamily="34" charset="0"/>
            </a:endParaRPr>
          </a:p>
        </p:txBody>
      </p:sp>
      <p:grpSp>
        <p:nvGrpSpPr>
          <p:cNvPr id="63" name="Grupo 62"/>
          <p:cNvGrpSpPr/>
          <p:nvPr/>
        </p:nvGrpSpPr>
        <p:grpSpPr>
          <a:xfrm>
            <a:off x="5994550" y="25728065"/>
            <a:ext cx="576064" cy="1728128"/>
            <a:chOff x="6084168" y="4797216"/>
            <a:chExt cx="576064" cy="1728128"/>
          </a:xfrm>
          <a:noFill/>
        </p:grpSpPr>
        <p:sp>
          <p:nvSpPr>
            <p:cNvPr id="64" name="Oval 63"/>
            <p:cNvSpPr>
              <a:spLocks noChangeArrowheads="1"/>
            </p:cNvSpPr>
            <p:nvPr/>
          </p:nvSpPr>
          <p:spPr bwMode="auto">
            <a:xfrm>
              <a:off x="6084168" y="5949344"/>
              <a:ext cx="576000" cy="576000"/>
            </a:xfrm>
            <a:prstGeom prst="ellipse">
              <a:avLst/>
            </a:prstGeom>
            <a:grpFill/>
            <a:ln w="38100">
              <a:solidFill>
                <a:schemeClr val="tx1"/>
              </a:solidFill>
              <a:round/>
              <a:headEnd/>
              <a:tailEnd/>
            </a:ln>
            <a:scene3d>
              <a:camera prst="legacyObliqueTopRight"/>
              <a:lightRig rig="legacyFlat3" dir="l"/>
            </a:scene3d>
            <a:sp3d extrusionH="2540000" contourW="12700" prstMaterial="legacyMetal">
              <a:bevelT w="13500" h="13500" prst="angle"/>
              <a:bevelB w="13500" h="13500" prst="angle"/>
              <a:extrusionClr>
                <a:schemeClr val="accent2">
                  <a:lumMod val="60000"/>
                  <a:lumOff val="40000"/>
                </a:schemeClr>
              </a:extrusionClr>
              <a:contourClr>
                <a:schemeClr val="tx1">
                  <a:lumMod val="65000"/>
                  <a:lumOff val="35000"/>
                </a:schemeClr>
              </a:contourClr>
            </a:sp3d>
          </p:spPr>
          <p:txBody>
            <a:bodyPr wrap="none" anchor="ctr">
              <a:flatTx/>
            </a:bodyPr>
            <a:lstStyle/>
            <a:p>
              <a:pPr algn="ctr">
                <a:defRPr/>
              </a:pPr>
              <a:endParaRPr lang="en-GB" sz="3600" b="1" u="none" dirty="0">
                <a:solidFill>
                  <a:schemeClr val="bg1"/>
                </a:solidFill>
                <a:latin typeface="+mj-lt"/>
              </a:endParaRPr>
            </a:p>
          </p:txBody>
        </p:sp>
        <p:sp>
          <p:nvSpPr>
            <p:cNvPr id="65" name="Oval 64"/>
            <p:cNvSpPr>
              <a:spLocks noChangeArrowheads="1"/>
            </p:cNvSpPr>
            <p:nvPr/>
          </p:nvSpPr>
          <p:spPr bwMode="auto">
            <a:xfrm>
              <a:off x="6084232" y="5373280"/>
              <a:ext cx="576000" cy="576000"/>
            </a:xfrm>
            <a:prstGeom prst="ellipse">
              <a:avLst/>
            </a:prstGeom>
            <a:grpFill/>
            <a:ln w="38100">
              <a:solidFill>
                <a:schemeClr val="tx1"/>
              </a:solidFill>
              <a:round/>
              <a:headEnd/>
              <a:tailEnd/>
            </a:ln>
            <a:scene3d>
              <a:camera prst="legacyObliqueTopRight"/>
              <a:lightRig rig="legacyFlat3" dir="l"/>
            </a:scene3d>
            <a:sp3d extrusionH="2540000" contourW="12700" prstMaterial="legacyMetal">
              <a:bevelT w="13500" h="13500" prst="angle"/>
              <a:bevelB w="13500" h="13500" prst="angle"/>
              <a:extrusionClr>
                <a:schemeClr val="accent2">
                  <a:lumMod val="60000"/>
                  <a:lumOff val="40000"/>
                </a:schemeClr>
              </a:extrusionClr>
              <a:contourClr>
                <a:schemeClr val="tx1">
                  <a:lumMod val="65000"/>
                  <a:lumOff val="35000"/>
                </a:schemeClr>
              </a:contourClr>
            </a:sp3d>
          </p:spPr>
          <p:txBody>
            <a:bodyPr wrap="none" anchor="ctr">
              <a:flatTx/>
            </a:bodyPr>
            <a:lstStyle/>
            <a:p>
              <a:pPr algn="ctr">
                <a:defRPr/>
              </a:pPr>
              <a:endParaRPr lang="en-GB" sz="3600" b="1" u="none" dirty="0">
                <a:solidFill>
                  <a:schemeClr val="bg1"/>
                </a:solidFill>
                <a:latin typeface="+mj-lt"/>
              </a:endParaRPr>
            </a:p>
          </p:txBody>
        </p:sp>
        <p:sp>
          <p:nvSpPr>
            <p:cNvPr id="66" name="Oval 65"/>
            <p:cNvSpPr>
              <a:spLocks noChangeArrowheads="1"/>
            </p:cNvSpPr>
            <p:nvPr/>
          </p:nvSpPr>
          <p:spPr bwMode="auto">
            <a:xfrm>
              <a:off x="6084232" y="4797216"/>
              <a:ext cx="576000" cy="576000"/>
            </a:xfrm>
            <a:prstGeom prst="ellipse">
              <a:avLst/>
            </a:prstGeom>
            <a:grpFill/>
            <a:ln w="38100">
              <a:solidFill>
                <a:schemeClr val="tx1"/>
              </a:solidFill>
              <a:round/>
              <a:headEnd/>
              <a:tailEnd/>
            </a:ln>
            <a:scene3d>
              <a:camera prst="legacyObliqueTopRight"/>
              <a:lightRig rig="legacyFlat3" dir="l"/>
            </a:scene3d>
            <a:sp3d extrusionH="2540000" contourW="12700" prstMaterial="legacyMetal">
              <a:bevelT w="13500" h="13500" prst="angle"/>
              <a:bevelB w="13500" h="13500" prst="angle"/>
              <a:extrusionClr>
                <a:schemeClr val="accent2">
                  <a:lumMod val="60000"/>
                  <a:lumOff val="40000"/>
                </a:schemeClr>
              </a:extrusionClr>
              <a:contourClr>
                <a:schemeClr val="tx1">
                  <a:lumMod val="65000"/>
                  <a:lumOff val="35000"/>
                </a:schemeClr>
              </a:contourClr>
            </a:sp3d>
          </p:spPr>
          <p:txBody>
            <a:bodyPr wrap="none" anchor="ctr">
              <a:flatTx/>
            </a:bodyPr>
            <a:lstStyle/>
            <a:p>
              <a:pPr algn="ctr">
                <a:defRPr/>
              </a:pPr>
              <a:endParaRPr lang="en-GB" sz="3600" b="1" u="none" dirty="0">
                <a:solidFill>
                  <a:schemeClr val="bg1"/>
                </a:solidFill>
                <a:latin typeface="+mj-lt"/>
              </a:endParaRPr>
            </a:p>
          </p:txBody>
        </p:sp>
      </p:grpSp>
      <p:sp>
        <p:nvSpPr>
          <p:cNvPr id="67" name="CaixaDeTexto 66"/>
          <p:cNvSpPr txBox="1"/>
          <p:nvPr/>
        </p:nvSpPr>
        <p:spPr>
          <a:xfrm>
            <a:off x="4135233" y="23279793"/>
            <a:ext cx="4307589" cy="1077218"/>
          </a:xfrm>
          <a:prstGeom prst="rect">
            <a:avLst/>
          </a:prstGeom>
          <a:noFill/>
          <a:ln>
            <a:solidFill>
              <a:schemeClr val="tx1"/>
            </a:solidFill>
          </a:ln>
        </p:spPr>
        <p:txBody>
          <a:bodyPr wrap="none" rtlCol="0">
            <a:spAutoFit/>
          </a:bodyPr>
          <a:lstStyle/>
          <a:p>
            <a:r>
              <a:rPr lang="pt-PT" i="1" dirty="0" err="1" smtClean="0">
                <a:latin typeface="Arial" pitchFamily="34" charset="0"/>
                <a:cs typeface="Arial" pitchFamily="34" charset="0"/>
              </a:rPr>
              <a:t>Good</a:t>
            </a:r>
            <a:r>
              <a:rPr lang="pt-PT" i="1" dirty="0" smtClean="0">
                <a:latin typeface="Arial" pitchFamily="34" charset="0"/>
                <a:cs typeface="Arial" pitchFamily="34" charset="0"/>
              </a:rPr>
              <a:t> </a:t>
            </a:r>
            <a:r>
              <a:rPr lang="pt-PT" i="1" dirty="0" err="1" smtClean="0">
                <a:latin typeface="Arial" pitchFamily="34" charset="0"/>
                <a:cs typeface="Arial" pitchFamily="34" charset="0"/>
              </a:rPr>
              <a:t>adhesion</a:t>
            </a:r>
            <a:endParaRPr lang="pt-PT" i="1" dirty="0" smtClean="0">
              <a:latin typeface="Arial" pitchFamily="34" charset="0"/>
              <a:cs typeface="Arial" pitchFamily="34" charset="0"/>
            </a:endParaRPr>
          </a:p>
          <a:p>
            <a:r>
              <a:rPr lang="pt-PT" i="1" dirty="0" err="1" smtClean="0">
                <a:latin typeface="Arial" pitchFamily="34" charset="0"/>
                <a:cs typeface="Arial" pitchFamily="34" charset="0"/>
              </a:rPr>
              <a:t>Excessive</a:t>
            </a:r>
            <a:r>
              <a:rPr lang="pt-PT" i="1" dirty="0" smtClean="0">
                <a:latin typeface="Arial" pitchFamily="34" charset="0"/>
                <a:cs typeface="Arial" pitchFamily="34" charset="0"/>
              </a:rPr>
              <a:t> </a:t>
            </a:r>
            <a:r>
              <a:rPr lang="pt-PT" i="1" dirty="0" err="1" smtClean="0">
                <a:latin typeface="Arial" pitchFamily="34" charset="0"/>
                <a:cs typeface="Arial" pitchFamily="34" charset="0"/>
              </a:rPr>
              <a:t>deformation</a:t>
            </a:r>
            <a:endParaRPr lang="pt-PT" i="1" dirty="0">
              <a:latin typeface="Arial" pitchFamily="34" charset="0"/>
              <a:cs typeface="Arial" pitchFamily="34" charset="0"/>
            </a:endParaRPr>
          </a:p>
        </p:txBody>
      </p:sp>
      <p:sp>
        <p:nvSpPr>
          <p:cNvPr id="68" name="CaixaDeTexto 67"/>
          <p:cNvSpPr txBox="1"/>
          <p:nvPr/>
        </p:nvSpPr>
        <p:spPr>
          <a:xfrm>
            <a:off x="4654019" y="27600273"/>
            <a:ext cx="3212739" cy="1077218"/>
          </a:xfrm>
          <a:prstGeom prst="rect">
            <a:avLst/>
          </a:prstGeom>
          <a:noFill/>
          <a:ln>
            <a:solidFill>
              <a:schemeClr val="tx1"/>
            </a:solidFill>
          </a:ln>
        </p:spPr>
        <p:txBody>
          <a:bodyPr wrap="none" rtlCol="0">
            <a:spAutoFit/>
          </a:bodyPr>
          <a:lstStyle/>
          <a:p>
            <a:r>
              <a:rPr lang="pt-PT" i="1" dirty="0" err="1" smtClean="0">
                <a:latin typeface="Arial" pitchFamily="34" charset="0"/>
                <a:cs typeface="Arial" pitchFamily="34" charset="0"/>
              </a:rPr>
              <a:t>Poor</a:t>
            </a:r>
            <a:r>
              <a:rPr lang="pt-PT" i="1" dirty="0" smtClean="0">
                <a:latin typeface="Arial" pitchFamily="34" charset="0"/>
                <a:cs typeface="Arial" pitchFamily="34" charset="0"/>
              </a:rPr>
              <a:t> </a:t>
            </a:r>
            <a:r>
              <a:rPr lang="pt-PT" i="1" dirty="0" err="1" smtClean="0">
                <a:latin typeface="Arial" pitchFamily="34" charset="0"/>
                <a:cs typeface="Arial" pitchFamily="34" charset="0"/>
              </a:rPr>
              <a:t>adhesion</a:t>
            </a:r>
            <a:endParaRPr lang="pt-PT" i="1" dirty="0" smtClean="0">
              <a:latin typeface="Arial" pitchFamily="34" charset="0"/>
              <a:cs typeface="Arial" pitchFamily="34" charset="0"/>
            </a:endParaRPr>
          </a:p>
          <a:p>
            <a:r>
              <a:rPr lang="pt-PT" i="1" dirty="0" err="1" smtClean="0">
                <a:latin typeface="Arial" pitchFamily="34" charset="0"/>
                <a:cs typeface="Arial" pitchFamily="34" charset="0"/>
              </a:rPr>
              <a:t>Low</a:t>
            </a:r>
            <a:r>
              <a:rPr lang="pt-PT" i="1" dirty="0" smtClean="0">
                <a:latin typeface="Arial" pitchFamily="34" charset="0"/>
                <a:cs typeface="Arial" pitchFamily="34" charset="0"/>
              </a:rPr>
              <a:t> </a:t>
            </a:r>
            <a:r>
              <a:rPr lang="pt-PT" i="1" dirty="0" err="1" smtClean="0">
                <a:latin typeface="Arial" pitchFamily="34" charset="0"/>
                <a:cs typeface="Arial" pitchFamily="34" charset="0"/>
              </a:rPr>
              <a:t>deformation</a:t>
            </a:r>
            <a:endParaRPr lang="pt-PT" i="1" dirty="0">
              <a:latin typeface="Arial" pitchFamily="34" charset="0"/>
              <a:cs typeface="Arial" pitchFamily="34" charset="0"/>
            </a:endParaRPr>
          </a:p>
        </p:txBody>
      </p:sp>
      <p:sp>
        <p:nvSpPr>
          <p:cNvPr id="69" name="CaixaDeTexto 68"/>
          <p:cNvSpPr txBox="1"/>
          <p:nvPr/>
        </p:nvSpPr>
        <p:spPr>
          <a:xfrm>
            <a:off x="9378927" y="21116651"/>
            <a:ext cx="4320479" cy="2462213"/>
          </a:xfrm>
          <a:prstGeom prst="rect">
            <a:avLst/>
          </a:prstGeom>
          <a:noFill/>
          <a:ln w="12700">
            <a:solidFill>
              <a:schemeClr val="tx1"/>
            </a:solidFill>
          </a:ln>
        </p:spPr>
        <p:txBody>
          <a:bodyPr wrap="square" rtlCol="0">
            <a:spAutoFit/>
          </a:bodyPr>
          <a:lstStyle/>
          <a:p>
            <a:pPr algn="ctr"/>
            <a:r>
              <a:rPr lang="pt-PT" sz="3600" b="1" dirty="0" err="1" smtClean="0">
                <a:solidFill>
                  <a:srgbClr val="C00000"/>
                </a:solidFill>
              </a:rPr>
              <a:t>High</a:t>
            </a:r>
            <a:r>
              <a:rPr lang="pt-PT" sz="3600" b="1" dirty="0" smtClean="0">
                <a:solidFill>
                  <a:srgbClr val="C00000"/>
                </a:solidFill>
              </a:rPr>
              <a:t> </a:t>
            </a:r>
            <a:r>
              <a:rPr lang="pt-PT" sz="3600" b="1" dirty="0" err="1" smtClean="0">
                <a:solidFill>
                  <a:srgbClr val="C00000"/>
                </a:solidFill>
              </a:rPr>
              <a:t>mechanical</a:t>
            </a:r>
            <a:r>
              <a:rPr lang="pt-PT" sz="3600" b="1" dirty="0" smtClean="0">
                <a:solidFill>
                  <a:srgbClr val="C00000"/>
                </a:solidFill>
              </a:rPr>
              <a:t> </a:t>
            </a:r>
            <a:r>
              <a:rPr lang="pt-PT" sz="3600" b="1" dirty="0" err="1" smtClean="0">
                <a:solidFill>
                  <a:srgbClr val="C00000"/>
                </a:solidFill>
              </a:rPr>
              <a:t>resistance</a:t>
            </a:r>
            <a:endParaRPr lang="pt-PT" sz="3600" b="1" dirty="0" smtClean="0">
              <a:solidFill>
                <a:srgbClr val="C00000"/>
              </a:solidFill>
            </a:endParaRPr>
          </a:p>
          <a:p>
            <a:pPr algn="ctr"/>
            <a:endParaRPr lang="pt-PT" sz="1000" b="1" dirty="0" smtClean="0">
              <a:solidFill>
                <a:srgbClr val="C00000"/>
              </a:solidFill>
            </a:endParaRPr>
          </a:p>
          <a:p>
            <a:pPr algn="ctr"/>
            <a:r>
              <a:rPr lang="pt-PT" sz="3600" b="1" dirty="0" err="1" smtClean="0">
                <a:solidFill>
                  <a:srgbClr val="C00000"/>
                </a:solidFill>
              </a:rPr>
              <a:t>Poor</a:t>
            </a:r>
            <a:r>
              <a:rPr lang="pt-PT" sz="3600" b="1" dirty="0" smtClean="0">
                <a:solidFill>
                  <a:srgbClr val="C00000"/>
                </a:solidFill>
              </a:rPr>
              <a:t> dimensional </a:t>
            </a:r>
            <a:r>
              <a:rPr lang="pt-PT" sz="3600" b="1" dirty="0" err="1" smtClean="0">
                <a:solidFill>
                  <a:srgbClr val="C00000"/>
                </a:solidFill>
              </a:rPr>
              <a:t>stability</a:t>
            </a:r>
            <a:endParaRPr lang="pt-PT" sz="3600" b="1" dirty="0">
              <a:solidFill>
                <a:srgbClr val="C00000"/>
              </a:solidFill>
            </a:endParaRPr>
          </a:p>
        </p:txBody>
      </p:sp>
      <p:sp>
        <p:nvSpPr>
          <p:cNvPr id="70" name="CaixaDeTexto 69"/>
          <p:cNvSpPr txBox="1"/>
          <p:nvPr/>
        </p:nvSpPr>
        <p:spPr>
          <a:xfrm>
            <a:off x="9378926" y="25279174"/>
            <a:ext cx="4320480" cy="2462213"/>
          </a:xfrm>
          <a:prstGeom prst="rect">
            <a:avLst/>
          </a:prstGeom>
          <a:noFill/>
          <a:ln w="12700">
            <a:solidFill>
              <a:schemeClr val="tx1"/>
            </a:solidFill>
          </a:ln>
        </p:spPr>
        <p:txBody>
          <a:bodyPr wrap="square" rtlCol="0">
            <a:spAutoFit/>
          </a:bodyPr>
          <a:lstStyle/>
          <a:p>
            <a:pPr algn="ctr"/>
            <a:r>
              <a:rPr lang="pt-PT" sz="3600" b="1" dirty="0" err="1" smtClean="0">
                <a:solidFill>
                  <a:srgbClr val="0070C0"/>
                </a:solidFill>
              </a:rPr>
              <a:t>Low</a:t>
            </a:r>
            <a:r>
              <a:rPr lang="pt-PT" sz="3600" b="1" dirty="0" smtClean="0">
                <a:solidFill>
                  <a:srgbClr val="0070C0"/>
                </a:solidFill>
              </a:rPr>
              <a:t> </a:t>
            </a:r>
            <a:r>
              <a:rPr lang="pt-PT" sz="3600" b="1" dirty="0" err="1" smtClean="0">
                <a:solidFill>
                  <a:srgbClr val="0070C0"/>
                </a:solidFill>
              </a:rPr>
              <a:t>mechanical</a:t>
            </a:r>
            <a:endParaRPr lang="pt-PT" sz="3600" b="1" dirty="0" smtClean="0">
              <a:solidFill>
                <a:srgbClr val="0070C0"/>
              </a:solidFill>
            </a:endParaRPr>
          </a:p>
          <a:p>
            <a:pPr algn="ctr"/>
            <a:r>
              <a:rPr lang="pt-PT" sz="3600" b="1" dirty="0" err="1" smtClean="0">
                <a:solidFill>
                  <a:srgbClr val="0070C0"/>
                </a:solidFill>
              </a:rPr>
              <a:t>resistance</a:t>
            </a:r>
            <a:endParaRPr lang="pt-PT" sz="3600" b="1" dirty="0" smtClean="0">
              <a:solidFill>
                <a:srgbClr val="0070C0"/>
              </a:solidFill>
            </a:endParaRPr>
          </a:p>
          <a:p>
            <a:pPr algn="ctr"/>
            <a:endParaRPr lang="pt-PT" sz="1000" b="1" dirty="0" smtClean="0">
              <a:solidFill>
                <a:srgbClr val="0070C0"/>
              </a:solidFill>
            </a:endParaRPr>
          </a:p>
          <a:p>
            <a:pPr algn="ctr"/>
            <a:r>
              <a:rPr lang="pt-PT" sz="3600" b="1" dirty="0" err="1" smtClean="0">
                <a:solidFill>
                  <a:srgbClr val="0070C0"/>
                </a:solidFill>
              </a:rPr>
              <a:t>Good</a:t>
            </a:r>
            <a:r>
              <a:rPr lang="pt-PT" sz="3600" b="1" dirty="0" smtClean="0">
                <a:solidFill>
                  <a:srgbClr val="0070C0"/>
                </a:solidFill>
              </a:rPr>
              <a:t> dimensional</a:t>
            </a:r>
          </a:p>
          <a:p>
            <a:pPr algn="ctr"/>
            <a:r>
              <a:rPr lang="pt-PT" sz="3600" b="1" dirty="0" err="1" smtClean="0">
                <a:solidFill>
                  <a:srgbClr val="0070C0"/>
                </a:solidFill>
              </a:rPr>
              <a:t>stability</a:t>
            </a:r>
            <a:endParaRPr lang="pt-PT" sz="3600" b="1" dirty="0">
              <a:solidFill>
                <a:srgbClr val="0070C0"/>
              </a:solidFill>
            </a:endParaRPr>
          </a:p>
        </p:txBody>
      </p:sp>
      <p:grpSp>
        <p:nvGrpSpPr>
          <p:cNvPr id="72" name="Grupo 71"/>
          <p:cNvGrpSpPr/>
          <p:nvPr/>
        </p:nvGrpSpPr>
        <p:grpSpPr>
          <a:xfrm>
            <a:off x="5994550" y="21764723"/>
            <a:ext cx="576064" cy="1368152"/>
            <a:chOff x="3762302" y="22496997"/>
            <a:chExt cx="576064" cy="1368152"/>
          </a:xfrm>
        </p:grpSpPr>
        <p:grpSp>
          <p:nvGrpSpPr>
            <p:cNvPr id="58" name="Grupo 57"/>
            <p:cNvGrpSpPr/>
            <p:nvPr/>
          </p:nvGrpSpPr>
          <p:grpSpPr>
            <a:xfrm>
              <a:off x="3762302" y="22496997"/>
              <a:ext cx="576064" cy="1368152"/>
              <a:chOff x="6012160" y="1124680"/>
              <a:chExt cx="576064" cy="1368152"/>
            </a:xfrm>
          </p:grpSpPr>
          <p:sp>
            <p:nvSpPr>
              <p:cNvPr id="59" name="Oval 4"/>
              <p:cNvSpPr>
                <a:spLocks noChangeArrowheads="1"/>
              </p:cNvSpPr>
              <p:nvPr/>
            </p:nvSpPr>
            <p:spPr bwMode="auto">
              <a:xfrm>
                <a:off x="6012160" y="2132856"/>
                <a:ext cx="576000" cy="359976"/>
              </a:xfrm>
              <a:prstGeom prst="ellipse">
                <a:avLst/>
              </a:prstGeom>
              <a:solidFill>
                <a:srgbClr val="FF0000"/>
              </a:solidFill>
              <a:ln w="38100">
                <a:solidFill>
                  <a:schemeClr val="tx1"/>
                </a:solidFill>
                <a:round/>
                <a:headEnd/>
                <a:tailEnd/>
              </a:ln>
              <a:scene3d>
                <a:camera prst="legacyObliqueTopRight"/>
                <a:lightRig rig="legacyFlat3" dir="l"/>
              </a:scene3d>
              <a:sp3d extrusionH="2540000" contourW="12700" prstMaterial="legacyMetal">
                <a:bevelT w="13500" h="13500" prst="angle"/>
                <a:bevelB w="13500" h="13500" prst="angle"/>
                <a:extrusionClr>
                  <a:srgbClr val="FF0000"/>
                </a:extrusionClr>
                <a:contourClr>
                  <a:schemeClr val="tx1">
                    <a:lumMod val="65000"/>
                    <a:lumOff val="35000"/>
                  </a:schemeClr>
                </a:contourClr>
              </a:sp3d>
            </p:spPr>
            <p:txBody>
              <a:bodyPr wrap="none" anchor="ctr">
                <a:flatTx/>
              </a:bodyPr>
              <a:lstStyle/>
              <a:p>
                <a:pPr algn="ctr">
                  <a:defRPr/>
                </a:pPr>
                <a:endParaRPr lang="en-GB" sz="3600" b="1" u="none" dirty="0">
                  <a:solidFill>
                    <a:schemeClr val="bg1"/>
                  </a:solidFill>
                  <a:latin typeface="+mj-lt"/>
                </a:endParaRPr>
              </a:p>
            </p:txBody>
          </p:sp>
          <p:sp>
            <p:nvSpPr>
              <p:cNvPr id="60" name="Oval 59"/>
              <p:cNvSpPr>
                <a:spLocks noChangeArrowheads="1"/>
              </p:cNvSpPr>
              <p:nvPr/>
            </p:nvSpPr>
            <p:spPr bwMode="auto">
              <a:xfrm>
                <a:off x="6012160" y="1700744"/>
                <a:ext cx="576000" cy="432048"/>
              </a:xfrm>
              <a:prstGeom prst="ellipse">
                <a:avLst/>
              </a:prstGeom>
              <a:solidFill>
                <a:srgbClr val="FF0000"/>
              </a:solidFill>
              <a:ln w="38100">
                <a:solidFill>
                  <a:schemeClr val="tx1"/>
                </a:solidFill>
                <a:round/>
                <a:headEnd/>
                <a:tailEnd/>
              </a:ln>
              <a:scene3d>
                <a:camera prst="legacyObliqueTopRight"/>
                <a:lightRig rig="legacyFlat3" dir="l"/>
              </a:scene3d>
              <a:sp3d extrusionH="2540000" contourW="12700" prstMaterial="legacyMetal">
                <a:bevelT w="13500" h="13500" prst="angle"/>
                <a:bevelB w="13500" h="13500" prst="angle"/>
                <a:extrusionClr>
                  <a:srgbClr val="FF0000"/>
                </a:extrusionClr>
                <a:contourClr>
                  <a:schemeClr val="tx1">
                    <a:lumMod val="65000"/>
                    <a:lumOff val="35000"/>
                  </a:schemeClr>
                </a:contourClr>
              </a:sp3d>
            </p:spPr>
            <p:txBody>
              <a:bodyPr wrap="none" anchor="ctr">
                <a:flatTx/>
              </a:bodyPr>
              <a:lstStyle/>
              <a:p>
                <a:pPr algn="ctr">
                  <a:defRPr/>
                </a:pPr>
                <a:endParaRPr lang="en-GB" sz="3600" b="1" u="none" dirty="0">
                  <a:solidFill>
                    <a:schemeClr val="bg1"/>
                  </a:solidFill>
                  <a:latin typeface="+mj-lt"/>
                </a:endParaRPr>
              </a:p>
            </p:txBody>
          </p:sp>
          <p:sp>
            <p:nvSpPr>
              <p:cNvPr id="61" name="Oval 60"/>
              <p:cNvSpPr>
                <a:spLocks noChangeArrowheads="1"/>
              </p:cNvSpPr>
              <p:nvPr/>
            </p:nvSpPr>
            <p:spPr bwMode="auto">
              <a:xfrm>
                <a:off x="6012224" y="1124680"/>
                <a:ext cx="576000" cy="576000"/>
              </a:xfrm>
              <a:prstGeom prst="ellipse">
                <a:avLst/>
              </a:prstGeom>
              <a:solidFill>
                <a:srgbClr val="FF0000"/>
              </a:solidFill>
              <a:ln w="38100">
                <a:solidFill>
                  <a:schemeClr val="tx1"/>
                </a:solidFill>
                <a:round/>
                <a:headEnd/>
                <a:tailEnd/>
              </a:ln>
              <a:scene3d>
                <a:camera prst="legacyObliqueTopRight"/>
                <a:lightRig rig="legacyFlat3" dir="l"/>
              </a:scene3d>
              <a:sp3d extrusionH="2540000" contourW="12700" prstMaterial="legacyMetal">
                <a:bevelT w="13500" h="13500" prst="angle"/>
                <a:bevelB w="13500" h="13500" prst="angle"/>
                <a:extrusionClr>
                  <a:srgbClr val="FF0000"/>
                </a:extrusionClr>
                <a:contourClr>
                  <a:schemeClr val="tx1">
                    <a:lumMod val="65000"/>
                    <a:lumOff val="35000"/>
                  </a:schemeClr>
                </a:contourClr>
              </a:sp3d>
            </p:spPr>
            <p:txBody>
              <a:bodyPr wrap="none" anchor="ctr">
                <a:flatTx/>
              </a:bodyPr>
              <a:lstStyle/>
              <a:p>
                <a:pPr algn="ctr">
                  <a:defRPr/>
                </a:pPr>
                <a:endParaRPr lang="en-GB" sz="3600" b="1" u="none" dirty="0">
                  <a:solidFill>
                    <a:schemeClr val="bg1"/>
                  </a:solidFill>
                  <a:latin typeface="+mj-lt"/>
                </a:endParaRPr>
              </a:p>
            </p:txBody>
          </p:sp>
        </p:grpSp>
        <p:pic>
          <p:nvPicPr>
            <p:cNvPr id="71" name="Picture 1"/>
            <p:cNvPicPr>
              <a:picLocks noChangeArrowheads="1"/>
            </p:cNvPicPr>
            <p:nvPr/>
          </p:nvPicPr>
          <p:blipFill>
            <a:blip r:embed="rId9" cstate="print"/>
            <a:srcRect/>
            <a:stretch>
              <a:fillRect/>
            </a:stretch>
          </p:blipFill>
          <p:spPr bwMode="auto">
            <a:xfrm>
              <a:off x="3942342" y="22857125"/>
              <a:ext cx="180000" cy="792000"/>
            </a:xfrm>
            <a:prstGeom prst="rect">
              <a:avLst/>
            </a:prstGeom>
            <a:noFill/>
            <a:ln w="9525">
              <a:noFill/>
              <a:miter lim="800000"/>
              <a:headEnd/>
              <a:tailEnd/>
            </a:ln>
          </p:spPr>
        </p:pic>
      </p:grpSp>
      <p:sp>
        <p:nvSpPr>
          <p:cNvPr id="73" name="Seta para a direita 72"/>
          <p:cNvSpPr/>
          <p:nvPr/>
        </p:nvSpPr>
        <p:spPr>
          <a:xfrm>
            <a:off x="7938766" y="21922680"/>
            <a:ext cx="1440000" cy="82800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b="1" dirty="0">
              <a:latin typeface="Arial" pitchFamily="34" charset="0"/>
              <a:cs typeface="Arial" pitchFamily="34" charset="0"/>
            </a:endParaRPr>
          </a:p>
        </p:txBody>
      </p:sp>
      <p:sp>
        <p:nvSpPr>
          <p:cNvPr id="74" name="Seta para a direita 73"/>
          <p:cNvSpPr/>
          <p:nvPr/>
        </p:nvSpPr>
        <p:spPr>
          <a:xfrm>
            <a:off x="7938926" y="26071262"/>
            <a:ext cx="1440000" cy="792000"/>
          </a:xfrm>
          <a:prstGeom prst="right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b="1" dirty="0">
              <a:solidFill>
                <a:srgbClr val="00B0F0"/>
              </a:solidFill>
              <a:latin typeface="Arial" pitchFamily="34" charset="0"/>
              <a:cs typeface="Arial" pitchFamily="34" charset="0"/>
            </a:endParaRPr>
          </a:p>
        </p:txBody>
      </p:sp>
      <p:sp>
        <p:nvSpPr>
          <p:cNvPr id="31" name="Rectângulo arredondado 30"/>
          <p:cNvSpPr/>
          <p:nvPr/>
        </p:nvSpPr>
        <p:spPr bwMode="auto">
          <a:xfrm>
            <a:off x="15067558" y="11251555"/>
            <a:ext cx="11988000" cy="720080"/>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295275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charset="0"/>
              </a:rPr>
              <a:t>Definition of</a:t>
            </a:r>
            <a:r>
              <a:rPr kumimoji="0" lang="en-GB" sz="3200" b="0" i="0" u="none" strike="noStrike" cap="none" normalizeH="0" dirty="0" smtClean="0">
                <a:ln>
                  <a:noFill/>
                </a:ln>
                <a:solidFill>
                  <a:schemeClr val="tx1"/>
                </a:solidFill>
                <a:effectLst/>
                <a:latin typeface="Arial" charset="0"/>
              </a:rPr>
              <a:t> the energy balance</a:t>
            </a:r>
            <a:endParaRPr kumimoji="0" lang="en-GB" sz="3200" b="0" i="0" u="none" strike="noStrike" cap="none" normalizeH="0" baseline="0" dirty="0" smtClean="0">
              <a:ln>
                <a:noFill/>
              </a:ln>
              <a:solidFill>
                <a:schemeClr val="tx1"/>
              </a:solidFill>
              <a:effectLst/>
              <a:latin typeface="Arial" charset="0"/>
            </a:endParaRPr>
          </a:p>
        </p:txBody>
      </p:sp>
      <p:sp>
        <p:nvSpPr>
          <p:cNvPr id="32" name="Rectângulo arredondado 31"/>
          <p:cNvSpPr/>
          <p:nvPr/>
        </p:nvSpPr>
        <p:spPr bwMode="auto">
          <a:xfrm>
            <a:off x="15067558" y="12331675"/>
            <a:ext cx="11988000" cy="1152128"/>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295275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charset="0"/>
              </a:rPr>
              <a:t>Translation into mathematical</a:t>
            </a:r>
            <a:r>
              <a:rPr kumimoji="0" lang="en-GB" sz="3200" b="0" i="0" u="none" strike="noStrike" cap="none" normalizeH="0" dirty="0" smtClean="0">
                <a:ln>
                  <a:noFill/>
                </a:ln>
                <a:solidFill>
                  <a:schemeClr val="tx1"/>
                </a:solidFill>
                <a:effectLst/>
                <a:latin typeface="Arial" charset="0"/>
              </a:rPr>
              <a:t> language</a:t>
            </a:r>
          </a:p>
          <a:p>
            <a:pPr marL="0" marR="0" indent="0" algn="ctr" defTabSz="2952750" rtl="0" eaLnBrk="1" fontAlgn="base" latinLnBrk="0" hangingPunct="1">
              <a:lnSpc>
                <a:spcPct val="100000"/>
              </a:lnSpc>
              <a:spcBef>
                <a:spcPct val="0"/>
              </a:spcBef>
              <a:spcAft>
                <a:spcPct val="0"/>
              </a:spcAft>
              <a:buClrTx/>
              <a:buSzTx/>
              <a:buFontTx/>
              <a:buNone/>
              <a:tabLst/>
            </a:pPr>
            <a:r>
              <a:rPr kumimoji="0" lang="en-GB" sz="3200" b="0" i="0" u="none" strike="noStrike" cap="none" normalizeH="0" dirty="0" smtClean="0">
                <a:ln>
                  <a:noFill/>
                </a:ln>
                <a:solidFill>
                  <a:schemeClr val="tx1"/>
                </a:solidFill>
                <a:effectLst/>
                <a:latin typeface="Arial" charset="0"/>
              </a:rPr>
              <a:t>(differential equation)</a:t>
            </a:r>
            <a:endParaRPr kumimoji="0" lang="en-GB" sz="3200" b="0" i="0" u="none" strike="noStrike" cap="none" normalizeH="0" baseline="0" dirty="0" smtClean="0">
              <a:ln>
                <a:noFill/>
              </a:ln>
              <a:solidFill>
                <a:schemeClr val="tx1"/>
              </a:solidFill>
              <a:effectLst/>
              <a:latin typeface="Arial" charset="0"/>
            </a:endParaRPr>
          </a:p>
        </p:txBody>
      </p:sp>
      <p:sp>
        <p:nvSpPr>
          <p:cNvPr id="33" name="Rectângulo arredondado 32"/>
          <p:cNvSpPr/>
          <p:nvPr/>
        </p:nvSpPr>
        <p:spPr bwMode="auto">
          <a:xfrm>
            <a:off x="15067558" y="13843843"/>
            <a:ext cx="11988000" cy="1224136"/>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2952750" rtl="0" eaLnBrk="1" fontAlgn="base" latinLnBrk="0" hangingPunct="1">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tx1"/>
                </a:solidFill>
                <a:effectLst/>
                <a:latin typeface="Arial" charset="0"/>
              </a:rPr>
              <a:t>Solving of the differential equation</a:t>
            </a:r>
            <a:r>
              <a:rPr kumimoji="0" lang="en-GB" sz="3200" b="0" i="0" u="none" strike="noStrike" cap="none" normalizeH="0" dirty="0" smtClean="0">
                <a:ln>
                  <a:noFill/>
                </a:ln>
                <a:solidFill>
                  <a:schemeClr val="tx1"/>
                </a:solidFill>
                <a:effectLst/>
                <a:latin typeface="Arial" charset="0"/>
              </a:rPr>
              <a:t> in order to obtain an</a:t>
            </a:r>
            <a:r>
              <a:rPr kumimoji="0" lang="en-GB" sz="3200" b="0" i="0" u="none" strike="noStrike" cap="none" normalizeH="0" baseline="0" dirty="0" smtClean="0">
                <a:ln>
                  <a:noFill/>
                </a:ln>
                <a:solidFill>
                  <a:schemeClr val="tx1"/>
                </a:solidFill>
                <a:effectLst/>
                <a:latin typeface="Arial" charset="0"/>
              </a:rPr>
              <a:t> analytical</a:t>
            </a:r>
            <a:r>
              <a:rPr kumimoji="0" lang="en-GB" sz="3200" b="0" i="0" u="none" strike="noStrike" cap="none" normalizeH="0" dirty="0" smtClean="0">
                <a:ln>
                  <a:noFill/>
                </a:ln>
                <a:solidFill>
                  <a:schemeClr val="tx1"/>
                </a:solidFill>
                <a:effectLst/>
                <a:latin typeface="Arial" charset="0"/>
              </a:rPr>
              <a:t> expression for the temperature along time</a:t>
            </a:r>
            <a:endParaRPr kumimoji="0" lang="en-GB" sz="3200" b="0" i="0" u="none" strike="noStrike" cap="none" normalizeH="0" baseline="0" dirty="0" smtClean="0">
              <a:ln>
                <a:noFill/>
              </a:ln>
              <a:solidFill>
                <a:schemeClr val="tx1"/>
              </a:solidFill>
              <a:effectLst/>
              <a:latin typeface="Arial" charset="0"/>
            </a:endParaRPr>
          </a:p>
        </p:txBody>
      </p:sp>
      <p:sp>
        <p:nvSpPr>
          <p:cNvPr id="34" name="Rectângulo arredondado 33"/>
          <p:cNvSpPr/>
          <p:nvPr/>
        </p:nvSpPr>
        <p:spPr bwMode="auto">
          <a:xfrm>
            <a:off x="15067558" y="15428019"/>
            <a:ext cx="11988000" cy="5616624"/>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2952750"/>
            <a:r>
              <a:rPr lang="en-US" dirty="0" smtClean="0"/>
              <a:t>By using the solution of the equation, c</a:t>
            </a:r>
            <a:r>
              <a:rPr kumimoji="0" lang="en-GB" sz="3200" b="0" i="0" u="none" strike="noStrike" cap="none" normalizeH="0" baseline="0" dirty="0" err="1" smtClean="0">
                <a:ln>
                  <a:noFill/>
                </a:ln>
                <a:solidFill>
                  <a:schemeClr val="tx1"/>
                </a:solidFill>
                <a:effectLst/>
                <a:latin typeface="Arial" charset="0"/>
              </a:rPr>
              <a:t>reation</a:t>
            </a:r>
            <a:r>
              <a:rPr kumimoji="0" lang="en-GB" sz="3200" b="0" i="0" u="none" strike="noStrike" cap="none" normalizeH="0" baseline="0" dirty="0" smtClean="0">
                <a:ln>
                  <a:noFill/>
                </a:ln>
                <a:solidFill>
                  <a:schemeClr val="tx1"/>
                </a:solidFill>
                <a:effectLst/>
                <a:latin typeface="Arial" charset="0"/>
              </a:rPr>
              <a:t> of a </a:t>
            </a:r>
            <a:r>
              <a:rPr lang="en-US" dirty="0" err="1" smtClean="0"/>
              <a:t>MatLab</a:t>
            </a:r>
            <a:r>
              <a:rPr lang="en-US" dirty="0" smtClean="0"/>
              <a:t>® code that allows to obtain t</a:t>
            </a:r>
            <a:r>
              <a:rPr kumimoji="0" lang="en-GB" sz="3200" b="0" i="0" u="none" strike="noStrike" cap="none" normalizeH="0" dirty="0" smtClean="0">
                <a:ln>
                  <a:noFill/>
                </a:ln>
                <a:solidFill>
                  <a:schemeClr val="tx1"/>
                </a:solidFill>
                <a:effectLst/>
                <a:latin typeface="Arial" charset="0"/>
              </a:rPr>
              <a:t>he temperature along time for all the filaments of three possible deposition sequences: </a:t>
            </a:r>
            <a:r>
              <a:rPr lang="en-GB" dirty="0" smtClean="0"/>
              <a:t>unidirectional and aligned filaments, unidirectional and skewed filaments and perpendicular filaments.</a:t>
            </a:r>
            <a:endParaRPr kumimoji="0" lang="en-GB" sz="3200" b="0" i="0" u="none" strike="noStrike" cap="none" normalizeH="0" baseline="0" dirty="0" smtClean="0">
              <a:ln>
                <a:noFill/>
              </a:ln>
              <a:solidFill>
                <a:schemeClr val="tx1"/>
              </a:solidFill>
              <a:effectLst/>
              <a:latin typeface="Arial" charset="0"/>
            </a:endParaRPr>
          </a:p>
        </p:txBody>
      </p:sp>
      <p:pic>
        <p:nvPicPr>
          <p:cNvPr id="1033" name="Picture 9"/>
          <p:cNvPicPr>
            <a:picLocks noChangeAspect="1" noChangeArrowheads="1"/>
          </p:cNvPicPr>
          <p:nvPr/>
        </p:nvPicPr>
        <p:blipFill>
          <a:blip r:embed="rId10" cstate="print"/>
          <a:srcRect/>
          <a:stretch>
            <a:fillRect/>
          </a:stretch>
        </p:blipFill>
        <p:spPr bwMode="auto">
          <a:xfrm>
            <a:off x="15499606" y="18464549"/>
            <a:ext cx="2325259" cy="1800201"/>
          </a:xfrm>
          <a:prstGeom prst="rect">
            <a:avLst/>
          </a:prstGeom>
          <a:noFill/>
        </p:spPr>
      </p:pic>
      <p:pic>
        <p:nvPicPr>
          <p:cNvPr id="1032" name="Picture 8"/>
          <p:cNvPicPr>
            <a:picLocks noChangeAspect="1" noChangeArrowheads="1"/>
          </p:cNvPicPr>
          <p:nvPr/>
        </p:nvPicPr>
        <p:blipFill>
          <a:blip r:embed="rId11" cstate="print"/>
          <a:srcRect/>
          <a:stretch>
            <a:fillRect/>
          </a:stretch>
        </p:blipFill>
        <p:spPr bwMode="auto">
          <a:xfrm>
            <a:off x="19843358" y="18464549"/>
            <a:ext cx="2425000" cy="1800000"/>
          </a:xfrm>
          <a:prstGeom prst="rect">
            <a:avLst/>
          </a:prstGeom>
          <a:noFill/>
        </p:spPr>
      </p:pic>
      <p:pic>
        <p:nvPicPr>
          <p:cNvPr id="2" name="Picture 7"/>
          <p:cNvPicPr>
            <a:picLocks noChangeAspect="1" noChangeArrowheads="1"/>
          </p:cNvPicPr>
          <p:nvPr/>
        </p:nvPicPr>
        <p:blipFill>
          <a:blip r:embed="rId12" cstate="print"/>
          <a:srcRect/>
          <a:stretch>
            <a:fillRect/>
          </a:stretch>
        </p:blipFill>
        <p:spPr bwMode="auto">
          <a:xfrm>
            <a:off x="24140566" y="18464549"/>
            <a:ext cx="2541176" cy="1800000"/>
          </a:xfrm>
          <a:prstGeom prst="rect">
            <a:avLst/>
          </a:prstGeom>
          <a:noFill/>
        </p:spPr>
      </p:pic>
      <p:sp>
        <p:nvSpPr>
          <p:cNvPr id="3" name="Rectangle 10"/>
          <p:cNvSpPr>
            <a:spLocks noChangeArrowheads="1"/>
          </p:cNvSpPr>
          <p:nvPr/>
        </p:nvSpPr>
        <p:spPr bwMode="auto">
          <a:xfrm>
            <a:off x="0" y="0"/>
            <a:ext cx="428085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rgbClr val="000000"/>
                </a:solidFill>
                <a:effectLst/>
                <a:latin typeface="Arial" pitchFamily="34" charset="0"/>
                <a:ea typeface="Times New Roman" pitchFamily="18" charset="0"/>
              </a:rPr>
              <a:t>  </a:t>
            </a:r>
            <a:endParaRPr kumimoji="0" lang="en-GB" sz="1800" b="0" i="0" u="none" strike="noStrike" cap="none" normalizeH="0" baseline="0" smtClean="0">
              <a:ln>
                <a:noFill/>
              </a:ln>
              <a:solidFill>
                <a:schemeClr val="tx1"/>
              </a:solidFill>
              <a:effectLst/>
              <a:latin typeface="Arial" pitchFamily="34" charset="0"/>
            </a:endParaRPr>
          </a:p>
        </p:txBody>
      </p:sp>
      <p:sp>
        <p:nvSpPr>
          <p:cNvPr id="4" name="Rectangle 11"/>
          <p:cNvSpPr>
            <a:spLocks noChangeArrowheads="1"/>
          </p:cNvSpPr>
          <p:nvPr/>
        </p:nvSpPr>
        <p:spPr bwMode="auto">
          <a:xfrm>
            <a:off x="0" y="1143000"/>
            <a:ext cx="428085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5" name="Rectangle 12"/>
          <p:cNvSpPr>
            <a:spLocks noChangeArrowheads="1"/>
          </p:cNvSpPr>
          <p:nvPr/>
        </p:nvSpPr>
        <p:spPr bwMode="auto">
          <a:xfrm>
            <a:off x="0" y="1828800"/>
            <a:ext cx="428085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179388" algn="just"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41" name="Seta para baixo 40"/>
          <p:cNvSpPr/>
          <p:nvPr/>
        </p:nvSpPr>
        <p:spPr bwMode="auto">
          <a:xfrm>
            <a:off x="20828198" y="11971635"/>
            <a:ext cx="432048" cy="36004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PT" sz="3200" b="0" i="0" u="none" strike="noStrike" cap="none" normalizeH="0" baseline="0" smtClean="0">
              <a:ln>
                <a:noFill/>
              </a:ln>
              <a:solidFill>
                <a:schemeClr val="tx1"/>
              </a:solidFill>
              <a:effectLst/>
              <a:latin typeface="Arial" charset="0"/>
            </a:endParaRPr>
          </a:p>
        </p:txBody>
      </p:sp>
      <p:sp>
        <p:nvSpPr>
          <p:cNvPr id="42" name="Seta para baixo 41"/>
          <p:cNvSpPr/>
          <p:nvPr/>
        </p:nvSpPr>
        <p:spPr bwMode="auto">
          <a:xfrm>
            <a:off x="20828198" y="13483803"/>
            <a:ext cx="432048" cy="36004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PT" sz="3200" b="0" i="0" u="none" strike="noStrike" cap="none" normalizeH="0" baseline="0" smtClean="0">
              <a:ln>
                <a:noFill/>
              </a:ln>
              <a:solidFill>
                <a:schemeClr val="tx1"/>
              </a:solidFill>
              <a:effectLst/>
              <a:latin typeface="Arial" charset="0"/>
            </a:endParaRPr>
          </a:p>
        </p:txBody>
      </p:sp>
      <p:sp>
        <p:nvSpPr>
          <p:cNvPr id="43" name="Seta para baixo 42"/>
          <p:cNvSpPr/>
          <p:nvPr/>
        </p:nvSpPr>
        <p:spPr bwMode="auto">
          <a:xfrm>
            <a:off x="20828198" y="15067979"/>
            <a:ext cx="432048" cy="36004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PT" sz="3200" b="0" i="0" u="none" strike="noStrike" cap="none" normalizeH="0" baseline="0" smtClean="0">
              <a:ln>
                <a:noFill/>
              </a:ln>
              <a:solidFill>
                <a:schemeClr val="tx1"/>
              </a:solidFill>
              <a:effectLst/>
              <a:latin typeface="Arial" charset="0"/>
            </a:endParaRPr>
          </a:p>
        </p:txBody>
      </p:sp>
      <p:sp>
        <p:nvSpPr>
          <p:cNvPr id="44" name="CaixaDeTexto 43"/>
          <p:cNvSpPr txBox="1"/>
          <p:nvPr/>
        </p:nvSpPr>
        <p:spPr>
          <a:xfrm>
            <a:off x="15283582" y="20264749"/>
            <a:ext cx="2736304" cy="707886"/>
          </a:xfrm>
          <a:prstGeom prst="rect">
            <a:avLst/>
          </a:prstGeom>
          <a:noFill/>
        </p:spPr>
        <p:txBody>
          <a:bodyPr wrap="square" rtlCol="0">
            <a:spAutoFit/>
          </a:bodyPr>
          <a:lstStyle/>
          <a:p>
            <a:pPr algn="ctr"/>
            <a:r>
              <a:rPr lang="pt-PT" sz="2000" dirty="0" err="1" smtClean="0"/>
              <a:t>Unidirectional</a:t>
            </a:r>
            <a:r>
              <a:rPr lang="pt-PT" sz="2000" dirty="0" smtClean="0"/>
              <a:t> </a:t>
            </a:r>
            <a:r>
              <a:rPr lang="pt-PT" sz="2000" dirty="0" err="1" smtClean="0"/>
              <a:t>and</a:t>
            </a:r>
            <a:r>
              <a:rPr lang="pt-PT" sz="2000" dirty="0" smtClean="0"/>
              <a:t> </a:t>
            </a:r>
            <a:r>
              <a:rPr lang="pt-PT" sz="2000" dirty="0" err="1" smtClean="0"/>
              <a:t>aligned</a:t>
            </a:r>
            <a:r>
              <a:rPr lang="pt-PT" sz="2000" dirty="0" smtClean="0"/>
              <a:t> </a:t>
            </a:r>
            <a:r>
              <a:rPr lang="pt-PT" sz="2000" dirty="0" err="1" smtClean="0"/>
              <a:t>filaments</a:t>
            </a:r>
            <a:r>
              <a:rPr lang="pt-PT" sz="2000" dirty="0" smtClean="0"/>
              <a:t>.</a:t>
            </a:r>
            <a:endParaRPr lang="pt-PT" sz="2000" dirty="0"/>
          </a:p>
        </p:txBody>
      </p:sp>
      <p:sp>
        <p:nvSpPr>
          <p:cNvPr id="45" name="CaixaDeTexto 44"/>
          <p:cNvSpPr txBox="1"/>
          <p:nvPr/>
        </p:nvSpPr>
        <p:spPr>
          <a:xfrm>
            <a:off x="19604062" y="20264749"/>
            <a:ext cx="2952328" cy="707886"/>
          </a:xfrm>
          <a:prstGeom prst="rect">
            <a:avLst/>
          </a:prstGeom>
          <a:noFill/>
        </p:spPr>
        <p:txBody>
          <a:bodyPr wrap="square" rtlCol="0">
            <a:spAutoFit/>
          </a:bodyPr>
          <a:lstStyle/>
          <a:p>
            <a:pPr algn="ctr"/>
            <a:r>
              <a:rPr lang="pt-PT" sz="2000" dirty="0" err="1" smtClean="0"/>
              <a:t>Unidirectional</a:t>
            </a:r>
            <a:r>
              <a:rPr lang="pt-PT" sz="2000" dirty="0" smtClean="0"/>
              <a:t> </a:t>
            </a:r>
            <a:r>
              <a:rPr lang="pt-PT" sz="2000" dirty="0" err="1" smtClean="0"/>
              <a:t>and</a:t>
            </a:r>
            <a:r>
              <a:rPr lang="pt-PT" sz="2000" dirty="0" smtClean="0"/>
              <a:t> </a:t>
            </a:r>
            <a:r>
              <a:rPr lang="pt-PT" sz="2000" dirty="0" err="1" smtClean="0"/>
              <a:t>skewed</a:t>
            </a:r>
            <a:r>
              <a:rPr lang="pt-PT" sz="2000" dirty="0" smtClean="0"/>
              <a:t> </a:t>
            </a:r>
            <a:r>
              <a:rPr lang="pt-PT" sz="2000" dirty="0" err="1" smtClean="0"/>
              <a:t>filaments</a:t>
            </a:r>
            <a:r>
              <a:rPr lang="pt-PT" sz="2000" dirty="0" smtClean="0"/>
              <a:t>.</a:t>
            </a:r>
            <a:endParaRPr lang="pt-PT" sz="2000" dirty="0"/>
          </a:p>
        </p:txBody>
      </p:sp>
      <p:sp>
        <p:nvSpPr>
          <p:cNvPr id="46" name="CaixaDeTexto 45"/>
          <p:cNvSpPr txBox="1"/>
          <p:nvPr/>
        </p:nvSpPr>
        <p:spPr>
          <a:xfrm>
            <a:off x="24068558" y="20264749"/>
            <a:ext cx="2664296" cy="707886"/>
          </a:xfrm>
          <a:prstGeom prst="rect">
            <a:avLst/>
          </a:prstGeom>
          <a:noFill/>
        </p:spPr>
        <p:txBody>
          <a:bodyPr wrap="square" rtlCol="0">
            <a:spAutoFit/>
          </a:bodyPr>
          <a:lstStyle/>
          <a:p>
            <a:pPr algn="ctr"/>
            <a:r>
              <a:rPr lang="pt-PT" sz="2000" dirty="0" smtClean="0"/>
              <a:t>Perpendicular </a:t>
            </a:r>
            <a:r>
              <a:rPr lang="pt-PT" sz="2000" dirty="0" err="1" smtClean="0"/>
              <a:t>filaments</a:t>
            </a:r>
            <a:r>
              <a:rPr lang="pt-PT" sz="2000" dirty="0" smtClean="0"/>
              <a:t>.</a:t>
            </a:r>
            <a:endParaRPr lang="pt-PT" sz="2000" dirty="0"/>
          </a:p>
        </p:txBody>
      </p:sp>
      <p:grpSp>
        <p:nvGrpSpPr>
          <p:cNvPr id="83" name="Grupo 82"/>
          <p:cNvGrpSpPr/>
          <p:nvPr/>
        </p:nvGrpSpPr>
        <p:grpSpPr>
          <a:xfrm>
            <a:off x="14923542" y="24645043"/>
            <a:ext cx="12673408" cy="4248472"/>
            <a:chOff x="14923542" y="24645043"/>
            <a:chExt cx="12673408" cy="4248472"/>
          </a:xfrm>
        </p:grpSpPr>
        <p:sp>
          <p:nvSpPr>
            <p:cNvPr id="49" name="Seta para baixo 48"/>
            <p:cNvSpPr/>
            <p:nvPr/>
          </p:nvSpPr>
          <p:spPr bwMode="auto">
            <a:xfrm rot="16200000">
              <a:off x="22666747" y="26766935"/>
              <a:ext cx="427360" cy="50405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chemeClr val="tx1"/>
                </a:solidFill>
              </a:endParaRPr>
            </a:p>
          </p:txBody>
        </p:sp>
        <p:sp>
          <p:nvSpPr>
            <p:cNvPr id="50" name="Seta para baixo 49"/>
            <p:cNvSpPr/>
            <p:nvPr/>
          </p:nvSpPr>
          <p:spPr bwMode="auto">
            <a:xfrm rot="16200000">
              <a:off x="20362491" y="26766934"/>
              <a:ext cx="427360" cy="50405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PT">
                <a:solidFill>
                  <a:schemeClr val="tx1"/>
                </a:solidFill>
              </a:endParaRPr>
            </a:p>
          </p:txBody>
        </p:sp>
        <p:sp>
          <p:nvSpPr>
            <p:cNvPr id="51" name="Rectângulo arredondado 50"/>
            <p:cNvSpPr/>
            <p:nvPr/>
          </p:nvSpPr>
          <p:spPr bwMode="auto">
            <a:xfrm>
              <a:off x="20828198" y="26301227"/>
              <a:ext cx="1944216" cy="144016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r>
                <a:rPr lang="en-US" b="1" dirty="0" err="1" smtClean="0">
                  <a:solidFill>
                    <a:schemeClr val="tx1"/>
                  </a:solidFill>
                </a:rPr>
                <a:t>MaLab</a:t>
              </a:r>
              <a:r>
                <a:rPr lang="en-US" dirty="0" smtClean="0">
                  <a:solidFill>
                    <a:schemeClr val="tx1"/>
                  </a:solidFill>
                </a:rPr>
                <a:t>®</a:t>
              </a:r>
              <a:r>
                <a:rPr lang="en-US" b="1" dirty="0" smtClean="0">
                  <a:solidFill>
                    <a:schemeClr val="tx1"/>
                  </a:solidFill>
                </a:rPr>
                <a:t> code</a:t>
              </a:r>
              <a:endParaRPr lang="pt-PT" b="1" dirty="0">
                <a:solidFill>
                  <a:schemeClr val="tx1"/>
                </a:solidFill>
              </a:endParaRPr>
            </a:p>
          </p:txBody>
        </p:sp>
        <p:sp>
          <p:nvSpPr>
            <p:cNvPr id="81" name="Rectângulo arredondado 80"/>
            <p:cNvSpPr/>
            <p:nvPr/>
          </p:nvSpPr>
          <p:spPr bwMode="auto">
            <a:xfrm>
              <a:off x="14923542" y="25149099"/>
              <a:ext cx="5400600" cy="374441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just">
                <a:buFontTx/>
                <a:buChar char="-"/>
                <a:defRPr/>
              </a:pPr>
              <a:r>
                <a:rPr lang="en-US" sz="2800" dirty="0">
                  <a:solidFill>
                    <a:schemeClr val="tx1"/>
                  </a:solidFill>
                </a:rPr>
                <a:t> </a:t>
              </a:r>
              <a:r>
                <a:rPr lang="en-US" sz="2800" dirty="0" smtClean="0">
                  <a:solidFill>
                    <a:schemeClr val="tx1"/>
                  </a:solidFill>
                </a:rPr>
                <a:t>Part dimensions;</a:t>
              </a:r>
              <a:endParaRPr lang="en-US" sz="2800" dirty="0">
                <a:solidFill>
                  <a:schemeClr val="tx1"/>
                </a:solidFill>
              </a:endParaRPr>
            </a:p>
            <a:p>
              <a:pPr algn="just">
                <a:buFontTx/>
                <a:buChar char="-"/>
                <a:defRPr/>
              </a:pPr>
              <a:r>
                <a:rPr lang="en-US" sz="2800" dirty="0">
                  <a:solidFill>
                    <a:schemeClr val="tx1"/>
                  </a:solidFill>
                </a:rPr>
                <a:t> Bond and time temperature;</a:t>
              </a:r>
            </a:p>
            <a:p>
              <a:pPr algn="just">
                <a:buFontTx/>
                <a:buChar char="-"/>
                <a:defRPr/>
              </a:pPr>
              <a:r>
                <a:rPr lang="en-US" sz="2800" dirty="0">
                  <a:solidFill>
                    <a:schemeClr val="tx1"/>
                  </a:solidFill>
                </a:rPr>
                <a:t> </a:t>
              </a:r>
              <a:r>
                <a:rPr lang="en-US" sz="2800" dirty="0" smtClean="0">
                  <a:solidFill>
                    <a:schemeClr val="tx1"/>
                  </a:solidFill>
                </a:rPr>
                <a:t>Process variables (extrusion temperature and oven temperature, deposition velocity, etc.);</a:t>
              </a:r>
              <a:endParaRPr lang="en-US" sz="2800" dirty="0">
                <a:solidFill>
                  <a:schemeClr val="tx1"/>
                </a:solidFill>
              </a:endParaRPr>
            </a:p>
            <a:p>
              <a:pPr algn="just">
                <a:buFontTx/>
                <a:buChar char="-"/>
                <a:defRPr/>
              </a:pPr>
              <a:r>
                <a:rPr lang="en-US" sz="2800" dirty="0">
                  <a:solidFill>
                    <a:schemeClr val="tx1"/>
                  </a:solidFill>
                </a:rPr>
                <a:t> </a:t>
              </a:r>
              <a:r>
                <a:rPr lang="en-US" sz="2800" dirty="0" smtClean="0">
                  <a:solidFill>
                    <a:schemeClr val="tx1"/>
                  </a:solidFill>
                </a:rPr>
                <a:t>Material variables (density, conductivity, etc.).</a:t>
              </a:r>
              <a:endParaRPr lang="pt-PT" sz="2800" dirty="0">
                <a:solidFill>
                  <a:schemeClr val="tx1"/>
                </a:solidFill>
              </a:endParaRPr>
            </a:p>
          </p:txBody>
        </p:sp>
        <p:sp>
          <p:nvSpPr>
            <p:cNvPr id="82" name="Rectângulo arredondado 81"/>
            <p:cNvSpPr/>
            <p:nvPr/>
          </p:nvSpPr>
          <p:spPr bwMode="auto">
            <a:xfrm>
              <a:off x="16948150" y="24645043"/>
              <a:ext cx="1215752" cy="50405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r>
                <a:rPr lang="en-US" sz="2400" b="1" dirty="0" smtClean="0">
                  <a:solidFill>
                    <a:schemeClr val="tx1"/>
                  </a:solidFill>
                </a:rPr>
                <a:t>INPUT</a:t>
              </a:r>
              <a:endParaRPr lang="pt-PT" sz="2400" b="1" dirty="0">
                <a:solidFill>
                  <a:schemeClr val="tx1"/>
                </a:solidFill>
              </a:endParaRPr>
            </a:p>
          </p:txBody>
        </p:sp>
        <p:sp>
          <p:nvSpPr>
            <p:cNvPr id="75" name="Rectângulo arredondado 5"/>
            <p:cNvSpPr/>
            <p:nvPr/>
          </p:nvSpPr>
          <p:spPr bwMode="auto">
            <a:xfrm>
              <a:off x="23132454" y="25149099"/>
              <a:ext cx="4464496" cy="3744416"/>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just">
                <a:defRPr/>
              </a:pPr>
              <a:endParaRPr lang="en-US" dirty="0" smtClean="0">
                <a:solidFill>
                  <a:schemeClr val="tx1"/>
                </a:solidFill>
              </a:endParaRPr>
            </a:p>
            <a:p>
              <a:pPr algn="just">
                <a:defRPr/>
              </a:pPr>
              <a:endParaRPr lang="en-US" dirty="0" smtClean="0">
                <a:solidFill>
                  <a:schemeClr val="tx1"/>
                </a:solidFill>
              </a:endParaRPr>
            </a:p>
            <a:p>
              <a:pPr algn="just">
                <a:buFontTx/>
                <a:buChar char="-"/>
                <a:defRPr/>
              </a:pPr>
              <a:endParaRPr lang="en-US" sz="2400" dirty="0" smtClean="0">
                <a:solidFill>
                  <a:schemeClr val="tx1"/>
                </a:solidFill>
              </a:endParaRPr>
            </a:p>
            <a:p>
              <a:pPr algn="just">
                <a:buFontTx/>
                <a:buChar char="-"/>
                <a:defRPr/>
              </a:pPr>
              <a:r>
                <a:rPr lang="en-US" sz="2400" dirty="0" smtClean="0">
                  <a:solidFill>
                    <a:schemeClr val="tx1"/>
                  </a:solidFill>
                </a:rPr>
                <a:t> Problematic </a:t>
              </a:r>
              <a:r>
                <a:rPr lang="en-US" sz="2400" dirty="0">
                  <a:solidFill>
                    <a:schemeClr val="tx1"/>
                  </a:solidFill>
                </a:rPr>
                <a:t>locals of the part.</a:t>
              </a:r>
              <a:endParaRPr lang="en-US" dirty="0">
                <a:solidFill>
                  <a:schemeClr val="tx1"/>
                </a:solidFill>
              </a:endParaRPr>
            </a:p>
            <a:p>
              <a:pPr algn="just">
                <a:defRPr/>
              </a:pPr>
              <a:endParaRPr lang="en-US" dirty="0">
                <a:solidFill>
                  <a:schemeClr val="tx1"/>
                </a:solidFill>
              </a:endParaRPr>
            </a:p>
            <a:p>
              <a:pPr algn="just">
                <a:buFontTx/>
                <a:buChar char="-"/>
                <a:defRPr/>
              </a:pPr>
              <a:endParaRPr lang="en-US" dirty="0">
                <a:solidFill>
                  <a:schemeClr val="tx1"/>
                </a:solidFill>
              </a:endParaRPr>
            </a:p>
            <a:p>
              <a:pPr algn="just">
                <a:buFontTx/>
                <a:buChar char="-"/>
                <a:defRPr/>
              </a:pPr>
              <a:endParaRPr lang="en-US" dirty="0">
                <a:solidFill>
                  <a:schemeClr val="tx1"/>
                </a:solidFill>
              </a:endParaRPr>
            </a:p>
            <a:p>
              <a:pPr algn="just">
                <a:buFontTx/>
                <a:buChar char="-"/>
                <a:defRPr/>
              </a:pPr>
              <a:endParaRPr lang="en-US" dirty="0">
                <a:solidFill>
                  <a:schemeClr val="tx1"/>
                </a:solidFill>
              </a:endParaRPr>
            </a:p>
            <a:p>
              <a:pPr algn="just">
                <a:buFontTx/>
                <a:buChar char="-"/>
                <a:defRPr/>
              </a:pPr>
              <a:endParaRPr lang="en-US" dirty="0">
                <a:solidFill>
                  <a:schemeClr val="tx1"/>
                </a:solidFill>
              </a:endParaRPr>
            </a:p>
            <a:p>
              <a:pPr algn="just">
                <a:buFontTx/>
                <a:buChar char="-"/>
                <a:defRPr/>
              </a:pPr>
              <a:endParaRPr lang="en-US" dirty="0">
                <a:solidFill>
                  <a:schemeClr val="tx1"/>
                </a:solidFill>
              </a:endParaRPr>
            </a:p>
            <a:p>
              <a:pPr algn="just">
                <a:defRPr/>
              </a:pPr>
              <a:endParaRPr lang="en-US" sz="1100" dirty="0">
                <a:solidFill>
                  <a:schemeClr val="tx1"/>
                </a:solidFill>
              </a:endParaRPr>
            </a:p>
            <a:p>
              <a:pPr algn="just">
                <a:defRPr/>
              </a:pPr>
              <a:endParaRPr lang="en-US" dirty="0">
                <a:solidFill>
                  <a:schemeClr val="tx1"/>
                </a:solidFill>
              </a:endParaRPr>
            </a:p>
            <a:p>
              <a:pPr algn="just">
                <a:defRPr/>
              </a:pPr>
              <a:endParaRPr lang="en-US" dirty="0">
                <a:solidFill>
                  <a:schemeClr val="tx1"/>
                </a:solidFill>
              </a:endParaRPr>
            </a:p>
          </p:txBody>
        </p:sp>
        <p:pic>
          <p:nvPicPr>
            <p:cNvPr id="76" name="Picture 2"/>
            <p:cNvPicPr>
              <a:picLocks noChangeAspect="1" noChangeArrowheads="1"/>
            </p:cNvPicPr>
            <p:nvPr/>
          </p:nvPicPr>
          <p:blipFill>
            <a:blip r:embed="rId13" cstate="print"/>
            <a:srcRect/>
            <a:stretch>
              <a:fillRect/>
            </a:stretch>
          </p:blipFill>
          <p:spPr bwMode="auto">
            <a:xfrm>
              <a:off x="23348478" y="26085203"/>
              <a:ext cx="4046121" cy="1872208"/>
            </a:xfrm>
            <a:prstGeom prst="rect">
              <a:avLst/>
            </a:prstGeom>
            <a:solidFill>
              <a:schemeClr val="bg1">
                <a:lumMod val="95000"/>
              </a:schemeClr>
            </a:solidFill>
            <a:ln w="9525">
              <a:solidFill>
                <a:schemeClr val="tx1"/>
              </a:solidFill>
              <a:miter lim="800000"/>
              <a:headEnd/>
              <a:tailEnd/>
            </a:ln>
          </p:spPr>
        </p:pic>
        <p:pic>
          <p:nvPicPr>
            <p:cNvPr id="77" name="Picture 3"/>
            <p:cNvPicPr>
              <a:picLocks noChangeAspect="1" noChangeArrowheads="1"/>
            </p:cNvPicPr>
            <p:nvPr/>
          </p:nvPicPr>
          <p:blipFill>
            <a:blip r:embed="rId14" cstate="print"/>
            <a:srcRect/>
            <a:stretch>
              <a:fillRect/>
            </a:stretch>
          </p:blipFill>
          <p:spPr bwMode="auto">
            <a:xfrm>
              <a:off x="23450111" y="28101427"/>
              <a:ext cx="533958" cy="216024"/>
            </a:xfrm>
            <a:prstGeom prst="rect">
              <a:avLst/>
            </a:prstGeom>
            <a:solidFill>
              <a:schemeClr val="bg1">
                <a:lumMod val="95000"/>
              </a:schemeClr>
            </a:solidFill>
            <a:ln w="9525">
              <a:solidFill>
                <a:schemeClr val="tx1"/>
              </a:solidFill>
              <a:miter lim="800000"/>
              <a:headEnd/>
              <a:tailEnd/>
            </a:ln>
          </p:spPr>
        </p:pic>
        <p:pic>
          <p:nvPicPr>
            <p:cNvPr id="78" name="Picture 4"/>
            <p:cNvPicPr>
              <a:picLocks noChangeArrowheads="1"/>
            </p:cNvPicPr>
            <p:nvPr/>
          </p:nvPicPr>
          <p:blipFill>
            <a:blip r:embed="rId15" cstate="print"/>
            <a:srcRect/>
            <a:stretch>
              <a:fillRect/>
            </a:stretch>
          </p:blipFill>
          <p:spPr bwMode="auto">
            <a:xfrm>
              <a:off x="23440218" y="28533499"/>
              <a:ext cx="532800" cy="216000"/>
            </a:xfrm>
            <a:prstGeom prst="rect">
              <a:avLst/>
            </a:prstGeom>
            <a:solidFill>
              <a:schemeClr val="bg1">
                <a:lumMod val="95000"/>
              </a:schemeClr>
            </a:solidFill>
            <a:ln w="9525">
              <a:solidFill>
                <a:schemeClr val="tx1"/>
              </a:solidFill>
              <a:miter lim="800000"/>
              <a:headEnd/>
              <a:tailEnd/>
            </a:ln>
          </p:spPr>
        </p:pic>
        <p:sp>
          <p:nvSpPr>
            <p:cNvPr id="79" name="CaixaDeTexto 12"/>
            <p:cNvSpPr txBox="1">
              <a:spLocks noChangeArrowheads="1"/>
            </p:cNvSpPr>
            <p:nvPr/>
          </p:nvSpPr>
          <p:spPr bwMode="auto">
            <a:xfrm>
              <a:off x="24016283" y="28389459"/>
              <a:ext cx="3148619" cy="461665"/>
            </a:xfrm>
            <a:prstGeom prst="rect">
              <a:avLst/>
            </a:prstGeom>
            <a:solidFill>
              <a:schemeClr val="bg1">
                <a:lumMod val="85000"/>
              </a:schemeClr>
            </a:solidFill>
            <a:ln w="9525">
              <a:noFill/>
              <a:miter lim="800000"/>
              <a:headEnd/>
              <a:tailEnd/>
            </a:ln>
          </p:spPr>
          <p:txBody>
            <a:bodyPr wrap="none">
              <a:spAutoFit/>
            </a:bodyPr>
            <a:lstStyle/>
            <a:p>
              <a:r>
                <a:rPr lang="pt-PT" sz="2400" dirty="0" err="1">
                  <a:solidFill>
                    <a:srgbClr val="FF0000"/>
                  </a:solidFill>
                </a:rPr>
                <a:t>Problematic</a:t>
              </a:r>
              <a:r>
                <a:rPr lang="pt-PT" sz="2400" dirty="0">
                  <a:solidFill>
                    <a:srgbClr val="FF0000"/>
                  </a:solidFill>
                </a:rPr>
                <a:t> </a:t>
              </a:r>
              <a:r>
                <a:rPr lang="pt-PT" sz="2400" dirty="0" err="1">
                  <a:solidFill>
                    <a:srgbClr val="FF0000"/>
                  </a:solidFill>
                </a:rPr>
                <a:t>adhesion</a:t>
              </a:r>
              <a:endParaRPr lang="pt-PT" sz="2400" dirty="0">
                <a:solidFill>
                  <a:srgbClr val="FF0000"/>
                </a:solidFill>
              </a:endParaRPr>
            </a:p>
          </p:txBody>
        </p:sp>
        <p:sp>
          <p:nvSpPr>
            <p:cNvPr id="80" name="CaixaDeTexto 13"/>
            <p:cNvSpPr txBox="1">
              <a:spLocks noChangeArrowheads="1"/>
            </p:cNvSpPr>
            <p:nvPr/>
          </p:nvSpPr>
          <p:spPr bwMode="auto">
            <a:xfrm>
              <a:off x="24025824" y="27999802"/>
              <a:ext cx="2274982" cy="461665"/>
            </a:xfrm>
            <a:prstGeom prst="rect">
              <a:avLst/>
            </a:prstGeom>
            <a:solidFill>
              <a:schemeClr val="bg1">
                <a:lumMod val="85000"/>
              </a:schemeClr>
            </a:solidFill>
            <a:ln w="9525">
              <a:noFill/>
              <a:miter lim="800000"/>
              <a:headEnd/>
              <a:tailEnd/>
            </a:ln>
          </p:spPr>
          <p:txBody>
            <a:bodyPr wrap="none">
              <a:spAutoFit/>
            </a:bodyPr>
            <a:lstStyle/>
            <a:p>
              <a:r>
                <a:rPr lang="pt-PT" sz="2400" dirty="0" err="1"/>
                <a:t>Good</a:t>
              </a:r>
              <a:r>
                <a:rPr lang="pt-PT" sz="2400" dirty="0"/>
                <a:t> </a:t>
              </a:r>
              <a:r>
                <a:rPr lang="pt-PT" sz="2400" dirty="0" err="1"/>
                <a:t>adhesion</a:t>
              </a:r>
              <a:endParaRPr lang="pt-PT" sz="2400" dirty="0"/>
            </a:p>
          </p:txBody>
        </p:sp>
        <p:sp>
          <p:nvSpPr>
            <p:cNvPr id="56" name="Rectângulo arredondado 55"/>
            <p:cNvSpPr/>
            <p:nvPr/>
          </p:nvSpPr>
          <p:spPr bwMode="auto">
            <a:xfrm>
              <a:off x="24644622" y="24645099"/>
              <a:ext cx="1548000" cy="504000"/>
            </a:xfrm>
            <a:prstGeom prst="round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anchor="ctr">
              <a:noAutofit/>
            </a:bodyPr>
            <a:lstStyle/>
            <a:p>
              <a:pPr algn="ctr">
                <a:defRPr/>
              </a:pPr>
              <a:r>
                <a:rPr lang="en-US" sz="2400" b="1" dirty="0" smtClean="0">
                  <a:solidFill>
                    <a:schemeClr val="tx1"/>
                  </a:solidFill>
                </a:rPr>
                <a:t>OUTPUT</a:t>
              </a:r>
              <a:endParaRPr lang="pt-PT" sz="2400" b="1" dirty="0">
                <a:solidFill>
                  <a:schemeClr val="tx1"/>
                </a:solidFill>
              </a:endParaRPr>
            </a:p>
          </p:txBody>
        </p:sp>
      </p:grpSp>
      <p:pic>
        <p:nvPicPr>
          <p:cNvPr id="115" name="Picture 2" descr="D:\TESE\complex parts\square bottle cap\image 3.jpg"/>
          <p:cNvPicPr>
            <a:picLocks noChangeAspect="1" noChangeArrowheads="1"/>
          </p:cNvPicPr>
          <p:nvPr/>
        </p:nvPicPr>
        <p:blipFill>
          <a:blip r:embed="rId16" cstate="print"/>
          <a:srcRect l="8333" t="19458" r="11111" b="19387"/>
          <a:stretch>
            <a:fillRect/>
          </a:stretch>
        </p:blipFill>
        <p:spPr bwMode="auto">
          <a:xfrm>
            <a:off x="30405262" y="8371235"/>
            <a:ext cx="2520281" cy="1911937"/>
          </a:xfrm>
          <a:prstGeom prst="rect">
            <a:avLst/>
          </a:prstGeom>
          <a:noFill/>
          <a:ln w="9525">
            <a:noFill/>
            <a:miter lim="800000"/>
            <a:headEnd/>
            <a:tailEnd/>
          </a:ln>
        </p:spPr>
      </p:pic>
      <p:cxnSp>
        <p:nvCxnSpPr>
          <p:cNvPr id="116" name="Conexão recta unidireccional 23"/>
          <p:cNvCxnSpPr>
            <a:cxnSpLocks noChangeShapeType="1"/>
          </p:cNvCxnSpPr>
          <p:nvPr/>
        </p:nvCxnSpPr>
        <p:spPr bwMode="auto">
          <a:xfrm rot="5400000">
            <a:off x="32638304" y="9162529"/>
            <a:ext cx="1008112" cy="1588"/>
          </a:xfrm>
          <a:prstGeom prst="straightConnector1">
            <a:avLst/>
          </a:prstGeom>
          <a:noFill/>
          <a:ln w="9525" algn="ctr">
            <a:solidFill>
              <a:schemeClr val="tx1"/>
            </a:solidFill>
            <a:round/>
            <a:headEnd type="arrow" w="med" len="med"/>
            <a:tailEnd type="arrow" w="med" len="med"/>
          </a:ln>
        </p:spPr>
      </p:cxnSp>
      <p:sp>
        <p:nvSpPr>
          <p:cNvPr id="117" name="CaixaDeTexto 116"/>
          <p:cNvSpPr txBox="1"/>
          <p:nvPr/>
        </p:nvSpPr>
        <p:spPr bwMode="auto">
          <a:xfrm>
            <a:off x="33141566" y="8875291"/>
            <a:ext cx="817563" cy="523875"/>
          </a:xfrm>
          <a:prstGeom prst="rect">
            <a:avLst/>
          </a:prstGeom>
          <a:noFill/>
        </p:spPr>
        <p:txBody>
          <a:bodyPr wrap="none">
            <a:spAutoFit/>
          </a:bodyPr>
          <a:lstStyle/>
          <a:p>
            <a:pPr>
              <a:defRPr/>
            </a:pPr>
            <a:r>
              <a:rPr lang="pt-PT" u="none" dirty="0">
                <a:latin typeface="+mj-lt"/>
              </a:rPr>
              <a:t>6</a:t>
            </a:r>
            <a:r>
              <a:rPr lang="pt-PT" sz="2800" u="none" dirty="0"/>
              <a:t> </a:t>
            </a:r>
            <a:r>
              <a:rPr lang="pt-PT" sz="2000" i="1" u="none" dirty="0"/>
              <a:t>mm</a:t>
            </a:r>
          </a:p>
        </p:txBody>
      </p:sp>
      <p:sp>
        <p:nvSpPr>
          <p:cNvPr id="118" name="CaixaDeTexto 117"/>
          <p:cNvSpPr txBox="1"/>
          <p:nvPr/>
        </p:nvSpPr>
        <p:spPr bwMode="auto">
          <a:xfrm>
            <a:off x="30955851" y="10099427"/>
            <a:ext cx="817563" cy="523875"/>
          </a:xfrm>
          <a:prstGeom prst="rect">
            <a:avLst/>
          </a:prstGeom>
          <a:noFill/>
        </p:spPr>
        <p:txBody>
          <a:bodyPr wrap="none">
            <a:spAutoFit/>
          </a:bodyPr>
          <a:lstStyle/>
          <a:p>
            <a:pPr>
              <a:defRPr/>
            </a:pPr>
            <a:r>
              <a:rPr lang="pt-PT" u="none" dirty="0">
                <a:latin typeface="+mj-lt"/>
              </a:rPr>
              <a:t>9</a:t>
            </a:r>
            <a:r>
              <a:rPr lang="pt-PT" sz="2800" u="none" dirty="0"/>
              <a:t> </a:t>
            </a:r>
            <a:r>
              <a:rPr lang="pt-PT" sz="2000" i="1" u="none" dirty="0"/>
              <a:t>mm</a:t>
            </a:r>
          </a:p>
        </p:txBody>
      </p:sp>
      <p:cxnSp>
        <p:nvCxnSpPr>
          <p:cNvPr id="119" name="Conexão recta unidireccional 18"/>
          <p:cNvCxnSpPr>
            <a:cxnSpLocks noChangeShapeType="1"/>
          </p:cNvCxnSpPr>
          <p:nvPr/>
        </p:nvCxnSpPr>
        <p:spPr bwMode="auto">
          <a:xfrm>
            <a:off x="30693294" y="10099427"/>
            <a:ext cx="1440160" cy="216024"/>
          </a:xfrm>
          <a:prstGeom prst="straightConnector1">
            <a:avLst/>
          </a:prstGeom>
          <a:noFill/>
          <a:ln w="9525" algn="ctr">
            <a:solidFill>
              <a:schemeClr val="tx1"/>
            </a:solidFill>
            <a:round/>
            <a:headEnd type="arrow" w="med" len="med"/>
            <a:tailEnd type="arrow" w="med" len="med"/>
          </a:ln>
        </p:spPr>
      </p:cxnSp>
      <p:cxnSp>
        <p:nvCxnSpPr>
          <p:cNvPr id="120" name="Conexão recta unidireccional 18"/>
          <p:cNvCxnSpPr>
            <a:cxnSpLocks noChangeShapeType="1"/>
          </p:cNvCxnSpPr>
          <p:nvPr/>
        </p:nvCxnSpPr>
        <p:spPr bwMode="auto">
          <a:xfrm flipV="1">
            <a:off x="30405262" y="8371235"/>
            <a:ext cx="708596" cy="648072"/>
          </a:xfrm>
          <a:prstGeom prst="straightConnector1">
            <a:avLst/>
          </a:prstGeom>
          <a:noFill/>
          <a:ln w="9525" algn="ctr">
            <a:solidFill>
              <a:schemeClr val="tx1"/>
            </a:solidFill>
            <a:round/>
            <a:headEnd type="arrow" w="med" len="med"/>
            <a:tailEnd type="arrow" w="med" len="med"/>
          </a:ln>
        </p:spPr>
      </p:cxnSp>
      <p:sp>
        <p:nvSpPr>
          <p:cNvPr id="121" name="CaixaDeTexto 120"/>
          <p:cNvSpPr txBox="1"/>
          <p:nvPr/>
        </p:nvSpPr>
        <p:spPr bwMode="auto">
          <a:xfrm>
            <a:off x="29704282" y="8227219"/>
            <a:ext cx="989012" cy="523875"/>
          </a:xfrm>
          <a:prstGeom prst="rect">
            <a:avLst/>
          </a:prstGeom>
          <a:noFill/>
        </p:spPr>
        <p:txBody>
          <a:bodyPr wrap="none">
            <a:spAutoFit/>
          </a:bodyPr>
          <a:lstStyle/>
          <a:p>
            <a:pPr>
              <a:defRPr/>
            </a:pPr>
            <a:r>
              <a:rPr lang="pt-PT" u="none" dirty="0">
                <a:latin typeface="+mj-lt"/>
              </a:rPr>
              <a:t>10</a:t>
            </a:r>
            <a:r>
              <a:rPr lang="pt-PT" sz="2800" u="none" dirty="0"/>
              <a:t> </a:t>
            </a:r>
            <a:r>
              <a:rPr lang="pt-PT" sz="2000" i="1" u="none" dirty="0"/>
              <a:t>mm</a:t>
            </a:r>
          </a:p>
        </p:txBody>
      </p:sp>
      <p:cxnSp>
        <p:nvCxnSpPr>
          <p:cNvPr id="122" name="Conexão recta unidireccional 23"/>
          <p:cNvCxnSpPr>
            <a:cxnSpLocks noChangeShapeType="1"/>
          </p:cNvCxnSpPr>
          <p:nvPr/>
        </p:nvCxnSpPr>
        <p:spPr bwMode="auto">
          <a:xfrm rot="5400000">
            <a:off x="36802158" y="7931839"/>
            <a:ext cx="815720" cy="792088"/>
          </a:xfrm>
          <a:prstGeom prst="straightConnector1">
            <a:avLst/>
          </a:prstGeom>
          <a:noFill/>
          <a:ln w="9525" algn="ctr">
            <a:solidFill>
              <a:schemeClr val="tx1"/>
            </a:solidFill>
            <a:round/>
            <a:headEnd type="arrow" w="med" len="med"/>
            <a:tailEnd type="arrow" w="med" len="med"/>
          </a:ln>
        </p:spPr>
      </p:cxnSp>
      <p:sp>
        <p:nvSpPr>
          <p:cNvPr id="123" name="CaixaDeTexto 122"/>
          <p:cNvSpPr txBox="1"/>
          <p:nvPr/>
        </p:nvSpPr>
        <p:spPr bwMode="auto">
          <a:xfrm>
            <a:off x="36093894" y="7920023"/>
            <a:ext cx="989013" cy="523875"/>
          </a:xfrm>
          <a:prstGeom prst="rect">
            <a:avLst/>
          </a:prstGeom>
          <a:noFill/>
        </p:spPr>
        <p:txBody>
          <a:bodyPr wrap="none">
            <a:spAutoFit/>
          </a:bodyPr>
          <a:lstStyle/>
          <a:p>
            <a:pPr>
              <a:defRPr/>
            </a:pPr>
            <a:r>
              <a:rPr lang="pt-PT" u="none" dirty="0" smtClean="0">
                <a:latin typeface="+mj-lt"/>
              </a:rPr>
              <a:t>10</a:t>
            </a:r>
            <a:r>
              <a:rPr lang="pt-PT" sz="2800" u="none" dirty="0" smtClean="0"/>
              <a:t> </a:t>
            </a:r>
            <a:r>
              <a:rPr lang="pt-PT" sz="2000" i="1" u="none" dirty="0"/>
              <a:t>mm</a:t>
            </a:r>
          </a:p>
        </p:txBody>
      </p:sp>
      <p:sp>
        <p:nvSpPr>
          <p:cNvPr id="124" name="CaixaDeTexto 123"/>
          <p:cNvSpPr txBox="1"/>
          <p:nvPr/>
        </p:nvSpPr>
        <p:spPr bwMode="auto">
          <a:xfrm>
            <a:off x="39884553" y="9197003"/>
            <a:ext cx="817853" cy="523220"/>
          </a:xfrm>
          <a:prstGeom prst="rect">
            <a:avLst/>
          </a:prstGeom>
          <a:noFill/>
        </p:spPr>
        <p:txBody>
          <a:bodyPr wrap="none">
            <a:spAutoFit/>
          </a:bodyPr>
          <a:lstStyle/>
          <a:p>
            <a:pPr>
              <a:defRPr/>
            </a:pPr>
            <a:r>
              <a:rPr lang="pt-PT" u="none" dirty="0" smtClean="0">
                <a:latin typeface="+mj-lt"/>
              </a:rPr>
              <a:t>6</a:t>
            </a:r>
            <a:r>
              <a:rPr lang="pt-PT" sz="2800" u="none" dirty="0" smtClean="0"/>
              <a:t> </a:t>
            </a:r>
            <a:r>
              <a:rPr lang="pt-PT" sz="2000" i="1" u="none" dirty="0"/>
              <a:t>mm</a:t>
            </a:r>
          </a:p>
        </p:txBody>
      </p:sp>
      <p:cxnSp>
        <p:nvCxnSpPr>
          <p:cNvPr id="125" name="Conexão recta unidireccional 23"/>
          <p:cNvCxnSpPr>
            <a:cxnSpLocks noChangeShapeType="1"/>
          </p:cNvCxnSpPr>
          <p:nvPr/>
        </p:nvCxnSpPr>
        <p:spPr bwMode="auto">
          <a:xfrm rot="5400000">
            <a:off x="39118229" y="9504198"/>
            <a:ext cx="1584176" cy="2"/>
          </a:xfrm>
          <a:prstGeom prst="straightConnector1">
            <a:avLst/>
          </a:prstGeom>
          <a:noFill/>
          <a:ln w="9525" algn="ctr">
            <a:solidFill>
              <a:schemeClr val="tx1"/>
            </a:solidFill>
            <a:round/>
            <a:headEnd type="arrow" w="med" len="med"/>
            <a:tailEnd type="arrow" w="med" len="med"/>
          </a:ln>
        </p:spPr>
      </p:cxnSp>
      <p:sp>
        <p:nvSpPr>
          <p:cNvPr id="126" name="CaixaDeTexto 125"/>
          <p:cNvSpPr txBox="1"/>
          <p:nvPr/>
        </p:nvSpPr>
        <p:spPr bwMode="auto">
          <a:xfrm>
            <a:off x="37606062" y="10296287"/>
            <a:ext cx="817853" cy="523220"/>
          </a:xfrm>
          <a:prstGeom prst="rect">
            <a:avLst/>
          </a:prstGeom>
          <a:noFill/>
        </p:spPr>
        <p:txBody>
          <a:bodyPr wrap="none">
            <a:spAutoFit/>
          </a:bodyPr>
          <a:lstStyle/>
          <a:p>
            <a:pPr>
              <a:defRPr/>
            </a:pPr>
            <a:r>
              <a:rPr lang="pt-PT" u="none" dirty="0">
                <a:latin typeface="+mj-lt"/>
              </a:rPr>
              <a:t>9</a:t>
            </a:r>
            <a:r>
              <a:rPr lang="pt-PT" sz="2800" u="none" dirty="0" smtClean="0"/>
              <a:t> </a:t>
            </a:r>
            <a:r>
              <a:rPr lang="pt-PT" sz="2000" i="1" u="none" dirty="0"/>
              <a:t>mm</a:t>
            </a:r>
          </a:p>
        </p:txBody>
      </p:sp>
      <p:sp>
        <p:nvSpPr>
          <p:cNvPr id="148" name="CaixaDeTexto 16"/>
          <p:cNvSpPr txBox="1">
            <a:spLocks noChangeArrowheads="1"/>
          </p:cNvSpPr>
          <p:nvPr/>
        </p:nvSpPr>
        <p:spPr bwMode="auto">
          <a:xfrm>
            <a:off x="28461046" y="18752442"/>
            <a:ext cx="4370388" cy="708025"/>
          </a:xfrm>
          <a:prstGeom prst="rect">
            <a:avLst/>
          </a:prstGeom>
          <a:noFill/>
          <a:ln w="9525">
            <a:noFill/>
            <a:miter lim="800000"/>
            <a:headEnd/>
            <a:tailEnd/>
          </a:ln>
        </p:spPr>
        <p:txBody>
          <a:bodyPr>
            <a:spAutoFit/>
          </a:bodyPr>
          <a:lstStyle/>
          <a:p>
            <a:pPr algn="ctr">
              <a:defRPr/>
            </a:pPr>
            <a:r>
              <a:rPr lang="pt-PT" sz="2000" u="none" dirty="0" err="1">
                <a:latin typeface="+mn-lt"/>
              </a:rPr>
              <a:t>With</a:t>
            </a:r>
            <a:r>
              <a:rPr lang="pt-PT" sz="2000" u="none" dirty="0">
                <a:latin typeface="+mn-lt"/>
              </a:rPr>
              <a:t> </a:t>
            </a:r>
            <a:r>
              <a:rPr lang="pt-PT" sz="2000" u="none" dirty="0" err="1">
                <a:latin typeface="+mn-lt"/>
              </a:rPr>
              <a:t>visualization</a:t>
            </a:r>
            <a:r>
              <a:rPr lang="pt-PT" sz="2000" u="none" dirty="0">
                <a:latin typeface="+mn-lt"/>
              </a:rPr>
              <a:t> </a:t>
            </a:r>
            <a:r>
              <a:rPr lang="pt-PT" sz="2000" u="none" dirty="0" err="1">
                <a:latin typeface="+mn-lt"/>
              </a:rPr>
              <a:t>of</a:t>
            </a:r>
            <a:r>
              <a:rPr lang="pt-PT" sz="2000" u="none" dirty="0">
                <a:latin typeface="+mn-lt"/>
              </a:rPr>
              <a:t> </a:t>
            </a:r>
            <a:r>
              <a:rPr lang="pt-PT" sz="2000" u="none" dirty="0" err="1">
                <a:latin typeface="+mn-lt"/>
              </a:rPr>
              <a:t>the</a:t>
            </a:r>
            <a:r>
              <a:rPr lang="pt-PT" sz="2000" u="none" dirty="0">
                <a:latin typeface="+mn-lt"/>
              </a:rPr>
              <a:t> support material</a:t>
            </a:r>
            <a:endParaRPr lang="pt-PT" sz="2000" b="1" u="none" dirty="0">
              <a:latin typeface="+mn-lt"/>
            </a:endParaRPr>
          </a:p>
        </p:txBody>
      </p:sp>
      <p:sp>
        <p:nvSpPr>
          <p:cNvPr id="149" name="CaixaDeTexto 16"/>
          <p:cNvSpPr txBox="1">
            <a:spLocks noChangeArrowheads="1"/>
          </p:cNvSpPr>
          <p:nvPr/>
        </p:nvSpPr>
        <p:spPr bwMode="auto">
          <a:xfrm>
            <a:off x="32515595" y="18746092"/>
            <a:ext cx="4370387" cy="708025"/>
          </a:xfrm>
          <a:prstGeom prst="rect">
            <a:avLst/>
          </a:prstGeom>
          <a:noFill/>
          <a:ln w="9525">
            <a:noFill/>
            <a:miter lim="800000"/>
            <a:headEnd/>
            <a:tailEnd/>
          </a:ln>
        </p:spPr>
        <p:txBody>
          <a:bodyPr>
            <a:spAutoFit/>
          </a:bodyPr>
          <a:lstStyle/>
          <a:p>
            <a:pPr algn="ctr">
              <a:defRPr/>
            </a:pPr>
            <a:r>
              <a:rPr lang="pt-PT" sz="2000" u="none" dirty="0" err="1">
                <a:latin typeface="+mn-lt"/>
              </a:rPr>
              <a:t>Without</a:t>
            </a:r>
            <a:r>
              <a:rPr lang="pt-PT" sz="2000" u="none" dirty="0">
                <a:latin typeface="+mn-lt"/>
              </a:rPr>
              <a:t> </a:t>
            </a:r>
            <a:r>
              <a:rPr lang="pt-PT" sz="2000" u="none" dirty="0" err="1">
                <a:latin typeface="+mn-lt"/>
              </a:rPr>
              <a:t>visualization</a:t>
            </a:r>
            <a:r>
              <a:rPr lang="pt-PT" sz="2000" u="none" dirty="0">
                <a:latin typeface="+mn-lt"/>
              </a:rPr>
              <a:t> </a:t>
            </a:r>
            <a:r>
              <a:rPr lang="pt-PT" sz="2000" u="none" dirty="0" err="1">
                <a:latin typeface="+mn-lt"/>
              </a:rPr>
              <a:t>of</a:t>
            </a:r>
            <a:r>
              <a:rPr lang="pt-PT" sz="2000" u="none" dirty="0">
                <a:latin typeface="+mn-lt"/>
              </a:rPr>
              <a:t> </a:t>
            </a:r>
            <a:r>
              <a:rPr lang="pt-PT" sz="2000" u="none" dirty="0" err="1">
                <a:latin typeface="+mn-lt"/>
              </a:rPr>
              <a:t>the</a:t>
            </a:r>
            <a:r>
              <a:rPr lang="pt-PT" sz="2000" u="none" dirty="0">
                <a:latin typeface="+mn-lt"/>
              </a:rPr>
              <a:t> support material</a:t>
            </a:r>
            <a:endParaRPr lang="pt-PT" sz="2000" b="1" u="none" dirty="0">
              <a:latin typeface="+mn-lt"/>
            </a:endParaRPr>
          </a:p>
        </p:txBody>
      </p:sp>
      <p:pic>
        <p:nvPicPr>
          <p:cNvPr id="150" name="Picture 16"/>
          <p:cNvPicPr>
            <a:picLocks noChangeAspect="1" noChangeArrowheads="1"/>
          </p:cNvPicPr>
          <p:nvPr/>
        </p:nvPicPr>
        <p:blipFill>
          <a:blip r:embed="rId17" cstate="print"/>
          <a:srcRect l="19759" t="20386" r="18134" b="20262"/>
          <a:stretch>
            <a:fillRect/>
          </a:stretch>
        </p:blipFill>
        <p:spPr bwMode="auto">
          <a:xfrm>
            <a:off x="28916659" y="15950505"/>
            <a:ext cx="3395662" cy="2879725"/>
          </a:xfrm>
          <a:prstGeom prst="rect">
            <a:avLst/>
          </a:prstGeom>
          <a:noFill/>
          <a:ln w="9525">
            <a:noFill/>
            <a:miter lim="800000"/>
            <a:headEnd/>
            <a:tailEnd/>
          </a:ln>
        </p:spPr>
      </p:pic>
      <p:pic>
        <p:nvPicPr>
          <p:cNvPr id="151" name="Picture 17"/>
          <p:cNvPicPr>
            <a:picLocks noChangeAspect="1" noChangeArrowheads="1"/>
          </p:cNvPicPr>
          <p:nvPr/>
        </p:nvPicPr>
        <p:blipFill>
          <a:blip r:embed="rId18" cstate="print"/>
          <a:srcRect l="19759" t="20750" r="20085" b="29056"/>
          <a:stretch>
            <a:fillRect/>
          </a:stretch>
        </p:blipFill>
        <p:spPr bwMode="auto">
          <a:xfrm>
            <a:off x="32781526" y="15933042"/>
            <a:ext cx="3889375" cy="2879725"/>
          </a:xfrm>
          <a:prstGeom prst="rect">
            <a:avLst/>
          </a:prstGeom>
          <a:noFill/>
          <a:ln w="9525">
            <a:noFill/>
            <a:miter lim="800000"/>
            <a:headEnd/>
            <a:tailEnd/>
          </a:ln>
        </p:spPr>
      </p:pic>
      <p:sp>
        <p:nvSpPr>
          <p:cNvPr id="152" name="CaixaDeTexto 16"/>
          <p:cNvSpPr txBox="1">
            <a:spLocks noChangeArrowheads="1"/>
          </p:cNvSpPr>
          <p:nvPr/>
        </p:nvSpPr>
        <p:spPr bwMode="auto">
          <a:xfrm>
            <a:off x="28389038" y="23190064"/>
            <a:ext cx="4370388" cy="708025"/>
          </a:xfrm>
          <a:prstGeom prst="rect">
            <a:avLst/>
          </a:prstGeom>
          <a:noFill/>
          <a:ln w="9525">
            <a:noFill/>
            <a:miter lim="800000"/>
            <a:headEnd/>
            <a:tailEnd/>
          </a:ln>
        </p:spPr>
        <p:txBody>
          <a:bodyPr>
            <a:spAutoFit/>
          </a:bodyPr>
          <a:lstStyle/>
          <a:p>
            <a:pPr algn="ctr">
              <a:defRPr/>
            </a:pPr>
            <a:r>
              <a:rPr lang="pt-PT" sz="2000" u="none" dirty="0" err="1">
                <a:latin typeface="+mn-lt"/>
              </a:rPr>
              <a:t>With</a:t>
            </a:r>
            <a:r>
              <a:rPr lang="pt-PT" sz="2000" u="none" dirty="0">
                <a:latin typeface="+mn-lt"/>
              </a:rPr>
              <a:t> </a:t>
            </a:r>
            <a:r>
              <a:rPr lang="pt-PT" sz="2000" u="none" dirty="0" err="1">
                <a:latin typeface="+mn-lt"/>
              </a:rPr>
              <a:t>visualization</a:t>
            </a:r>
            <a:r>
              <a:rPr lang="pt-PT" sz="2000" u="none" dirty="0">
                <a:latin typeface="+mn-lt"/>
              </a:rPr>
              <a:t> </a:t>
            </a:r>
            <a:r>
              <a:rPr lang="pt-PT" sz="2000" u="none" dirty="0" err="1">
                <a:latin typeface="+mn-lt"/>
              </a:rPr>
              <a:t>of</a:t>
            </a:r>
            <a:r>
              <a:rPr lang="pt-PT" sz="2000" u="none" dirty="0">
                <a:latin typeface="+mn-lt"/>
              </a:rPr>
              <a:t> </a:t>
            </a:r>
            <a:r>
              <a:rPr lang="pt-PT" sz="2000" u="none" dirty="0" err="1">
                <a:latin typeface="+mn-lt"/>
              </a:rPr>
              <a:t>the</a:t>
            </a:r>
            <a:r>
              <a:rPr lang="pt-PT" sz="2000" u="none" dirty="0">
                <a:latin typeface="+mn-lt"/>
              </a:rPr>
              <a:t> support material</a:t>
            </a:r>
            <a:endParaRPr lang="pt-PT" sz="2000" b="1" u="none" dirty="0">
              <a:latin typeface="+mn-lt"/>
            </a:endParaRPr>
          </a:p>
        </p:txBody>
      </p:sp>
      <p:sp>
        <p:nvSpPr>
          <p:cNvPr id="153" name="CaixaDeTexto 16"/>
          <p:cNvSpPr txBox="1">
            <a:spLocks noChangeArrowheads="1"/>
          </p:cNvSpPr>
          <p:nvPr/>
        </p:nvSpPr>
        <p:spPr bwMode="auto">
          <a:xfrm>
            <a:off x="32565502" y="23183714"/>
            <a:ext cx="4370387" cy="708025"/>
          </a:xfrm>
          <a:prstGeom prst="rect">
            <a:avLst/>
          </a:prstGeom>
          <a:noFill/>
          <a:ln w="9525">
            <a:noFill/>
            <a:miter lim="800000"/>
            <a:headEnd/>
            <a:tailEnd/>
          </a:ln>
        </p:spPr>
        <p:txBody>
          <a:bodyPr>
            <a:spAutoFit/>
          </a:bodyPr>
          <a:lstStyle/>
          <a:p>
            <a:pPr algn="ctr">
              <a:defRPr/>
            </a:pPr>
            <a:r>
              <a:rPr lang="pt-PT" sz="2000" u="none" dirty="0" err="1">
                <a:latin typeface="+mn-lt"/>
              </a:rPr>
              <a:t>Without</a:t>
            </a:r>
            <a:r>
              <a:rPr lang="pt-PT" sz="2000" u="none" dirty="0">
                <a:latin typeface="+mn-lt"/>
              </a:rPr>
              <a:t> </a:t>
            </a:r>
            <a:r>
              <a:rPr lang="pt-PT" sz="2000" u="none" dirty="0" err="1">
                <a:latin typeface="+mn-lt"/>
              </a:rPr>
              <a:t>visualization</a:t>
            </a:r>
            <a:r>
              <a:rPr lang="pt-PT" sz="2000" u="none" dirty="0">
                <a:latin typeface="+mn-lt"/>
              </a:rPr>
              <a:t> </a:t>
            </a:r>
            <a:r>
              <a:rPr lang="pt-PT" sz="2000" u="none" dirty="0" err="1">
                <a:latin typeface="+mn-lt"/>
              </a:rPr>
              <a:t>of</a:t>
            </a:r>
            <a:r>
              <a:rPr lang="pt-PT" sz="2000" u="none" dirty="0">
                <a:latin typeface="+mn-lt"/>
              </a:rPr>
              <a:t> </a:t>
            </a:r>
            <a:r>
              <a:rPr lang="pt-PT" sz="2000" u="none" dirty="0" err="1">
                <a:latin typeface="+mn-lt"/>
              </a:rPr>
              <a:t>the</a:t>
            </a:r>
            <a:r>
              <a:rPr lang="pt-PT" sz="2000" u="none" dirty="0">
                <a:latin typeface="+mn-lt"/>
              </a:rPr>
              <a:t> support material</a:t>
            </a:r>
            <a:endParaRPr lang="pt-PT" sz="2000" b="1" u="none" dirty="0">
              <a:latin typeface="+mn-lt"/>
            </a:endParaRPr>
          </a:p>
        </p:txBody>
      </p:sp>
      <p:pic>
        <p:nvPicPr>
          <p:cNvPr id="154" name="Picture 2"/>
          <p:cNvPicPr>
            <a:picLocks noChangeAspect="1" noChangeArrowheads="1"/>
          </p:cNvPicPr>
          <p:nvPr/>
        </p:nvPicPr>
        <p:blipFill>
          <a:blip r:embed="rId19" cstate="print"/>
          <a:srcRect l="20613" t="20640" r="19858" b="28601"/>
          <a:stretch>
            <a:fillRect/>
          </a:stretch>
        </p:blipFill>
        <p:spPr bwMode="auto">
          <a:xfrm>
            <a:off x="32827186" y="20324563"/>
            <a:ext cx="3799349" cy="2880000"/>
          </a:xfrm>
          <a:prstGeom prst="rect">
            <a:avLst/>
          </a:prstGeom>
          <a:noFill/>
          <a:ln w="9525">
            <a:noFill/>
            <a:miter lim="800000"/>
            <a:headEnd/>
            <a:tailEnd/>
          </a:ln>
          <a:effectLst/>
        </p:spPr>
      </p:pic>
      <p:pic>
        <p:nvPicPr>
          <p:cNvPr id="155" name="Picture 3"/>
          <p:cNvPicPr>
            <a:picLocks noChangeAspect="1" noChangeArrowheads="1"/>
          </p:cNvPicPr>
          <p:nvPr/>
        </p:nvPicPr>
        <p:blipFill>
          <a:blip r:embed="rId20" cstate="print"/>
          <a:srcRect l="20466" t="20309" r="19858" b="20169"/>
          <a:stretch>
            <a:fillRect/>
          </a:stretch>
        </p:blipFill>
        <p:spPr bwMode="auto">
          <a:xfrm>
            <a:off x="28967396" y="20373331"/>
            <a:ext cx="3248000" cy="2880000"/>
          </a:xfrm>
          <a:prstGeom prst="rect">
            <a:avLst/>
          </a:prstGeom>
          <a:noFill/>
          <a:ln w="9525">
            <a:noFill/>
            <a:miter lim="800000"/>
            <a:headEnd/>
            <a:tailEnd/>
          </a:ln>
          <a:effectLst/>
        </p:spPr>
      </p:pic>
      <p:graphicFrame>
        <p:nvGraphicFramePr>
          <p:cNvPr id="156" name="Tabela 155"/>
          <p:cNvGraphicFramePr>
            <a:graphicFrameLocks noGrp="1"/>
          </p:cNvGraphicFramePr>
          <p:nvPr/>
        </p:nvGraphicFramePr>
        <p:xfrm>
          <a:off x="28965102" y="10963523"/>
          <a:ext cx="12025336" cy="3901440"/>
        </p:xfrm>
        <a:graphic>
          <a:graphicData uri="http://schemas.openxmlformats.org/drawingml/2006/table">
            <a:tbl>
              <a:tblPr/>
              <a:tblGrid>
                <a:gridCol w="6012668"/>
                <a:gridCol w="6012668"/>
              </a:tblGrid>
              <a:tr h="227294">
                <a:tc>
                  <a:txBody>
                    <a:bodyPr/>
                    <a:lstStyle/>
                    <a:p>
                      <a:pPr>
                        <a:spcAft>
                          <a:spcPts val="0"/>
                        </a:spcAft>
                      </a:pPr>
                      <a:r>
                        <a:rPr lang="en-US" sz="3200" b="1" dirty="0">
                          <a:latin typeface="+mj-lt"/>
                          <a:ea typeface="Times New Roman"/>
                          <a:cs typeface="Times New Roman"/>
                        </a:rPr>
                        <a:t>Property</a:t>
                      </a:r>
                      <a:endParaRPr lang="pt-PT" sz="3200" dirty="0">
                        <a:latin typeface="+mj-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3200" b="1" dirty="0">
                          <a:latin typeface="+mj-lt"/>
                          <a:ea typeface="Times New Roman"/>
                          <a:cs typeface="Times New Roman"/>
                        </a:rPr>
                        <a:t>Value</a:t>
                      </a:r>
                      <a:endParaRPr lang="pt-PT" sz="3200" dirty="0">
                        <a:latin typeface="+mj-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7294">
                <a:tc>
                  <a:txBody>
                    <a:bodyPr/>
                    <a:lstStyle/>
                    <a:p>
                      <a:pPr>
                        <a:spcAft>
                          <a:spcPts val="0"/>
                        </a:spcAft>
                      </a:pPr>
                      <a:r>
                        <a:rPr lang="en-US" sz="3200">
                          <a:latin typeface="+mj-lt"/>
                          <a:ea typeface="Times New Roman"/>
                          <a:cs typeface="Times New Roman"/>
                        </a:rPr>
                        <a:t>Extrusion Temperature (ºC)</a:t>
                      </a:r>
                      <a:endParaRPr lang="pt-PT" sz="3200">
                        <a:latin typeface="+mj-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3200">
                          <a:latin typeface="+mj-lt"/>
                          <a:ea typeface="Times New Roman"/>
                          <a:cs typeface="Times New Roman"/>
                        </a:rPr>
                        <a:t>270</a:t>
                      </a:r>
                      <a:endParaRPr lang="pt-PT" sz="3200">
                        <a:latin typeface="+mj-lt"/>
                        <a:ea typeface="Times New Roman"/>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227294">
                <a:tc>
                  <a:txBody>
                    <a:bodyPr/>
                    <a:lstStyle/>
                    <a:p>
                      <a:pPr>
                        <a:spcAft>
                          <a:spcPts val="0"/>
                        </a:spcAft>
                      </a:pPr>
                      <a:r>
                        <a:rPr lang="en-US" sz="3200" dirty="0">
                          <a:solidFill>
                            <a:srgbClr val="FF0000"/>
                          </a:solidFill>
                          <a:latin typeface="+mj-lt"/>
                          <a:ea typeface="Times New Roman"/>
                          <a:cs typeface="Times New Roman"/>
                        </a:rPr>
                        <a:t>Environment Temperature (ºC)</a:t>
                      </a:r>
                      <a:endParaRPr lang="pt-PT" sz="3200" dirty="0">
                        <a:solidFill>
                          <a:srgbClr val="FF0000"/>
                        </a:solidFill>
                        <a:latin typeface="+mj-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3200" dirty="0" smtClean="0">
                          <a:solidFill>
                            <a:srgbClr val="FF0000"/>
                          </a:solidFill>
                          <a:latin typeface="+mj-lt"/>
                          <a:ea typeface="Times New Roman"/>
                          <a:cs typeface="Times New Roman"/>
                        </a:rPr>
                        <a:t>Case 1: 70</a:t>
                      </a:r>
                      <a:r>
                        <a:rPr lang="en-US" sz="3200" baseline="0" dirty="0" smtClean="0">
                          <a:solidFill>
                            <a:srgbClr val="FF0000"/>
                          </a:solidFill>
                          <a:latin typeface="+mj-lt"/>
                          <a:ea typeface="Times New Roman"/>
                          <a:cs typeface="Times New Roman"/>
                        </a:rPr>
                        <a:t> ºC / Case 2: 80 ºC</a:t>
                      </a:r>
                      <a:endParaRPr lang="pt-PT" sz="3200" dirty="0">
                        <a:solidFill>
                          <a:srgbClr val="FF0000"/>
                        </a:solidFill>
                        <a:latin typeface="+mj-lt"/>
                        <a:ea typeface="Times New Roman"/>
                        <a:cs typeface="Times New Roman"/>
                      </a:endParaRPr>
                    </a:p>
                  </a:txBody>
                  <a:tcPr marL="68580" marR="68580" marT="0" marB="0">
                    <a:lnL>
                      <a:noFill/>
                    </a:lnL>
                    <a:lnR>
                      <a:noFill/>
                    </a:lnR>
                    <a:lnT>
                      <a:noFill/>
                    </a:lnT>
                    <a:lnB>
                      <a:noFill/>
                    </a:lnB>
                  </a:tcPr>
                </a:tc>
              </a:tr>
              <a:tr h="227294">
                <a:tc>
                  <a:txBody>
                    <a:bodyPr/>
                    <a:lstStyle/>
                    <a:p>
                      <a:pPr>
                        <a:spcAft>
                          <a:spcPts val="0"/>
                        </a:spcAft>
                      </a:pPr>
                      <a:r>
                        <a:rPr lang="en-US" sz="3200">
                          <a:latin typeface="+mj-lt"/>
                          <a:ea typeface="Times New Roman"/>
                          <a:cs typeface="Times New Roman"/>
                        </a:rPr>
                        <a:t>Extrusion velocity (m/s)</a:t>
                      </a:r>
                      <a:endParaRPr lang="pt-PT" sz="3200">
                        <a:latin typeface="+mj-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3200" u="none" dirty="0" smtClean="0">
                          <a:latin typeface="+mj-lt"/>
                          <a:ea typeface="Times New Roman"/>
                          <a:cs typeface="Times New Roman"/>
                        </a:rPr>
                        <a:t>0.025</a:t>
                      </a:r>
                      <a:endParaRPr lang="pt-PT" sz="3200" u="none" dirty="0">
                        <a:latin typeface="+mj-lt"/>
                        <a:ea typeface="Times New Roman"/>
                        <a:cs typeface="Times New Roman"/>
                      </a:endParaRPr>
                    </a:p>
                  </a:txBody>
                  <a:tcPr marL="68580" marR="68580" marT="0" marB="0">
                    <a:lnL>
                      <a:noFill/>
                    </a:lnL>
                    <a:lnR>
                      <a:noFill/>
                    </a:lnR>
                    <a:lnT>
                      <a:noFill/>
                    </a:lnT>
                    <a:lnB>
                      <a:noFill/>
                    </a:lnB>
                  </a:tcPr>
                </a:tc>
              </a:tr>
              <a:tr h="227294">
                <a:tc>
                  <a:txBody>
                    <a:bodyPr/>
                    <a:lstStyle/>
                    <a:p>
                      <a:pPr>
                        <a:spcAft>
                          <a:spcPts val="0"/>
                        </a:spcAft>
                      </a:pPr>
                      <a:r>
                        <a:rPr lang="en-US" sz="3200">
                          <a:latin typeface="+mj-lt"/>
                          <a:ea typeface="Times New Roman"/>
                          <a:cs typeface="Times New Roman"/>
                        </a:rPr>
                        <a:t>Cross section geometry</a:t>
                      </a:r>
                      <a:endParaRPr lang="pt-PT" sz="3200">
                        <a:latin typeface="+mj-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3200">
                          <a:latin typeface="+mj-lt"/>
                          <a:ea typeface="Times New Roman"/>
                          <a:cs typeface="Times New Roman"/>
                        </a:rPr>
                        <a:t>Circle</a:t>
                      </a:r>
                      <a:endParaRPr lang="pt-PT" sz="3200">
                        <a:latin typeface="+mj-lt"/>
                        <a:ea typeface="Times New Roman"/>
                        <a:cs typeface="Times New Roman"/>
                      </a:endParaRPr>
                    </a:p>
                  </a:txBody>
                  <a:tcPr marL="68580" marR="68580" marT="0" marB="0">
                    <a:lnL>
                      <a:noFill/>
                    </a:lnL>
                    <a:lnR>
                      <a:noFill/>
                    </a:lnR>
                    <a:lnT>
                      <a:noFill/>
                    </a:lnT>
                    <a:lnB>
                      <a:noFill/>
                    </a:lnB>
                  </a:tcPr>
                </a:tc>
              </a:tr>
              <a:tr h="227294">
                <a:tc>
                  <a:txBody>
                    <a:bodyPr/>
                    <a:lstStyle/>
                    <a:p>
                      <a:pPr>
                        <a:spcAft>
                          <a:spcPts val="0"/>
                        </a:spcAft>
                      </a:pPr>
                      <a:r>
                        <a:rPr lang="en-US" sz="3200">
                          <a:latin typeface="+mj-lt"/>
                          <a:ea typeface="Times New Roman"/>
                          <a:cs typeface="Times New Roman"/>
                        </a:rPr>
                        <a:t>Cross section diameter (m)</a:t>
                      </a:r>
                      <a:endParaRPr lang="pt-PT" sz="3200">
                        <a:latin typeface="+mj-lt"/>
                        <a:ea typeface="Times New Roman"/>
                        <a:cs typeface="Times New Roman"/>
                      </a:endParaRPr>
                    </a:p>
                  </a:txBody>
                  <a:tcPr marL="68580" marR="68580" marT="0" marB="0">
                    <a:lnL>
                      <a:noFill/>
                    </a:lnL>
                    <a:lnR>
                      <a:noFill/>
                    </a:lnR>
                    <a:lnT>
                      <a:noFill/>
                    </a:lnT>
                    <a:lnB>
                      <a:noFill/>
                    </a:lnB>
                  </a:tcPr>
                </a:tc>
                <a:tc>
                  <a:txBody>
                    <a:bodyPr/>
                    <a:lstStyle/>
                    <a:p>
                      <a:pPr algn="ctr">
                        <a:spcAft>
                          <a:spcPts val="0"/>
                        </a:spcAft>
                      </a:pPr>
                      <a:r>
                        <a:rPr lang="en-US" sz="3200" dirty="0" smtClean="0">
                          <a:latin typeface="+mj-lt"/>
                          <a:ea typeface="Times New Roman"/>
                          <a:cs typeface="Times New Roman"/>
                        </a:rPr>
                        <a:t>0.0003</a:t>
                      </a:r>
                      <a:endParaRPr lang="pt-PT" sz="3200" dirty="0">
                        <a:latin typeface="+mj-lt"/>
                        <a:ea typeface="Times New Roman"/>
                        <a:cs typeface="Times New Roman"/>
                      </a:endParaRPr>
                    </a:p>
                  </a:txBody>
                  <a:tcPr marL="68580" marR="68580" marT="0" marB="0">
                    <a:lnL>
                      <a:noFill/>
                    </a:lnL>
                    <a:lnR>
                      <a:noFill/>
                    </a:lnR>
                    <a:lnT>
                      <a:noFill/>
                    </a:lnT>
                    <a:lnB>
                      <a:noFill/>
                    </a:lnB>
                  </a:tcPr>
                </a:tc>
              </a:tr>
              <a:tr h="227294">
                <a:tc>
                  <a:txBody>
                    <a:bodyPr/>
                    <a:lstStyle/>
                    <a:p>
                      <a:pPr>
                        <a:spcAft>
                          <a:spcPts val="0"/>
                        </a:spcAft>
                      </a:pPr>
                      <a:r>
                        <a:rPr lang="en-US" sz="3200" dirty="0">
                          <a:latin typeface="+mj-lt"/>
                          <a:ea typeface="Times New Roman"/>
                          <a:cs typeface="Times New Roman"/>
                        </a:rPr>
                        <a:t>Deposition type</a:t>
                      </a:r>
                      <a:endParaRPr lang="pt-PT" sz="3200" dirty="0">
                        <a:latin typeface="+mj-lt"/>
                        <a:ea typeface="Times New Roman"/>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tcPr>
                </a:tc>
                <a:tc>
                  <a:txBody>
                    <a:bodyPr/>
                    <a:lstStyle/>
                    <a:p>
                      <a:pPr algn="ctr">
                        <a:spcAft>
                          <a:spcPts val="0"/>
                        </a:spcAft>
                      </a:pPr>
                      <a:r>
                        <a:rPr lang="en-US" sz="3200" dirty="0">
                          <a:latin typeface="+mj-lt"/>
                          <a:ea typeface="Times New Roman"/>
                          <a:cs typeface="Times New Roman"/>
                        </a:rPr>
                        <a:t>Unidirectional - Aligned</a:t>
                      </a:r>
                      <a:endParaRPr lang="pt-PT" sz="3200" dirty="0">
                        <a:latin typeface="+mj-lt"/>
                        <a:ea typeface="Times New Roman"/>
                        <a:cs typeface="Times New Roman"/>
                      </a:endParaRPr>
                    </a:p>
                  </a:txBody>
                  <a:tcPr marL="68580" marR="68580" marT="0" marB="0">
                    <a:lnL>
                      <a:noFill/>
                    </a:lnL>
                    <a:lnR>
                      <a:noFill/>
                    </a:lnR>
                    <a:lnT>
                      <a:noFill/>
                    </a:lnT>
                    <a:lnB w="12700" cap="flat" cmpd="sng" algn="ctr">
                      <a:noFill/>
                      <a:prstDash val="solid"/>
                      <a:round/>
                      <a:headEnd type="none" w="med" len="med"/>
                      <a:tailEnd type="none" w="med" len="med"/>
                    </a:lnB>
                  </a:tcPr>
                </a:tc>
              </a:tr>
              <a:tr h="227294">
                <a:tc>
                  <a:txBody>
                    <a:bodyPr/>
                    <a:lstStyle/>
                    <a:p>
                      <a:pPr>
                        <a:spcAft>
                          <a:spcPts val="0"/>
                        </a:spcAft>
                      </a:pPr>
                      <a:r>
                        <a:rPr lang="pt-PT" sz="3200" dirty="0" err="1" smtClean="0">
                          <a:latin typeface="+mj-lt"/>
                          <a:ea typeface="Times New Roman"/>
                          <a:cs typeface="Times New Roman"/>
                        </a:rPr>
                        <a:t>Adhesion</a:t>
                      </a:r>
                      <a:r>
                        <a:rPr lang="pt-PT" sz="3200" dirty="0" smtClean="0">
                          <a:latin typeface="+mj-lt"/>
                          <a:ea typeface="Times New Roman"/>
                          <a:cs typeface="Times New Roman"/>
                        </a:rPr>
                        <a:t> </a:t>
                      </a:r>
                      <a:r>
                        <a:rPr lang="pt-PT" sz="3200" dirty="0" err="1" smtClean="0">
                          <a:latin typeface="+mj-lt"/>
                          <a:ea typeface="Times New Roman"/>
                          <a:cs typeface="Times New Roman"/>
                        </a:rPr>
                        <a:t>Criteria</a:t>
                      </a:r>
                      <a:endParaRPr lang="pt-PT" sz="3200" dirty="0">
                        <a:latin typeface="+mj-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spcAft>
                          <a:spcPts val="0"/>
                        </a:spcAft>
                      </a:pPr>
                      <a:r>
                        <a:rPr lang="pt-PT" sz="3200" i="1" dirty="0" err="1" smtClean="0">
                          <a:latin typeface="+mj-lt"/>
                          <a:ea typeface="Times New Roman"/>
                          <a:cs typeface="Times New Roman"/>
                        </a:rPr>
                        <a:t>T</a:t>
                      </a:r>
                      <a:r>
                        <a:rPr lang="pt-PT" sz="3200" i="1" baseline="-25000" dirty="0" err="1" smtClean="0">
                          <a:latin typeface="+mj-lt"/>
                          <a:ea typeface="Times New Roman"/>
                          <a:cs typeface="Times New Roman"/>
                        </a:rPr>
                        <a:t>bond</a:t>
                      </a:r>
                      <a:r>
                        <a:rPr lang="pt-PT" sz="3200" dirty="0" smtClean="0">
                          <a:latin typeface="+mj-lt"/>
                          <a:ea typeface="Times New Roman"/>
                          <a:cs typeface="Times New Roman"/>
                        </a:rPr>
                        <a:t> = 95.ºC </a:t>
                      </a:r>
                      <a:r>
                        <a:rPr lang="pt-PT" sz="3200" dirty="0" err="1" smtClean="0">
                          <a:latin typeface="+mj-lt"/>
                          <a:ea typeface="Times New Roman"/>
                          <a:cs typeface="Times New Roman"/>
                        </a:rPr>
                        <a:t>and</a:t>
                      </a:r>
                      <a:r>
                        <a:rPr lang="pt-PT" sz="3200" baseline="0" dirty="0" smtClean="0">
                          <a:latin typeface="+mj-lt"/>
                          <a:ea typeface="Times New Roman"/>
                          <a:cs typeface="Times New Roman"/>
                        </a:rPr>
                        <a:t> </a:t>
                      </a:r>
                      <a:r>
                        <a:rPr lang="pt-PT" sz="3200" i="1" baseline="0" dirty="0" err="1" smtClean="0">
                          <a:latin typeface="+mj-lt"/>
                          <a:ea typeface="Times New Roman"/>
                          <a:cs typeface="Times New Roman"/>
                        </a:rPr>
                        <a:t>t</a:t>
                      </a:r>
                      <a:r>
                        <a:rPr lang="pt-PT" sz="3200" i="1" baseline="-25000" dirty="0" err="1" smtClean="0">
                          <a:latin typeface="+mj-lt"/>
                          <a:ea typeface="Times New Roman"/>
                          <a:cs typeface="Times New Roman"/>
                        </a:rPr>
                        <a:t>bond</a:t>
                      </a:r>
                      <a:r>
                        <a:rPr lang="pt-PT" sz="3200" baseline="0" dirty="0" smtClean="0">
                          <a:latin typeface="+mj-lt"/>
                          <a:ea typeface="Times New Roman"/>
                          <a:cs typeface="Times New Roman"/>
                        </a:rPr>
                        <a:t> = 1 </a:t>
                      </a:r>
                      <a:r>
                        <a:rPr lang="pt-PT" sz="3200" baseline="0" dirty="0" err="1" smtClean="0">
                          <a:latin typeface="+mj-lt"/>
                          <a:ea typeface="Times New Roman"/>
                          <a:cs typeface="Times New Roman"/>
                        </a:rPr>
                        <a:t>sec</a:t>
                      </a:r>
                      <a:endParaRPr lang="pt-PT" sz="3200" dirty="0">
                        <a:latin typeface="+mj-lt"/>
                        <a:ea typeface="Times New Roman"/>
                        <a:cs typeface="Times New Roman"/>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
        <p:nvSpPr>
          <p:cNvPr id="158" name="CaixaDeTexto 157"/>
          <p:cNvSpPr txBox="1"/>
          <p:nvPr/>
        </p:nvSpPr>
        <p:spPr>
          <a:xfrm>
            <a:off x="36813973" y="15932075"/>
            <a:ext cx="3960441" cy="2062103"/>
          </a:xfrm>
          <a:prstGeom prst="rect">
            <a:avLst/>
          </a:prstGeom>
          <a:noFill/>
        </p:spPr>
        <p:txBody>
          <a:bodyPr wrap="square" rtlCol="0">
            <a:spAutoFit/>
          </a:bodyPr>
          <a:lstStyle/>
          <a:p>
            <a:r>
              <a:rPr lang="en-US" b="1" dirty="0" smtClean="0"/>
              <a:t>6% </a:t>
            </a:r>
            <a:r>
              <a:rPr lang="en-US" dirty="0" smtClean="0"/>
              <a:t>of problematic adhesion volume: the part has not the maximal resistance.</a:t>
            </a:r>
            <a:endParaRPr lang="pt-PT" dirty="0"/>
          </a:p>
        </p:txBody>
      </p:sp>
      <p:sp>
        <p:nvSpPr>
          <p:cNvPr id="159" name="CaixaDeTexto 158"/>
          <p:cNvSpPr txBox="1"/>
          <p:nvPr/>
        </p:nvSpPr>
        <p:spPr>
          <a:xfrm>
            <a:off x="36741966" y="20313525"/>
            <a:ext cx="4752528" cy="3046988"/>
          </a:xfrm>
          <a:prstGeom prst="rect">
            <a:avLst/>
          </a:prstGeom>
          <a:noFill/>
        </p:spPr>
        <p:txBody>
          <a:bodyPr wrap="square" rtlCol="0">
            <a:spAutoFit/>
          </a:bodyPr>
          <a:lstStyle/>
          <a:p>
            <a:r>
              <a:rPr lang="en-US" b="1" dirty="0" smtClean="0"/>
              <a:t>0%</a:t>
            </a:r>
            <a:r>
              <a:rPr lang="en-US" dirty="0" smtClean="0"/>
              <a:t> of problematic adhesion volume: with a raised environment temperature, the resistance of the part is maximal.</a:t>
            </a:r>
            <a:endParaRPr lang="pt-PT" dirty="0"/>
          </a:p>
        </p:txBody>
      </p:sp>
      <p:cxnSp>
        <p:nvCxnSpPr>
          <p:cNvPr id="106" name="Conexão recta unidireccional 23"/>
          <p:cNvCxnSpPr>
            <a:cxnSpLocks noChangeShapeType="1"/>
          </p:cNvCxnSpPr>
          <p:nvPr/>
        </p:nvCxnSpPr>
        <p:spPr bwMode="auto">
          <a:xfrm rot="10800000" flipV="1">
            <a:off x="36885982" y="10362199"/>
            <a:ext cx="2088232" cy="6096"/>
          </a:xfrm>
          <a:prstGeom prst="straightConnector1">
            <a:avLst/>
          </a:prstGeom>
          <a:noFill/>
          <a:ln w="9525" algn="ctr">
            <a:solidFill>
              <a:schemeClr val="tx1"/>
            </a:solidFill>
            <a:round/>
            <a:headEnd type="arrow" w="med" len="med"/>
            <a:tailEnd type="arrow" w="med" len="med"/>
          </a:ln>
        </p:spPr>
      </p:cxnSp>
      <p:sp>
        <p:nvSpPr>
          <p:cNvPr id="160" name="Seta para a direita 159"/>
          <p:cNvSpPr/>
          <p:nvPr/>
        </p:nvSpPr>
        <p:spPr bwMode="auto">
          <a:xfrm>
            <a:off x="34437710" y="9019307"/>
            <a:ext cx="1728192" cy="792088"/>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2952750" rtl="0" eaLnBrk="1" fontAlgn="base" latinLnBrk="0" hangingPunct="1">
              <a:lnSpc>
                <a:spcPct val="100000"/>
              </a:lnSpc>
              <a:spcBef>
                <a:spcPct val="0"/>
              </a:spcBef>
              <a:spcAft>
                <a:spcPct val="0"/>
              </a:spcAft>
              <a:buClrTx/>
              <a:buSzTx/>
              <a:buFontTx/>
              <a:buNone/>
              <a:tabLst/>
            </a:pPr>
            <a:endParaRPr kumimoji="0" lang="pt-PT" sz="3200" b="0"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1447</TotalTime>
  <Words>793</Words>
  <Application>Microsoft Office PowerPoint</Application>
  <PresentationFormat>Personalizados</PresentationFormat>
  <Paragraphs>143</Paragraphs>
  <Slides>1</Slides>
  <Notes>1</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dos diapositivos</vt:lpstr>
      </vt:variant>
      <vt:variant>
        <vt:i4>1</vt:i4>
      </vt:variant>
    </vt:vector>
  </HeadingPairs>
  <TitlesOfParts>
    <vt:vector size="3" baseType="lpstr">
      <vt:lpstr>Default Design</vt:lpstr>
      <vt:lpstr>Photo Editor Photo</vt:lpstr>
      <vt:lpstr>Diapositivo 1</vt:lpstr>
    </vt:vector>
  </TitlesOfParts>
  <Company>Universidade do Minho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Júlia Lourenço</dc:creator>
  <cp:lastModifiedBy>Windows User</cp:lastModifiedBy>
  <cp:revision>90</cp:revision>
  <dcterms:created xsi:type="dcterms:W3CDTF">2005-08-05T10:55:41Z</dcterms:created>
  <dcterms:modified xsi:type="dcterms:W3CDTF">2011-10-07T10:47:14Z</dcterms:modified>
</cp:coreProperties>
</file>