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1020" y="258"/>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UGO\Documents\ZEOLITOS\2009\Ensaio_SBR.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UGO\Documents\ZEOLITOS\2009\Mar%202009\Quantificacao_CrVI_ensaio_varios_zeolito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UGO\Documents\ZEOLITOS\2009\Mar%202009\Quantificacao_CrVI_ensaio_varios_zeolito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HUGO\Documents\ZEOLITOS\2009\Mar%202009\Quantificacao_CrVI_ensaio_varios_zeolitos.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HUGO\Documents\ZEOLITOS\2010\Set%202010\Conversao_ciclohexanol_poster_IBS2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PT"/>
  <c:chart>
    <c:view3D>
      <c:hPercent val="100"/>
      <c:depthPercent val="100"/>
      <c:perspective val="30"/>
    </c:view3D>
    <c:floor>
      <c:spPr>
        <a:gradFill rotWithShape="0">
          <a:gsLst>
            <a:gs pos="0">
              <a:srgbClr val="808080"/>
            </a:gs>
            <a:gs pos="100000">
              <a:srgbClr val="808080">
                <a:gamma/>
                <a:tint val="33725"/>
                <a:invGamma/>
              </a:srgbClr>
            </a:gs>
          </a:gsLst>
          <a:path path="rect">
            <a:fillToRect l="50000" t="50000" r="50000" b="50000"/>
          </a:path>
        </a:gradFill>
        <a:ln w="3175">
          <a:solidFill>
            <a:srgbClr val="000000"/>
          </a:solidFill>
          <a:prstDash val="solid"/>
        </a:ln>
      </c:spPr>
    </c:floor>
    <c:sideWall>
      <c:spPr>
        <a:noFill/>
        <a:ln w="25400">
          <a:noFill/>
        </a:ln>
      </c:spPr>
    </c:sideWall>
    <c:backWall>
      <c:spPr>
        <a:noFill/>
        <a:ln w="25400">
          <a:noFill/>
        </a:ln>
      </c:spPr>
    </c:backWall>
    <c:plotArea>
      <c:layout>
        <c:manualLayout>
          <c:layoutTarget val="inner"/>
          <c:xMode val="edge"/>
          <c:yMode val="edge"/>
          <c:x val="0.1328128377605127"/>
          <c:y val="4.8442988421463481E-2"/>
          <c:w val="0.85156466564093436"/>
          <c:h val="0.79584909549547256"/>
        </c:manualLayout>
      </c:layout>
      <c:bar3DChart>
        <c:barDir val="col"/>
        <c:grouping val="clustered"/>
        <c:ser>
          <c:idx val="0"/>
          <c:order val="0"/>
          <c:tx>
            <c:v>HY</c:v>
          </c:tx>
          <c:spPr>
            <a:gradFill rotWithShape="0">
              <a:gsLst>
                <a:gs pos="0">
                  <a:srgbClr val="000080">
                    <a:gamma/>
                    <a:shade val="46275"/>
                    <a:invGamma/>
                  </a:srgbClr>
                </a:gs>
                <a:gs pos="50000">
                  <a:srgbClr val="000080"/>
                </a:gs>
                <a:gs pos="100000">
                  <a:srgbClr val="000080">
                    <a:gamma/>
                    <a:shade val="46275"/>
                    <a:invGamma/>
                  </a:srgbClr>
                </a:gs>
              </a:gsLst>
              <a:lin ang="18900000" scaled="1"/>
            </a:gradFill>
            <a:ln w="12700">
              <a:solidFill>
                <a:srgbClr val="000000"/>
              </a:solidFill>
              <a:prstDash val="solid"/>
            </a:ln>
          </c:spPr>
          <c:val>
            <c:numRef>
              <c:f>(Comparação!$F$6,Comparação!$F$8,Comparação!$F$10)</c:f>
              <c:numCache>
                <c:formatCode>General</c:formatCode>
                <c:ptCount val="3"/>
                <c:pt idx="0">
                  <c:v>38.800000000000004</c:v>
                </c:pt>
                <c:pt idx="1">
                  <c:v>3.8</c:v>
                </c:pt>
                <c:pt idx="2">
                  <c:v>1.6</c:v>
                </c:pt>
              </c:numCache>
            </c:numRef>
          </c:val>
        </c:ser>
        <c:ser>
          <c:idx val="1"/>
          <c:order val="1"/>
          <c:tx>
            <c:v>NaY</c:v>
          </c:tx>
          <c:spPr>
            <a:gradFill rotWithShape="0">
              <a:gsLst>
                <a:gs pos="0">
                  <a:srgbClr val="FF0000">
                    <a:gamma/>
                    <a:shade val="46275"/>
                    <a:invGamma/>
                  </a:srgbClr>
                </a:gs>
                <a:gs pos="50000">
                  <a:srgbClr val="FF0000"/>
                </a:gs>
                <a:gs pos="100000">
                  <a:srgbClr val="FF0000">
                    <a:gamma/>
                    <a:shade val="46275"/>
                    <a:invGamma/>
                  </a:srgbClr>
                </a:gs>
              </a:gsLst>
              <a:lin ang="18900000" scaled="1"/>
            </a:gradFill>
            <a:ln w="12700">
              <a:solidFill>
                <a:srgbClr val="000000"/>
              </a:solidFill>
              <a:prstDash val="solid"/>
            </a:ln>
          </c:spPr>
          <c:val>
            <c:numRef>
              <c:f>(Comparação!$H$6,Comparação!$H$8,Comparação!$H$10)</c:f>
              <c:numCache>
                <c:formatCode>General</c:formatCode>
                <c:ptCount val="3"/>
                <c:pt idx="0">
                  <c:v>47.7</c:v>
                </c:pt>
                <c:pt idx="1">
                  <c:v>15</c:v>
                </c:pt>
                <c:pt idx="2">
                  <c:v>11.1</c:v>
                </c:pt>
              </c:numCache>
            </c:numRef>
          </c:val>
        </c:ser>
        <c:shape val="box"/>
        <c:axId val="92911104"/>
        <c:axId val="92913024"/>
        <c:axId val="0"/>
      </c:bar3DChart>
      <c:catAx>
        <c:axId val="92911104"/>
        <c:scaling>
          <c:orientation val="minMax"/>
        </c:scaling>
        <c:axPos val="b"/>
        <c:title>
          <c:tx>
            <c:rich>
              <a:bodyPr/>
              <a:lstStyle/>
              <a:p>
                <a:pPr>
                  <a:defRPr sz="1200" b="0" i="0" u="none" strike="noStrike" baseline="0">
                    <a:solidFill>
                      <a:srgbClr val="000000"/>
                    </a:solidFill>
                    <a:latin typeface="Times New Roman"/>
                    <a:ea typeface="Times New Roman"/>
                    <a:cs typeface="Times New Roman"/>
                  </a:defRPr>
                </a:pPr>
                <a:r>
                  <a:rPr lang="pt-PT"/>
                  <a:t>Cycle</a:t>
                </a:r>
              </a:p>
            </c:rich>
          </c:tx>
          <c:layout>
            <c:manualLayout>
              <c:xMode val="edge"/>
              <c:yMode val="edge"/>
              <c:x val="0.38281347354500783"/>
              <c:y val="0.88581464542104582"/>
            </c:manualLayout>
          </c:layout>
          <c:spPr>
            <a:noFill/>
            <a:ln w="25400">
              <a:noFill/>
            </a:ln>
          </c:spPr>
        </c:title>
        <c:numFmt formatCode="General" sourceLinked="1"/>
        <c:tickLblPos val="low"/>
        <c:spPr>
          <a:ln w="3175">
            <a:solidFill>
              <a:srgbClr val="000000"/>
            </a:solidFill>
            <a:prstDash val="solid"/>
          </a:ln>
        </c:spPr>
        <c:txPr>
          <a:bodyPr rot="0" vert="horz"/>
          <a:lstStyle/>
          <a:p>
            <a:pPr>
              <a:defRPr sz="825" b="0" i="0" u="none" strike="noStrike" baseline="0">
                <a:solidFill>
                  <a:srgbClr val="000000"/>
                </a:solidFill>
                <a:latin typeface="Times New Roman"/>
                <a:ea typeface="Times New Roman"/>
                <a:cs typeface="Times New Roman"/>
              </a:defRPr>
            </a:pPr>
            <a:endParaRPr lang="pt-PT"/>
          </a:p>
        </c:txPr>
        <c:crossAx val="92913024"/>
        <c:crosses val="autoZero"/>
        <c:auto val="1"/>
        <c:lblAlgn val="ctr"/>
        <c:lblOffset val="100"/>
        <c:tickLblSkip val="1"/>
        <c:tickMarkSkip val="1"/>
        <c:noMultiLvlLbl val="1"/>
      </c:catAx>
      <c:valAx>
        <c:axId val="92913024"/>
        <c:scaling>
          <c:orientation val="minMax"/>
        </c:scaling>
        <c:axPos val="l"/>
        <c:title>
          <c:tx>
            <c:rich>
              <a:bodyPr/>
              <a:lstStyle/>
              <a:p>
                <a:pPr>
                  <a:defRPr sz="1100" b="1" i="0" u="none" strike="noStrike" baseline="0">
                    <a:solidFill>
                      <a:srgbClr val="000000"/>
                    </a:solidFill>
                    <a:latin typeface="Times New Roman"/>
                    <a:ea typeface="Times New Roman"/>
                    <a:cs typeface="Times New Roman"/>
                  </a:defRPr>
                </a:pPr>
                <a:r>
                  <a:rPr lang="pt-PT"/>
                  <a:t>Total Cr (mg/L)   </a:t>
                </a:r>
              </a:p>
            </c:rich>
          </c:tx>
          <c:layout>
            <c:manualLayout>
              <c:xMode val="edge"/>
              <c:yMode val="edge"/>
              <c:x val="2.3437559604796376E-2"/>
              <c:y val="0.2595160094006973"/>
            </c:manualLayout>
          </c:layout>
          <c:spPr>
            <a:noFill/>
            <a:ln w="25400">
              <a:noFill/>
            </a:ln>
          </c:spPr>
        </c:title>
        <c:numFmt formatCode="General" sourceLinked="1"/>
        <c:tickLblPos val="nextTo"/>
        <c:spPr>
          <a:ln w="3175">
            <a:solidFill>
              <a:srgbClr val="000000"/>
            </a:solidFill>
            <a:prstDash val="solid"/>
          </a:ln>
        </c:spPr>
        <c:txPr>
          <a:bodyPr rot="0" vert="horz"/>
          <a:lstStyle/>
          <a:p>
            <a:pPr>
              <a:defRPr sz="825" b="0" i="0" u="none" strike="noStrike" baseline="0">
                <a:solidFill>
                  <a:srgbClr val="000000"/>
                </a:solidFill>
                <a:latin typeface="Times New Roman"/>
                <a:ea typeface="Times New Roman"/>
                <a:cs typeface="Times New Roman"/>
              </a:defRPr>
            </a:pPr>
            <a:endParaRPr lang="pt-PT"/>
          </a:p>
        </c:txPr>
        <c:crossAx val="92911104"/>
        <c:crosses val="autoZero"/>
        <c:crossBetween val="between"/>
        <c:majorUnit val="10"/>
      </c:valAx>
      <c:spPr>
        <a:noFill/>
        <a:ln w="25400">
          <a:noFill/>
        </a:ln>
      </c:spPr>
    </c:plotArea>
    <c:legend>
      <c:legendPos val="r"/>
      <c:layout>
        <c:manualLayout>
          <c:xMode val="edge"/>
          <c:yMode val="edge"/>
          <c:x val="0.7057309614333126"/>
          <c:y val="0.20415259406188169"/>
          <c:w val="0.1119794514451382"/>
          <c:h val="0.14878917872306641"/>
        </c:manualLayout>
      </c:layout>
      <c:spPr>
        <a:noFill/>
        <a:ln w="25400">
          <a:noFill/>
        </a:ln>
      </c:spPr>
      <c:txPr>
        <a:bodyPr/>
        <a:lstStyle/>
        <a:p>
          <a:pPr>
            <a:defRPr sz="920" b="0" i="0" u="none" strike="noStrike" baseline="0">
              <a:solidFill>
                <a:srgbClr val="000000"/>
              </a:solidFill>
              <a:latin typeface="Times New Roman"/>
              <a:ea typeface="Times New Roman"/>
              <a:cs typeface="Times New Roman"/>
            </a:defRPr>
          </a:pPr>
          <a:endParaRPr lang="pt-PT"/>
        </a:p>
      </c:txPr>
    </c:legend>
    <c:plotVisOnly val="1"/>
    <c:dispBlanksAs val="gap"/>
  </c:chart>
  <c:spPr>
    <a:noFill/>
    <a:ln w="9525">
      <a:noFill/>
    </a:ln>
  </c:spPr>
  <c:txPr>
    <a:bodyPr/>
    <a:lstStyle/>
    <a:p>
      <a:pPr>
        <a:defRPr sz="800" b="0" i="0" u="none" strike="noStrike" baseline="0">
          <a:solidFill>
            <a:srgbClr val="000000"/>
          </a:solidFill>
          <a:latin typeface="Times New Roman"/>
          <a:ea typeface="Times New Roman"/>
          <a:cs typeface="Times New Roman"/>
        </a:defRPr>
      </a:pPr>
      <a:endParaRPr lang="pt-P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pt-PT"/>
  <c:chart>
    <c:plotArea>
      <c:layout>
        <c:manualLayout>
          <c:layoutTarget val="inner"/>
          <c:xMode val="edge"/>
          <c:yMode val="edge"/>
          <c:x val="0.14253897550111372"/>
          <c:y val="8.0000260417514374E-2"/>
          <c:w val="0.82405345211581371"/>
          <c:h val="0.68000221354887347"/>
        </c:manualLayout>
      </c:layout>
      <c:scatterChart>
        <c:scatterStyle val="smoothMarker"/>
        <c:ser>
          <c:idx val="0"/>
          <c:order val="0"/>
          <c:tx>
            <c:v>HY</c:v>
          </c:tx>
          <c:spPr>
            <a:ln w="25400">
              <a:solidFill>
                <a:srgbClr val="000080"/>
              </a:solidFill>
              <a:prstDash val="solid"/>
            </a:ln>
          </c:spPr>
          <c:marker>
            <c:symbol val="square"/>
            <c:size val="5"/>
            <c:spPr>
              <a:solidFill>
                <a:srgbClr val="000080"/>
              </a:solidFill>
              <a:ln>
                <a:solidFill>
                  <a:srgbClr val="000080"/>
                </a:solidFill>
                <a:prstDash val="solid"/>
              </a:ln>
            </c:spPr>
          </c:marker>
          <c:xVal>
            <c:numRef>
              <c:f>'C:\Documents and Settings\Hugo\Os meus documentos\ZEOLITOS\2009\[Ensaio_SBR.xls]Quantificação Cr VI'!$C$6:$C$19</c:f>
              <c:numCache>
                <c:formatCode>General</c:formatCode>
                <c:ptCount val="14"/>
                <c:pt idx="0">
                  <c:v>0</c:v>
                </c:pt>
                <c:pt idx="1">
                  <c:v>4</c:v>
                </c:pt>
                <c:pt idx="2">
                  <c:v>24</c:v>
                </c:pt>
                <c:pt idx="3">
                  <c:v>50</c:v>
                </c:pt>
                <c:pt idx="4">
                  <c:v>96</c:v>
                </c:pt>
                <c:pt idx="5">
                  <c:v>100</c:v>
                </c:pt>
                <c:pt idx="6">
                  <c:v>124</c:v>
                </c:pt>
                <c:pt idx="7">
                  <c:v>144</c:v>
                </c:pt>
                <c:pt idx="8">
                  <c:v>168</c:v>
                </c:pt>
                <c:pt idx="9">
                  <c:v>192</c:v>
                </c:pt>
                <c:pt idx="10">
                  <c:v>196</c:v>
                </c:pt>
                <c:pt idx="11">
                  <c:v>216</c:v>
                </c:pt>
                <c:pt idx="12">
                  <c:v>267</c:v>
                </c:pt>
                <c:pt idx="13">
                  <c:v>288</c:v>
                </c:pt>
              </c:numCache>
            </c:numRef>
          </c:xVal>
          <c:yVal>
            <c:numRef>
              <c:f>'C:\Documents and Settings\Hugo\Os meus documentos\ZEOLITOS\2009\[Ensaio_SBR.xls]Quantificação Cr VI'!$P$6:$P$19</c:f>
              <c:numCache>
                <c:formatCode>General</c:formatCode>
                <c:ptCount val="14"/>
                <c:pt idx="0">
                  <c:v>1.0033052601074928</c:v>
                </c:pt>
                <c:pt idx="1">
                  <c:v>0.60804524317299935</c:v>
                </c:pt>
                <c:pt idx="2">
                  <c:v>0.49853052510516166</c:v>
                </c:pt>
                <c:pt idx="3">
                  <c:v>0.47209593798533861</c:v>
                </c:pt>
                <c:pt idx="4">
                  <c:v>0.43433224209987747</c:v>
                </c:pt>
                <c:pt idx="5">
                  <c:v>4.6624964342475254E-2</c:v>
                </c:pt>
                <c:pt idx="6">
                  <c:v>3.8261090056191742E-3</c:v>
                </c:pt>
                <c:pt idx="7">
                  <c:v>3.8261090056191742E-3</c:v>
                </c:pt>
                <c:pt idx="8">
                  <c:v>3.8261090056191742E-3</c:v>
                </c:pt>
                <c:pt idx="9">
                  <c:v>3.8261090056191742E-3</c:v>
                </c:pt>
                <c:pt idx="10">
                  <c:v>3.8261090056191742E-3</c:v>
                </c:pt>
                <c:pt idx="11">
                  <c:v>5.0848988684678818E-3</c:v>
                </c:pt>
                <c:pt idx="12">
                  <c:v>3.8261090056191742E-3</c:v>
                </c:pt>
                <c:pt idx="13">
                  <c:v>3.8261090056191742E-3</c:v>
                </c:pt>
              </c:numCache>
            </c:numRef>
          </c:yVal>
          <c:smooth val="1"/>
        </c:ser>
        <c:ser>
          <c:idx val="2"/>
          <c:order val="1"/>
          <c:tx>
            <c:v>NaY</c:v>
          </c:tx>
          <c:spPr>
            <a:ln w="25400">
              <a:solidFill>
                <a:srgbClr val="FF0000"/>
              </a:solidFill>
              <a:prstDash val="solid"/>
            </a:ln>
          </c:spPr>
          <c:marker>
            <c:symbol val="triangle"/>
            <c:size val="5"/>
            <c:spPr>
              <a:solidFill>
                <a:srgbClr val="FF0000"/>
              </a:solidFill>
              <a:ln>
                <a:solidFill>
                  <a:srgbClr val="FF0000"/>
                </a:solidFill>
                <a:prstDash val="solid"/>
              </a:ln>
            </c:spPr>
          </c:marker>
          <c:xVal>
            <c:numRef>
              <c:f>'C:\Documents and Settings\Hugo\Os meus documentos\ZEOLITOS\2009\[Ensaio_SBR.xls]Quantificação Cr VI'!$C$6:$C$19</c:f>
              <c:numCache>
                <c:formatCode>General</c:formatCode>
                <c:ptCount val="14"/>
                <c:pt idx="0">
                  <c:v>0</c:v>
                </c:pt>
                <c:pt idx="1">
                  <c:v>4</c:v>
                </c:pt>
                <c:pt idx="2">
                  <c:v>24</c:v>
                </c:pt>
                <c:pt idx="3">
                  <c:v>50</c:v>
                </c:pt>
                <c:pt idx="4">
                  <c:v>96</c:v>
                </c:pt>
                <c:pt idx="5">
                  <c:v>100</c:v>
                </c:pt>
                <c:pt idx="6">
                  <c:v>124</c:v>
                </c:pt>
                <c:pt idx="7">
                  <c:v>144</c:v>
                </c:pt>
                <c:pt idx="8">
                  <c:v>168</c:v>
                </c:pt>
                <c:pt idx="9">
                  <c:v>192</c:v>
                </c:pt>
                <c:pt idx="10">
                  <c:v>196</c:v>
                </c:pt>
                <c:pt idx="11">
                  <c:v>216</c:v>
                </c:pt>
                <c:pt idx="12">
                  <c:v>267</c:v>
                </c:pt>
                <c:pt idx="13">
                  <c:v>288</c:v>
                </c:pt>
              </c:numCache>
            </c:numRef>
          </c:xVal>
          <c:yVal>
            <c:numRef>
              <c:f>'C:\Documents and Settings\Hugo\Os meus documentos\ZEOLITOS\2009\[Ensaio_SBR.xls]Quantificação Cr VI'!$Q$6:$Q$19</c:f>
              <c:numCache>
                <c:formatCode>General</c:formatCode>
                <c:ptCount val="14"/>
                <c:pt idx="0">
                  <c:v>0.99071736147900602</c:v>
                </c:pt>
                <c:pt idx="1">
                  <c:v>0.60049250399590659</c:v>
                </c:pt>
                <c:pt idx="2">
                  <c:v>0.5350354311277743</c:v>
                </c:pt>
                <c:pt idx="3">
                  <c:v>0.5023068946937076</c:v>
                </c:pt>
                <c:pt idx="4">
                  <c:v>0.46831956839679262</c:v>
                </c:pt>
                <c:pt idx="5">
                  <c:v>0.20900885664995861</c:v>
                </c:pt>
                <c:pt idx="6">
                  <c:v>3.0260696125442039E-2</c:v>
                </c:pt>
                <c:pt idx="7">
                  <c:v>1.1378848182711423E-2</c:v>
                </c:pt>
                <c:pt idx="8">
                  <c:v>3.8261090056191742E-3</c:v>
                </c:pt>
                <c:pt idx="9">
                  <c:v>3.8261090056191742E-3</c:v>
                </c:pt>
                <c:pt idx="10">
                  <c:v>3.8261090056191742E-3</c:v>
                </c:pt>
                <c:pt idx="11">
                  <c:v>3.8261090056191742E-3</c:v>
                </c:pt>
                <c:pt idx="12">
                  <c:v>3.8261090056191742E-3</c:v>
                </c:pt>
                <c:pt idx="13">
                  <c:v>3.8261090056191742E-3</c:v>
                </c:pt>
              </c:numCache>
            </c:numRef>
          </c:yVal>
          <c:smooth val="1"/>
        </c:ser>
        <c:axId val="92953984"/>
        <c:axId val="92977024"/>
      </c:scatterChart>
      <c:valAx>
        <c:axId val="92953984"/>
        <c:scaling>
          <c:orientation val="minMax"/>
          <c:max val="288"/>
          <c:min val="0"/>
        </c:scaling>
        <c:axPos val="b"/>
        <c:majorGridlines>
          <c:spPr>
            <a:ln w="3175">
              <a:solidFill>
                <a:srgbClr val="000000"/>
              </a:solidFill>
              <a:prstDash val="solid"/>
            </a:ln>
          </c:spPr>
        </c:majorGridlines>
        <c:title>
          <c:tx>
            <c:rich>
              <a:bodyPr/>
              <a:lstStyle/>
              <a:p>
                <a:pPr>
                  <a:defRPr sz="1075" b="1" i="0" u="none" strike="noStrike" baseline="0">
                    <a:solidFill>
                      <a:srgbClr val="000000"/>
                    </a:solidFill>
                    <a:latin typeface="Times New Roman"/>
                    <a:ea typeface="Times New Roman"/>
                    <a:cs typeface="Times New Roman"/>
                  </a:defRPr>
                </a:pPr>
                <a:r>
                  <a:rPr lang="pt-PT"/>
                  <a:t>Time (hours)</a:t>
                </a:r>
              </a:p>
            </c:rich>
          </c:tx>
          <c:layout>
            <c:manualLayout>
              <c:xMode val="edge"/>
              <c:yMode val="edge"/>
              <c:x val="0.46102449888641456"/>
              <c:y val="0.89000279965004359"/>
            </c:manualLayout>
          </c:layout>
          <c:spPr>
            <a:noFill/>
            <a:ln w="25400">
              <a:noFill/>
            </a:ln>
          </c:spPr>
        </c:title>
        <c:numFmt formatCode="General" sourceLinked="1"/>
        <c:tickLblPos val="nextTo"/>
        <c:spPr>
          <a:ln w="3175">
            <a:solidFill>
              <a:srgbClr val="000000"/>
            </a:solidFill>
            <a:prstDash val="solid"/>
          </a:ln>
        </c:spPr>
        <c:txPr>
          <a:bodyPr rot="0" vert="horz"/>
          <a:lstStyle/>
          <a:p>
            <a:pPr>
              <a:defRPr sz="975" b="0" i="0" u="none" strike="noStrike" baseline="0">
                <a:solidFill>
                  <a:srgbClr val="000000"/>
                </a:solidFill>
                <a:latin typeface="Times New Roman"/>
                <a:ea typeface="Times New Roman"/>
                <a:cs typeface="Times New Roman"/>
              </a:defRPr>
            </a:pPr>
            <a:endParaRPr lang="pt-PT"/>
          </a:p>
        </c:txPr>
        <c:crossAx val="92977024"/>
        <c:crosses val="autoZero"/>
        <c:crossBetween val="midCat"/>
        <c:majorUnit val="96"/>
      </c:valAx>
      <c:valAx>
        <c:axId val="92977024"/>
        <c:scaling>
          <c:orientation val="minMax"/>
          <c:max val="1"/>
        </c:scaling>
        <c:axPos val="l"/>
        <c:title>
          <c:tx>
            <c:rich>
              <a:bodyPr/>
              <a:lstStyle/>
              <a:p>
                <a:pPr>
                  <a:defRPr sz="1175" b="1" i="0" u="none" strike="noStrike" baseline="0">
                    <a:solidFill>
                      <a:srgbClr val="000000"/>
                    </a:solidFill>
                    <a:latin typeface="Times New Roman"/>
                    <a:ea typeface="Times New Roman"/>
                    <a:cs typeface="Times New Roman"/>
                  </a:defRPr>
                </a:pPr>
                <a:r>
                  <a:rPr lang="pt-PT"/>
                  <a:t>C / Cº   .</a:t>
                </a:r>
              </a:p>
            </c:rich>
          </c:tx>
          <c:layout>
            <c:manualLayout>
              <c:xMode val="edge"/>
              <c:yMode val="edge"/>
              <c:x val="1.7817371937639197E-2"/>
              <c:y val="0.32333438320210039"/>
            </c:manualLayout>
          </c:layout>
          <c:spPr>
            <a:noFill/>
            <a:ln w="25400">
              <a:noFill/>
            </a:ln>
          </c:spPr>
        </c:title>
        <c:numFmt formatCode="0.0" sourceLinked="0"/>
        <c:tickLblPos val="nextTo"/>
        <c:spPr>
          <a:ln w="3175">
            <a:solidFill>
              <a:srgbClr val="000000"/>
            </a:solidFill>
            <a:prstDash val="solid"/>
          </a:ln>
        </c:spPr>
        <c:txPr>
          <a:bodyPr rot="0" vert="horz"/>
          <a:lstStyle/>
          <a:p>
            <a:pPr>
              <a:defRPr sz="975" b="0" i="0" u="none" strike="noStrike" baseline="0">
                <a:solidFill>
                  <a:srgbClr val="000000"/>
                </a:solidFill>
                <a:latin typeface="Times New Roman"/>
                <a:ea typeface="Times New Roman"/>
                <a:cs typeface="Times New Roman"/>
              </a:defRPr>
            </a:pPr>
            <a:endParaRPr lang="pt-PT"/>
          </a:p>
        </c:txPr>
        <c:crossAx val="92953984"/>
        <c:crosses val="autoZero"/>
        <c:crossBetween val="midCat"/>
        <c:majorUnit val="0.2"/>
      </c:valAx>
      <c:spPr>
        <a:noFill/>
        <a:ln w="25400">
          <a:noFill/>
        </a:ln>
      </c:spPr>
    </c:plotArea>
    <c:legend>
      <c:legendPos val="r"/>
      <c:layout>
        <c:manualLayout>
          <c:xMode val="edge"/>
          <c:yMode val="edge"/>
          <c:x val="0.69487750556792849"/>
          <c:y val="0.21666736657917779"/>
          <c:w val="0.13808463251670391"/>
          <c:h val="0.14333368328958868"/>
        </c:manualLayout>
      </c:layout>
      <c:spPr>
        <a:noFill/>
        <a:ln w="25400">
          <a:noFill/>
        </a:ln>
      </c:spPr>
      <c:txPr>
        <a:bodyPr/>
        <a:lstStyle/>
        <a:p>
          <a:pPr>
            <a:defRPr sz="920" b="0" i="0" u="none" strike="noStrike" baseline="0">
              <a:solidFill>
                <a:srgbClr val="000000"/>
              </a:solidFill>
              <a:latin typeface="Times New Roman"/>
              <a:ea typeface="Times New Roman"/>
              <a:cs typeface="Times New Roman"/>
            </a:defRPr>
          </a:pPr>
          <a:endParaRPr lang="pt-PT"/>
        </a:p>
      </c:txPr>
    </c:legend>
    <c:plotVisOnly val="1"/>
    <c:dispBlanksAs val="gap"/>
  </c:chart>
  <c:spPr>
    <a:noFill/>
    <a:ln w="9525">
      <a:noFill/>
    </a:ln>
  </c:spPr>
  <c:txPr>
    <a:bodyPr/>
    <a:lstStyle/>
    <a:p>
      <a:pPr>
        <a:defRPr sz="800" b="0" i="0" u="none" strike="noStrike" baseline="0">
          <a:solidFill>
            <a:srgbClr val="000000"/>
          </a:solidFill>
          <a:latin typeface="Times New Roman"/>
          <a:ea typeface="Times New Roman"/>
          <a:cs typeface="Times New Roman"/>
        </a:defRPr>
      </a:pPr>
      <a:endParaRPr lang="pt-PT"/>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pt-PT"/>
  <c:chart>
    <c:plotArea>
      <c:layout>
        <c:manualLayout>
          <c:layoutTarget val="inner"/>
          <c:xMode val="edge"/>
          <c:yMode val="edge"/>
          <c:x val="0.15476213910761183"/>
          <c:y val="7.586206896551731E-2"/>
          <c:w val="0.78794728736581843"/>
          <c:h val="0.71034482758620743"/>
        </c:manualLayout>
      </c:layout>
      <c:scatterChart>
        <c:scatterStyle val="smoothMarker"/>
        <c:ser>
          <c:idx val="1"/>
          <c:order val="0"/>
          <c:tx>
            <c:v>HY</c:v>
          </c:tx>
          <c:spPr>
            <a:ln w="25400">
              <a:solidFill>
                <a:srgbClr val="000080"/>
              </a:solidFill>
              <a:prstDash val="solid"/>
            </a:ln>
          </c:spPr>
          <c:marker>
            <c:symbol val="square"/>
            <c:size val="5"/>
            <c:spPr>
              <a:solidFill>
                <a:srgbClr val="000080"/>
              </a:solidFill>
              <a:ln>
                <a:solidFill>
                  <a:srgbClr val="000080"/>
                </a:solidFill>
                <a:prstDash val="solid"/>
              </a:ln>
            </c:spPr>
          </c:marker>
          <c:xVal>
            <c:numRef>
              <c:f>Dados!$T$4:$Y$4</c:f>
              <c:numCache>
                <c:formatCode>General</c:formatCode>
                <c:ptCount val="6"/>
                <c:pt idx="0">
                  <c:v>0</c:v>
                </c:pt>
                <c:pt idx="1">
                  <c:v>1</c:v>
                </c:pt>
                <c:pt idx="2">
                  <c:v>5</c:v>
                </c:pt>
                <c:pt idx="3">
                  <c:v>10</c:v>
                </c:pt>
                <c:pt idx="4">
                  <c:v>17</c:v>
                </c:pt>
                <c:pt idx="5">
                  <c:v>27</c:v>
                </c:pt>
              </c:numCache>
            </c:numRef>
          </c:xVal>
          <c:yVal>
            <c:numRef>
              <c:f>Dados!$T$26:$Y$26</c:f>
              <c:numCache>
                <c:formatCode>0.00</c:formatCode>
                <c:ptCount val="6"/>
                <c:pt idx="0">
                  <c:v>0.95765665380969123</c:v>
                </c:pt>
                <c:pt idx="1">
                  <c:v>0.45009129751561672</c:v>
                </c:pt>
                <c:pt idx="2">
                  <c:v>0.33949792859832989</c:v>
                </c:pt>
                <c:pt idx="3">
                  <c:v>0.29176815885507984</c:v>
                </c:pt>
                <c:pt idx="4">
                  <c:v>0.24054596693549446</c:v>
                </c:pt>
                <c:pt idx="5">
                  <c:v>0.1797268000848474</c:v>
                </c:pt>
              </c:numCache>
            </c:numRef>
          </c:yVal>
          <c:smooth val="1"/>
        </c:ser>
        <c:ser>
          <c:idx val="3"/>
          <c:order val="1"/>
          <c:tx>
            <c:v>NaY</c:v>
          </c:tx>
          <c:spPr>
            <a:ln w="25400">
              <a:solidFill>
                <a:srgbClr val="FF0000"/>
              </a:solidFill>
              <a:prstDash val="solid"/>
            </a:ln>
          </c:spPr>
          <c:marker>
            <c:symbol val="triangle"/>
            <c:size val="5"/>
            <c:spPr>
              <a:solidFill>
                <a:srgbClr val="FF0000"/>
              </a:solidFill>
              <a:ln>
                <a:solidFill>
                  <a:srgbClr val="FF0000"/>
                </a:solidFill>
                <a:prstDash val="solid"/>
              </a:ln>
            </c:spPr>
          </c:marker>
          <c:xVal>
            <c:numRef>
              <c:f>Dados!$T$4:$Y$4</c:f>
              <c:numCache>
                <c:formatCode>General</c:formatCode>
                <c:ptCount val="6"/>
                <c:pt idx="0">
                  <c:v>0</c:v>
                </c:pt>
                <c:pt idx="1">
                  <c:v>1</c:v>
                </c:pt>
                <c:pt idx="2">
                  <c:v>5</c:v>
                </c:pt>
                <c:pt idx="3">
                  <c:v>10</c:v>
                </c:pt>
                <c:pt idx="4">
                  <c:v>17</c:v>
                </c:pt>
                <c:pt idx="5">
                  <c:v>27</c:v>
                </c:pt>
              </c:numCache>
            </c:numRef>
          </c:xVal>
          <c:yVal>
            <c:numRef>
              <c:f>Dados!$T$30:$Y$30</c:f>
              <c:numCache>
                <c:formatCode>0.00</c:formatCode>
                <c:ptCount val="6"/>
                <c:pt idx="0">
                  <c:v>0.97279048324047812</c:v>
                </c:pt>
                <c:pt idx="1">
                  <c:v>0.58047505876547068</c:v>
                </c:pt>
                <c:pt idx="2">
                  <c:v>0.46988168984818401</c:v>
                </c:pt>
                <c:pt idx="3">
                  <c:v>0.37092972818534847</c:v>
                </c:pt>
                <c:pt idx="4">
                  <c:v>0.23821768548460423</c:v>
                </c:pt>
                <c:pt idx="5">
                  <c:v>0.13480677740115921</c:v>
                </c:pt>
              </c:numCache>
            </c:numRef>
          </c:yVal>
          <c:smooth val="1"/>
        </c:ser>
        <c:axId val="103315328"/>
        <c:axId val="103317888"/>
      </c:scatterChart>
      <c:valAx>
        <c:axId val="103315328"/>
        <c:scaling>
          <c:orientation val="minMax"/>
        </c:scaling>
        <c:axPos val="b"/>
        <c:title>
          <c:tx>
            <c:rich>
              <a:bodyPr/>
              <a:lstStyle/>
              <a:p>
                <a:pPr>
                  <a:defRPr sz="1100" b="1" i="0" u="none" strike="noStrike" baseline="0">
                    <a:solidFill>
                      <a:srgbClr val="000000"/>
                    </a:solidFill>
                    <a:latin typeface="Times New Roman"/>
                    <a:ea typeface="Times New Roman"/>
                    <a:cs typeface="Times New Roman"/>
                  </a:defRPr>
                </a:pPr>
                <a:r>
                  <a:rPr lang="pt-PT"/>
                  <a:t>Time (days)</a:t>
                </a:r>
              </a:p>
            </c:rich>
          </c:tx>
          <c:layout>
            <c:manualLayout>
              <c:xMode val="edge"/>
              <c:yMode val="edge"/>
              <c:x val="0.47321475440569927"/>
              <c:y val="0.87931034482758619"/>
            </c:manualLayout>
          </c:layout>
          <c:spPr>
            <a:noFill/>
            <a:ln w="25400">
              <a:noFill/>
            </a:ln>
          </c:spPr>
        </c:title>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Times New Roman"/>
                <a:ea typeface="Times New Roman"/>
                <a:cs typeface="Times New Roman"/>
              </a:defRPr>
            </a:pPr>
            <a:endParaRPr lang="pt-PT"/>
          </a:p>
        </c:txPr>
        <c:crossAx val="103317888"/>
        <c:crosses val="autoZero"/>
        <c:crossBetween val="midCat"/>
      </c:valAx>
      <c:valAx>
        <c:axId val="103317888"/>
        <c:scaling>
          <c:orientation val="minMax"/>
          <c:max val="1"/>
        </c:scaling>
        <c:axPos val="l"/>
        <c:title>
          <c:tx>
            <c:rich>
              <a:bodyPr/>
              <a:lstStyle/>
              <a:p>
                <a:pPr>
                  <a:defRPr sz="1200" b="1" i="0" u="none" strike="noStrike" baseline="0">
                    <a:solidFill>
                      <a:srgbClr val="000000"/>
                    </a:solidFill>
                    <a:latin typeface="Times New Roman"/>
                    <a:ea typeface="Times New Roman"/>
                    <a:cs typeface="Times New Roman"/>
                  </a:defRPr>
                </a:pPr>
                <a:r>
                  <a:rPr lang="pt-PT"/>
                  <a:t>C / Cº    </a:t>
                </a:r>
              </a:p>
            </c:rich>
          </c:tx>
          <c:layout>
            <c:manualLayout>
              <c:xMode val="edge"/>
              <c:yMode val="edge"/>
              <c:x val="2.6785714285714319E-2"/>
              <c:y val="0.31034482758620724"/>
            </c:manualLayout>
          </c:layout>
          <c:spPr>
            <a:noFill/>
            <a:ln w="25400">
              <a:noFill/>
            </a:ln>
          </c:spPr>
        </c:title>
        <c:numFmt formatCode="0.0" sourceLinked="0"/>
        <c:tickLblPos val="nextTo"/>
        <c:spPr>
          <a:ln w="3175">
            <a:solidFill>
              <a:srgbClr val="000000"/>
            </a:solidFill>
            <a:prstDash val="solid"/>
          </a:ln>
        </c:spPr>
        <c:txPr>
          <a:bodyPr rot="0" vert="horz"/>
          <a:lstStyle/>
          <a:p>
            <a:pPr>
              <a:defRPr sz="1000" b="0" i="0" u="none" strike="noStrike" baseline="0">
                <a:solidFill>
                  <a:srgbClr val="000000"/>
                </a:solidFill>
                <a:latin typeface="Times New Roman"/>
                <a:ea typeface="Times New Roman"/>
                <a:cs typeface="Times New Roman"/>
              </a:defRPr>
            </a:pPr>
            <a:endParaRPr lang="pt-PT"/>
          </a:p>
        </c:txPr>
        <c:crossAx val="103315328"/>
        <c:crosses val="autoZero"/>
        <c:crossBetween val="midCat"/>
        <c:majorUnit val="0.2"/>
      </c:valAx>
      <c:spPr>
        <a:noFill/>
        <a:ln w="25400">
          <a:noFill/>
        </a:ln>
      </c:spPr>
    </c:plotArea>
    <c:legend>
      <c:legendPos val="r"/>
      <c:layout>
        <c:manualLayout>
          <c:xMode val="edge"/>
          <c:yMode val="edge"/>
          <c:x val="0.71205427446569236"/>
          <c:y val="0.20689655172413793"/>
          <c:w val="0.13839309148856394"/>
          <c:h val="0.14827586206896551"/>
        </c:manualLayout>
      </c:layout>
      <c:spPr>
        <a:noFill/>
        <a:ln w="25400">
          <a:noFill/>
        </a:ln>
      </c:spPr>
      <c:txPr>
        <a:bodyPr/>
        <a:lstStyle/>
        <a:p>
          <a:pPr>
            <a:defRPr sz="900" b="0" i="0" u="none" strike="noStrike" baseline="0">
              <a:solidFill>
                <a:srgbClr val="000000"/>
              </a:solidFill>
              <a:latin typeface="Times New Roman"/>
              <a:ea typeface="Times New Roman"/>
              <a:cs typeface="Times New Roman"/>
            </a:defRPr>
          </a:pPr>
          <a:endParaRPr lang="pt-PT"/>
        </a:p>
      </c:txPr>
    </c:legend>
    <c:plotVisOnly val="1"/>
    <c:dispBlanksAs val="gap"/>
  </c:chart>
  <c:spPr>
    <a:noFill/>
    <a:ln w="9525">
      <a:noFill/>
    </a:ln>
  </c:spPr>
  <c:txPr>
    <a:bodyPr/>
    <a:lstStyle/>
    <a:p>
      <a:pPr>
        <a:defRPr sz="800" b="0" i="0" u="none" strike="noStrike" baseline="0">
          <a:solidFill>
            <a:srgbClr val="000000"/>
          </a:solidFill>
          <a:latin typeface="Times New Roman"/>
          <a:ea typeface="Times New Roman"/>
          <a:cs typeface="Times New Roman"/>
        </a:defRPr>
      </a:pPr>
      <a:endParaRPr lang="pt-P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t-PT"/>
  <c:chart>
    <c:view3D>
      <c:hPercent val="100"/>
      <c:depthPercent val="100"/>
      <c:perspective val="30"/>
    </c:view3D>
    <c:floor>
      <c:spPr>
        <a:gradFill rotWithShape="0">
          <a:gsLst>
            <a:gs pos="0">
              <a:srgbClr val="808080"/>
            </a:gs>
            <a:gs pos="100000">
              <a:srgbClr val="808080">
                <a:gamma/>
                <a:tint val="40000"/>
                <a:invGamma/>
              </a:srgbClr>
            </a:gs>
          </a:gsLst>
          <a:path path="rect">
            <a:fillToRect l="50000" t="50000" r="50000" b="50000"/>
          </a:path>
        </a:gradFill>
        <a:ln w="3175">
          <a:solidFill>
            <a:srgbClr val="000000"/>
          </a:solidFill>
          <a:prstDash val="solid"/>
        </a:ln>
      </c:spPr>
    </c:floor>
    <c:sideWall>
      <c:spPr>
        <a:noFill/>
        <a:ln w="25400">
          <a:noFill/>
        </a:ln>
      </c:spPr>
    </c:sideWall>
    <c:backWall>
      <c:spPr>
        <a:noFill/>
        <a:ln w="25400">
          <a:noFill/>
        </a:ln>
      </c:spPr>
    </c:backWall>
    <c:plotArea>
      <c:layout>
        <c:manualLayout>
          <c:layoutTarget val="inner"/>
          <c:xMode val="edge"/>
          <c:yMode val="edge"/>
          <c:x val="0.19875806537216353"/>
          <c:y val="7.7869008286789762E-2"/>
          <c:w val="0.78882107194577411"/>
          <c:h val="0.75409986972470144"/>
        </c:manualLayout>
      </c:layout>
      <c:bar3DChart>
        <c:barDir val="col"/>
        <c:grouping val="clustered"/>
        <c:ser>
          <c:idx val="0"/>
          <c:order val="0"/>
          <c:tx>
            <c:v>HY</c:v>
          </c:tx>
          <c:spPr>
            <a:gradFill rotWithShape="0">
              <a:gsLst>
                <a:gs pos="0">
                  <a:srgbClr val="000080">
                    <a:gamma/>
                    <a:shade val="46275"/>
                    <a:invGamma/>
                  </a:srgbClr>
                </a:gs>
                <a:gs pos="50000">
                  <a:srgbClr val="000080"/>
                </a:gs>
                <a:gs pos="100000">
                  <a:srgbClr val="000080">
                    <a:gamma/>
                    <a:shade val="46275"/>
                    <a:invGamma/>
                  </a:srgbClr>
                </a:gs>
              </a:gsLst>
              <a:lin ang="2700000" scaled="1"/>
            </a:gradFill>
            <a:ln w="12700">
              <a:solidFill>
                <a:srgbClr val="000000"/>
              </a:solidFill>
              <a:prstDash val="solid"/>
            </a:ln>
          </c:spPr>
          <c:cat>
            <c:strLit>
              <c:ptCount val="1"/>
              <c:pt idx="0">
                <c:v>  </c:v>
              </c:pt>
            </c:strLit>
          </c:cat>
          <c:val>
            <c:numRef>
              <c:f>'Cr Total'!$N$23</c:f>
              <c:numCache>
                <c:formatCode>0.0</c:formatCode>
                <c:ptCount val="1"/>
                <c:pt idx="0">
                  <c:v>25.838400000000004</c:v>
                </c:pt>
              </c:numCache>
            </c:numRef>
          </c:val>
        </c:ser>
        <c:ser>
          <c:idx val="1"/>
          <c:order val="1"/>
          <c:tx>
            <c:v>NaY</c:v>
          </c:tx>
          <c:spPr>
            <a:gradFill rotWithShape="0">
              <a:gsLst>
                <a:gs pos="0">
                  <a:srgbClr val="FF0000">
                    <a:gamma/>
                    <a:shade val="46275"/>
                    <a:invGamma/>
                  </a:srgbClr>
                </a:gs>
                <a:gs pos="50000">
                  <a:srgbClr val="FF0000"/>
                </a:gs>
                <a:gs pos="100000">
                  <a:srgbClr val="FF0000">
                    <a:gamma/>
                    <a:shade val="46275"/>
                    <a:invGamma/>
                  </a:srgbClr>
                </a:gs>
              </a:gsLst>
              <a:lin ang="2700000" scaled="1"/>
            </a:gradFill>
            <a:ln w="12700">
              <a:solidFill>
                <a:srgbClr val="000000"/>
              </a:solidFill>
              <a:prstDash val="solid"/>
            </a:ln>
          </c:spPr>
          <c:cat>
            <c:strLit>
              <c:ptCount val="1"/>
              <c:pt idx="0">
                <c:v>  </c:v>
              </c:pt>
            </c:strLit>
          </c:cat>
          <c:val>
            <c:numRef>
              <c:f>'Cr Total'!$N$25</c:f>
              <c:numCache>
                <c:formatCode>0.0</c:formatCode>
                <c:ptCount val="1"/>
                <c:pt idx="0">
                  <c:v>20.513599999999986</c:v>
                </c:pt>
              </c:numCache>
            </c:numRef>
          </c:val>
        </c:ser>
        <c:gapWidth val="270"/>
        <c:shape val="box"/>
        <c:axId val="103441536"/>
        <c:axId val="103443456"/>
        <c:axId val="0"/>
      </c:bar3DChart>
      <c:catAx>
        <c:axId val="103441536"/>
        <c:scaling>
          <c:orientation val="minMax"/>
        </c:scaling>
        <c:axPos val="b"/>
        <c:title>
          <c:tx>
            <c:rich>
              <a:bodyPr/>
              <a:lstStyle/>
              <a:p>
                <a:pPr>
                  <a:defRPr sz="975" b="1" i="0" u="none" strike="noStrike" baseline="0">
                    <a:solidFill>
                      <a:srgbClr val="000000"/>
                    </a:solidFill>
                    <a:latin typeface="Times New Roman"/>
                    <a:ea typeface="Times New Roman"/>
                    <a:cs typeface="Times New Roman"/>
                  </a:defRPr>
                </a:pPr>
                <a:r>
                  <a:rPr lang="pt-PT"/>
                  <a:t> </a:t>
                </a:r>
              </a:p>
            </c:rich>
          </c:tx>
          <c:layout>
            <c:manualLayout>
              <c:xMode val="edge"/>
              <c:yMode val="edge"/>
              <c:x val="0.44410003097438905"/>
              <c:y val="0.8729525407684694"/>
            </c:manualLayout>
          </c:layout>
          <c:spPr>
            <a:noFill/>
            <a:ln w="25400">
              <a:noFill/>
            </a:ln>
          </c:spPr>
        </c:title>
        <c:numFmt formatCode="General" sourceLinked="1"/>
        <c:tickLblPos val="low"/>
        <c:spPr>
          <a:ln w="3175">
            <a:solidFill>
              <a:srgbClr val="000000"/>
            </a:solidFill>
            <a:prstDash val="solid"/>
          </a:ln>
        </c:spPr>
        <c:txPr>
          <a:bodyPr rot="0" vert="horz"/>
          <a:lstStyle/>
          <a:p>
            <a:pPr>
              <a:defRPr sz="925" b="0" i="0" u="none" strike="noStrike" baseline="0">
                <a:solidFill>
                  <a:srgbClr val="000000"/>
                </a:solidFill>
                <a:latin typeface="Times New Roman"/>
                <a:ea typeface="Times New Roman"/>
                <a:cs typeface="Times New Roman"/>
              </a:defRPr>
            </a:pPr>
            <a:endParaRPr lang="pt-PT"/>
          </a:p>
        </c:txPr>
        <c:crossAx val="103443456"/>
        <c:crosses val="autoZero"/>
        <c:auto val="1"/>
        <c:lblAlgn val="ctr"/>
        <c:lblOffset val="100"/>
        <c:tickLblSkip val="1"/>
        <c:tickMarkSkip val="1"/>
        <c:noMultiLvlLbl val="1"/>
      </c:catAx>
      <c:valAx>
        <c:axId val="103443456"/>
        <c:scaling>
          <c:orientation val="minMax"/>
        </c:scaling>
        <c:axPos val="l"/>
        <c:title>
          <c:tx>
            <c:rich>
              <a:bodyPr/>
              <a:lstStyle/>
              <a:p>
                <a:pPr>
                  <a:defRPr sz="1200" b="1" i="0" u="none" strike="noStrike" baseline="0">
                    <a:solidFill>
                      <a:srgbClr val="000000"/>
                    </a:solidFill>
                    <a:latin typeface="Times New Roman"/>
                    <a:ea typeface="Times New Roman"/>
                    <a:cs typeface="Times New Roman"/>
                  </a:defRPr>
                </a:pPr>
                <a:r>
                  <a:rPr lang="pt-PT"/>
                  <a:t>[Cr] (mg/L)    .</a:t>
                </a:r>
              </a:p>
            </c:rich>
          </c:tx>
          <c:layout>
            <c:manualLayout>
              <c:xMode val="edge"/>
              <c:yMode val="edge"/>
              <c:x val="7.4534161490683232E-2"/>
              <c:y val="0.28688567617572425"/>
            </c:manualLayout>
          </c:layout>
          <c:spPr>
            <a:noFill/>
            <a:ln w="25400">
              <a:noFill/>
            </a:ln>
          </c:spPr>
        </c:title>
        <c:numFmt formatCode="0.0" sourceLinked="1"/>
        <c:tickLblPos val="nextTo"/>
        <c:spPr>
          <a:ln w="3175">
            <a:solidFill>
              <a:srgbClr val="000000"/>
            </a:solidFill>
            <a:prstDash val="solid"/>
          </a:ln>
        </c:spPr>
        <c:txPr>
          <a:bodyPr rot="0" vert="horz"/>
          <a:lstStyle/>
          <a:p>
            <a:pPr>
              <a:defRPr sz="1000" b="0" i="0" u="none" strike="noStrike" baseline="0">
                <a:solidFill>
                  <a:srgbClr val="000000"/>
                </a:solidFill>
                <a:latin typeface="Times New Roman"/>
                <a:ea typeface="Times New Roman"/>
                <a:cs typeface="Times New Roman"/>
              </a:defRPr>
            </a:pPr>
            <a:endParaRPr lang="pt-PT"/>
          </a:p>
        </c:txPr>
        <c:crossAx val="103441536"/>
        <c:crosses val="autoZero"/>
        <c:crossBetween val="between"/>
      </c:valAx>
      <c:spPr>
        <a:noFill/>
        <a:ln w="25400">
          <a:noFill/>
        </a:ln>
      </c:spPr>
    </c:plotArea>
    <c:legend>
      <c:legendPos val="r"/>
      <c:layout>
        <c:manualLayout>
          <c:xMode val="edge"/>
          <c:yMode val="edge"/>
          <c:x val="0.71118110236220466"/>
          <c:y val="0.11885288929047792"/>
          <c:w val="0.23913076082880938"/>
          <c:h val="9.0163934426229511E-2"/>
        </c:manualLayout>
      </c:layout>
      <c:spPr>
        <a:noFill/>
        <a:ln w="25400">
          <a:noFill/>
        </a:ln>
      </c:spPr>
      <c:txPr>
        <a:bodyPr/>
        <a:lstStyle/>
        <a:p>
          <a:pPr>
            <a:defRPr sz="920" b="0" i="0" u="none" strike="noStrike" baseline="0">
              <a:solidFill>
                <a:srgbClr val="000000"/>
              </a:solidFill>
              <a:latin typeface="Times New Roman"/>
              <a:ea typeface="Times New Roman"/>
              <a:cs typeface="Times New Roman"/>
            </a:defRPr>
          </a:pPr>
          <a:endParaRPr lang="pt-PT"/>
        </a:p>
      </c:txPr>
    </c:legend>
    <c:plotVisOnly val="1"/>
    <c:dispBlanksAs val="gap"/>
  </c:chart>
  <c:spPr>
    <a:noFill/>
    <a:ln w="9525">
      <a:noFill/>
    </a:ln>
  </c:spPr>
  <c:txPr>
    <a:bodyPr/>
    <a:lstStyle/>
    <a:p>
      <a:pPr>
        <a:defRPr sz="800" b="0" i="0" u="none" strike="noStrike" baseline="0">
          <a:solidFill>
            <a:srgbClr val="000000"/>
          </a:solidFill>
          <a:latin typeface="Times New Roman"/>
          <a:ea typeface="Times New Roman"/>
          <a:cs typeface="Times New Roman"/>
        </a:defRPr>
      </a:pPr>
      <a:endParaRPr lang="pt-PT"/>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pt-PT"/>
  <c:chart>
    <c:view3D>
      <c:rAngAx val="1"/>
    </c:view3D>
    <c:plotArea>
      <c:layout/>
      <c:bar3DChart>
        <c:barDir val="bar"/>
        <c:grouping val="clustered"/>
        <c:varyColors val="1"/>
        <c:ser>
          <c:idx val="0"/>
          <c:order val="0"/>
          <c:dPt>
            <c:idx val="0"/>
            <c:spPr>
              <a:solidFill>
                <a:schemeClr val="bg1">
                  <a:lumMod val="85000"/>
                </a:schemeClr>
              </a:solidFill>
            </c:spPr>
          </c:dPt>
          <c:dPt>
            <c:idx val="1"/>
            <c:spPr>
              <a:solidFill>
                <a:schemeClr val="bg1">
                  <a:lumMod val="65000"/>
                </a:schemeClr>
              </a:solidFill>
            </c:spPr>
          </c:dPt>
          <c:dPt>
            <c:idx val="2"/>
            <c:spPr>
              <a:solidFill>
                <a:srgbClr val="FFFF00"/>
              </a:solidFill>
            </c:spPr>
          </c:dPt>
          <c:dPt>
            <c:idx val="3"/>
            <c:spPr>
              <a:solidFill>
                <a:srgbClr val="92D050"/>
              </a:solidFill>
            </c:spPr>
          </c:dPt>
          <c:dPt>
            <c:idx val="4"/>
            <c:spPr>
              <a:solidFill>
                <a:srgbClr val="FFFF00"/>
              </a:solidFill>
            </c:spPr>
          </c:dPt>
          <c:dPt>
            <c:idx val="5"/>
            <c:spPr>
              <a:solidFill>
                <a:srgbClr val="92D050"/>
              </a:solidFill>
            </c:spPr>
          </c:dPt>
          <c:dPt>
            <c:idx val="6"/>
            <c:spPr>
              <a:solidFill>
                <a:schemeClr val="bg1">
                  <a:lumMod val="65000"/>
                </a:schemeClr>
              </a:solidFill>
            </c:spPr>
          </c:dPt>
          <c:dPt>
            <c:idx val="7"/>
            <c:spPr>
              <a:solidFill>
                <a:srgbClr val="FFFF00"/>
              </a:solidFill>
            </c:spPr>
          </c:dPt>
          <c:dPt>
            <c:idx val="8"/>
            <c:spPr>
              <a:solidFill>
                <a:srgbClr val="92D050"/>
              </a:solidFill>
            </c:spPr>
          </c:dPt>
          <c:val>
            <c:numRef>
              <c:f>Folha1!$D$18:$D$26</c:f>
              <c:numCache>
                <c:formatCode>General</c:formatCode>
                <c:ptCount val="9"/>
                <c:pt idx="0">
                  <c:v>18.7</c:v>
                </c:pt>
                <c:pt idx="1">
                  <c:v>15.9</c:v>
                </c:pt>
                <c:pt idx="2">
                  <c:v>61.2</c:v>
                </c:pt>
                <c:pt idx="3">
                  <c:v>57.3</c:v>
                </c:pt>
                <c:pt idx="4">
                  <c:v>56.08</c:v>
                </c:pt>
                <c:pt idx="5">
                  <c:v>49.1</c:v>
                </c:pt>
                <c:pt idx="6">
                  <c:v>14.2</c:v>
                </c:pt>
                <c:pt idx="7">
                  <c:v>50.7</c:v>
                </c:pt>
                <c:pt idx="8">
                  <c:v>48</c:v>
                </c:pt>
              </c:numCache>
            </c:numRef>
          </c:val>
        </c:ser>
        <c:shape val="box"/>
        <c:axId val="105043072"/>
        <c:axId val="105044608"/>
        <c:axId val="0"/>
      </c:bar3DChart>
      <c:catAx>
        <c:axId val="105043072"/>
        <c:scaling>
          <c:orientation val="maxMin"/>
        </c:scaling>
        <c:delete val="1"/>
        <c:axPos val="l"/>
        <c:tickLblPos val="none"/>
        <c:crossAx val="105044608"/>
        <c:crosses val="autoZero"/>
        <c:auto val="1"/>
        <c:lblAlgn val="ctr"/>
        <c:lblOffset val="100"/>
      </c:catAx>
      <c:valAx>
        <c:axId val="105044608"/>
        <c:scaling>
          <c:orientation val="minMax"/>
        </c:scaling>
        <c:axPos val="t"/>
        <c:majorGridlines/>
        <c:numFmt formatCode="General" sourceLinked="1"/>
        <c:tickLblPos val="nextTo"/>
        <c:crossAx val="105043072"/>
        <c:crosses val="autoZero"/>
        <c:crossBetween val="between"/>
      </c:valAx>
      <c:spPr>
        <a:ln>
          <a:noFill/>
        </a:ln>
      </c:spPr>
    </c:plotArea>
    <c:plotVisOnly val="1"/>
  </c:chart>
  <c:spPr>
    <a:noFill/>
    <a:ln>
      <a:noFill/>
    </a:ln>
  </c:spPr>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8471306-03AA-417C-8FEE-A25D189D1743}" type="datetimeFigureOut">
              <a:rPr lang="pt-PT" smtClean="0"/>
              <a:pPr/>
              <a:t>07-10-2011</a:t>
            </a:fld>
            <a:endParaRPr lang="pt-PT"/>
          </a:p>
        </p:txBody>
      </p:sp>
      <p:sp>
        <p:nvSpPr>
          <p:cNvPr id="4" name="Marcador de Posição da Imagem do Diapositivo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A4E6A5F2-AE3C-4067-A848-C5663E1EC3B1}" type="slidenum">
              <a:rPr lang="pt-PT" smtClean="0"/>
              <a:pPr/>
              <a:t>‹#›</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a:p>
        </p:txBody>
      </p:sp>
      <p:sp>
        <p:nvSpPr>
          <p:cNvPr id="4" name="Marcador de Posição do Número do Diapositivo 3"/>
          <p:cNvSpPr>
            <a:spLocks noGrp="1"/>
          </p:cNvSpPr>
          <p:nvPr>
            <p:ph type="sldNum" sz="quarter" idx="10"/>
          </p:nvPr>
        </p:nvSpPr>
        <p:spPr/>
        <p:txBody>
          <a:bodyPr/>
          <a:lstStyle/>
          <a:p>
            <a:fld id="{A4E6A5F2-AE3C-4067-A848-C5663E1EC3B1}" type="slidenum">
              <a:rPr lang="pt-PT" smtClean="0"/>
              <a:pPr/>
              <a:t>1</a:t>
            </a:fld>
            <a:endParaRPr lang="pt-P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oleObject" Target="../embeddings/oleObject2.bin"/><Relationship Id="rId18" Type="http://schemas.openxmlformats.org/officeDocument/2006/relationships/chart" Target="../charts/chart5.xml"/><Relationship Id="rId3" Type="http://schemas.openxmlformats.org/officeDocument/2006/relationships/notesSlide" Target="../notesSlides/notesSlide1.xml"/><Relationship Id="rId7" Type="http://schemas.openxmlformats.org/officeDocument/2006/relationships/image" Target="../media/image5.emf"/><Relationship Id="rId12" Type="http://schemas.openxmlformats.org/officeDocument/2006/relationships/image" Target="../media/image10.wmf"/><Relationship Id="rId17" Type="http://schemas.openxmlformats.org/officeDocument/2006/relationships/chart" Target="../charts/chart4.xml"/><Relationship Id="rId2" Type="http://schemas.openxmlformats.org/officeDocument/2006/relationships/slideLayout" Target="../slideLayouts/slideLayout7.xml"/><Relationship Id="rId16" Type="http://schemas.openxmlformats.org/officeDocument/2006/relationships/chart" Target="../charts/chart3.xml"/><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image" Target="../media/image9.emf"/><Relationship Id="rId5" Type="http://schemas.openxmlformats.org/officeDocument/2006/relationships/image" Target="../media/image3.png"/><Relationship Id="rId15" Type="http://schemas.openxmlformats.org/officeDocument/2006/relationships/chart" Target="../charts/chart2.xml"/><Relationship Id="rId10" Type="http://schemas.openxmlformats.org/officeDocument/2006/relationships/image" Target="../media/image8.emf"/><Relationship Id="rId19" Type="http://schemas.openxmlformats.org/officeDocument/2006/relationships/image" Target="../media/image11.wmf"/><Relationship Id="rId4" Type="http://schemas.openxmlformats.org/officeDocument/2006/relationships/oleObject" Target="../embeddings/oleObject1.bin"/><Relationship Id="rId9" Type="http://schemas.openxmlformats.org/officeDocument/2006/relationships/image" Target="../media/image7.emf"/><Relationship Id="rId1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 xmlns:p14="http://schemas.microsoft.com/office/powerpoint/2010/main"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en-GB"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en-GB"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bg1"/>
                          </a:solidFill>
                          <a:effectLst/>
                          <a:latin typeface="Arial" charset="0"/>
                        </a:rPr>
                        <a:t> </a:t>
                      </a:r>
                      <a:r>
                        <a:rPr kumimoji="0" lang="en-GB"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charset="0"/>
                        </a:rPr>
                        <a:t> Centre of Biological </a:t>
                      </a:r>
                      <a:r>
                        <a:rPr kumimoji="0" lang="en-GB" sz="2400" b="0" i="0" u="none" strike="noStrike" cap="none" normalizeH="0" baseline="0" noProof="0" dirty="0" smtClean="0">
                          <a:ln>
                            <a:noFill/>
                          </a:ln>
                          <a:solidFill>
                            <a:schemeClr val="tx1"/>
                          </a:solidFill>
                          <a:effectLst/>
                          <a:latin typeface="Arial" charset="0"/>
                        </a:rPr>
                        <a:t>Engineering</a:t>
                      </a: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en-GB"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29" name="Photo Editor Photo" r:id="rId4" imgW="4009524" imgH="1991003" progId="">
              <p:embed/>
            </p:oleObj>
          </a:graphicData>
        </a:graphic>
      </p:graphicFrame>
      <p:graphicFrame>
        <p:nvGraphicFramePr>
          <p:cNvPr id="2260" name="Group 212"/>
          <p:cNvGraphicFramePr>
            <a:graphicFrameLocks noGrp="1"/>
          </p:cNvGraphicFramePr>
          <p:nvPr>
            <p:extLst>
              <p:ext uri="{D42A27DB-BD31-4B8C-83A1-F6EECF244321}">
                <p14:modId xmlns="" xmlns:p14="http://schemas.microsoft.com/office/powerpoint/2010/main"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3990" y="5635625"/>
            <a:ext cx="12817475" cy="8032968"/>
          </a:xfrm>
          <a:prstGeom prst="rect">
            <a:avLst/>
          </a:prstGeom>
          <a:noFill/>
          <a:ln w="9525">
            <a:noFill/>
            <a:miter lim="800000"/>
            <a:headEnd/>
            <a:tailEnd/>
          </a:ln>
        </p:spPr>
        <p:txBody>
          <a:bodyPr>
            <a:spAutoFit/>
          </a:bodyPr>
          <a:lstStyle/>
          <a:p>
            <a:pPr defTabSz="2952750">
              <a:spcBef>
                <a:spcPct val="50000"/>
              </a:spcBef>
            </a:pPr>
            <a:r>
              <a:rPr lang="en-GB" sz="3600" b="1" dirty="0" smtClean="0"/>
              <a:t>Introduction</a:t>
            </a:r>
          </a:p>
          <a:p>
            <a:pPr algn="just" defTabSz="2952750">
              <a:spcBef>
                <a:spcPct val="50000"/>
              </a:spcBef>
            </a:pPr>
            <a:r>
              <a:rPr lang="en-GB" dirty="0" smtClean="0"/>
              <a:t>This work presents the usage of zeolites as supports for a biofilm of </a:t>
            </a:r>
            <a:r>
              <a:rPr lang="en-GB" i="1" dirty="0" smtClean="0"/>
              <a:t>Arthrobacter viscosus.</a:t>
            </a:r>
            <a:r>
              <a:rPr lang="en-GB" dirty="0" smtClean="0"/>
              <a:t> The combined zeolite-biomass system showed capacity for the treatment of Cr(VI) solutions </a:t>
            </a:r>
            <a:r>
              <a:rPr lang="en-GB" i="1" dirty="0" smtClean="0"/>
              <a:t>via</a:t>
            </a:r>
            <a:r>
              <a:rPr lang="en-GB" dirty="0" smtClean="0"/>
              <a:t> reduction of the Cr(VI) ions to Cr(III) species, which are able to be ion-exchanged by the zeolite (Cr(VI) is unable to be directly ion-exchanged by zeolites).</a:t>
            </a:r>
          </a:p>
          <a:p>
            <a:pPr algn="just" defTabSz="2952750">
              <a:spcBef>
                <a:spcPct val="50000"/>
              </a:spcBef>
            </a:pPr>
            <a:r>
              <a:rPr lang="en-GB" dirty="0" smtClean="0"/>
              <a:t>The Cr-laden zeolites can be recovered and thermally treated to yield a purely inorganic Cr-containing inorganic matrix. This matrix was tested as catalysts for gas and liquid-phase oxidation reactions. However, liquid-phase catalysts require that the metal ions are immobilized on the surface to avoid leaching. Therefore, the Cr-containing zeolites were treated with chelating agents to form complex structures within the zeolite pores, in a process known as </a:t>
            </a:r>
            <a:r>
              <a:rPr lang="en-GB" i="1" dirty="0" smtClean="0"/>
              <a:t>ship-in-a-bottle synthesis. </a:t>
            </a:r>
            <a:r>
              <a:rPr lang="en-GB" dirty="0" smtClean="0"/>
              <a:t>The prepared catalysts were tested in the oxidation reaction of cyclohexene and cyclohexanol.</a:t>
            </a:r>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GB" sz="4000" smtClean="0"/>
              <a:t>HUGO FIGUEIREDO</a:t>
            </a:r>
          </a:p>
          <a:p>
            <a:pPr algn="ctr" defTabSz="2952750">
              <a:spcBef>
                <a:spcPct val="20000"/>
              </a:spcBef>
            </a:pPr>
            <a:r>
              <a:rPr lang="en-GB" sz="4000" smtClean="0"/>
              <a:t> Supervisors:  Teresa Tavares, Isabel C. Neves</a:t>
            </a:r>
          </a:p>
          <a:p>
            <a:pPr algn="ctr" defTabSz="2952750">
              <a:spcBef>
                <a:spcPct val="50000"/>
              </a:spcBef>
            </a:pPr>
            <a:r>
              <a:rPr lang="en-GB" smtClean="0"/>
              <a:t>* hsfigueiredo@deb.uminho.pt</a:t>
            </a:r>
            <a:endParaRPr lang="en-GB" sz="400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GB" sz="4800" b="1" dirty="0" smtClean="0"/>
              <a:t>CATALYTIC REUTILIZATION OF Cr(VI) BIOSORPTION SUPPORTS</a:t>
            </a:r>
            <a:endParaRPr lang="en-GB" sz="4800" b="1" dirty="0"/>
          </a:p>
        </p:txBody>
      </p:sp>
      <p:pic>
        <p:nvPicPr>
          <p:cNvPr id="1037" name="Picture 217"/>
          <p:cNvPicPr>
            <a:picLocks noChangeAspect="1" noChangeArrowheads="1"/>
          </p:cNvPicPr>
          <p:nvPr/>
        </p:nvPicPr>
        <p:blipFill>
          <a:blip r:embed="rId5"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4851063" y="5634931"/>
            <a:ext cx="12817475" cy="2862322"/>
          </a:xfrm>
          <a:prstGeom prst="rect">
            <a:avLst/>
          </a:prstGeom>
          <a:noFill/>
          <a:ln w="9525">
            <a:noFill/>
            <a:miter lim="800000"/>
            <a:headEnd/>
            <a:tailEnd/>
          </a:ln>
        </p:spPr>
        <p:txBody>
          <a:bodyPr>
            <a:spAutoFit/>
          </a:bodyPr>
          <a:lstStyle/>
          <a:p>
            <a:pPr algn="just" defTabSz="2952750">
              <a:spcBef>
                <a:spcPct val="50000"/>
              </a:spcBef>
            </a:pPr>
            <a:r>
              <a:rPr lang="en-GB" sz="3600" b="1" smtClean="0"/>
              <a:t>Process Overview</a:t>
            </a:r>
          </a:p>
          <a:p>
            <a:pPr algn="just" defTabSz="2952750">
              <a:spcBef>
                <a:spcPct val="50000"/>
              </a:spcBef>
            </a:pPr>
            <a:endParaRPr lang="en-GB"/>
          </a:p>
          <a:p>
            <a:pPr algn="just" defTabSz="2952750">
              <a:spcBef>
                <a:spcPct val="50000"/>
              </a:spcBef>
            </a:pPr>
            <a:endParaRPr lang="en-GB"/>
          </a:p>
          <a:p>
            <a:pPr algn="just" defTabSz="2952750">
              <a:spcBef>
                <a:spcPct val="50000"/>
              </a:spcBef>
            </a:pPr>
            <a:endParaRPr lang="en-GB"/>
          </a:p>
        </p:txBody>
      </p:sp>
      <p:sp>
        <p:nvSpPr>
          <p:cNvPr id="13" name="Text Box 214"/>
          <p:cNvSpPr txBox="1">
            <a:spLocks noChangeArrowheads="1"/>
          </p:cNvSpPr>
          <p:nvPr/>
        </p:nvSpPr>
        <p:spPr bwMode="auto">
          <a:xfrm>
            <a:off x="953990" y="14512229"/>
            <a:ext cx="12817475" cy="1477328"/>
          </a:xfrm>
          <a:prstGeom prst="rect">
            <a:avLst/>
          </a:prstGeom>
          <a:noFill/>
          <a:ln w="9525">
            <a:noFill/>
            <a:miter lim="800000"/>
            <a:headEnd/>
            <a:tailEnd/>
          </a:ln>
        </p:spPr>
        <p:txBody>
          <a:bodyPr>
            <a:spAutoFit/>
          </a:bodyPr>
          <a:lstStyle/>
          <a:p>
            <a:pPr defTabSz="2952750">
              <a:spcBef>
                <a:spcPct val="50000"/>
              </a:spcBef>
            </a:pPr>
            <a:r>
              <a:rPr lang="en-GB" sz="3600" b="1" smtClean="0"/>
              <a:t>Experimental Section</a:t>
            </a:r>
          </a:p>
          <a:p>
            <a:pPr defTabSz="2952750">
              <a:spcBef>
                <a:spcPct val="50000"/>
              </a:spcBef>
            </a:pPr>
            <a:endParaRPr lang="en-GB" sz="3600" b="1" smtClean="0"/>
          </a:p>
        </p:txBody>
      </p:sp>
      <p:sp>
        <p:nvSpPr>
          <p:cNvPr id="82" name="Text Box 141"/>
          <p:cNvSpPr txBox="1">
            <a:spLocks noChangeArrowheads="1"/>
          </p:cNvSpPr>
          <p:nvPr/>
        </p:nvSpPr>
        <p:spPr bwMode="auto">
          <a:xfrm>
            <a:off x="14837096" y="8306867"/>
            <a:ext cx="10815638" cy="505630"/>
          </a:xfrm>
          <a:prstGeom prst="rect">
            <a:avLst/>
          </a:prstGeom>
          <a:noFill/>
          <a:ln w="9525">
            <a:noFill/>
            <a:miter lim="800000"/>
            <a:headEnd/>
            <a:tailEnd/>
          </a:ln>
          <a:effectLst/>
        </p:spPr>
        <p:txBody>
          <a:bodyPr lIns="74021" tIns="37010" rIns="74021" bIns="37010">
            <a:spAutoFit/>
          </a:bodyPr>
          <a:lstStyle/>
          <a:p>
            <a:pPr defTabSz="3497991">
              <a:spcBef>
                <a:spcPct val="50000"/>
              </a:spcBef>
              <a:defRPr/>
            </a:pPr>
            <a:r>
              <a:rPr lang="en-GB" sz="2800" i="1">
                <a:solidFill>
                  <a:srgbClr val="000066"/>
                </a:solidFill>
              </a:rPr>
              <a:t>1. Biotreatment of aqueous Cr(VI) </a:t>
            </a:r>
          </a:p>
        </p:txBody>
      </p:sp>
      <p:sp>
        <p:nvSpPr>
          <p:cNvPr id="83" name="Text Box 142"/>
          <p:cNvSpPr txBox="1">
            <a:spLocks noChangeArrowheads="1"/>
          </p:cNvSpPr>
          <p:nvPr/>
        </p:nvSpPr>
        <p:spPr bwMode="auto">
          <a:xfrm>
            <a:off x="28061838" y="8957742"/>
            <a:ext cx="12928600" cy="1552575"/>
          </a:xfrm>
          <a:prstGeom prst="rect">
            <a:avLst/>
          </a:prstGeom>
          <a:noFill/>
          <a:ln w="9525">
            <a:noFill/>
            <a:miter lim="800000"/>
            <a:headEnd/>
            <a:tailEnd/>
          </a:ln>
          <a:effectLst/>
        </p:spPr>
        <p:txBody>
          <a:bodyPr lIns="74021" tIns="37010" rIns="74021" bIns="37010">
            <a:spAutoFit/>
          </a:bodyPr>
          <a:lstStyle/>
          <a:p>
            <a:pPr algn="just" defTabSz="3497263">
              <a:lnSpc>
                <a:spcPct val="120000"/>
              </a:lnSpc>
              <a:spcBef>
                <a:spcPct val="50000"/>
              </a:spcBef>
              <a:defRPr/>
            </a:pPr>
            <a:r>
              <a:rPr lang="en-GB" sz="2000"/>
              <a:t>The combination of the </a:t>
            </a:r>
            <a:r>
              <a:rPr lang="en-GB" sz="2000" i="1"/>
              <a:t>Arthrobacter viscosus</a:t>
            </a:r>
            <a:r>
              <a:rPr lang="en-GB" sz="2000"/>
              <a:t> bacterium and FAU zeolites (step 1) results in a system that performs the bioreduction of Cr(VI) (yellow) into Cr(III) (green), which can be ion-exchanged by the zeolite (steps 2 and 3). Thermal treatment is applied to remove biomass, yielding a Cr-containing inorganic support  which is used for the preparation of Cr catalysts (step 4).</a:t>
            </a:r>
            <a:endParaRPr lang="en-GB" sz="2000">
              <a:solidFill>
                <a:srgbClr val="FF0000"/>
              </a:solidFill>
            </a:endParaRPr>
          </a:p>
        </p:txBody>
      </p:sp>
      <p:grpSp>
        <p:nvGrpSpPr>
          <p:cNvPr id="84" name="Group 210"/>
          <p:cNvGrpSpPr>
            <a:grpSpLocks/>
          </p:cNvGrpSpPr>
          <p:nvPr/>
        </p:nvGrpSpPr>
        <p:grpSpPr bwMode="auto">
          <a:xfrm>
            <a:off x="22548450" y="8163992"/>
            <a:ext cx="338138" cy="312738"/>
            <a:chOff x="4803" y="10776"/>
            <a:chExt cx="141" cy="152"/>
          </a:xfrm>
        </p:grpSpPr>
        <p:sp>
          <p:nvSpPr>
            <p:cNvPr id="85" name="Oval 208"/>
            <p:cNvSpPr>
              <a:spLocks noChangeArrowheads="1"/>
            </p:cNvSpPr>
            <p:nvPr/>
          </p:nvSpPr>
          <p:spPr bwMode="auto">
            <a:xfrm>
              <a:off x="4803" y="10776"/>
              <a:ext cx="141" cy="152"/>
            </a:xfrm>
            <a:prstGeom prst="ellipse">
              <a:avLst/>
            </a:prstGeom>
            <a:solidFill>
              <a:srgbClr val="FFFF00"/>
            </a:solidFill>
            <a:ln w="0">
              <a:solidFill>
                <a:srgbClr val="000000"/>
              </a:solidFill>
              <a:round/>
              <a:headEnd/>
              <a:tailEnd/>
            </a:ln>
          </p:spPr>
          <p:txBody>
            <a:bodyPr/>
            <a:lstStyle/>
            <a:p>
              <a:endParaRPr lang="en-GB"/>
            </a:p>
          </p:txBody>
        </p:sp>
        <p:sp>
          <p:nvSpPr>
            <p:cNvPr id="86" name="Oval 209"/>
            <p:cNvSpPr>
              <a:spLocks noChangeArrowheads="1"/>
            </p:cNvSpPr>
            <p:nvPr/>
          </p:nvSpPr>
          <p:spPr bwMode="auto">
            <a:xfrm>
              <a:off x="4803" y="10776"/>
              <a:ext cx="141" cy="152"/>
            </a:xfrm>
            <a:prstGeom prst="ellipse">
              <a:avLst/>
            </a:prstGeom>
            <a:noFill/>
            <a:ln w="5" cap="rnd">
              <a:solidFill>
                <a:srgbClr val="000000"/>
              </a:solidFill>
              <a:round/>
              <a:headEnd/>
              <a:tailEnd/>
            </a:ln>
          </p:spPr>
          <p:txBody>
            <a:bodyPr/>
            <a:lstStyle/>
            <a:p>
              <a:endParaRPr lang="en-GB"/>
            </a:p>
          </p:txBody>
        </p:sp>
      </p:grpSp>
      <p:pic>
        <p:nvPicPr>
          <p:cNvPr id="87" name="Picture 225"/>
          <p:cNvPicPr>
            <a:picLocks noChangeAspect="1" noChangeArrowheads="1"/>
          </p:cNvPicPr>
          <p:nvPr/>
        </p:nvPicPr>
        <p:blipFill>
          <a:blip r:embed="rId6" cstate="print"/>
          <a:srcRect/>
          <a:stretch>
            <a:fillRect/>
          </a:stretch>
        </p:blipFill>
        <p:spPr bwMode="auto">
          <a:xfrm>
            <a:off x="24112138" y="8092555"/>
            <a:ext cx="1409700" cy="485775"/>
          </a:xfrm>
          <a:prstGeom prst="rect">
            <a:avLst/>
          </a:prstGeom>
          <a:noFill/>
          <a:ln w="9525">
            <a:noFill/>
            <a:miter lim="800000"/>
            <a:headEnd/>
            <a:tailEnd/>
          </a:ln>
        </p:spPr>
      </p:pic>
      <p:sp>
        <p:nvSpPr>
          <p:cNvPr id="88" name="Rectangle 262"/>
          <p:cNvSpPr>
            <a:spLocks noChangeArrowheads="1"/>
          </p:cNvSpPr>
          <p:nvPr/>
        </p:nvSpPr>
        <p:spPr bwMode="auto">
          <a:xfrm>
            <a:off x="22631000" y="8237017"/>
            <a:ext cx="169863" cy="184150"/>
          </a:xfrm>
          <a:prstGeom prst="rect">
            <a:avLst/>
          </a:prstGeom>
          <a:noFill/>
          <a:ln w="9525">
            <a:noFill/>
            <a:miter lim="800000"/>
            <a:headEnd/>
            <a:tailEnd/>
          </a:ln>
        </p:spPr>
        <p:txBody>
          <a:bodyPr wrap="none" lIns="0" tIns="0" rIns="0" bIns="0">
            <a:spAutoFit/>
          </a:bodyPr>
          <a:lstStyle/>
          <a:p>
            <a:pPr defTabSz="4321175"/>
            <a:r>
              <a:rPr lang="en-GB" sz="1200" b="1" smtClean="0">
                <a:solidFill>
                  <a:srgbClr val="000000"/>
                </a:solidFill>
              </a:rPr>
              <a:t>Cr</a:t>
            </a:r>
            <a:endParaRPr lang="en-GB"/>
          </a:p>
        </p:txBody>
      </p:sp>
      <p:sp>
        <p:nvSpPr>
          <p:cNvPr id="89" name="Line 133"/>
          <p:cNvSpPr>
            <a:spLocks noChangeShapeType="1"/>
          </p:cNvSpPr>
          <p:nvPr/>
        </p:nvSpPr>
        <p:spPr bwMode="auto">
          <a:xfrm>
            <a:off x="23043750" y="8310042"/>
            <a:ext cx="658813" cy="0"/>
          </a:xfrm>
          <a:prstGeom prst="line">
            <a:avLst/>
          </a:prstGeom>
          <a:noFill/>
          <a:ln w="19050">
            <a:solidFill>
              <a:schemeClr val="tx1"/>
            </a:solidFill>
            <a:round/>
            <a:headEnd/>
            <a:tailEnd type="triangle" w="lg" len="lg"/>
          </a:ln>
        </p:spPr>
        <p:txBody>
          <a:bodyPr/>
          <a:lstStyle/>
          <a:p>
            <a:endParaRPr lang="en-GB"/>
          </a:p>
        </p:txBody>
      </p:sp>
      <p:sp>
        <p:nvSpPr>
          <p:cNvPr id="90" name="CaixaDeTexto 235"/>
          <p:cNvSpPr txBox="1">
            <a:spLocks noChangeArrowheads="1"/>
          </p:cNvSpPr>
          <p:nvPr/>
        </p:nvSpPr>
        <p:spPr bwMode="auto">
          <a:xfrm>
            <a:off x="23043750" y="8073505"/>
            <a:ext cx="422275" cy="523875"/>
          </a:xfrm>
          <a:prstGeom prst="rect">
            <a:avLst/>
          </a:prstGeom>
          <a:noFill/>
          <a:ln w="9525">
            <a:noFill/>
            <a:miter lim="800000"/>
            <a:headEnd/>
            <a:tailEnd/>
          </a:ln>
        </p:spPr>
        <p:txBody>
          <a:bodyPr wrap="none">
            <a:spAutoFit/>
          </a:bodyPr>
          <a:lstStyle/>
          <a:p>
            <a:r>
              <a:rPr lang="en-GB" sz="2800" b="1" smtClean="0">
                <a:solidFill>
                  <a:srgbClr val="FF0000"/>
                </a:solidFill>
              </a:rPr>
              <a:t>X</a:t>
            </a:r>
            <a:endParaRPr lang="en-GB" sz="2800" b="1">
              <a:solidFill>
                <a:srgbClr val="FF0000"/>
              </a:solidFill>
            </a:endParaRPr>
          </a:p>
        </p:txBody>
      </p:sp>
      <p:sp>
        <p:nvSpPr>
          <p:cNvPr id="91" name="Text Box 142"/>
          <p:cNvSpPr txBox="1">
            <a:spLocks noChangeArrowheads="1"/>
          </p:cNvSpPr>
          <p:nvPr/>
        </p:nvSpPr>
        <p:spPr bwMode="auto">
          <a:xfrm>
            <a:off x="21067313" y="9151417"/>
            <a:ext cx="6584950" cy="813407"/>
          </a:xfrm>
          <a:prstGeom prst="rect">
            <a:avLst/>
          </a:prstGeom>
          <a:noFill/>
          <a:ln w="9525">
            <a:noFill/>
            <a:miter lim="800000"/>
            <a:headEnd/>
            <a:tailEnd/>
          </a:ln>
          <a:effectLst/>
        </p:spPr>
        <p:txBody>
          <a:bodyPr lIns="74021" tIns="37010" rIns="74021" bIns="37010">
            <a:spAutoFit/>
          </a:bodyPr>
          <a:lstStyle/>
          <a:p>
            <a:pPr algn="just" defTabSz="3497263">
              <a:lnSpc>
                <a:spcPct val="120000"/>
              </a:lnSpc>
              <a:spcBef>
                <a:spcPct val="50000"/>
              </a:spcBef>
              <a:defRPr/>
            </a:pPr>
            <a:r>
              <a:rPr lang="en-GB" sz="2000"/>
              <a:t>Cr(VI) species are negatively-charged and therefore, direct removal of these with zeolites is not possible.</a:t>
            </a:r>
          </a:p>
        </p:txBody>
      </p:sp>
      <p:sp>
        <p:nvSpPr>
          <p:cNvPr id="92" name="Text Box 141"/>
          <p:cNvSpPr txBox="1">
            <a:spLocks noChangeArrowheads="1"/>
          </p:cNvSpPr>
          <p:nvPr/>
        </p:nvSpPr>
        <p:spPr bwMode="auto">
          <a:xfrm>
            <a:off x="14899009" y="10829405"/>
            <a:ext cx="6502400" cy="874712"/>
          </a:xfrm>
          <a:prstGeom prst="rect">
            <a:avLst/>
          </a:prstGeom>
          <a:noFill/>
          <a:ln w="9525">
            <a:noFill/>
            <a:miter lim="800000"/>
            <a:headEnd/>
            <a:tailEnd/>
          </a:ln>
          <a:effectLst/>
        </p:spPr>
        <p:txBody>
          <a:bodyPr lIns="74021" tIns="37010" rIns="74021" bIns="37010">
            <a:spAutoFit/>
          </a:bodyPr>
          <a:lstStyle/>
          <a:p>
            <a:pPr defTabSz="3497263">
              <a:spcBef>
                <a:spcPct val="50000"/>
              </a:spcBef>
              <a:defRPr/>
            </a:pPr>
            <a:r>
              <a:rPr lang="en-GB" sz="2600" i="1">
                <a:solidFill>
                  <a:srgbClr val="000066"/>
                </a:solidFill>
              </a:rPr>
              <a:t>2. Immobilization of Cr by the flexible ligand method</a:t>
            </a:r>
          </a:p>
        </p:txBody>
      </p:sp>
      <p:sp>
        <p:nvSpPr>
          <p:cNvPr id="93" name="Text Box 142"/>
          <p:cNvSpPr txBox="1">
            <a:spLocks noChangeArrowheads="1"/>
          </p:cNvSpPr>
          <p:nvPr/>
        </p:nvSpPr>
        <p:spPr bwMode="auto">
          <a:xfrm>
            <a:off x="21037150" y="11158017"/>
            <a:ext cx="10367963" cy="1182688"/>
          </a:xfrm>
          <a:prstGeom prst="rect">
            <a:avLst/>
          </a:prstGeom>
          <a:noFill/>
          <a:ln w="9525">
            <a:noFill/>
            <a:miter lim="800000"/>
            <a:headEnd/>
            <a:tailEnd/>
          </a:ln>
          <a:effectLst/>
        </p:spPr>
        <p:txBody>
          <a:bodyPr lIns="74021" tIns="37010" rIns="74021" bIns="37010">
            <a:spAutoFit/>
          </a:bodyPr>
          <a:lstStyle/>
          <a:p>
            <a:pPr algn="just" defTabSz="3497263">
              <a:lnSpc>
                <a:spcPct val="120000"/>
              </a:lnSpc>
              <a:spcBef>
                <a:spcPct val="50000"/>
              </a:spcBef>
              <a:defRPr/>
            </a:pPr>
            <a:r>
              <a:rPr lang="en-GB" sz="2000"/>
              <a:t>The FAU zeolite structure possesses cavities interconnected by pores. These allow </a:t>
            </a:r>
            <a:r>
              <a:rPr lang="en-GB" sz="2000" i="1"/>
              <a:t>in-situ</a:t>
            </a:r>
            <a:r>
              <a:rPr lang="en-GB" sz="2000"/>
              <a:t> formation of metal complexes by diffusing a ligand molecule through the pores, which will ultimately coordinate with the Cr(III) ions, immobilising them in the zeolite cavity</a:t>
            </a:r>
            <a:r>
              <a:rPr lang="en-GB" sz="2000">
                <a:solidFill>
                  <a:srgbClr val="FF0000"/>
                </a:solidFill>
              </a:rPr>
              <a:t>.</a:t>
            </a:r>
          </a:p>
        </p:txBody>
      </p:sp>
      <p:grpSp>
        <p:nvGrpSpPr>
          <p:cNvPr id="184" name="Grupo 183"/>
          <p:cNvGrpSpPr/>
          <p:nvPr/>
        </p:nvGrpSpPr>
        <p:grpSpPr>
          <a:xfrm>
            <a:off x="31765471" y="10860415"/>
            <a:ext cx="7993009" cy="2119332"/>
            <a:chOff x="31765471" y="10613485"/>
            <a:chExt cx="7993009" cy="2119332"/>
          </a:xfrm>
        </p:grpSpPr>
        <p:pic>
          <p:nvPicPr>
            <p:cNvPr id="103" name="Picture 275"/>
            <p:cNvPicPr>
              <a:picLocks noChangeAspect="1" noChangeArrowheads="1"/>
            </p:cNvPicPr>
            <p:nvPr/>
          </p:nvPicPr>
          <p:blipFill>
            <a:blip r:embed="rId7" cstate="print"/>
            <a:srcRect/>
            <a:stretch>
              <a:fillRect/>
            </a:stretch>
          </p:blipFill>
          <p:spPr bwMode="auto">
            <a:xfrm rot="1354899" flipH="1">
              <a:off x="38496967" y="10947885"/>
              <a:ext cx="692633" cy="443711"/>
            </a:xfrm>
            <a:prstGeom prst="rect">
              <a:avLst/>
            </a:prstGeom>
            <a:noFill/>
            <a:ln w="9525">
              <a:noFill/>
              <a:miter lim="800000"/>
              <a:headEnd/>
              <a:tailEnd/>
            </a:ln>
          </p:spPr>
        </p:pic>
        <p:pic>
          <p:nvPicPr>
            <p:cNvPr id="104" name="Picture 275"/>
            <p:cNvPicPr>
              <a:picLocks noChangeAspect="1" noChangeArrowheads="1"/>
            </p:cNvPicPr>
            <p:nvPr/>
          </p:nvPicPr>
          <p:blipFill>
            <a:blip r:embed="rId7" cstate="print"/>
            <a:srcRect/>
            <a:stretch>
              <a:fillRect/>
            </a:stretch>
          </p:blipFill>
          <p:spPr bwMode="auto">
            <a:xfrm rot="11769845" flipH="1">
              <a:off x="38484936" y="11509049"/>
              <a:ext cx="692634" cy="443711"/>
            </a:xfrm>
            <a:prstGeom prst="rect">
              <a:avLst/>
            </a:prstGeom>
            <a:noFill/>
            <a:ln w="9525">
              <a:noFill/>
              <a:miter lim="800000"/>
              <a:headEnd/>
              <a:tailEnd/>
            </a:ln>
          </p:spPr>
        </p:pic>
        <p:grpSp>
          <p:nvGrpSpPr>
            <p:cNvPr id="105" name="Grupo 274"/>
            <p:cNvGrpSpPr>
              <a:grpSpLocks/>
            </p:cNvGrpSpPr>
            <p:nvPr/>
          </p:nvGrpSpPr>
          <p:grpSpPr bwMode="auto">
            <a:xfrm>
              <a:off x="37886823" y="10613485"/>
              <a:ext cx="1871657" cy="1655760"/>
              <a:chOff x="9721255" y="17570202"/>
              <a:chExt cx="1260749" cy="1251596"/>
            </a:xfrm>
          </p:grpSpPr>
          <p:sp>
            <p:nvSpPr>
              <p:cNvPr id="106" name="Arc 19"/>
              <p:cNvSpPr>
                <a:spLocks/>
              </p:cNvSpPr>
              <p:nvPr/>
            </p:nvSpPr>
            <p:spPr bwMode="auto">
              <a:xfrm rot="10800000">
                <a:off x="9925566" y="18320470"/>
                <a:ext cx="313230" cy="313071"/>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GB"/>
              </a:p>
            </p:txBody>
          </p:sp>
          <p:sp>
            <p:nvSpPr>
              <p:cNvPr id="107" name="Line 20"/>
              <p:cNvSpPr>
                <a:spLocks noChangeShapeType="1"/>
              </p:cNvSpPr>
              <p:nvPr/>
            </p:nvSpPr>
            <p:spPr bwMode="auto">
              <a:xfrm flipH="1">
                <a:off x="9721967" y="18070840"/>
                <a:ext cx="194344" cy="0"/>
              </a:xfrm>
              <a:prstGeom prst="line">
                <a:avLst/>
              </a:prstGeom>
              <a:noFill/>
              <a:ln w="9525">
                <a:solidFill>
                  <a:schemeClr val="tx1"/>
                </a:solidFill>
                <a:round/>
                <a:headEnd/>
                <a:tailEnd/>
              </a:ln>
            </p:spPr>
            <p:txBody>
              <a:bodyPr/>
              <a:lstStyle/>
              <a:p>
                <a:endParaRPr lang="en-GB"/>
              </a:p>
            </p:txBody>
          </p:sp>
          <p:sp>
            <p:nvSpPr>
              <p:cNvPr id="108" name="Line 21"/>
              <p:cNvSpPr>
                <a:spLocks noChangeShapeType="1"/>
              </p:cNvSpPr>
              <p:nvPr/>
            </p:nvSpPr>
            <p:spPr bwMode="auto">
              <a:xfrm flipH="1">
                <a:off x="9721255" y="18320470"/>
                <a:ext cx="194345" cy="0"/>
              </a:xfrm>
              <a:prstGeom prst="line">
                <a:avLst/>
              </a:prstGeom>
              <a:noFill/>
              <a:ln w="9525">
                <a:solidFill>
                  <a:schemeClr val="tx1"/>
                </a:solidFill>
                <a:round/>
                <a:headEnd/>
                <a:tailEnd/>
              </a:ln>
            </p:spPr>
            <p:txBody>
              <a:bodyPr/>
              <a:lstStyle/>
              <a:p>
                <a:endParaRPr lang="en-GB"/>
              </a:p>
            </p:txBody>
          </p:sp>
          <p:sp>
            <p:nvSpPr>
              <p:cNvPr id="109" name="Line 22"/>
              <p:cNvSpPr>
                <a:spLocks noChangeShapeType="1"/>
              </p:cNvSpPr>
              <p:nvPr/>
            </p:nvSpPr>
            <p:spPr bwMode="auto">
              <a:xfrm flipH="1">
                <a:off x="10787659" y="18070840"/>
                <a:ext cx="194345" cy="0"/>
              </a:xfrm>
              <a:prstGeom prst="line">
                <a:avLst/>
              </a:prstGeom>
              <a:noFill/>
              <a:ln w="9525">
                <a:solidFill>
                  <a:schemeClr val="tx1"/>
                </a:solidFill>
                <a:round/>
                <a:headEnd/>
                <a:tailEnd/>
              </a:ln>
            </p:spPr>
            <p:txBody>
              <a:bodyPr/>
              <a:lstStyle/>
              <a:p>
                <a:endParaRPr lang="en-GB"/>
              </a:p>
            </p:txBody>
          </p:sp>
          <p:sp>
            <p:nvSpPr>
              <p:cNvPr id="110" name="Line 23"/>
              <p:cNvSpPr>
                <a:spLocks noChangeShapeType="1"/>
              </p:cNvSpPr>
              <p:nvPr/>
            </p:nvSpPr>
            <p:spPr bwMode="auto">
              <a:xfrm flipH="1">
                <a:off x="10786947" y="18320470"/>
                <a:ext cx="194344" cy="0"/>
              </a:xfrm>
              <a:prstGeom prst="line">
                <a:avLst/>
              </a:prstGeom>
              <a:noFill/>
              <a:ln w="9525">
                <a:solidFill>
                  <a:schemeClr val="tx1"/>
                </a:solidFill>
                <a:round/>
                <a:headEnd/>
                <a:tailEnd/>
              </a:ln>
            </p:spPr>
            <p:txBody>
              <a:bodyPr/>
              <a:lstStyle/>
              <a:p>
                <a:endParaRPr lang="en-GB"/>
              </a:p>
            </p:txBody>
          </p:sp>
          <p:sp>
            <p:nvSpPr>
              <p:cNvPr id="111" name="Line 24"/>
              <p:cNvSpPr>
                <a:spLocks noChangeShapeType="1"/>
              </p:cNvSpPr>
              <p:nvPr/>
            </p:nvSpPr>
            <p:spPr bwMode="auto">
              <a:xfrm rot="5400000" flipH="1">
                <a:off x="10144667" y="18726980"/>
                <a:ext cx="188257" cy="0"/>
              </a:xfrm>
              <a:prstGeom prst="line">
                <a:avLst/>
              </a:prstGeom>
              <a:noFill/>
              <a:ln w="9525">
                <a:solidFill>
                  <a:schemeClr val="tx1"/>
                </a:solidFill>
                <a:round/>
                <a:headEnd/>
                <a:tailEnd/>
              </a:ln>
            </p:spPr>
            <p:txBody>
              <a:bodyPr/>
              <a:lstStyle/>
              <a:p>
                <a:endParaRPr lang="en-GB"/>
              </a:p>
            </p:txBody>
          </p:sp>
          <p:sp>
            <p:nvSpPr>
              <p:cNvPr id="112" name="Line 25"/>
              <p:cNvSpPr>
                <a:spLocks noChangeShapeType="1"/>
              </p:cNvSpPr>
              <p:nvPr/>
            </p:nvSpPr>
            <p:spPr bwMode="auto">
              <a:xfrm rot="5400000" flipH="1">
                <a:off x="10370335" y="18727670"/>
                <a:ext cx="188256" cy="0"/>
              </a:xfrm>
              <a:prstGeom prst="line">
                <a:avLst/>
              </a:prstGeom>
              <a:noFill/>
              <a:ln w="9525">
                <a:solidFill>
                  <a:schemeClr val="tx1"/>
                </a:solidFill>
                <a:round/>
                <a:headEnd/>
                <a:tailEnd/>
              </a:ln>
            </p:spPr>
            <p:txBody>
              <a:bodyPr/>
              <a:lstStyle/>
              <a:p>
                <a:endParaRPr lang="en-GB"/>
              </a:p>
            </p:txBody>
          </p:sp>
          <p:sp>
            <p:nvSpPr>
              <p:cNvPr id="113" name="Line 26"/>
              <p:cNvSpPr>
                <a:spLocks noChangeShapeType="1"/>
              </p:cNvSpPr>
              <p:nvPr/>
            </p:nvSpPr>
            <p:spPr bwMode="auto">
              <a:xfrm rot="5400000" flipH="1">
                <a:off x="10370335" y="17664330"/>
                <a:ext cx="188256" cy="0"/>
              </a:xfrm>
              <a:prstGeom prst="line">
                <a:avLst/>
              </a:prstGeom>
              <a:noFill/>
              <a:ln w="9525">
                <a:solidFill>
                  <a:schemeClr val="tx1"/>
                </a:solidFill>
                <a:round/>
                <a:headEnd/>
                <a:tailEnd/>
              </a:ln>
            </p:spPr>
            <p:txBody>
              <a:bodyPr/>
              <a:lstStyle/>
              <a:p>
                <a:endParaRPr lang="en-GB"/>
              </a:p>
            </p:txBody>
          </p:sp>
          <p:sp>
            <p:nvSpPr>
              <p:cNvPr id="114" name="Line 27"/>
              <p:cNvSpPr>
                <a:spLocks noChangeShapeType="1"/>
              </p:cNvSpPr>
              <p:nvPr/>
            </p:nvSpPr>
            <p:spPr bwMode="auto">
              <a:xfrm rot="5400000" flipH="1">
                <a:off x="10144667" y="17664330"/>
                <a:ext cx="188256" cy="0"/>
              </a:xfrm>
              <a:prstGeom prst="line">
                <a:avLst/>
              </a:prstGeom>
              <a:noFill/>
              <a:ln w="9525">
                <a:solidFill>
                  <a:schemeClr val="tx1"/>
                </a:solidFill>
                <a:round/>
                <a:headEnd/>
                <a:tailEnd/>
              </a:ln>
            </p:spPr>
            <p:txBody>
              <a:bodyPr/>
              <a:lstStyle/>
              <a:p>
                <a:endParaRPr lang="en-GB"/>
              </a:p>
            </p:txBody>
          </p:sp>
          <p:sp>
            <p:nvSpPr>
              <p:cNvPr id="115" name="Arc 29"/>
              <p:cNvSpPr>
                <a:spLocks/>
              </p:cNvSpPr>
              <p:nvPr/>
            </p:nvSpPr>
            <p:spPr bwMode="auto">
              <a:xfrm rot="5400000">
                <a:off x="10474353" y="18310581"/>
                <a:ext cx="303417" cy="323196"/>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GB"/>
              </a:p>
            </p:txBody>
          </p:sp>
          <p:sp>
            <p:nvSpPr>
              <p:cNvPr id="116" name="Arc 30"/>
              <p:cNvSpPr>
                <a:spLocks/>
              </p:cNvSpPr>
              <p:nvPr/>
            </p:nvSpPr>
            <p:spPr bwMode="auto">
              <a:xfrm>
                <a:off x="10474430" y="17757769"/>
                <a:ext cx="313230" cy="313071"/>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GB"/>
              </a:p>
            </p:txBody>
          </p:sp>
          <p:sp>
            <p:nvSpPr>
              <p:cNvPr id="117" name="Arc 31"/>
              <p:cNvSpPr>
                <a:spLocks/>
              </p:cNvSpPr>
              <p:nvPr/>
            </p:nvSpPr>
            <p:spPr bwMode="auto">
              <a:xfrm rot="-5400000">
                <a:off x="9925489" y="17747880"/>
                <a:ext cx="303417" cy="323196"/>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GB"/>
              </a:p>
            </p:txBody>
          </p:sp>
          <p:sp>
            <p:nvSpPr>
              <p:cNvPr id="118" name="Rectangle 46"/>
              <p:cNvSpPr>
                <a:spLocks noChangeArrowheads="1"/>
              </p:cNvSpPr>
              <p:nvPr/>
            </p:nvSpPr>
            <p:spPr bwMode="auto">
              <a:xfrm>
                <a:off x="10246567" y="18073495"/>
                <a:ext cx="181403" cy="209385"/>
              </a:xfrm>
              <a:prstGeom prst="rect">
                <a:avLst/>
              </a:prstGeom>
              <a:noFill/>
              <a:ln w="9525">
                <a:noFill/>
                <a:miter lim="800000"/>
                <a:headEnd/>
                <a:tailEnd/>
              </a:ln>
            </p:spPr>
            <p:txBody>
              <a:bodyPr wrap="none" lIns="0" tIns="0" rIns="0" bIns="0">
                <a:spAutoFit/>
              </a:bodyPr>
              <a:lstStyle/>
              <a:p>
                <a:r>
                  <a:rPr lang="en-GB" sz="1800" b="1" smtClean="0">
                    <a:solidFill>
                      <a:srgbClr val="00B050"/>
                    </a:solidFill>
                    <a:latin typeface="Times New Roman" pitchFamily="18" charset="0"/>
                  </a:rPr>
                  <a:t>Cr</a:t>
                </a:r>
                <a:endParaRPr lang="en-GB" sz="1800" b="1">
                  <a:solidFill>
                    <a:srgbClr val="00B050"/>
                  </a:solidFill>
                </a:endParaRPr>
              </a:p>
            </p:txBody>
          </p:sp>
        </p:grpSp>
        <p:grpSp>
          <p:nvGrpSpPr>
            <p:cNvPr id="95" name="Grupo 253"/>
            <p:cNvGrpSpPr>
              <a:grpSpLocks/>
            </p:cNvGrpSpPr>
            <p:nvPr/>
          </p:nvGrpSpPr>
          <p:grpSpPr bwMode="auto">
            <a:xfrm>
              <a:off x="34256269" y="10613520"/>
              <a:ext cx="1901826" cy="1584326"/>
              <a:chOff x="9721255" y="17570202"/>
              <a:chExt cx="1260749" cy="1251596"/>
            </a:xfrm>
          </p:grpSpPr>
          <p:sp>
            <p:nvSpPr>
              <p:cNvPr id="119" name="Arc 19"/>
              <p:cNvSpPr>
                <a:spLocks/>
              </p:cNvSpPr>
              <p:nvPr/>
            </p:nvSpPr>
            <p:spPr bwMode="auto">
              <a:xfrm rot="10800000">
                <a:off x="9925566" y="18320470"/>
                <a:ext cx="313230" cy="313071"/>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GB"/>
              </a:p>
            </p:txBody>
          </p:sp>
          <p:sp>
            <p:nvSpPr>
              <p:cNvPr id="120" name="Line 20"/>
              <p:cNvSpPr>
                <a:spLocks noChangeShapeType="1"/>
              </p:cNvSpPr>
              <p:nvPr/>
            </p:nvSpPr>
            <p:spPr bwMode="auto">
              <a:xfrm flipH="1">
                <a:off x="9721967" y="18070840"/>
                <a:ext cx="194344" cy="0"/>
              </a:xfrm>
              <a:prstGeom prst="line">
                <a:avLst/>
              </a:prstGeom>
              <a:noFill/>
              <a:ln w="9525">
                <a:solidFill>
                  <a:schemeClr val="tx1"/>
                </a:solidFill>
                <a:round/>
                <a:headEnd/>
                <a:tailEnd/>
              </a:ln>
            </p:spPr>
            <p:txBody>
              <a:bodyPr/>
              <a:lstStyle/>
              <a:p>
                <a:endParaRPr lang="en-GB"/>
              </a:p>
            </p:txBody>
          </p:sp>
          <p:sp>
            <p:nvSpPr>
              <p:cNvPr id="121" name="Line 21"/>
              <p:cNvSpPr>
                <a:spLocks noChangeShapeType="1"/>
              </p:cNvSpPr>
              <p:nvPr/>
            </p:nvSpPr>
            <p:spPr bwMode="auto">
              <a:xfrm flipH="1">
                <a:off x="9721255" y="18320470"/>
                <a:ext cx="194345" cy="0"/>
              </a:xfrm>
              <a:prstGeom prst="line">
                <a:avLst/>
              </a:prstGeom>
              <a:noFill/>
              <a:ln w="9525">
                <a:solidFill>
                  <a:schemeClr val="tx1"/>
                </a:solidFill>
                <a:round/>
                <a:headEnd/>
                <a:tailEnd/>
              </a:ln>
            </p:spPr>
            <p:txBody>
              <a:bodyPr/>
              <a:lstStyle/>
              <a:p>
                <a:endParaRPr lang="en-GB"/>
              </a:p>
            </p:txBody>
          </p:sp>
          <p:sp>
            <p:nvSpPr>
              <p:cNvPr id="122" name="Line 22"/>
              <p:cNvSpPr>
                <a:spLocks noChangeShapeType="1"/>
              </p:cNvSpPr>
              <p:nvPr/>
            </p:nvSpPr>
            <p:spPr bwMode="auto">
              <a:xfrm flipH="1">
                <a:off x="10787659" y="18070840"/>
                <a:ext cx="194345" cy="0"/>
              </a:xfrm>
              <a:prstGeom prst="line">
                <a:avLst/>
              </a:prstGeom>
              <a:noFill/>
              <a:ln w="9525">
                <a:solidFill>
                  <a:schemeClr val="tx1"/>
                </a:solidFill>
                <a:round/>
                <a:headEnd/>
                <a:tailEnd/>
              </a:ln>
            </p:spPr>
            <p:txBody>
              <a:bodyPr/>
              <a:lstStyle/>
              <a:p>
                <a:endParaRPr lang="en-GB"/>
              </a:p>
            </p:txBody>
          </p:sp>
          <p:sp>
            <p:nvSpPr>
              <p:cNvPr id="123" name="Line 23"/>
              <p:cNvSpPr>
                <a:spLocks noChangeShapeType="1"/>
              </p:cNvSpPr>
              <p:nvPr/>
            </p:nvSpPr>
            <p:spPr bwMode="auto">
              <a:xfrm flipH="1">
                <a:off x="10786947" y="18320470"/>
                <a:ext cx="194344" cy="0"/>
              </a:xfrm>
              <a:prstGeom prst="line">
                <a:avLst/>
              </a:prstGeom>
              <a:noFill/>
              <a:ln w="9525">
                <a:solidFill>
                  <a:schemeClr val="tx1"/>
                </a:solidFill>
                <a:round/>
                <a:headEnd/>
                <a:tailEnd/>
              </a:ln>
            </p:spPr>
            <p:txBody>
              <a:bodyPr/>
              <a:lstStyle/>
              <a:p>
                <a:endParaRPr lang="en-GB"/>
              </a:p>
            </p:txBody>
          </p:sp>
          <p:sp>
            <p:nvSpPr>
              <p:cNvPr id="124" name="Line 24"/>
              <p:cNvSpPr>
                <a:spLocks noChangeShapeType="1"/>
              </p:cNvSpPr>
              <p:nvPr/>
            </p:nvSpPr>
            <p:spPr bwMode="auto">
              <a:xfrm rot="5400000" flipH="1">
                <a:off x="10144667" y="18726980"/>
                <a:ext cx="188257" cy="0"/>
              </a:xfrm>
              <a:prstGeom prst="line">
                <a:avLst/>
              </a:prstGeom>
              <a:noFill/>
              <a:ln w="9525">
                <a:solidFill>
                  <a:schemeClr val="tx1"/>
                </a:solidFill>
                <a:round/>
                <a:headEnd/>
                <a:tailEnd/>
              </a:ln>
            </p:spPr>
            <p:txBody>
              <a:bodyPr/>
              <a:lstStyle/>
              <a:p>
                <a:endParaRPr lang="en-GB"/>
              </a:p>
            </p:txBody>
          </p:sp>
          <p:sp>
            <p:nvSpPr>
              <p:cNvPr id="125" name="Line 25"/>
              <p:cNvSpPr>
                <a:spLocks noChangeShapeType="1"/>
              </p:cNvSpPr>
              <p:nvPr/>
            </p:nvSpPr>
            <p:spPr bwMode="auto">
              <a:xfrm rot="5400000" flipH="1">
                <a:off x="10370335" y="18727670"/>
                <a:ext cx="188256" cy="0"/>
              </a:xfrm>
              <a:prstGeom prst="line">
                <a:avLst/>
              </a:prstGeom>
              <a:noFill/>
              <a:ln w="9525">
                <a:solidFill>
                  <a:schemeClr val="tx1"/>
                </a:solidFill>
                <a:round/>
                <a:headEnd/>
                <a:tailEnd/>
              </a:ln>
            </p:spPr>
            <p:txBody>
              <a:bodyPr/>
              <a:lstStyle/>
              <a:p>
                <a:endParaRPr lang="en-GB"/>
              </a:p>
            </p:txBody>
          </p:sp>
          <p:sp>
            <p:nvSpPr>
              <p:cNvPr id="126" name="Line 26"/>
              <p:cNvSpPr>
                <a:spLocks noChangeShapeType="1"/>
              </p:cNvSpPr>
              <p:nvPr/>
            </p:nvSpPr>
            <p:spPr bwMode="auto">
              <a:xfrm rot="5400000" flipH="1">
                <a:off x="10370335" y="17664330"/>
                <a:ext cx="188256" cy="0"/>
              </a:xfrm>
              <a:prstGeom prst="line">
                <a:avLst/>
              </a:prstGeom>
              <a:noFill/>
              <a:ln w="9525">
                <a:solidFill>
                  <a:schemeClr val="tx1"/>
                </a:solidFill>
                <a:round/>
                <a:headEnd/>
                <a:tailEnd/>
              </a:ln>
            </p:spPr>
            <p:txBody>
              <a:bodyPr/>
              <a:lstStyle/>
              <a:p>
                <a:endParaRPr lang="en-GB"/>
              </a:p>
            </p:txBody>
          </p:sp>
          <p:sp>
            <p:nvSpPr>
              <p:cNvPr id="127" name="Line 27"/>
              <p:cNvSpPr>
                <a:spLocks noChangeShapeType="1"/>
              </p:cNvSpPr>
              <p:nvPr/>
            </p:nvSpPr>
            <p:spPr bwMode="auto">
              <a:xfrm rot="5400000" flipH="1">
                <a:off x="10144667" y="17664330"/>
                <a:ext cx="188256" cy="0"/>
              </a:xfrm>
              <a:prstGeom prst="line">
                <a:avLst/>
              </a:prstGeom>
              <a:noFill/>
              <a:ln w="9525">
                <a:solidFill>
                  <a:schemeClr val="tx1"/>
                </a:solidFill>
                <a:round/>
                <a:headEnd/>
                <a:tailEnd/>
              </a:ln>
            </p:spPr>
            <p:txBody>
              <a:bodyPr/>
              <a:lstStyle/>
              <a:p>
                <a:endParaRPr lang="en-GB"/>
              </a:p>
            </p:txBody>
          </p:sp>
          <p:sp>
            <p:nvSpPr>
              <p:cNvPr id="128" name="Arc 29"/>
              <p:cNvSpPr>
                <a:spLocks/>
              </p:cNvSpPr>
              <p:nvPr/>
            </p:nvSpPr>
            <p:spPr bwMode="auto">
              <a:xfrm rot="5400000">
                <a:off x="10474353" y="18310581"/>
                <a:ext cx="303417" cy="323196"/>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GB"/>
              </a:p>
            </p:txBody>
          </p:sp>
          <p:sp>
            <p:nvSpPr>
              <p:cNvPr id="129" name="Arc 30"/>
              <p:cNvSpPr>
                <a:spLocks/>
              </p:cNvSpPr>
              <p:nvPr/>
            </p:nvSpPr>
            <p:spPr bwMode="auto">
              <a:xfrm>
                <a:off x="10474430" y="17757769"/>
                <a:ext cx="313230" cy="313071"/>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GB"/>
              </a:p>
            </p:txBody>
          </p:sp>
          <p:sp>
            <p:nvSpPr>
              <p:cNvPr id="130" name="Arc 31"/>
              <p:cNvSpPr>
                <a:spLocks/>
              </p:cNvSpPr>
              <p:nvPr/>
            </p:nvSpPr>
            <p:spPr bwMode="auto">
              <a:xfrm rot="-5400000">
                <a:off x="9925489" y="17747880"/>
                <a:ext cx="303417" cy="323196"/>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p:spPr>
            <p:txBody>
              <a:bodyPr wrap="none" anchor="ctr"/>
              <a:lstStyle/>
              <a:p>
                <a:endParaRPr lang="en-GB"/>
              </a:p>
            </p:txBody>
          </p:sp>
          <p:sp>
            <p:nvSpPr>
              <p:cNvPr id="131" name="Rectangle 46"/>
              <p:cNvSpPr>
                <a:spLocks noChangeArrowheads="1"/>
              </p:cNvSpPr>
              <p:nvPr/>
            </p:nvSpPr>
            <p:spPr bwMode="auto">
              <a:xfrm>
                <a:off x="10246567" y="18073495"/>
                <a:ext cx="178526" cy="218825"/>
              </a:xfrm>
              <a:prstGeom prst="rect">
                <a:avLst/>
              </a:prstGeom>
              <a:noFill/>
              <a:ln w="9525">
                <a:noFill/>
                <a:miter lim="800000"/>
                <a:headEnd/>
                <a:tailEnd/>
              </a:ln>
            </p:spPr>
            <p:txBody>
              <a:bodyPr wrap="none" lIns="0" tIns="0" rIns="0" bIns="0">
                <a:spAutoFit/>
              </a:bodyPr>
              <a:lstStyle/>
              <a:p>
                <a:r>
                  <a:rPr lang="en-GB" sz="1800" b="1" smtClean="0">
                    <a:solidFill>
                      <a:srgbClr val="00B050"/>
                    </a:solidFill>
                    <a:latin typeface="Times New Roman" pitchFamily="18" charset="0"/>
                  </a:rPr>
                  <a:t>Cr</a:t>
                </a:r>
                <a:endParaRPr lang="en-GB" sz="1800" b="1">
                  <a:solidFill>
                    <a:srgbClr val="00B050"/>
                  </a:solidFill>
                </a:endParaRPr>
              </a:p>
            </p:txBody>
          </p:sp>
        </p:grpSp>
        <p:sp>
          <p:nvSpPr>
            <p:cNvPr id="96" name="CaixaDeTexto 257"/>
            <p:cNvSpPr txBox="1">
              <a:spLocks noChangeArrowheads="1"/>
            </p:cNvSpPr>
            <p:nvPr/>
          </p:nvSpPr>
          <p:spPr bwMode="auto">
            <a:xfrm>
              <a:off x="36818488" y="11045305"/>
              <a:ext cx="985838" cy="708025"/>
            </a:xfrm>
            <a:prstGeom prst="rect">
              <a:avLst/>
            </a:prstGeom>
            <a:noFill/>
            <a:ln w="9525">
              <a:noFill/>
              <a:miter lim="800000"/>
              <a:headEnd/>
              <a:tailEnd/>
            </a:ln>
          </p:spPr>
          <p:txBody>
            <a:bodyPr>
              <a:spAutoFit/>
            </a:bodyPr>
            <a:lstStyle/>
            <a:p>
              <a:r>
                <a:rPr lang="en-GB" sz="4000" smtClean="0"/>
                <a:t>=</a:t>
              </a:r>
              <a:endParaRPr lang="en-GB" sz="4000"/>
            </a:p>
          </p:txBody>
        </p:sp>
        <p:grpSp>
          <p:nvGrpSpPr>
            <p:cNvPr id="98" name="Grupo 171"/>
            <p:cNvGrpSpPr>
              <a:grpSpLocks/>
            </p:cNvGrpSpPr>
            <p:nvPr/>
          </p:nvGrpSpPr>
          <p:grpSpPr bwMode="auto">
            <a:xfrm>
              <a:off x="31765471" y="11188193"/>
              <a:ext cx="2232024" cy="1235076"/>
              <a:chOff x="15338422" y="16776725"/>
              <a:chExt cx="1953170" cy="1233815"/>
            </a:xfrm>
          </p:grpSpPr>
          <p:pic>
            <p:nvPicPr>
              <p:cNvPr id="100" name="Picture 275"/>
              <p:cNvPicPr>
                <a:picLocks noChangeAspect="1" noChangeArrowheads="1"/>
              </p:cNvPicPr>
              <p:nvPr/>
            </p:nvPicPr>
            <p:blipFill>
              <a:blip r:embed="rId7" cstate="print"/>
              <a:srcRect/>
              <a:stretch>
                <a:fillRect/>
              </a:stretch>
            </p:blipFill>
            <p:spPr bwMode="auto">
              <a:xfrm flipH="1">
                <a:off x="15841663" y="16776725"/>
                <a:ext cx="747712" cy="504825"/>
              </a:xfrm>
              <a:prstGeom prst="rect">
                <a:avLst/>
              </a:prstGeom>
              <a:noFill/>
              <a:ln w="9525">
                <a:noFill/>
                <a:miter lim="800000"/>
                <a:headEnd/>
                <a:tailEnd/>
              </a:ln>
            </p:spPr>
          </p:pic>
          <p:cxnSp>
            <p:nvCxnSpPr>
              <p:cNvPr id="101" name="Conexão recta unidireccional 256"/>
              <p:cNvCxnSpPr>
                <a:cxnSpLocks noChangeShapeType="1"/>
              </p:cNvCxnSpPr>
              <p:nvPr/>
            </p:nvCxnSpPr>
            <p:spPr bwMode="auto">
              <a:xfrm>
                <a:off x="16705263" y="16994213"/>
                <a:ext cx="576262" cy="1587"/>
              </a:xfrm>
              <a:prstGeom prst="straightConnector1">
                <a:avLst/>
              </a:prstGeom>
              <a:noFill/>
              <a:ln w="19050" algn="ctr">
                <a:solidFill>
                  <a:schemeClr val="tx1"/>
                </a:solidFill>
                <a:round/>
                <a:headEnd/>
                <a:tailEnd type="triangle" w="lg" len="lg"/>
              </a:ln>
            </p:spPr>
          </p:cxnSp>
          <p:sp>
            <p:nvSpPr>
              <p:cNvPr id="102" name="CaixaDeTexto 101"/>
              <p:cNvSpPr txBox="1"/>
              <p:nvPr/>
            </p:nvSpPr>
            <p:spPr>
              <a:xfrm>
                <a:off x="15338422" y="17425350"/>
                <a:ext cx="1953170" cy="585190"/>
              </a:xfrm>
              <a:prstGeom prst="rect">
                <a:avLst/>
              </a:prstGeom>
              <a:noFill/>
            </p:spPr>
            <p:txBody>
              <a:bodyPr>
                <a:spAutoFit/>
              </a:bodyPr>
              <a:lstStyle/>
              <a:p>
                <a:pPr algn="ctr">
                  <a:defRPr/>
                </a:pPr>
                <a:r>
                  <a:rPr lang="en-GB" sz="1600" smtClean="0"/>
                  <a:t>Diphenyltriazene ligand</a:t>
                </a:r>
                <a:endParaRPr lang="en-GB" sz="1600"/>
              </a:p>
            </p:txBody>
          </p:sp>
        </p:grpSp>
        <p:sp>
          <p:nvSpPr>
            <p:cNvPr id="99" name="CaixaDeTexto 98"/>
            <p:cNvSpPr txBox="1"/>
            <p:nvPr/>
          </p:nvSpPr>
          <p:spPr bwMode="auto">
            <a:xfrm>
              <a:off x="34038775" y="12393092"/>
              <a:ext cx="2139950" cy="339725"/>
            </a:xfrm>
            <a:prstGeom prst="rect">
              <a:avLst/>
            </a:prstGeom>
            <a:noFill/>
          </p:spPr>
          <p:txBody>
            <a:bodyPr>
              <a:spAutoFit/>
            </a:bodyPr>
            <a:lstStyle/>
            <a:p>
              <a:pPr algn="ctr">
                <a:defRPr/>
              </a:pPr>
              <a:r>
                <a:rPr lang="en-GB" sz="1600" smtClean="0"/>
                <a:t>CrNaY zeolite host</a:t>
              </a:r>
              <a:endParaRPr lang="en-GB" sz="1600"/>
            </a:p>
          </p:txBody>
        </p:sp>
      </p:grpSp>
      <p:sp>
        <p:nvSpPr>
          <p:cNvPr id="132" name="CaixaDeTexto 131"/>
          <p:cNvSpPr txBox="1"/>
          <p:nvPr/>
        </p:nvSpPr>
        <p:spPr>
          <a:xfrm>
            <a:off x="24348675" y="8595792"/>
            <a:ext cx="3097213" cy="369888"/>
          </a:xfrm>
          <a:prstGeom prst="rect">
            <a:avLst/>
          </a:prstGeom>
          <a:noFill/>
        </p:spPr>
        <p:txBody>
          <a:bodyPr>
            <a:spAutoFit/>
          </a:bodyPr>
          <a:lstStyle/>
          <a:p>
            <a:pPr>
              <a:defRPr/>
            </a:pPr>
            <a:r>
              <a:rPr lang="en-GB" sz="1800" smtClean="0"/>
              <a:t>Zeolite</a:t>
            </a:r>
            <a:endParaRPr lang="en-GB" sz="1800"/>
          </a:p>
        </p:txBody>
      </p:sp>
      <p:grpSp>
        <p:nvGrpSpPr>
          <p:cNvPr id="133" name="Grupo 171"/>
          <p:cNvGrpSpPr>
            <a:grpSpLocks/>
          </p:cNvGrpSpPr>
          <p:nvPr/>
        </p:nvGrpSpPr>
        <p:grpSpPr bwMode="auto">
          <a:xfrm>
            <a:off x="28812725" y="6859067"/>
            <a:ext cx="11090275" cy="1990725"/>
            <a:chOff x="15481300" y="11943730"/>
            <a:chExt cx="11089852" cy="1991345"/>
          </a:xfrm>
        </p:grpSpPr>
        <p:pic>
          <p:nvPicPr>
            <p:cNvPr id="134" name="Picture 129"/>
            <p:cNvPicPr>
              <a:picLocks noChangeAspect="1" noChangeArrowheads="1"/>
            </p:cNvPicPr>
            <p:nvPr/>
          </p:nvPicPr>
          <p:blipFill>
            <a:blip r:embed="rId8" cstate="print"/>
            <a:srcRect/>
            <a:stretch>
              <a:fillRect/>
            </a:stretch>
          </p:blipFill>
          <p:spPr bwMode="auto">
            <a:xfrm>
              <a:off x="17363565" y="12601575"/>
              <a:ext cx="1425678" cy="1333500"/>
            </a:xfrm>
            <a:prstGeom prst="rect">
              <a:avLst/>
            </a:prstGeom>
            <a:noFill/>
            <a:ln w="9525">
              <a:noFill/>
              <a:miter lim="800000"/>
              <a:headEnd/>
              <a:tailEnd/>
            </a:ln>
          </p:spPr>
        </p:pic>
        <p:pic>
          <p:nvPicPr>
            <p:cNvPr id="135" name="Picture 131"/>
            <p:cNvPicPr>
              <a:picLocks noChangeAspect="1" noChangeArrowheads="1"/>
            </p:cNvPicPr>
            <p:nvPr/>
          </p:nvPicPr>
          <p:blipFill>
            <a:blip r:embed="rId9" cstate="print"/>
            <a:srcRect/>
            <a:stretch>
              <a:fillRect/>
            </a:stretch>
          </p:blipFill>
          <p:spPr bwMode="auto">
            <a:xfrm>
              <a:off x="22230632" y="12765617"/>
              <a:ext cx="1420032" cy="1154906"/>
            </a:xfrm>
            <a:prstGeom prst="rect">
              <a:avLst/>
            </a:prstGeom>
            <a:noFill/>
            <a:ln w="9525">
              <a:noFill/>
              <a:miter lim="800000"/>
              <a:headEnd/>
              <a:tailEnd/>
            </a:ln>
          </p:spPr>
        </p:pic>
        <p:pic>
          <p:nvPicPr>
            <p:cNvPr id="136" name="Picture 132"/>
            <p:cNvPicPr>
              <a:picLocks noChangeAspect="1" noChangeArrowheads="1"/>
            </p:cNvPicPr>
            <p:nvPr/>
          </p:nvPicPr>
          <p:blipFill>
            <a:blip r:embed="rId10" cstate="print"/>
            <a:srcRect/>
            <a:stretch>
              <a:fillRect/>
            </a:stretch>
          </p:blipFill>
          <p:spPr bwMode="auto">
            <a:xfrm>
              <a:off x="24714981" y="13425752"/>
              <a:ext cx="1420032" cy="494771"/>
            </a:xfrm>
            <a:prstGeom prst="rect">
              <a:avLst/>
            </a:prstGeom>
            <a:noFill/>
            <a:ln w="9525">
              <a:noFill/>
              <a:miter lim="800000"/>
              <a:headEnd/>
              <a:tailEnd/>
            </a:ln>
          </p:spPr>
        </p:pic>
        <p:sp>
          <p:nvSpPr>
            <p:cNvPr id="137" name="Line 133"/>
            <p:cNvSpPr>
              <a:spLocks noChangeShapeType="1"/>
            </p:cNvSpPr>
            <p:nvPr/>
          </p:nvSpPr>
          <p:spPr bwMode="auto">
            <a:xfrm>
              <a:off x="19027796" y="13681075"/>
              <a:ext cx="512397" cy="0"/>
            </a:xfrm>
            <a:prstGeom prst="line">
              <a:avLst/>
            </a:prstGeom>
            <a:noFill/>
            <a:ln w="19050">
              <a:solidFill>
                <a:schemeClr val="tx1"/>
              </a:solidFill>
              <a:round/>
              <a:headEnd/>
              <a:tailEnd type="triangle" w="lg" len="lg"/>
            </a:ln>
          </p:spPr>
          <p:txBody>
            <a:bodyPr/>
            <a:lstStyle/>
            <a:p>
              <a:endParaRPr lang="en-GB"/>
            </a:p>
          </p:txBody>
        </p:sp>
        <p:sp>
          <p:nvSpPr>
            <p:cNvPr id="138" name="Line 134"/>
            <p:cNvSpPr>
              <a:spLocks noChangeShapeType="1"/>
            </p:cNvSpPr>
            <p:nvPr/>
          </p:nvSpPr>
          <p:spPr bwMode="auto">
            <a:xfrm>
              <a:off x="23958384" y="13681075"/>
              <a:ext cx="512397" cy="0"/>
            </a:xfrm>
            <a:prstGeom prst="line">
              <a:avLst/>
            </a:prstGeom>
            <a:noFill/>
            <a:ln w="19050">
              <a:solidFill>
                <a:schemeClr val="tx1"/>
              </a:solidFill>
              <a:round/>
              <a:headEnd/>
              <a:tailEnd type="triangle" w="lg" len="lg"/>
            </a:ln>
          </p:spPr>
          <p:txBody>
            <a:bodyPr/>
            <a:lstStyle/>
            <a:p>
              <a:endParaRPr lang="en-GB"/>
            </a:p>
          </p:txBody>
        </p:sp>
        <p:pic>
          <p:nvPicPr>
            <p:cNvPr id="139" name="Picture 138"/>
            <p:cNvPicPr>
              <a:picLocks noChangeAspect="1" noChangeArrowheads="1"/>
            </p:cNvPicPr>
            <p:nvPr/>
          </p:nvPicPr>
          <p:blipFill>
            <a:blip r:embed="rId11" cstate="print"/>
            <a:srcRect/>
            <a:stretch>
              <a:fillRect/>
            </a:stretch>
          </p:blipFill>
          <p:spPr bwMode="auto">
            <a:xfrm>
              <a:off x="19785806" y="12764294"/>
              <a:ext cx="1420032" cy="1156229"/>
            </a:xfrm>
            <a:prstGeom prst="rect">
              <a:avLst/>
            </a:prstGeom>
            <a:noFill/>
            <a:ln w="9525">
              <a:noFill/>
              <a:miter lim="800000"/>
              <a:headEnd/>
              <a:tailEnd/>
            </a:ln>
          </p:spPr>
        </p:pic>
        <p:sp>
          <p:nvSpPr>
            <p:cNvPr id="140" name="Line 139"/>
            <p:cNvSpPr>
              <a:spLocks noChangeShapeType="1"/>
            </p:cNvSpPr>
            <p:nvPr/>
          </p:nvSpPr>
          <p:spPr bwMode="auto">
            <a:xfrm>
              <a:off x="21461330" y="13681075"/>
              <a:ext cx="512397" cy="0"/>
            </a:xfrm>
            <a:prstGeom prst="line">
              <a:avLst/>
            </a:prstGeom>
            <a:noFill/>
            <a:ln w="19050">
              <a:solidFill>
                <a:schemeClr val="tx1"/>
              </a:solidFill>
              <a:round/>
              <a:headEnd/>
              <a:tailEnd type="triangle" w="lg" len="lg"/>
            </a:ln>
          </p:spPr>
          <p:txBody>
            <a:bodyPr/>
            <a:lstStyle/>
            <a:p>
              <a:endParaRPr lang="en-GB"/>
            </a:p>
          </p:txBody>
        </p:sp>
        <p:sp>
          <p:nvSpPr>
            <p:cNvPr id="141" name="CaixaDeTexto 140"/>
            <p:cNvSpPr txBox="1"/>
            <p:nvPr/>
          </p:nvSpPr>
          <p:spPr bwMode="auto">
            <a:xfrm>
              <a:off x="23701061" y="13331637"/>
              <a:ext cx="1727134" cy="274724"/>
            </a:xfrm>
            <a:prstGeom prst="rect">
              <a:avLst/>
            </a:prstGeom>
            <a:noFill/>
          </p:spPr>
          <p:txBody>
            <a:bodyPr>
              <a:spAutoFit/>
            </a:bodyPr>
            <a:lstStyle/>
            <a:p>
              <a:pPr>
                <a:defRPr/>
              </a:pPr>
              <a:r>
                <a:rPr lang="en-GB" sz="1200" smtClean="0">
                  <a:solidFill>
                    <a:srgbClr val="FF0000"/>
                  </a:solidFill>
                </a:rPr>
                <a:t>T = 500 ºC</a:t>
              </a:r>
              <a:endParaRPr lang="en-GB" sz="1200">
                <a:solidFill>
                  <a:srgbClr val="FF0000"/>
                </a:solidFill>
              </a:endParaRPr>
            </a:p>
          </p:txBody>
        </p:sp>
        <p:sp>
          <p:nvSpPr>
            <p:cNvPr id="142" name="CaixaDeTexto 141"/>
            <p:cNvSpPr txBox="1"/>
            <p:nvPr/>
          </p:nvSpPr>
          <p:spPr bwMode="auto">
            <a:xfrm>
              <a:off x="15481300" y="13465029"/>
              <a:ext cx="3097095" cy="370003"/>
            </a:xfrm>
            <a:prstGeom prst="rect">
              <a:avLst/>
            </a:prstGeom>
            <a:noFill/>
          </p:spPr>
          <p:txBody>
            <a:bodyPr>
              <a:spAutoFit/>
            </a:bodyPr>
            <a:lstStyle/>
            <a:p>
              <a:pPr>
                <a:defRPr/>
              </a:pPr>
              <a:r>
                <a:rPr lang="en-GB" sz="1800" smtClean="0"/>
                <a:t>Zeolite</a:t>
              </a:r>
              <a:endParaRPr lang="en-GB" sz="1800"/>
            </a:p>
          </p:txBody>
        </p:sp>
        <p:sp>
          <p:nvSpPr>
            <p:cNvPr id="143" name="CaixaDeTexto 142"/>
            <p:cNvSpPr txBox="1"/>
            <p:nvPr/>
          </p:nvSpPr>
          <p:spPr bwMode="auto">
            <a:xfrm>
              <a:off x="15481300" y="13033094"/>
              <a:ext cx="3097095" cy="370003"/>
            </a:xfrm>
            <a:prstGeom prst="rect">
              <a:avLst/>
            </a:prstGeom>
            <a:noFill/>
          </p:spPr>
          <p:txBody>
            <a:bodyPr>
              <a:spAutoFit/>
            </a:bodyPr>
            <a:lstStyle/>
            <a:p>
              <a:pPr>
                <a:defRPr/>
              </a:pPr>
              <a:r>
                <a:rPr lang="en-GB" sz="1800" smtClean="0"/>
                <a:t>Biofilm</a:t>
              </a:r>
              <a:endParaRPr lang="en-GB" sz="1800"/>
            </a:p>
          </p:txBody>
        </p:sp>
        <p:cxnSp>
          <p:nvCxnSpPr>
            <p:cNvPr id="144" name="Conexão recta unidireccional 168"/>
            <p:cNvCxnSpPr>
              <a:cxnSpLocks noChangeShapeType="1"/>
            </p:cNvCxnSpPr>
            <p:nvPr/>
          </p:nvCxnSpPr>
          <p:spPr bwMode="auto">
            <a:xfrm>
              <a:off x="16417458" y="13681770"/>
              <a:ext cx="864146" cy="1588"/>
            </a:xfrm>
            <a:prstGeom prst="straightConnector1">
              <a:avLst/>
            </a:prstGeom>
            <a:noFill/>
            <a:ln w="9525" algn="ctr">
              <a:solidFill>
                <a:schemeClr val="tx1"/>
              </a:solidFill>
              <a:round/>
              <a:headEnd/>
              <a:tailEnd type="arrow" w="med" len="med"/>
            </a:ln>
          </p:spPr>
        </p:cxnSp>
        <p:cxnSp>
          <p:nvCxnSpPr>
            <p:cNvPr id="145" name="Conexão recta unidireccional 170"/>
            <p:cNvCxnSpPr>
              <a:cxnSpLocks noChangeShapeType="1"/>
            </p:cNvCxnSpPr>
            <p:nvPr/>
          </p:nvCxnSpPr>
          <p:spPr bwMode="auto">
            <a:xfrm>
              <a:off x="16417458" y="13249722"/>
              <a:ext cx="1152195" cy="144016"/>
            </a:xfrm>
            <a:prstGeom prst="straightConnector1">
              <a:avLst/>
            </a:prstGeom>
            <a:noFill/>
            <a:ln w="9525" algn="ctr">
              <a:solidFill>
                <a:schemeClr val="tx1"/>
              </a:solidFill>
              <a:round/>
              <a:headEnd/>
              <a:tailEnd type="arrow" w="med" len="med"/>
            </a:ln>
          </p:spPr>
        </p:cxnSp>
        <p:sp>
          <p:nvSpPr>
            <p:cNvPr id="146" name="CaixaDeTexto 145"/>
            <p:cNvSpPr txBox="1"/>
            <p:nvPr/>
          </p:nvSpPr>
          <p:spPr bwMode="auto">
            <a:xfrm>
              <a:off x="17641806" y="11943730"/>
              <a:ext cx="3097094" cy="370003"/>
            </a:xfrm>
            <a:prstGeom prst="rect">
              <a:avLst/>
            </a:prstGeom>
            <a:noFill/>
          </p:spPr>
          <p:txBody>
            <a:bodyPr>
              <a:spAutoFit/>
            </a:bodyPr>
            <a:lstStyle/>
            <a:p>
              <a:pPr>
                <a:defRPr/>
              </a:pPr>
              <a:r>
                <a:rPr lang="en-GB" sz="1800" smtClean="0"/>
                <a:t>Step 1</a:t>
              </a:r>
              <a:endParaRPr lang="en-GB" sz="1800"/>
            </a:p>
          </p:txBody>
        </p:sp>
        <p:sp>
          <p:nvSpPr>
            <p:cNvPr id="147" name="CaixaDeTexto 146"/>
            <p:cNvSpPr txBox="1"/>
            <p:nvPr/>
          </p:nvSpPr>
          <p:spPr bwMode="auto">
            <a:xfrm>
              <a:off x="20089637" y="11953258"/>
              <a:ext cx="3097094" cy="370003"/>
            </a:xfrm>
            <a:prstGeom prst="rect">
              <a:avLst/>
            </a:prstGeom>
            <a:noFill/>
          </p:spPr>
          <p:txBody>
            <a:bodyPr>
              <a:spAutoFit/>
            </a:bodyPr>
            <a:lstStyle/>
            <a:p>
              <a:pPr>
                <a:defRPr/>
              </a:pPr>
              <a:r>
                <a:rPr lang="en-GB" sz="1800" smtClean="0"/>
                <a:t>Step 2</a:t>
              </a:r>
              <a:endParaRPr lang="en-GB" sz="1800"/>
            </a:p>
          </p:txBody>
        </p:sp>
        <p:sp>
          <p:nvSpPr>
            <p:cNvPr id="148" name="CaixaDeTexto 147"/>
            <p:cNvSpPr txBox="1"/>
            <p:nvPr/>
          </p:nvSpPr>
          <p:spPr bwMode="auto">
            <a:xfrm>
              <a:off x="22539056" y="11953258"/>
              <a:ext cx="3097095" cy="370003"/>
            </a:xfrm>
            <a:prstGeom prst="rect">
              <a:avLst/>
            </a:prstGeom>
            <a:noFill/>
          </p:spPr>
          <p:txBody>
            <a:bodyPr>
              <a:spAutoFit/>
            </a:bodyPr>
            <a:lstStyle/>
            <a:p>
              <a:pPr>
                <a:defRPr/>
              </a:pPr>
              <a:r>
                <a:rPr lang="en-GB" sz="1800" smtClean="0"/>
                <a:t>Step 3</a:t>
              </a:r>
              <a:endParaRPr lang="en-GB" sz="1800"/>
            </a:p>
          </p:txBody>
        </p:sp>
        <p:sp>
          <p:nvSpPr>
            <p:cNvPr id="149" name="CaixaDeTexto 148"/>
            <p:cNvSpPr txBox="1"/>
            <p:nvPr/>
          </p:nvSpPr>
          <p:spPr bwMode="auto">
            <a:xfrm>
              <a:off x="24913865" y="11953258"/>
              <a:ext cx="1657287" cy="370003"/>
            </a:xfrm>
            <a:prstGeom prst="rect">
              <a:avLst/>
            </a:prstGeom>
            <a:noFill/>
          </p:spPr>
          <p:txBody>
            <a:bodyPr>
              <a:spAutoFit/>
            </a:bodyPr>
            <a:lstStyle/>
            <a:p>
              <a:pPr>
                <a:defRPr/>
              </a:pPr>
              <a:r>
                <a:rPr lang="en-GB" sz="1800" smtClean="0"/>
                <a:t>Step 4</a:t>
              </a:r>
              <a:endParaRPr lang="en-GB" sz="1800"/>
            </a:p>
          </p:txBody>
        </p:sp>
      </p:grpSp>
      <p:sp>
        <p:nvSpPr>
          <p:cNvPr id="150" name="Text Box 125"/>
          <p:cNvSpPr txBox="1">
            <a:spLocks noChangeArrowheads="1"/>
          </p:cNvSpPr>
          <p:nvPr/>
        </p:nvSpPr>
        <p:spPr bwMode="auto">
          <a:xfrm>
            <a:off x="2970214" y="24500234"/>
            <a:ext cx="10657184" cy="1108872"/>
          </a:xfrm>
          <a:prstGeom prst="rect">
            <a:avLst/>
          </a:prstGeom>
          <a:noFill/>
          <a:ln w="9525">
            <a:noFill/>
            <a:miter lim="800000"/>
            <a:headEnd/>
            <a:tailEnd/>
          </a:ln>
        </p:spPr>
        <p:txBody>
          <a:bodyPr wrap="square" lIns="74021" tIns="37010" rIns="74021" bIns="37010">
            <a:spAutoFit/>
          </a:bodyPr>
          <a:lstStyle/>
          <a:p>
            <a:pPr algn="just" defTabSz="3497263">
              <a:lnSpc>
                <a:spcPct val="120000"/>
              </a:lnSpc>
              <a:spcBef>
                <a:spcPct val="15000"/>
              </a:spcBef>
              <a:defRPr/>
            </a:pPr>
            <a:r>
              <a:rPr lang="en-GB" sz="2800" smtClean="0"/>
              <a:t>Reactions were carried or in batch conditions, in 23 hours cycles, using </a:t>
            </a:r>
            <a:r>
              <a:rPr lang="en-GB" sz="2800" i="1" smtClean="0"/>
              <a:t>tert</a:t>
            </a:r>
            <a:r>
              <a:rPr lang="en-GB" sz="2800" smtClean="0"/>
              <a:t>-buthylhydroperoxide as oxidant. Reaction pathways are:</a:t>
            </a:r>
            <a:endParaRPr lang="en-GB" sz="2800"/>
          </a:p>
        </p:txBody>
      </p:sp>
      <p:sp>
        <p:nvSpPr>
          <p:cNvPr id="151" name="Text Box 38"/>
          <p:cNvSpPr txBox="1">
            <a:spLocks noChangeArrowheads="1"/>
          </p:cNvSpPr>
          <p:nvPr/>
        </p:nvSpPr>
        <p:spPr bwMode="auto">
          <a:xfrm>
            <a:off x="1098006" y="15716051"/>
            <a:ext cx="10817225" cy="567185"/>
          </a:xfrm>
          <a:prstGeom prst="rect">
            <a:avLst/>
          </a:prstGeom>
          <a:noFill/>
          <a:ln w="9525">
            <a:noFill/>
            <a:miter lim="800000"/>
            <a:headEnd/>
            <a:tailEnd/>
          </a:ln>
          <a:effectLst/>
        </p:spPr>
        <p:txBody>
          <a:bodyPr lIns="74021" tIns="37010" rIns="74021" bIns="37010">
            <a:spAutoFit/>
          </a:bodyPr>
          <a:lstStyle/>
          <a:p>
            <a:pPr defTabSz="3497991">
              <a:spcBef>
                <a:spcPct val="50000"/>
              </a:spcBef>
              <a:defRPr/>
            </a:pPr>
            <a:r>
              <a:rPr lang="en-GB" i="1">
                <a:solidFill>
                  <a:srgbClr val="000066"/>
                </a:solidFill>
              </a:rPr>
              <a:t>a) Biotreatment of Cr(VI) solutions</a:t>
            </a:r>
          </a:p>
        </p:txBody>
      </p:sp>
      <p:sp>
        <p:nvSpPr>
          <p:cNvPr id="152" name="Text Box 49"/>
          <p:cNvSpPr txBox="1">
            <a:spLocks noChangeArrowheads="1"/>
          </p:cNvSpPr>
          <p:nvPr/>
        </p:nvSpPr>
        <p:spPr bwMode="auto">
          <a:xfrm>
            <a:off x="1209131" y="23635567"/>
            <a:ext cx="10815638" cy="567185"/>
          </a:xfrm>
          <a:prstGeom prst="rect">
            <a:avLst/>
          </a:prstGeom>
          <a:noFill/>
          <a:ln w="9525" algn="ctr">
            <a:noFill/>
            <a:miter lim="800000"/>
            <a:headEnd/>
            <a:tailEnd/>
          </a:ln>
          <a:effectLst/>
        </p:spPr>
        <p:txBody>
          <a:bodyPr lIns="74021" tIns="37010" rIns="74021" bIns="37010">
            <a:spAutoFit/>
          </a:bodyPr>
          <a:lstStyle/>
          <a:p>
            <a:pPr defTabSz="3497263">
              <a:spcBef>
                <a:spcPct val="50000"/>
              </a:spcBef>
              <a:defRPr/>
            </a:pPr>
            <a:r>
              <a:rPr lang="en-GB" i="1">
                <a:solidFill>
                  <a:srgbClr val="000066"/>
                </a:solidFill>
              </a:rPr>
              <a:t>c) Catalytic oxidation </a:t>
            </a:r>
            <a:r>
              <a:rPr lang="en-GB" i="1" smtClean="0">
                <a:solidFill>
                  <a:srgbClr val="000066"/>
                </a:solidFill>
              </a:rPr>
              <a:t>reactions</a:t>
            </a:r>
            <a:endParaRPr lang="en-GB" i="1">
              <a:solidFill>
                <a:srgbClr val="000066"/>
              </a:solidFill>
            </a:endParaRPr>
          </a:p>
        </p:txBody>
      </p:sp>
      <p:grpSp>
        <p:nvGrpSpPr>
          <p:cNvPr id="153" name="Group 50"/>
          <p:cNvGrpSpPr>
            <a:grpSpLocks/>
          </p:cNvGrpSpPr>
          <p:nvPr/>
        </p:nvGrpSpPr>
        <p:grpSpPr bwMode="auto">
          <a:xfrm>
            <a:off x="891631" y="24705020"/>
            <a:ext cx="1089025" cy="2100263"/>
            <a:chOff x="1429" y="346"/>
            <a:chExt cx="1179" cy="2903"/>
          </a:xfrm>
        </p:grpSpPr>
        <p:sp>
          <p:nvSpPr>
            <p:cNvPr id="154" name="Rectangle 51"/>
            <p:cNvSpPr>
              <a:spLocks noChangeArrowheads="1"/>
            </p:cNvSpPr>
            <p:nvPr/>
          </p:nvSpPr>
          <p:spPr bwMode="auto">
            <a:xfrm rot="-2494750">
              <a:off x="1655" y="2387"/>
              <a:ext cx="227" cy="363"/>
            </a:xfrm>
            <a:prstGeom prst="rect">
              <a:avLst/>
            </a:prstGeom>
            <a:solidFill>
              <a:schemeClr val="bg1"/>
            </a:solidFill>
            <a:ln w="9525">
              <a:solidFill>
                <a:schemeClr val="tx1"/>
              </a:solidFill>
              <a:miter lim="800000"/>
              <a:headEnd/>
              <a:tailEnd/>
            </a:ln>
          </p:spPr>
          <p:txBody>
            <a:bodyPr wrap="none" anchor="ctr"/>
            <a:lstStyle/>
            <a:p>
              <a:endParaRPr lang="en-GB"/>
            </a:p>
          </p:txBody>
        </p:sp>
        <p:sp>
          <p:nvSpPr>
            <p:cNvPr id="155" name="Rectangle 52"/>
            <p:cNvSpPr>
              <a:spLocks noChangeArrowheads="1"/>
            </p:cNvSpPr>
            <p:nvPr/>
          </p:nvSpPr>
          <p:spPr bwMode="auto">
            <a:xfrm rot="-7920000">
              <a:off x="2313" y="2409"/>
              <a:ext cx="227" cy="363"/>
            </a:xfrm>
            <a:prstGeom prst="rect">
              <a:avLst/>
            </a:prstGeom>
            <a:solidFill>
              <a:schemeClr val="bg1"/>
            </a:solidFill>
            <a:ln w="9525">
              <a:solidFill>
                <a:schemeClr val="tx1"/>
              </a:solidFill>
              <a:miter lim="800000"/>
              <a:headEnd/>
              <a:tailEnd/>
            </a:ln>
          </p:spPr>
          <p:txBody>
            <a:bodyPr vert="eaVert" wrap="none" anchor="ctr"/>
            <a:lstStyle/>
            <a:p>
              <a:endParaRPr lang="en-GB"/>
            </a:p>
          </p:txBody>
        </p:sp>
        <p:sp>
          <p:nvSpPr>
            <p:cNvPr id="156" name="Rectangle 53"/>
            <p:cNvSpPr>
              <a:spLocks noChangeArrowheads="1"/>
            </p:cNvSpPr>
            <p:nvPr/>
          </p:nvSpPr>
          <p:spPr bwMode="auto">
            <a:xfrm>
              <a:off x="2019" y="2341"/>
              <a:ext cx="135" cy="272"/>
            </a:xfrm>
            <a:prstGeom prst="rect">
              <a:avLst/>
            </a:prstGeom>
            <a:solidFill>
              <a:schemeClr val="bg1"/>
            </a:solidFill>
            <a:ln w="9525">
              <a:solidFill>
                <a:schemeClr val="tx1"/>
              </a:solidFill>
              <a:miter lim="800000"/>
              <a:headEnd/>
              <a:tailEnd/>
            </a:ln>
          </p:spPr>
          <p:txBody>
            <a:bodyPr wrap="none" anchor="ctr"/>
            <a:lstStyle/>
            <a:p>
              <a:endParaRPr lang="en-GB"/>
            </a:p>
          </p:txBody>
        </p:sp>
        <p:sp>
          <p:nvSpPr>
            <p:cNvPr id="157" name="Oval 54"/>
            <p:cNvSpPr>
              <a:spLocks noChangeArrowheads="1"/>
            </p:cNvSpPr>
            <p:nvPr/>
          </p:nvSpPr>
          <p:spPr bwMode="auto">
            <a:xfrm>
              <a:off x="1746" y="2568"/>
              <a:ext cx="681" cy="681"/>
            </a:xfrm>
            <a:prstGeom prst="ellipse">
              <a:avLst/>
            </a:prstGeom>
            <a:solidFill>
              <a:schemeClr val="bg1"/>
            </a:solidFill>
            <a:ln w="9525">
              <a:solidFill>
                <a:schemeClr val="tx1"/>
              </a:solidFill>
              <a:round/>
              <a:headEnd/>
              <a:tailEnd/>
            </a:ln>
          </p:spPr>
          <p:txBody>
            <a:bodyPr wrap="none" anchor="ctr"/>
            <a:lstStyle/>
            <a:p>
              <a:endParaRPr lang="en-GB"/>
            </a:p>
          </p:txBody>
        </p:sp>
        <p:sp>
          <p:nvSpPr>
            <p:cNvPr id="158" name="Rectangle 55"/>
            <p:cNvSpPr>
              <a:spLocks noChangeArrowheads="1"/>
            </p:cNvSpPr>
            <p:nvPr/>
          </p:nvSpPr>
          <p:spPr bwMode="auto">
            <a:xfrm>
              <a:off x="1927" y="663"/>
              <a:ext cx="318" cy="1678"/>
            </a:xfrm>
            <a:prstGeom prst="rect">
              <a:avLst/>
            </a:prstGeom>
            <a:solidFill>
              <a:schemeClr val="accent1">
                <a:alpha val="39999"/>
              </a:schemeClr>
            </a:solidFill>
            <a:ln w="9525">
              <a:solidFill>
                <a:schemeClr val="tx1"/>
              </a:solidFill>
              <a:miter lim="800000"/>
              <a:headEnd/>
              <a:tailEnd/>
            </a:ln>
          </p:spPr>
          <p:txBody>
            <a:bodyPr wrap="none" anchor="ctr"/>
            <a:lstStyle/>
            <a:p>
              <a:endParaRPr lang="en-GB"/>
            </a:p>
          </p:txBody>
        </p:sp>
        <p:sp>
          <p:nvSpPr>
            <p:cNvPr id="159" name="Line 56"/>
            <p:cNvSpPr>
              <a:spLocks noChangeShapeType="1"/>
            </p:cNvSpPr>
            <p:nvPr/>
          </p:nvSpPr>
          <p:spPr bwMode="auto">
            <a:xfrm flipV="1">
              <a:off x="1973" y="2160"/>
              <a:ext cx="227" cy="136"/>
            </a:xfrm>
            <a:prstGeom prst="line">
              <a:avLst/>
            </a:prstGeom>
            <a:noFill/>
            <a:ln w="25400">
              <a:solidFill>
                <a:schemeClr val="tx1"/>
              </a:solidFill>
              <a:round/>
              <a:headEnd/>
              <a:tailEnd/>
            </a:ln>
          </p:spPr>
          <p:txBody>
            <a:bodyPr/>
            <a:lstStyle/>
            <a:p>
              <a:endParaRPr lang="en-GB"/>
            </a:p>
          </p:txBody>
        </p:sp>
        <p:sp>
          <p:nvSpPr>
            <p:cNvPr id="160" name="Line 57"/>
            <p:cNvSpPr>
              <a:spLocks noChangeShapeType="1"/>
            </p:cNvSpPr>
            <p:nvPr/>
          </p:nvSpPr>
          <p:spPr bwMode="auto">
            <a:xfrm rot="3600000" flipV="1">
              <a:off x="1972" y="2025"/>
              <a:ext cx="227" cy="136"/>
            </a:xfrm>
            <a:prstGeom prst="line">
              <a:avLst/>
            </a:prstGeom>
            <a:noFill/>
            <a:ln w="25400">
              <a:solidFill>
                <a:schemeClr val="tx1"/>
              </a:solidFill>
              <a:round/>
              <a:headEnd/>
              <a:tailEnd/>
            </a:ln>
          </p:spPr>
          <p:txBody>
            <a:bodyPr/>
            <a:lstStyle/>
            <a:p>
              <a:endParaRPr lang="en-GB"/>
            </a:p>
          </p:txBody>
        </p:sp>
        <p:sp>
          <p:nvSpPr>
            <p:cNvPr id="161" name="Line 58"/>
            <p:cNvSpPr>
              <a:spLocks noChangeShapeType="1"/>
            </p:cNvSpPr>
            <p:nvPr/>
          </p:nvSpPr>
          <p:spPr bwMode="auto">
            <a:xfrm flipV="1">
              <a:off x="1973" y="1888"/>
              <a:ext cx="227" cy="136"/>
            </a:xfrm>
            <a:prstGeom prst="line">
              <a:avLst/>
            </a:prstGeom>
            <a:noFill/>
            <a:ln w="25400">
              <a:solidFill>
                <a:schemeClr val="tx1"/>
              </a:solidFill>
              <a:round/>
              <a:headEnd/>
              <a:tailEnd/>
            </a:ln>
          </p:spPr>
          <p:txBody>
            <a:bodyPr/>
            <a:lstStyle/>
            <a:p>
              <a:endParaRPr lang="en-GB"/>
            </a:p>
          </p:txBody>
        </p:sp>
        <p:sp>
          <p:nvSpPr>
            <p:cNvPr id="162" name="Line 59"/>
            <p:cNvSpPr>
              <a:spLocks noChangeShapeType="1"/>
            </p:cNvSpPr>
            <p:nvPr/>
          </p:nvSpPr>
          <p:spPr bwMode="auto">
            <a:xfrm rot="3600000" flipV="1">
              <a:off x="1972" y="1753"/>
              <a:ext cx="227" cy="136"/>
            </a:xfrm>
            <a:prstGeom prst="line">
              <a:avLst/>
            </a:prstGeom>
            <a:noFill/>
            <a:ln w="25400">
              <a:solidFill>
                <a:schemeClr val="tx1"/>
              </a:solidFill>
              <a:round/>
              <a:headEnd/>
              <a:tailEnd/>
            </a:ln>
          </p:spPr>
          <p:txBody>
            <a:bodyPr/>
            <a:lstStyle/>
            <a:p>
              <a:endParaRPr lang="en-GB"/>
            </a:p>
          </p:txBody>
        </p:sp>
        <p:sp>
          <p:nvSpPr>
            <p:cNvPr id="163" name="Line 60"/>
            <p:cNvSpPr>
              <a:spLocks noChangeShapeType="1"/>
            </p:cNvSpPr>
            <p:nvPr/>
          </p:nvSpPr>
          <p:spPr bwMode="auto">
            <a:xfrm flipV="1">
              <a:off x="1973" y="1616"/>
              <a:ext cx="227" cy="136"/>
            </a:xfrm>
            <a:prstGeom prst="line">
              <a:avLst/>
            </a:prstGeom>
            <a:noFill/>
            <a:ln w="25400">
              <a:solidFill>
                <a:schemeClr val="tx1"/>
              </a:solidFill>
              <a:round/>
              <a:headEnd/>
              <a:tailEnd/>
            </a:ln>
          </p:spPr>
          <p:txBody>
            <a:bodyPr/>
            <a:lstStyle/>
            <a:p>
              <a:endParaRPr lang="en-GB"/>
            </a:p>
          </p:txBody>
        </p:sp>
        <p:sp>
          <p:nvSpPr>
            <p:cNvPr id="164" name="Line 61"/>
            <p:cNvSpPr>
              <a:spLocks noChangeShapeType="1"/>
            </p:cNvSpPr>
            <p:nvPr/>
          </p:nvSpPr>
          <p:spPr bwMode="auto">
            <a:xfrm rot="3600000" flipV="1">
              <a:off x="1972" y="1481"/>
              <a:ext cx="227" cy="136"/>
            </a:xfrm>
            <a:prstGeom prst="line">
              <a:avLst/>
            </a:prstGeom>
            <a:noFill/>
            <a:ln w="25400">
              <a:solidFill>
                <a:schemeClr val="tx1"/>
              </a:solidFill>
              <a:round/>
              <a:headEnd/>
              <a:tailEnd/>
            </a:ln>
          </p:spPr>
          <p:txBody>
            <a:bodyPr/>
            <a:lstStyle/>
            <a:p>
              <a:endParaRPr lang="en-GB"/>
            </a:p>
          </p:txBody>
        </p:sp>
        <p:sp>
          <p:nvSpPr>
            <p:cNvPr id="165" name="Line 62"/>
            <p:cNvSpPr>
              <a:spLocks noChangeShapeType="1"/>
            </p:cNvSpPr>
            <p:nvPr/>
          </p:nvSpPr>
          <p:spPr bwMode="auto">
            <a:xfrm flipV="1">
              <a:off x="1973" y="1344"/>
              <a:ext cx="227" cy="136"/>
            </a:xfrm>
            <a:prstGeom prst="line">
              <a:avLst/>
            </a:prstGeom>
            <a:noFill/>
            <a:ln w="25400">
              <a:solidFill>
                <a:schemeClr val="tx1"/>
              </a:solidFill>
              <a:round/>
              <a:headEnd/>
              <a:tailEnd/>
            </a:ln>
          </p:spPr>
          <p:txBody>
            <a:bodyPr/>
            <a:lstStyle/>
            <a:p>
              <a:endParaRPr lang="en-GB"/>
            </a:p>
          </p:txBody>
        </p:sp>
        <p:sp>
          <p:nvSpPr>
            <p:cNvPr id="166" name="Line 63"/>
            <p:cNvSpPr>
              <a:spLocks noChangeShapeType="1"/>
            </p:cNvSpPr>
            <p:nvPr/>
          </p:nvSpPr>
          <p:spPr bwMode="auto">
            <a:xfrm rot="3600000" flipV="1">
              <a:off x="1972" y="1209"/>
              <a:ext cx="227" cy="136"/>
            </a:xfrm>
            <a:prstGeom prst="line">
              <a:avLst/>
            </a:prstGeom>
            <a:noFill/>
            <a:ln w="25400">
              <a:solidFill>
                <a:schemeClr val="tx1"/>
              </a:solidFill>
              <a:round/>
              <a:headEnd/>
              <a:tailEnd/>
            </a:ln>
          </p:spPr>
          <p:txBody>
            <a:bodyPr/>
            <a:lstStyle/>
            <a:p>
              <a:endParaRPr lang="en-GB"/>
            </a:p>
          </p:txBody>
        </p:sp>
        <p:sp>
          <p:nvSpPr>
            <p:cNvPr id="167" name="Line 64"/>
            <p:cNvSpPr>
              <a:spLocks noChangeShapeType="1"/>
            </p:cNvSpPr>
            <p:nvPr/>
          </p:nvSpPr>
          <p:spPr bwMode="auto">
            <a:xfrm flipV="1">
              <a:off x="1973" y="1071"/>
              <a:ext cx="227" cy="136"/>
            </a:xfrm>
            <a:prstGeom prst="line">
              <a:avLst/>
            </a:prstGeom>
            <a:noFill/>
            <a:ln w="25400">
              <a:solidFill>
                <a:schemeClr val="tx1"/>
              </a:solidFill>
              <a:round/>
              <a:headEnd/>
              <a:tailEnd/>
            </a:ln>
          </p:spPr>
          <p:txBody>
            <a:bodyPr/>
            <a:lstStyle/>
            <a:p>
              <a:endParaRPr lang="en-GB"/>
            </a:p>
          </p:txBody>
        </p:sp>
        <p:sp>
          <p:nvSpPr>
            <p:cNvPr id="168" name="Line 65"/>
            <p:cNvSpPr>
              <a:spLocks noChangeShapeType="1"/>
            </p:cNvSpPr>
            <p:nvPr/>
          </p:nvSpPr>
          <p:spPr bwMode="auto">
            <a:xfrm rot="3600000" flipV="1">
              <a:off x="1972" y="936"/>
              <a:ext cx="227" cy="136"/>
            </a:xfrm>
            <a:prstGeom prst="line">
              <a:avLst/>
            </a:prstGeom>
            <a:noFill/>
            <a:ln w="25400">
              <a:solidFill>
                <a:schemeClr val="tx1"/>
              </a:solidFill>
              <a:round/>
              <a:headEnd/>
              <a:tailEnd/>
            </a:ln>
          </p:spPr>
          <p:txBody>
            <a:bodyPr/>
            <a:lstStyle/>
            <a:p>
              <a:endParaRPr lang="en-GB"/>
            </a:p>
          </p:txBody>
        </p:sp>
        <p:sp>
          <p:nvSpPr>
            <p:cNvPr id="169" name="Line 66"/>
            <p:cNvSpPr>
              <a:spLocks noChangeShapeType="1"/>
            </p:cNvSpPr>
            <p:nvPr/>
          </p:nvSpPr>
          <p:spPr bwMode="auto">
            <a:xfrm flipV="1">
              <a:off x="1973" y="799"/>
              <a:ext cx="227" cy="136"/>
            </a:xfrm>
            <a:prstGeom prst="line">
              <a:avLst/>
            </a:prstGeom>
            <a:noFill/>
            <a:ln w="25400">
              <a:solidFill>
                <a:schemeClr val="tx1"/>
              </a:solidFill>
              <a:round/>
              <a:headEnd/>
              <a:tailEnd/>
            </a:ln>
          </p:spPr>
          <p:txBody>
            <a:bodyPr/>
            <a:lstStyle/>
            <a:p>
              <a:endParaRPr lang="en-GB"/>
            </a:p>
          </p:txBody>
        </p:sp>
        <p:sp>
          <p:nvSpPr>
            <p:cNvPr id="170" name="Oval 67"/>
            <p:cNvSpPr>
              <a:spLocks noChangeArrowheads="1"/>
            </p:cNvSpPr>
            <p:nvPr/>
          </p:nvSpPr>
          <p:spPr bwMode="auto">
            <a:xfrm rot="-2327466">
              <a:off x="1474" y="1706"/>
              <a:ext cx="136" cy="1179"/>
            </a:xfrm>
            <a:prstGeom prst="ellipse">
              <a:avLst/>
            </a:prstGeom>
            <a:solidFill>
              <a:schemeClr val="bg1"/>
            </a:solidFill>
            <a:ln w="9525">
              <a:solidFill>
                <a:srgbClr val="808080"/>
              </a:solidFill>
              <a:round/>
              <a:headEnd/>
              <a:tailEnd/>
            </a:ln>
          </p:spPr>
          <p:txBody>
            <a:bodyPr wrap="none" anchor="ctr"/>
            <a:lstStyle/>
            <a:p>
              <a:endParaRPr lang="en-GB"/>
            </a:p>
          </p:txBody>
        </p:sp>
        <p:sp>
          <p:nvSpPr>
            <p:cNvPr id="171" name="Line 68"/>
            <p:cNvSpPr>
              <a:spLocks noChangeShapeType="1"/>
            </p:cNvSpPr>
            <p:nvPr/>
          </p:nvSpPr>
          <p:spPr bwMode="auto">
            <a:xfrm rot="8460000" flipV="1">
              <a:off x="1519" y="1879"/>
              <a:ext cx="0" cy="780"/>
            </a:xfrm>
            <a:prstGeom prst="line">
              <a:avLst/>
            </a:prstGeom>
            <a:noFill/>
            <a:ln w="31750">
              <a:solidFill>
                <a:srgbClr val="FF0000"/>
              </a:solidFill>
              <a:round/>
              <a:headEnd/>
              <a:tailEnd type="oval" w="lg" len="lg"/>
            </a:ln>
          </p:spPr>
          <p:txBody>
            <a:bodyPr/>
            <a:lstStyle/>
            <a:p>
              <a:endParaRPr lang="en-GB"/>
            </a:p>
          </p:txBody>
        </p:sp>
        <p:sp>
          <p:nvSpPr>
            <p:cNvPr id="172" name="Line 69"/>
            <p:cNvSpPr>
              <a:spLocks noChangeShapeType="1"/>
            </p:cNvSpPr>
            <p:nvPr/>
          </p:nvSpPr>
          <p:spPr bwMode="auto">
            <a:xfrm flipV="1">
              <a:off x="1429" y="2110"/>
              <a:ext cx="45" cy="61"/>
            </a:xfrm>
            <a:prstGeom prst="line">
              <a:avLst/>
            </a:prstGeom>
            <a:noFill/>
            <a:ln w="9525">
              <a:solidFill>
                <a:schemeClr val="tx1"/>
              </a:solidFill>
              <a:round/>
              <a:headEnd/>
              <a:tailEnd/>
            </a:ln>
          </p:spPr>
          <p:txBody>
            <a:bodyPr/>
            <a:lstStyle/>
            <a:p>
              <a:endParaRPr lang="en-GB"/>
            </a:p>
          </p:txBody>
        </p:sp>
        <p:sp>
          <p:nvSpPr>
            <p:cNvPr id="173" name="Line 70"/>
            <p:cNvSpPr>
              <a:spLocks noChangeShapeType="1"/>
            </p:cNvSpPr>
            <p:nvPr/>
          </p:nvSpPr>
          <p:spPr bwMode="auto">
            <a:xfrm flipV="1">
              <a:off x="1474" y="2203"/>
              <a:ext cx="46" cy="61"/>
            </a:xfrm>
            <a:prstGeom prst="line">
              <a:avLst/>
            </a:prstGeom>
            <a:noFill/>
            <a:ln w="9525">
              <a:solidFill>
                <a:schemeClr val="tx1"/>
              </a:solidFill>
              <a:round/>
              <a:headEnd/>
              <a:tailEnd/>
            </a:ln>
          </p:spPr>
          <p:txBody>
            <a:bodyPr/>
            <a:lstStyle/>
            <a:p>
              <a:endParaRPr lang="en-GB"/>
            </a:p>
          </p:txBody>
        </p:sp>
        <p:sp>
          <p:nvSpPr>
            <p:cNvPr id="174" name="Line 71"/>
            <p:cNvSpPr>
              <a:spLocks noChangeShapeType="1"/>
            </p:cNvSpPr>
            <p:nvPr/>
          </p:nvSpPr>
          <p:spPr bwMode="auto">
            <a:xfrm flipV="1">
              <a:off x="1542" y="2296"/>
              <a:ext cx="45" cy="61"/>
            </a:xfrm>
            <a:prstGeom prst="line">
              <a:avLst/>
            </a:prstGeom>
            <a:noFill/>
            <a:ln w="9525">
              <a:solidFill>
                <a:schemeClr val="tx1"/>
              </a:solidFill>
              <a:round/>
              <a:headEnd/>
              <a:tailEnd/>
            </a:ln>
          </p:spPr>
          <p:txBody>
            <a:bodyPr/>
            <a:lstStyle/>
            <a:p>
              <a:endParaRPr lang="en-GB"/>
            </a:p>
          </p:txBody>
        </p:sp>
        <p:sp>
          <p:nvSpPr>
            <p:cNvPr id="175" name="Line 72"/>
            <p:cNvSpPr>
              <a:spLocks noChangeShapeType="1"/>
            </p:cNvSpPr>
            <p:nvPr/>
          </p:nvSpPr>
          <p:spPr bwMode="auto">
            <a:xfrm flipV="1">
              <a:off x="1610" y="2420"/>
              <a:ext cx="45" cy="61"/>
            </a:xfrm>
            <a:prstGeom prst="line">
              <a:avLst/>
            </a:prstGeom>
            <a:noFill/>
            <a:ln w="9525">
              <a:solidFill>
                <a:schemeClr val="tx1"/>
              </a:solidFill>
              <a:round/>
              <a:headEnd/>
              <a:tailEnd/>
            </a:ln>
          </p:spPr>
          <p:txBody>
            <a:bodyPr/>
            <a:lstStyle/>
            <a:p>
              <a:endParaRPr lang="en-GB"/>
            </a:p>
          </p:txBody>
        </p:sp>
        <p:sp>
          <p:nvSpPr>
            <p:cNvPr id="176" name="Rectangle 73"/>
            <p:cNvSpPr>
              <a:spLocks noChangeArrowheads="1"/>
            </p:cNvSpPr>
            <p:nvPr/>
          </p:nvSpPr>
          <p:spPr bwMode="auto">
            <a:xfrm flipH="1">
              <a:off x="2063" y="346"/>
              <a:ext cx="46" cy="317"/>
            </a:xfrm>
            <a:prstGeom prst="rect">
              <a:avLst/>
            </a:prstGeom>
            <a:solidFill>
              <a:schemeClr val="bg1"/>
            </a:solidFill>
            <a:ln w="9525">
              <a:solidFill>
                <a:schemeClr val="tx1"/>
              </a:solidFill>
              <a:miter lim="800000"/>
              <a:headEnd/>
              <a:tailEnd/>
            </a:ln>
          </p:spPr>
          <p:txBody>
            <a:bodyPr wrap="none" anchor="ctr"/>
            <a:lstStyle/>
            <a:p>
              <a:endParaRPr lang="en-GB"/>
            </a:p>
          </p:txBody>
        </p:sp>
        <p:sp>
          <p:nvSpPr>
            <p:cNvPr id="177" name="Rectangle 74"/>
            <p:cNvSpPr>
              <a:spLocks noChangeArrowheads="1"/>
            </p:cNvSpPr>
            <p:nvPr/>
          </p:nvSpPr>
          <p:spPr bwMode="auto">
            <a:xfrm rot="2963922">
              <a:off x="2381" y="2432"/>
              <a:ext cx="408" cy="45"/>
            </a:xfrm>
            <a:prstGeom prst="rect">
              <a:avLst/>
            </a:prstGeom>
            <a:solidFill>
              <a:srgbClr val="FFFF99">
                <a:alpha val="79999"/>
              </a:srgbClr>
            </a:solidFill>
            <a:ln w="9525">
              <a:solidFill>
                <a:schemeClr val="tx1"/>
              </a:solidFill>
              <a:miter lim="800000"/>
              <a:headEnd/>
              <a:tailEnd/>
            </a:ln>
          </p:spPr>
          <p:txBody>
            <a:bodyPr rot="10800000" vert="eaVert" wrap="none" anchor="ctr"/>
            <a:lstStyle/>
            <a:p>
              <a:endParaRPr lang="en-GB"/>
            </a:p>
          </p:txBody>
        </p:sp>
        <p:sp>
          <p:nvSpPr>
            <p:cNvPr id="178" name="Rectangle 75"/>
            <p:cNvSpPr>
              <a:spLocks noChangeArrowheads="1"/>
            </p:cNvSpPr>
            <p:nvPr/>
          </p:nvSpPr>
          <p:spPr bwMode="auto">
            <a:xfrm rot="2963922">
              <a:off x="2382" y="2425"/>
              <a:ext cx="249" cy="188"/>
            </a:xfrm>
            <a:prstGeom prst="rect">
              <a:avLst/>
            </a:prstGeom>
            <a:solidFill>
              <a:srgbClr val="FFFF99">
                <a:alpha val="79999"/>
              </a:srgbClr>
            </a:solidFill>
            <a:ln w="9525">
              <a:solidFill>
                <a:schemeClr val="tx1"/>
              </a:solidFill>
              <a:miter lim="800000"/>
              <a:headEnd/>
              <a:tailEnd/>
            </a:ln>
          </p:spPr>
          <p:txBody>
            <a:bodyPr rot="10800000" vert="eaVert" wrap="none" anchor="ctr"/>
            <a:lstStyle/>
            <a:p>
              <a:endParaRPr lang="en-GB"/>
            </a:p>
          </p:txBody>
        </p:sp>
      </p:grpSp>
      <p:sp>
        <p:nvSpPr>
          <p:cNvPr id="179" name="Text Box 49"/>
          <p:cNvSpPr txBox="1">
            <a:spLocks noChangeArrowheads="1"/>
          </p:cNvSpPr>
          <p:nvPr/>
        </p:nvSpPr>
        <p:spPr bwMode="auto">
          <a:xfrm>
            <a:off x="1126581" y="19317617"/>
            <a:ext cx="10817225" cy="567185"/>
          </a:xfrm>
          <a:prstGeom prst="rect">
            <a:avLst/>
          </a:prstGeom>
          <a:noFill/>
          <a:ln w="9525" algn="ctr">
            <a:noFill/>
            <a:miter lim="800000"/>
            <a:headEnd/>
            <a:tailEnd/>
          </a:ln>
          <a:effectLst/>
        </p:spPr>
        <p:txBody>
          <a:bodyPr lIns="74021" tIns="37010" rIns="74021" bIns="37010">
            <a:spAutoFit/>
          </a:bodyPr>
          <a:lstStyle/>
          <a:p>
            <a:pPr defTabSz="3497263">
              <a:spcBef>
                <a:spcPct val="50000"/>
              </a:spcBef>
              <a:defRPr/>
            </a:pPr>
            <a:r>
              <a:rPr lang="en-GB" i="1">
                <a:solidFill>
                  <a:srgbClr val="000066"/>
                </a:solidFill>
              </a:rPr>
              <a:t>b) Immobilization of metal complex</a:t>
            </a:r>
          </a:p>
        </p:txBody>
      </p:sp>
      <p:sp>
        <p:nvSpPr>
          <p:cNvPr id="180" name="Text Box 48"/>
          <p:cNvSpPr txBox="1">
            <a:spLocks noChangeArrowheads="1"/>
          </p:cNvSpPr>
          <p:nvPr/>
        </p:nvSpPr>
        <p:spPr bwMode="auto">
          <a:xfrm>
            <a:off x="4993730" y="20039929"/>
            <a:ext cx="8777684" cy="3090953"/>
          </a:xfrm>
          <a:prstGeom prst="rect">
            <a:avLst/>
          </a:prstGeom>
          <a:noFill/>
          <a:ln w="9525">
            <a:noFill/>
            <a:miter lim="800000"/>
            <a:headEnd/>
            <a:tailEnd/>
          </a:ln>
        </p:spPr>
        <p:txBody>
          <a:bodyPr wrap="square" lIns="74021" tIns="37010" rIns="74021" bIns="37010">
            <a:spAutoFit/>
          </a:bodyPr>
          <a:lstStyle/>
          <a:p>
            <a:pPr defTabSz="3497263">
              <a:spcBef>
                <a:spcPct val="50000"/>
              </a:spcBef>
              <a:defRPr/>
            </a:pPr>
            <a:r>
              <a:rPr lang="en-GB" sz="2800"/>
              <a:t>1.0 g of Cr-zeolite (host) </a:t>
            </a:r>
            <a:r>
              <a:rPr lang="en-GB" sz="2800" smtClean="0"/>
              <a:t>is refluxed </a:t>
            </a:r>
            <a:r>
              <a:rPr lang="en-GB" sz="2800"/>
              <a:t>with 2.8 mmol of ligand L in 100 mL ethanol for 24 h.</a:t>
            </a:r>
          </a:p>
          <a:p>
            <a:pPr defTabSz="3497263">
              <a:spcBef>
                <a:spcPct val="50000"/>
              </a:spcBef>
              <a:defRPr/>
            </a:pPr>
            <a:r>
              <a:rPr lang="en-GB" sz="2800"/>
              <a:t>Soxhlet extraction was carried out for 6 h with 50 mL of dichloromethane.</a:t>
            </a:r>
          </a:p>
          <a:p>
            <a:pPr defTabSz="3497263">
              <a:spcBef>
                <a:spcPct val="50000"/>
              </a:spcBef>
              <a:defRPr/>
            </a:pPr>
            <a:r>
              <a:rPr lang="en-GB" sz="2800"/>
              <a:t>Finally, the solid is stabilised in 50 mL of NaNO</a:t>
            </a:r>
            <a:r>
              <a:rPr lang="en-GB" sz="2800" baseline="-25000"/>
              <a:t>3</a:t>
            </a:r>
            <a:r>
              <a:rPr lang="en-GB" sz="2800"/>
              <a:t> 0.01 M for 24 h.</a:t>
            </a:r>
          </a:p>
        </p:txBody>
      </p:sp>
      <p:sp>
        <p:nvSpPr>
          <p:cNvPr id="182" name="Text Box 48"/>
          <p:cNvSpPr txBox="1">
            <a:spLocks noChangeArrowheads="1"/>
          </p:cNvSpPr>
          <p:nvPr/>
        </p:nvSpPr>
        <p:spPr bwMode="auto">
          <a:xfrm>
            <a:off x="1836194" y="21068629"/>
            <a:ext cx="2592387" cy="768350"/>
          </a:xfrm>
          <a:prstGeom prst="rect">
            <a:avLst/>
          </a:prstGeom>
          <a:noFill/>
          <a:ln w="9525">
            <a:noFill/>
            <a:miter lim="800000"/>
            <a:headEnd/>
            <a:tailEnd/>
          </a:ln>
        </p:spPr>
        <p:txBody>
          <a:bodyPr lIns="74021" tIns="37010" rIns="74021" bIns="37010">
            <a:spAutoFit/>
          </a:bodyPr>
          <a:lstStyle/>
          <a:p>
            <a:pPr defTabSz="3497263">
              <a:spcBef>
                <a:spcPct val="50000"/>
              </a:spcBef>
              <a:defRPr/>
            </a:pPr>
            <a:r>
              <a:rPr lang="en-GB" sz="1800"/>
              <a:t>Diphenyltriazene ligand </a:t>
            </a:r>
          </a:p>
          <a:p>
            <a:pPr algn="ctr" defTabSz="3497263">
              <a:spcBef>
                <a:spcPct val="50000"/>
              </a:spcBef>
              <a:defRPr/>
            </a:pPr>
            <a:r>
              <a:rPr lang="en-GB" sz="1800"/>
              <a:t>(ligand L)</a:t>
            </a:r>
          </a:p>
        </p:txBody>
      </p:sp>
      <p:pic>
        <p:nvPicPr>
          <p:cNvPr id="183" name="Picture 138"/>
          <p:cNvPicPr>
            <a:picLocks noChangeAspect="1" noChangeArrowheads="1"/>
          </p:cNvPicPr>
          <p:nvPr/>
        </p:nvPicPr>
        <p:blipFill>
          <a:blip r:embed="rId12" cstate="print"/>
          <a:srcRect/>
          <a:stretch>
            <a:fillRect/>
          </a:stretch>
        </p:blipFill>
        <p:spPr bwMode="auto">
          <a:xfrm>
            <a:off x="1907631" y="20252654"/>
            <a:ext cx="2478088" cy="763588"/>
          </a:xfrm>
          <a:prstGeom prst="rect">
            <a:avLst/>
          </a:prstGeom>
          <a:noFill/>
          <a:ln w="9525">
            <a:noFill/>
            <a:miter lim="800000"/>
            <a:headEnd/>
            <a:tailEnd/>
          </a:ln>
        </p:spPr>
      </p:pic>
      <p:sp>
        <p:nvSpPr>
          <p:cNvPr id="185" name="Text Box 48"/>
          <p:cNvSpPr txBox="1">
            <a:spLocks noChangeArrowheads="1"/>
          </p:cNvSpPr>
          <p:nvPr/>
        </p:nvSpPr>
        <p:spPr bwMode="auto">
          <a:xfrm>
            <a:off x="2826593" y="17752767"/>
            <a:ext cx="10728797" cy="936517"/>
          </a:xfrm>
          <a:prstGeom prst="rect">
            <a:avLst/>
          </a:prstGeom>
          <a:noFill/>
          <a:ln w="9525">
            <a:noFill/>
            <a:miter lim="800000"/>
            <a:headEnd/>
            <a:tailEnd/>
          </a:ln>
        </p:spPr>
        <p:txBody>
          <a:bodyPr wrap="square" lIns="74021" tIns="37010" rIns="74021" bIns="37010">
            <a:spAutoFit/>
          </a:bodyPr>
          <a:lstStyle/>
          <a:p>
            <a:pPr algn="just" defTabSz="3497263">
              <a:spcBef>
                <a:spcPct val="50000"/>
              </a:spcBef>
              <a:defRPr/>
            </a:pPr>
            <a:r>
              <a:rPr lang="en-GB" sz="2800"/>
              <a:t>150.0 mL of K</a:t>
            </a:r>
            <a:r>
              <a:rPr lang="en-GB" sz="2800" baseline="-25000"/>
              <a:t>2</a:t>
            </a:r>
            <a:r>
              <a:rPr lang="en-GB" sz="2800"/>
              <a:t>Cr</a:t>
            </a:r>
            <a:r>
              <a:rPr lang="en-GB" sz="2800" baseline="-25000"/>
              <a:t>2</a:t>
            </a:r>
            <a:r>
              <a:rPr lang="en-GB" sz="2800"/>
              <a:t>O</a:t>
            </a:r>
            <a:r>
              <a:rPr lang="en-GB" sz="2800" baseline="-25000"/>
              <a:t>7</a:t>
            </a:r>
            <a:r>
              <a:rPr lang="en-GB" sz="2800"/>
              <a:t> (100 mg</a:t>
            </a:r>
            <a:r>
              <a:rPr lang="en-GB" sz="2800" baseline="-25000"/>
              <a:t>Cr</a:t>
            </a:r>
            <a:r>
              <a:rPr lang="en-GB" sz="2800"/>
              <a:t>/L); Biomass concentration: 5.0 g/L, 1.0 g of  zeolite (HY or NaY) and pH kept at 4.0</a:t>
            </a:r>
          </a:p>
        </p:txBody>
      </p:sp>
      <p:sp>
        <p:nvSpPr>
          <p:cNvPr id="186" name="Text Box 48"/>
          <p:cNvSpPr txBox="1">
            <a:spLocks noChangeArrowheads="1"/>
          </p:cNvSpPr>
          <p:nvPr/>
        </p:nvSpPr>
        <p:spPr bwMode="auto">
          <a:xfrm>
            <a:off x="1099394" y="16436131"/>
            <a:ext cx="12455996" cy="936517"/>
          </a:xfrm>
          <a:prstGeom prst="rect">
            <a:avLst/>
          </a:prstGeom>
          <a:noFill/>
          <a:ln w="9525">
            <a:noFill/>
            <a:miter lim="800000"/>
            <a:headEnd/>
            <a:tailEnd/>
          </a:ln>
        </p:spPr>
        <p:txBody>
          <a:bodyPr wrap="square" lIns="74021" tIns="37010" rIns="74021" bIns="37010">
            <a:spAutoFit/>
          </a:bodyPr>
          <a:lstStyle/>
          <a:p>
            <a:pPr algn="just" defTabSz="3497263">
              <a:spcBef>
                <a:spcPct val="50000"/>
              </a:spcBef>
              <a:defRPr/>
            </a:pPr>
            <a:r>
              <a:rPr lang="en-GB" sz="2800"/>
              <a:t>Work was carried out in batch reactors, in either single-step or sequencing </a:t>
            </a:r>
            <a:r>
              <a:rPr lang="en-GB" sz="2800" smtClean="0"/>
              <a:t>batch reactor (SBR) operation</a:t>
            </a:r>
            <a:r>
              <a:rPr lang="en-GB" sz="2800"/>
              <a:t>. All reactors were started with:</a:t>
            </a:r>
          </a:p>
        </p:txBody>
      </p:sp>
      <p:graphicFrame>
        <p:nvGraphicFramePr>
          <p:cNvPr id="1030" name="Object 6"/>
          <p:cNvGraphicFramePr>
            <a:graphicFrameLocks noChangeAspect="1"/>
          </p:cNvGraphicFramePr>
          <p:nvPr/>
        </p:nvGraphicFramePr>
        <p:xfrm>
          <a:off x="5778526" y="26229219"/>
          <a:ext cx="7395803" cy="1872208"/>
        </p:xfrm>
        <a:graphic>
          <a:graphicData uri="http://schemas.openxmlformats.org/presentationml/2006/ole">
            <p:oleObj spid="_x0000_s1030" r:id="rId13" imgW="6057720" imgH="1533240" progId="">
              <p:embed/>
            </p:oleObj>
          </a:graphicData>
        </a:graphic>
      </p:graphicFrame>
      <p:sp>
        <p:nvSpPr>
          <p:cNvPr id="189" name="CaixaDeTexto 188"/>
          <p:cNvSpPr txBox="1"/>
          <p:nvPr/>
        </p:nvSpPr>
        <p:spPr>
          <a:xfrm>
            <a:off x="3042222" y="26343618"/>
            <a:ext cx="2052165" cy="461665"/>
          </a:xfrm>
          <a:prstGeom prst="rect">
            <a:avLst/>
          </a:prstGeom>
          <a:noFill/>
        </p:spPr>
        <p:txBody>
          <a:bodyPr wrap="none" rtlCol="0">
            <a:spAutoFit/>
          </a:bodyPr>
          <a:lstStyle/>
          <a:p>
            <a:r>
              <a:rPr lang="en-GB" sz="2400" smtClean="0"/>
              <a:t>Cyclohexene:</a:t>
            </a:r>
            <a:endParaRPr lang="en-GB" sz="2400"/>
          </a:p>
        </p:txBody>
      </p:sp>
      <p:sp>
        <p:nvSpPr>
          <p:cNvPr id="190" name="CaixaDeTexto 189"/>
          <p:cNvSpPr txBox="1"/>
          <p:nvPr/>
        </p:nvSpPr>
        <p:spPr>
          <a:xfrm>
            <a:off x="3078289" y="27423738"/>
            <a:ext cx="2121093" cy="461665"/>
          </a:xfrm>
          <a:prstGeom prst="rect">
            <a:avLst/>
          </a:prstGeom>
          <a:noFill/>
        </p:spPr>
        <p:txBody>
          <a:bodyPr wrap="none" rtlCol="0">
            <a:spAutoFit/>
          </a:bodyPr>
          <a:lstStyle/>
          <a:p>
            <a:r>
              <a:rPr lang="en-GB" sz="2400" smtClean="0"/>
              <a:t>Cyclohexanol:</a:t>
            </a:r>
            <a:endParaRPr lang="en-GB" sz="2400"/>
          </a:p>
        </p:txBody>
      </p:sp>
      <p:sp>
        <p:nvSpPr>
          <p:cNvPr id="191" name="Text Box 214"/>
          <p:cNvSpPr txBox="1">
            <a:spLocks noChangeArrowheads="1"/>
          </p:cNvSpPr>
          <p:nvPr/>
        </p:nvSpPr>
        <p:spPr bwMode="auto">
          <a:xfrm>
            <a:off x="14851534" y="14437905"/>
            <a:ext cx="12817475" cy="2862322"/>
          </a:xfrm>
          <a:prstGeom prst="rect">
            <a:avLst/>
          </a:prstGeom>
          <a:noFill/>
          <a:ln w="9525">
            <a:noFill/>
            <a:miter lim="800000"/>
            <a:headEnd/>
            <a:tailEnd/>
          </a:ln>
        </p:spPr>
        <p:txBody>
          <a:bodyPr>
            <a:spAutoFit/>
          </a:bodyPr>
          <a:lstStyle/>
          <a:p>
            <a:pPr algn="just" defTabSz="2952750">
              <a:spcBef>
                <a:spcPct val="50000"/>
              </a:spcBef>
            </a:pPr>
            <a:r>
              <a:rPr lang="en-GB" sz="3600" b="1" dirty="0" smtClean="0"/>
              <a:t>Experimental Results</a:t>
            </a:r>
          </a:p>
          <a:p>
            <a:pPr algn="just" defTabSz="2952750">
              <a:spcBef>
                <a:spcPct val="50000"/>
              </a:spcBef>
            </a:pPr>
            <a:endParaRPr lang="en-GB" dirty="0"/>
          </a:p>
          <a:p>
            <a:pPr algn="just" defTabSz="2952750">
              <a:spcBef>
                <a:spcPct val="50000"/>
              </a:spcBef>
            </a:pPr>
            <a:endParaRPr lang="en-GB" dirty="0"/>
          </a:p>
          <a:p>
            <a:pPr algn="just" defTabSz="2952750">
              <a:spcBef>
                <a:spcPct val="50000"/>
              </a:spcBef>
            </a:pPr>
            <a:endParaRPr lang="en-GB" dirty="0"/>
          </a:p>
        </p:txBody>
      </p:sp>
      <p:sp>
        <p:nvSpPr>
          <p:cNvPr id="196" name="CaixaDeTexto 195"/>
          <p:cNvSpPr txBox="1"/>
          <p:nvPr/>
        </p:nvSpPr>
        <p:spPr>
          <a:xfrm>
            <a:off x="14923542" y="18884403"/>
            <a:ext cx="8424936" cy="813407"/>
          </a:xfrm>
          <a:prstGeom prst="rect">
            <a:avLst/>
          </a:prstGeom>
          <a:noFill/>
          <a:ln w="9525">
            <a:noFill/>
            <a:miter lim="800000"/>
            <a:headEnd/>
            <a:tailEnd/>
          </a:ln>
        </p:spPr>
        <p:txBody>
          <a:bodyPr wrap="square" lIns="74021" tIns="37010" rIns="74021" bIns="37010">
            <a:spAutoFit/>
          </a:bodyPr>
          <a:lstStyle/>
          <a:p>
            <a:pPr defTabSz="3497263">
              <a:spcBef>
                <a:spcPct val="50000"/>
              </a:spcBef>
              <a:defRPr/>
            </a:pPr>
            <a:r>
              <a:rPr lang="en-GB" sz="2400" dirty="0" smtClean="0"/>
              <a:t>Cr(VI) evolution and final total Cr concentration for systems based on HY and NaY zeolites.</a:t>
            </a:r>
            <a:endParaRPr lang="en-GB" sz="2400" dirty="0"/>
          </a:p>
        </p:txBody>
      </p:sp>
      <p:sp>
        <p:nvSpPr>
          <p:cNvPr id="197" name="Text Box 38"/>
          <p:cNvSpPr txBox="1">
            <a:spLocks noChangeArrowheads="1"/>
          </p:cNvSpPr>
          <p:nvPr/>
        </p:nvSpPr>
        <p:spPr bwMode="auto">
          <a:xfrm>
            <a:off x="14779526" y="15572035"/>
            <a:ext cx="9464675" cy="474663"/>
          </a:xfrm>
          <a:prstGeom prst="rect">
            <a:avLst/>
          </a:prstGeom>
          <a:noFill/>
          <a:ln w="9525">
            <a:noFill/>
            <a:miter lim="800000"/>
            <a:headEnd/>
            <a:tailEnd/>
          </a:ln>
          <a:effectLst/>
        </p:spPr>
        <p:txBody>
          <a:bodyPr lIns="74021" tIns="37010" rIns="74021" bIns="37010">
            <a:spAutoFit/>
          </a:bodyPr>
          <a:lstStyle/>
          <a:p>
            <a:pPr defTabSz="3497991">
              <a:spcBef>
                <a:spcPct val="50000"/>
              </a:spcBef>
              <a:defRPr/>
            </a:pPr>
            <a:r>
              <a:rPr lang="en-GB" sz="2600" i="1" dirty="0">
                <a:solidFill>
                  <a:srgbClr val="000066"/>
                </a:solidFill>
              </a:rPr>
              <a:t>Biotreatment of aqueous </a:t>
            </a:r>
            <a:r>
              <a:rPr lang="en-GB" sz="2600" i="1" dirty="0" smtClean="0">
                <a:solidFill>
                  <a:srgbClr val="000066"/>
                </a:solidFill>
              </a:rPr>
              <a:t>Cr(VI) on </a:t>
            </a:r>
            <a:r>
              <a:rPr lang="en-GB" sz="2600" i="1" dirty="0">
                <a:solidFill>
                  <a:srgbClr val="000066"/>
                </a:solidFill>
              </a:rPr>
              <a:t>single-batch </a:t>
            </a:r>
          </a:p>
        </p:txBody>
      </p:sp>
      <p:sp>
        <p:nvSpPr>
          <p:cNvPr id="198" name="Text Box 38"/>
          <p:cNvSpPr txBox="1">
            <a:spLocks noChangeArrowheads="1"/>
          </p:cNvSpPr>
          <p:nvPr/>
        </p:nvSpPr>
        <p:spPr bwMode="auto">
          <a:xfrm>
            <a:off x="23780526" y="15572035"/>
            <a:ext cx="10225087" cy="474663"/>
          </a:xfrm>
          <a:prstGeom prst="rect">
            <a:avLst/>
          </a:prstGeom>
          <a:noFill/>
          <a:ln w="9525">
            <a:noFill/>
            <a:miter lim="800000"/>
            <a:headEnd/>
            <a:tailEnd/>
          </a:ln>
          <a:effectLst/>
        </p:spPr>
        <p:txBody>
          <a:bodyPr lIns="74021" tIns="37010" rIns="74021" bIns="37010">
            <a:spAutoFit/>
          </a:bodyPr>
          <a:lstStyle/>
          <a:p>
            <a:pPr defTabSz="3497991">
              <a:spcBef>
                <a:spcPct val="50000"/>
              </a:spcBef>
              <a:defRPr/>
            </a:pPr>
            <a:r>
              <a:rPr lang="en-GB" sz="2600" i="1">
                <a:solidFill>
                  <a:srgbClr val="000066"/>
                </a:solidFill>
              </a:rPr>
              <a:t>Biotreatment of aqueous </a:t>
            </a:r>
            <a:r>
              <a:rPr lang="en-GB" sz="2600" i="1" smtClean="0">
                <a:solidFill>
                  <a:srgbClr val="000066"/>
                </a:solidFill>
              </a:rPr>
              <a:t>Cr(VI) on </a:t>
            </a:r>
            <a:r>
              <a:rPr lang="en-GB" sz="2600" i="1">
                <a:solidFill>
                  <a:srgbClr val="000066"/>
                </a:solidFill>
              </a:rPr>
              <a:t>sequencing batch reactor (SBR) </a:t>
            </a:r>
          </a:p>
        </p:txBody>
      </p:sp>
      <p:sp>
        <p:nvSpPr>
          <p:cNvPr id="199" name="CaixaDeTexto 198"/>
          <p:cNvSpPr txBox="1"/>
          <p:nvPr/>
        </p:nvSpPr>
        <p:spPr>
          <a:xfrm>
            <a:off x="23924542" y="18884403"/>
            <a:ext cx="9793088" cy="813407"/>
          </a:xfrm>
          <a:prstGeom prst="rect">
            <a:avLst/>
          </a:prstGeom>
          <a:noFill/>
          <a:ln w="9525">
            <a:noFill/>
            <a:miter lim="800000"/>
            <a:headEnd/>
            <a:tailEnd/>
          </a:ln>
        </p:spPr>
        <p:txBody>
          <a:bodyPr wrap="square" lIns="74021" tIns="37010" rIns="74021" bIns="37010">
            <a:spAutoFit/>
          </a:bodyPr>
          <a:lstStyle/>
          <a:p>
            <a:pPr defTabSz="3497263">
              <a:spcBef>
                <a:spcPct val="50000"/>
              </a:spcBef>
              <a:defRPr/>
            </a:pPr>
            <a:r>
              <a:rPr lang="en-GB" sz="2400" smtClean="0"/>
              <a:t>Cr(VI) evolution and final total Cr concentration for systems based on HY and NaY zeolites.</a:t>
            </a:r>
            <a:endParaRPr lang="en-GB" sz="2400"/>
          </a:p>
        </p:txBody>
      </p:sp>
      <p:graphicFrame>
        <p:nvGraphicFramePr>
          <p:cNvPr id="181" name="Chart 2"/>
          <p:cNvGraphicFramePr>
            <a:graphicFrameLocks/>
          </p:cNvGraphicFramePr>
          <p:nvPr/>
        </p:nvGraphicFramePr>
        <p:xfrm>
          <a:off x="28101006" y="16076091"/>
          <a:ext cx="3657600" cy="2752725"/>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187" name="Chart 2"/>
          <p:cNvGraphicFramePr>
            <a:graphicFrameLocks/>
          </p:cNvGraphicFramePr>
          <p:nvPr/>
        </p:nvGraphicFramePr>
        <p:xfrm>
          <a:off x="23708518" y="16004083"/>
          <a:ext cx="4276725" cy="2857500"/>
        </p:xfrm>
        <a:graphic>
          <a:graphicData uri="http://schemas.openxmlformats.org/drawingml/2006/chart">
            <c:chart xmlns:c="http://schemas.openxmlformats.org/drawingml/2006/chart" xmlns:r="http://schemas.openxmlformats.org/officeDocument/2006/relationships" r:id="rId15"/>
          </a:graphicData>
        </a:graphic>
      </p:graphicFrame>
      <p:graphicFrame>
        <p:nvGraphicFramePr>
          <p:cNvPr id="188" name="Chart 1"/>
          <p:cNvGraphicFramePr>
            <a:graphicFrameLocks/>
          </p:cNvGraphicFramePr>
          <p:nvPr/>
        </p:nvGraphicFramePr>
        <p:xfrm>
          <a:off x="14707518" y="16220107"/>
          <a:ext cx="4267200" cy="2762250"/>
        </p:xfrm>
        <a:graphic>
          <a:graphicData uri="http://schemas.openxmlformats.org/drawingml/2006/chart">
            <c:chart xmlns:c="http://schemas.openxmlformats.org/drawingml/2006/chart" xmlns:r="http://schemas.openxmlformats.org/officeDocument/2006/relationships" r:id="rId16"/>
          </a:graphicData>
        </a:graphic>
      </p:graphicFrame>
      <p:graphicFrame>
        <p:nvGraphicFramePr>
          <p:cNvPr id="195" name="Chart 3"/>
          <p:cNvGraphicFramePr>
            <a:graphicFrameLocks/>
          </p:cNvGraphicFramePr>
          <p:nvPr/>
        </p:nvGraphicFramePr>
        <p:xfrm>
          <a:off x="19244022" y="16292115"/>
          <a:ext cx="3067050" cy="2324100"/>
        </p:xfrm>
        <a:graphic>
          <a:graphicData uri="http://schemas.openxmlformats.org/drawingml/2006/chart">
            <c:chart xmlns:c="http://schemas.openxmlformats.org/drawingml/2006/chart" xmlns:r="http://schemas.openxmlformats.org/officeDocument/2006/relationships" r:id="rId17"/>
          </a:graphicData>
        </a:graphic>
      </p:graphicFrame>
      <p:sp>
        <p:nvSpPr>
          <p:cNvPr id="201" name="CaixaDeTexto 200"/>
          <p:cNvSpPr txBox="1"/>
          <p:nvPr/>
        </p:nvSpPr>
        <p:spPr>
          <a:xfrm>
            <a:off x="34365702" y="15930496"/>
            <a:ext cx="6984776" cy="4322059"/>
          </a:xfrm>
          <a:prstGeom prst="rect">
            <a:avLst/>
          </a:prstGeom>
          <a:noFill/>
          <a:ln w="9525">
            <a:noFill/>
            <a:miter lim="800000"/>
            <a:headEnd/>
            <a:tailEnd/>
          </a:ln>
        </p:spPr>
        <p:txBody>
          <a:bodyPr wrap="square" lIns="74021" tIns="37010" rIns="74021" bIns="37010">
            <a:spAutoFit/>
          </a:bodyPr>
          <a:lstStyle/>
          <a:p>
            <a:pPr algn="just" defTabSz="3497263">
              <a:spcBef>
                <a:spcPct val="50000"/>
              </a:spcBef>
              <a:defRPr/>
            </a:pPr>
            <a:r>
              <a:rPr lang="en-GB" sz="2400" dirty="0" smtClean="0"/>
              <a:t>The operation of the </a:t>
            </a:r>
            <a:r>
              <a:rPr lang="en-GB" sz="2400" i="1" dirty="0" smtClean="0"/>
              <a:t>Arthrobacter viscosus-</a:t>
            </a:r>
            <a:r>
              <a:rPr lang="en-GB" sz="2400" dirty="0" smtClean="0"/>
              <a:t>zeolite system in SBR mode allows overcoming the limitation on Cr(VI) reduction witnessed after 24 hours (best illustrated by the single batch results).</a:t>
            </a:r>
          </a:p>
          <a:p>
            <a:pPr algn="just" defTabSz="3497263">
              <a:spcBef>
                <a:spcPct val="50000"/>
              </a:spcBef>
              <a:defRPr/>
            </a:pPr>
            <a:r>
              <a:rPr lang="en-GB" sz="2400" dirty="0" smtClean="0"/>
              <a:t>HY zeolite proved to be the best support for assisting the initial Cr(VI) reduction, which explains the better comparative results using this zeolite in SBR mode. NaY zeolite proved to be the best support for the </a:t>
            </a:r>
            <a:r>
              <a:rPr lang="en-GB" sz="2400" dirty="0" err="1" smtClean="0"/>
              <a:t>subsequential</a:t>
            </a:r>
            <a:r>
              <a:rPr lang="en-GB" sz="2400" dirty="0" smtClean="0"/>
              <a:t> Cr(III) removal, which explains the better performance of this support in single-batch experiments.</a:t>
            </a:r>
            <a:endParaRPr lang="en-GB" sz="2400" dirty="0"/>
          </a:p>
        </p:txBody>
      </p:sp>
      <p:sp>
        <p:nvSpPr>
          <p:cNvPr id="192" name="Text Box 38"/>
          <p:cNvSpPr txBox="1">
            <a:spLocks noChangeArrowheads="1"/>
          </p:cNvSpPr>
          <p:nvPr/>
        </p:nvSpPr>
        <p:spPr bwMode="auto">
          <a:xfrm>
            <a:off x="14779526" y="20497972"/>
            <a:ext cx="9464675" cy="474663"/>
          </a:xfrm>
          <a:prstGeom prst="rect">
            <a:avLst/>
          </a:prstGeom>
          <a:noFill/>
          <a:ln w="9525">
            <a:noFill/>
            <a:miter lim="800000"/>
            <a:headEnd/>
            <a:tailEnd/>
          </a:ln>
          <a:effectLst/>
        </p:spPr>
        <p:txBody>
          <a:bodyPr lIns="74021" tIns="37010" rIns="74021" bIns="37010">
            <a:spAutoFit/>
          </a:bodyPr>
          <a:lstStyle/>
          <a:p>
            <a:pPr defTabSz="3497991">
              <a:spcBef>
                <a:spcPct val="50000"/>
              </a:spcBef>
              <a:defRPr/>
            </a:pPr>
            <a:r>
              <a:rPr lang="en-GB" sz="2600" i="1" dirty="0" smtClean="0">
                <a:solidFill>
                  <a:srgbClr val="000066"/>
                </a:solidFill>
              </a:rPr>
              <a:t>Oxidation of cyclohexanol</a:t>
            </a:r>
            <a:endParaRPr lang="en-GB" sz="2600" i="1" dirty="0">
              <a:solidFill>
                <a:srgbClr val="000066"/>
              </a:solidFill>
            </a:endParaRPr>
          </a:p>
        </p:txBody>
      </p:sp>
      <p:sp>
        <p:nvSpPr>
          <p:cNvPr id="209" name="Text Box 214"/>
          <p:cNvSpPr txBox="1">
            <a:spLocks noChangeArrowheads="1"/>
          </p:cNvSpPr>
          <p:nvPr/>
        </p:nvSpPr>
        <p:spPr bwMode="auto">
          <a:xfrm>
            <a:off x="14851534" y="27237331"/>
            <a:ext cx="25778864" cy="1384995"/>
          </a:xfrm>
          <a:prstGeom prst="rect">
            <a:avLst/>
          </a:prstGeom>
          <a:noFill/>
          <a:ln w="9525">
            <a:noFill/>
            <a:miter lim="800000"/>
            <a:headEnd/>
            <a:tailEnd/>
          </a:ln>
        </p:spPr>
        <p:txBody>
          <a:bodyPr wrap="square">
            <a:spAutoFit/>
          </a:bodyPr>
          <a:lstStyle/>
          <a:p>
            <a:pPr algn="just" defTabSz="2952750">
              <a:spcBef>
                <a:spcPct val="50000"/>
              </a:spcBef>
            </a:pPr>
            <a:r>
              <a:rPr lang="en-GB" sz="3600" b="1" dirty="0" err="1" smtClean="0"/>
              <a:t>Acknoledgements</a:t>
            </a:r>
            <a:endParaRPr lang="en-GB" sz="3600" b="1" dirty="0" smtClean="0"/>
          </a:p>
          <a:p>
            <a:pPr algn="just" defTabSz="2952750">
              <a:spcBef>
                <a:spcPct val="50000"/>
              </a:spcBef>
            </a:pPr>
            <a:r>
              <a:rPr lang="en-GB" dirty="0" smtClean="0"/>
              <a:t>Hugo </a:t>
            </a:r>
            <a:r>
              <a:rPr lang="en-GB" dirty="0" err="1" smtClean="0"/>
              <a:t>Figueiredo</a:t>
            </a:r>
            <a:r>
              <a:rPr lang="en-GB" dirty="0" smtClean="0"/>
              <a:t> is thankful to the FCT – </a:t>
            </a:r>
            <a:r>
              <a:rPr lang="en-GB" dirty="0" err="1" smtClean="0"/>
              <a:t>Fundação</a:t>
            </a:r>
            <a:r>
              <a:rPr lang="en-GB" dirty="0" smtClean="0"/>
              <a:t> </a:t>
            </a:r>
            <a:r>
              <a:rPr lang="en-GB" dirty="0" err="1" smtClean="0"/>
              <a:t>para</a:t>
            </a:r>
            <a:r>
              <a:rPr lang="en-GB" dirty="0" smtClean="0"/>
              <a:t> a </a:t>
            </a:r>
            <a:r>
              <a:rPr lang="en-GB" dirty="0" err="1" smtClean="0"/>
              <a:t>Ciência</a:t>
            </a:r>
            <a:r>
              <a:rPr lang="en-GB" dirty="0" smtClean="0"/>
              <a:t> e </a:t>
            </a:r>
            <a:r>
              <a:rPr lang="en-GB" dirty="0" err="1" smtClean="0"/>
              <a:t>Tecnologia</a:t>
            </a:r>
            <a:r>
              <a:rPr lang="en-GB" dirty="0" smtClean="0"/>
              <a:t> for the concession of a Ph.D. grant.</a:t>
            </a:r>
            <a:endParaRPr lang="en-GB" dirty="0"/>
          </a:p>
        </p:txBody>
      </p:sp>
      <p:sp>
        <p:nvSpPr>
          <p:cNvPr id="193" name="CaixaDeTexto 192"/>
          <p:cNvSpPr txBox="1"/>
          <p:nvPr/>
        </p:nvSpPr>
        <p:spPr>
          <a:xfrm>
            <a:off x="15355590" y="21764723"/>
            <a:ext cx="1656184" cy="369332"/>
          </a:xfrm>
          <a:prstGeom prst="rect">
            <a:avLst/>
          </a:prstGeom>
          <a:noFill/>
        </p:spPr>
        <p:txBody>
          <a:bodyPr wrap="square" rtlCol="0">
            <a:spAutoFit/>
          </a:bodyPr>
          <a:lstStyle/>
          <a:p>
            <a:r>
              <a:rPr lang="pt-PT" sz="1800" dirty="0" err="1" smtClean="0"/>
              <a:t>Blank</a:t>
            </a:r>
            <a:endParaRPr lang="pt-PT" sz="1800" dirty="0"/>
          </a:p>
        </p:txBody>
      </p:sp>
      <p:sp>
        <p:nvSpPr>
          <p:cNvPr id="194" name="CaixaDeTexto 193"/>
          <p:cNvSpPr txBox="1"/>
          <p:nvPr/>
        </p:nvSpPr>
        <p:spPr>
          <a:xfrm>
            <a:off x="15355590" y="22187479"/>
            <a:ext cx="1656184" cy="369332"/>
          </a:xfrm>
          <a:prstGeom prst="rect">
            <a:avLst/>
          </a:prstGeom>
          <a:noFill/>
        </p:spPr>
        <p:txBody>
          <a:bodyPr wrap="square" rtlCol="0">
            <a:spAutoFit/>
          </a:bodyPr>
          <a:lstStyle/>
          <a:p>
            <a:r>
              <a:rPr lang="pt-PT" sz="1800" dirty="0" smtClean="0"/>
              <a:t>NaY zeolite</a:t>
            </a:r>
            <a:endParaRPr lang="pt-PT" sz="1800" dirty="0"/>
          </a:p>
        </p:txBody>
      </p:sp>
      <p:sp>
        <p:nvSpPr>
          <p:cNvPr id="200" name="CaixaDeTexto 199"/>
          <p:cNvSpPr txBox="1"/>
          <p:nvPr/>
        </p:nvSpPr>
        <p:spPr>
          <a:xfrm>
            <a:off x="15355590" y="22547519"/>
            <a:ext cx="1656184" cy="369332"/>
          </a:xfrm>
          <a:prstGeom prst="rect">
            <a:avLst/>
          </a:prstGeom>
          <a:noFill/>
        </p:spPr>
        <p:txBody>
          <a:bodyPr wrap="square" rtlCol="0">
            <a:spAutoFit/>
          </a:bodyPr>
          <a:lstStyle/>
          <a:p>
            <a:r>
              <a:rPr lang="pt-PT" sz="1800" dirty="0" smtClean="0"/>
              <a:t>Cr-NaY1</a:t>
            </a:r>
            <a:endParaRPr lang="pt-PT" sz="1800" dirty="0"/>
          </a:p>
        </p:txBody>
      </p:sp>
      <p:sp>
        <p:nvSpPr>
          <p:cNvPr id="202" name="CaixaDeTexto 201"/>
          <p:cNvSpPr txBox="1"/>
          <p:nvPr/>
        </p:nvSpPr>
        <p:spPr>
          <a:xfrm>
            <a:off x="15355590" y="22916851"/>
            <a:ext cx="1656184" cy="369332"/>
          </a:xfrm>
          <a:prstGeom prst="rect">
            <a:avLst/>
          </a:prstGeom>
          <a:noFill/>
        </p:spPr>
        <p:txBody>
          <a:bodyPr wrap="square" rtlCol="0">
            <a:spAutoFit/>
          </a:bodyPr>
          <a:lstStyle/>
          <a:p>
            <a:r>
              <a:rPr lang="pt-PT" sz="1800" dirty="0" smtClean="0"/>
              <a:t>[</a:t>
            </a:r>
            <a:r>
              <a:rPr lang="pt-PT" sz="1800" dirty="0" err="1" smtClean="0"/>
              <a:t>Cr-L</a:t>
            </a:r>
            <a:r>
              <a:rPr lang="pt-PT" sz="1800" dirty="0" smtClean="0"/>
              <a:t>]-NaY1</a:t>
            </a:r>
            <a:endParaRPr lang="pt-PT" sz="1800" dirty="0"/>
          </a:p>
        </p:txBody>
      </p:sp>
      <p:sp>
        <p:nvSpPr>
          <p:cNvPr id="203" name="CaixaDeTexto 202"/>
          <p:cNvSpPr txBox="1"/>
          <p:nvPr/>
        </p:nvSpPr>
        <p:spPr>
          <a:xfrm>
            <a:off x="15355590" y="23339607"/>
            <a:ext cx="1656184" cy="369332"/>
          </a:xfrm>
          <a:prstGeom prst="rect">
            <a:avLst/>
          </a:prstGeom>
          <a:noFill/>
        </p:spPr>
        <p:txBody>
          <a:bodyPr wrap="square" rtlCol="0">
            <a:spAutoFit/>
          </a:bodyPr>
          <a:lstStyle/>
          <a:p>
            <a:r>
              <a:rPr lang="pt-PT" sz="1800" dirty="0" smtClean="0"/>
              <a:t>Cr-NaY2</a:t>
            </a:r>
            <a:endParaRPr lang="pt-PT" sz="1800" dirty="0"/>
          </a:p>
        </p:txBody>
      </p:sp>
      <p:sp>
        <p:nvSpPr>
          <p:cNvPr id="204" name="CaixaDeTexto 203"/>
          <p:cNvSpPr txBox="1"/>
          <p:nvPr/>
        </p:nvSpPr>
        <p:spPr>
          <a:xfrm>
            <a:off x="15355590" y="23708939"/>
            <a:ext cx="1656184" cy="369332"/>
          </a:xfrm>
          <a:prstGeom prst="rect">
            <a:avLst/>
          </a:prstGeom>
          <a:noFill/>
        </p:spPr>
        <p:txBody>
          <a:bodyPr wrap="square" rtlCol="0">
            <a:spAutoFit/>
          </a:bodyPr>
          <a:lstStyle/>
          <a:p>
            <a:r>
              <a:rPr lang="pt-PT" sz="1800" dirty="0" smtClean="0"/>
              <a:t>[</a:t>
            </a:r>
            <a:r>
              <a:rPr lang="pt-PT" sz="1800" dirty="0" err="1" smtClean="0"/>
              <a:t>Cr-L</a:t>
            </a:r>
            <a:r>
              <a:rPr lang="pt-PT" sz="1800" dirty="0" smtClean="0"/>
              <a:t>]-NaY2</a:t>
            </a:r>
            <a:endParaRPr lang="pt-PT" sz="1800" dirty="0"/>
          </a:p>
        </p:txBody>
      </p:sp>
      <p:sp>
        <p:nvSpPr>
          <p:cNvPr id="205" name="CaixaDeTexto 204"/>
          <p:cNvSpPr txBox="1"/>
          <p:nvPr/>
        </p:nvSpPr>
        <p:spPr>
          <a:xfrm>
            <a:off x="15355590" y="24131695"/>
            <a:ext cx="1656184" cy="369332"/>
          </a:xfrm>
          <a:prstGeom prst="rect">
            <a:avLst/>
          </a:prstGeom>
          <a:noFill/>
        </p:spPr>
        <p:txBody>
          <a:bodyPr wrap="square" rtlCol="0">
            <a:spAutoFit/>
          </a:bodyPr>
          <a:lstStyle/>
          <a:p>
            <a:r>
              <a:rPr lang="pt-PT" sz="1800" dirty="0" smtClean="0"/>
              <a:t>HY zeolite</a:t>
            </a:r>
            <a:endParaRPr lang="pt-PT" sz="1800" dirty="0"/>
          </a:p>
        </p:txBody>
      </p:sp>
      <p:sp>
        <p:nvSpPr>
          <p:cNvPr id="206" name="CaixaDeTexto 205"/>
          <p:cNvSpPr txBox="1"/>
          <p:nvPr/>
        </p:nvSpPr>
        <p:spPr>
          <a:xfrm>
            <a:off x="15355590" y="24501027"/>
            <a:ext cx="1656184" cy="369332"/>
          </a:xfrm>
          <a:prstGeom prst="rect">
            <a:avLst/>
          </a:prstGeom>
          <a:noFill/>
        </p:spPr>
        <p:txBody>
          <a:bodyPr wrap="square" rtlCol="0">
            <a:spAutoFit/>
          </a:bodyPr>
          <a:lstStyle/>
          <a:p>
            <a:r>
              <a:rPr lang="pt-PT" sz="1800" dirty="0" err="1" smtClean="0"/>
              <a:t>Cr-HY</a:t>
            </a:r>
            <a:endParaRPr lang="pt-PT" sz="1800" dirty="0"/>
          </a:p>
        </p:txBody>
      </p:sp>
      <p:sp>
        <p:nvSpPr>
          <p:cNvPr id="207" name="CaixaDeTexto 206"/>
          <p:cNvSpPr txBox="1"/>
          <p:nvPr/>
        </p:nvSpPr>
        <p:spPr>
          <a:xfrm>
            <a:off x="15355590" y="24861067"/>
            <a:ext cx="1656184" cy="369332"/>
          </a:xfrm>
          <a:prstGeom prst="rect">
            <a:avLst/>
          </a:prstGeom>
          <a:noFill/>
        </p:spPr>
        <p:txBody>
          <a:bodyPr wrap="square" rtlCol="0">
            <a:spAutoFit/>
          </a:bodyPr>
          <a:lstStyle/>
          <a:p>
            <a:r>
              <a:rPr lang="pt-PT" sz="1800" dirty="0" smtClean="0"/>
              <a:t>[</a:t>
            </a:r>
            <a:r>
              <a:rPr lang="pt-PT" sz="1800" dirty="0" err="1" smtClean="0"/>
              <a:t>Cr-L</a:t>
            </a:r>
            <a:r>
              <a:rPr lang="pt-PT" sz="1800" dirty="0" smtClean="0"/>
              <a:t>]-HY</a:t>
            </a:r>
            <a:endParaRPr lang="pt-PT" sz="1800" dirty="0"/>
          </a:p>
        </p:txBody>
      </p:sp>
      <p:graphicFrame>
        <p:nvGraphicFramePr>
          <p:cNvPr id="210" name="Gráfico 209"/>
          <p:cNvGraphicFramePr/>
          <p:nvPr/>
        </p:nvGraphicFramePr>
        <p:xfrm>
          <a:off x="16723742" y="21260667"/>
          <a:ext cx="6840760" cy="4248472"/>
        </p:xfrm>
        <a:graphic>
          <a:graphicData uri="http://schemas.openxmlformats.org/drawingml/2006/chart">
            <c:chart xmlns:c="http://schemas.openxmlformats.org/drawingml/2006/chart" xmlns:r="http://schemas.openxmlformats.org/officeDocument/2006/relationships" r:id="rId18"/>
          </a:graphicData>
        </a:graphic>
      </p:graphicFrame>
      <p:sp>
        <p:nvSpPr>
          <p:cNvPr id="221" name="CaixaDeTexto 220"/>
          <p:cNvSpPr txBox="1"/>
          <p:nvPr/>
        </p:nvSpPr>
        <p:spPr>
          <a:xfrm>
            <a:off x="34365702" y="21475112"/>
            <a:ext cx="6984776" cy="2844732"/>
          </a:xfrm>
          <a:prstGeom prst="rect">
            <a:avLst/>
          </a:prstGeom>
          <a:noFill/>
          <a:ln w="9525">
            <a:noFill/>
            <a:miter lim="800000"/>
            <a:headEnd/>
            <a:tailEnd/>
          </a:ln>
        </p:spPr>
        <p:txBody>
          <a:bodyPr wrap="square" lIns="74021" tIns="37010" rIns="74021" bIns="37010">
            <a:spAutoFit/>
          </a:bodyPr>
          <a:lstStyle/>
          <a:p>
            <a:pPr algn="just" defTabSz="3497263">
              <a:spcBef>
                <a:spcPct val="50000"/>
              </a:spcBef>
              <a:defRPr/>
            </a:pPr>
            <a:r>
              <a:rPr lang="en-GB" sz="2400" dirty="0" smtClean="0"/>
              <a:t>The presence of Cr on the zeolite matrix promotes a drastic increase in overall conversion, for both reactions. </a:t>
            </a:r>
          </a:p>
          <a:p>
            <a:pPr algn="just" defTabSz="3497263">
              <a:spcBef>
                <a:spcPct val="50000"/>
              </a:spcBef>
              <a:defRPr/>
            </a:pPr>
            <a:r>
              <a:rPr lang="en-GB" sz="2400" dirty="0" smtClean="0"/>
              <a:t>The catalysts with immobilized complexes (marked with [Cr-L] prefix) present comparable conversion and selectivity to the respective inorganic matrix, used on </a:t>
            </a:r>
            <a:r>
              <a:rPr lang="en-GB" sz="2400" smtClean="0"/>
              <a:t>its preparation.</a:t>
            </a:r>
            <a:endParaRPr lang="en-GB" sz="2400" dirty="0"/>
          </a:p>
        </p:txBody>
      </p:sp>
      <p:sp>
        <p:nvSpPr>
          <p:cNvPr id="223" name="Text Box 38"/>
          <p:cNvSpPr txBox="1">
            <a:spLocks noChangeArrowheads="1"/>
          </p:cNvSpPr>
          <p:nvPr/>
        </p:nvSpPr>
        <p:spPr bwMode="auto">
          <a:xfrm>
            <a:off x="24324963" y="20497972"/>
            <a:ext cx="9464675" cy="474663"/>
          </a:xfrm>
          <a:prstGeom prst="rect">
            <a:avLst/>
          </a:prstGeom>
          <a:noFill/>
          <a:ln w="9525">
            <a:noFill/>
            <a:miter lim="800000"/>
            <a:headEnd/>
            <a:tailEnd/>
          </a:ln>
          <a:effectLst/>
        </p:spPr>
        <p:txBody>
          <a:bodyPr lIns="74021" tIns="37010" rIns="74021" bIns="37010">
            <a:spAutoFit/>
          </a:bodyPr>
          <a:lstStyle/>
          <a:p>
            <a:pPr defTabSz="3497991">
              <a:spcBef>
                <a:spcPct val="50000"/>
              </a:spcBef>
              <a:defRPr/>
            </a:pPr>
            <a:r>
              <a:rPr lang="en-GB" sz="2600" i="1" dirty="0" smtClean="0">
                <a:solidFill>
                  <a:srgbClr val="000066"/>
                </a:solidFill>
              </a:rPr>
              <a:t>Oxidation of cyclohexene</a:t>
            </a:r>
            <a:endParaRPr lang="en-GB" sz="2600" i="1" dirty="0">
              <a:solidFill>
                <a:srgbClr val="000066"/>
              </a:solidFill>
            </a:endParaRPr>
          </a:p>
        </p:txBody>
      </p:sp>
      <p:sp>
        <p:nvSpPr>
          <p:cNvPr id="224" name="CaixaDeTexto 223"/>
          <p:cNvSpPr txBox="1"/>
          <p:nvPr/>
        </p:nvSpPr>
        <p:spPr>
          <a:xfrm>
            <a:off x="14779526" y="25653155"/>
            <a:ext cx="9505056" cy="813407"/>
          </a:xfrm>
          <a:prstGeom prst="rect">
            <a:avLst/>
          </a:prstGeom>
          <a:noFill/>
          <a:ln w="9525">
            <a:noFill/>
            <a:miter lim="800000"/>
            <a:headEnd/>
            <a:tailEnd/>
          </a:ln>
        </p:spPr>
        <p:txBody>
          <a:bodyPr wrap="square" lIns="74021" tIns="37010" rIns="74021" bIns="37010">
            <a:spAutoFit/>
          </a:bodyPr>
          <a:lstStyle/>
          <a:p>
            <a:pPr defTabSz="3497263">
              <a:spcBef>
                <a:spcPct val="50000"/>
              </a:spcBef>
              <a:defRPr/>
            </a:pPr>
            <a:r>
              <a:rPr lang="en-GB" sz="2400" dirty="0" smtClean="0"/>
              <a:t>Conversion of cyclohexanol for the different catalysts. Immobilized supports are marked with “[Cr-L]” as reference to the complex.</a:t>
            </a:r>
            <a:endParaRPr lang="en-GB" sz="2400" dirty="0"/>
          </a:p>
        </p:txBody>
      </p:sp>
      <p:grpSp>
        <p:nvGrpSpPr>
          <p:cNvPr id="225" name="Grupo 224"/>
          <p:cNvGrpSpPr/>
          <p:nvPr/>
        </p:nvGrpSpPr>
        <p:grpSpPr>
          <a:xfrm>
            <a:off x="24788638" y="21044643"/>
            <a:ext cx="8404413" cy="4568589"/>
            <a:chOff x="24788638" y="21044643"/>
            <a:chExt cx="8404413" cy="4568589"/>
          </a:xfrm>
        </p:grpSpPr>
        <p:sp>
          <p:nvSpPr>
            <p:cNvPr id="212" name="CaixaDeTexto 211"/>
            <p:cNvSpPr txBox="1"/>
            <p:nvPr/>
          </p:nvSpPr>
          <p:spPr>
            <a:xfrm>
              <a:off x="24788638" y="24861067"/>
              <a:ext cx="1656184" cy="369332"/>
            </a:xfrm>
            <a:prstGeom prst="rect">
              <a:avLst/>
            </a:prstGeom>
            <a:noFill/>
          </p:spPr>
          <p:txBody>
            <a:bodyPr wrap="square" rtlCol="0">
              <a:spAutoFit/>
            </a:bodyPr>
            <a:lstStyle/>
            <a:p>
              <a:r>
                <a:rPr lang="pt-PT" sz="1800" dirty="0" err="1" smtClean="0"/>
                <a:t>Blank</a:t>
              </a:r>
              <a:endParaRPr lang="pt-PT" sz="1800" dirty="0"/>
            </a:p>
          </p:txBody>
        </p:sp>
        <p:sp>
          <p:nvSpPr>
            <p:cNvPr id="213" name="CaixaDeTexto 212"/>
            <p:cNvSpPr txBox="1"/>
            <p:nvPr/>
          </p:nvSpPr>
          <p:spPr>
            <a:xfrm>
              <a:off x="24788638" y="24501027"/>
              <a:ext cx="1656184" cy="369332"/>
            </a:xfrm>
            <a:prstGeom prst="rect">
              <a:avLst/>
            </a:prstGeom>
            <a:noFill/>
          </p:spPr>
          <p:txBody>
            <a:bodyPr wrap="square" rtlCol="0">
              <a:spAutoFit/>
            </a:bodyPr>
            <a:lstStyle/>
            <a:p>
              <a:r>
                <a:rPr lang="pt-PT" sz="1800" dirty="0" smtClean="0"/>
                <a:t>NaY zeolite</a:t>
              </a:r>
              <a:endParaRPr lang="pt-PT" sz="1800" dirty="0"/>
            </a:p>
          </p:txBody>
        </p:sp>
        <p:sp>
          <p:nvSpPr>
            <p:cNvPr id="214" name="CaixaDeTexto 213"/>
            <p:cNvSpPr txBox="1"/>
            <p:nvPr/>
          </p:nvSpPr>
          <p:spPr>
            <a:xfrm>
              <a:off x="24788638" y="24140987"/>
              <a:ext cx="1656184" cy="369332"/>
            </a:xfrm>
            <a:prstGeom prst="rect">
              <a:avLst/>
            </a:prstGeom>
            <a:noFill/>
          </p:spPr>
          <p:txBody>
            <a:bodyPr wrap="square" rtlCol="0">
              <a:spAutoFit/>
            </a:bodyPr>
            <a:lstStyle/>
            <a:p>
              <a:r>
                <a:rPr lang="pt-PT" sz="1800" dirty="0" smtClean="0"/>
                <a:t>Cr-NaY1</a:t>
              </a:r>
              <a:endParaRPr lang="pt-PT" sz="1800" dirty="0"/>
            </a:p>
          </p:txBody>
        </p:sp>
        <p:sp>
          <p:nvSpPr>
            <p:cNvPr id="215" name="CaixaDeTexto 214"/>
            <p:cNvSpPr txBox="1"/>
            <p:nvPr/>
          </p:nvSpPr>
          <p:spPr>
            <a:xfrm>
              <a:off x="24788638" y="23708939"/>
              <a:ext cx="1656184" cy="369332"/>
            </a:xfrm>
            <a:prstGeom prst="rect">
              <a:avLst/>
            </a:prstGeom>
            <a:noFill/>
          </p:spPr>
          <p:txBody>
            <a:bodyPr wrap="square" rtlCol="0">
              <a:spAutoFit/>
            </a:bodyPr>
            <a:lstStyle/>
            <a:p>
              <a:r>
                <a:rPr lang="pt-PT" sz="1800" dirty="0" smtClean="0"/>
                <a:t>[</a:t>
              </a:r>
              <a:r>
                <a:rPr lang="pt-PT" sz="1800" dirty="0" err="1" smtClean="0"/>
                <a:t>Cr-L</a:t>
              </a:r>
              <a:r>
                <a:rPr lang="pt-PT" sz="1800" dirty="0" smtClean="0"/>
                <a:t>]-NaY1</a:t>
              </a:r>
              <a:endParaRPr lang="pt-PT" sz="1800" dirty="0"/>
            </a:p>
          </p:txBody>
        </p:sp>
        <p:sp>
          <p:nvSpPr>
            <p:cNvPr id="216" name="CaixaDeTexto 215"/>
            <p:cNvSpPr txBox="1"/>
            <p:nvPr/>
          </p:nvSpPr>
          <p:spPr>
            <a:xfrm>
              <a:off x="24809044" y="23330315"/>
              <a:ext cx="1656184" cy="369332"/>
            </a:xfrm>
            <a:prstGeom prst="rect">
              <a:avLst/>
            </a:prstGeom>
            <a:noFill/>
          </p:spPr>
          <p:txBody>
            <a:bodyPr wrap="square" rtlCol="0">
              <a:spAutoFit/>
            </a:bodyPr>
            <a:lstStyle/>
            <a:p>
              <a:r>
                <a:rPr lang="pt-PT" sz="1800" dirty="0" smtClean="0"/>
                <a:t>Cr-NaY2</a:t>
              </a:r>
              <a:endParaRPr lang="pt-PT" sz="1800" dirty="0"/>
            </a:p>
          </p:txBody>
        </p:sp>
        <p:sp>
          <p:nvSpPr>
            <p:cNvPr id="217" name="CaixaDeTexto 216"/>
            <p:cNvSpPr txBox="1"/>
            <p:nvPr/>
          </p:nvSpPr>
          <p:spPr>
            <a:xfrm>
              <a:off x="24788638" y="22916851"/>
              <a:ext cx="1656184" cy="369332"/>
            </a:xfrm>
            <a:prstGeom prst="rect">
              <a:avLst/>
            </a:prstGeom>
            <a:noFill/>
          </p:spPr>
          <p:txBody>
            <a:bodyPr wrap="square" rtlCol="0">
              <a:spAutoFit/>
            </a:bodyPr>
            <a:lstStyle/>
            <a:p>
              <a:r>
                <a:rPr lang="pt-PT" sz="1800" dirty="0" smtClean="0"/>
                <a:t>[</a:t>
              </a:r>
              <a:r>
                <a:rPr lang="pt-PT" sz="1800" dirty="0" err="1" smtClean="0"/>
                <a:t>Cr-L</a:t>
              </a:r>
              <a:r>
                <a:rPr lang="pt-PT" sz="1800" dirty="0" smtClean="0"/>
                <a:t>]-NaY2</a:t>
              </a:r>
              <a:endParaRPr lang="pt-PT" sz="1800" dirty="0"/>
            </a:p>
          </p:txBody>
        </p:sp>
        <p:sp>
          <p:nvSpPr>
            <p:cNvPr id="218" name="CaixaDeTexto 217"/>
            <p:cNvSpPr txBox="1"/>
            <p:nvPr/>
          </p:nvSpPr>
          <p:spPr>
            <a:xfrm>
              <a:off x="24809044" y="22547519"/>
              <a:ext cx="1656184" cy="369332"/>
            </a:xfrm>
            <a:prstGeom prst="rect">
              <a:avLst/>
            </a:prstGeom>
            <a:noFill/>
          </p:spPr>
          <p:txBody>
            <a:bodyPr wrap="square" rtlCol="0">
              <a:spAutoFit/>
            </a:bodyPr>
            <a:lstStyle/>
            <a:p>
              <a:r>
                <a:rPr lang="pt-PT" sz="1800" dirty="0" smtClean="0"/>
                <a:t>HY zeolite</a:t>
              </a:r>
              <a:endParaRPr lang="pt-PT" sz="1800" dirty="0"/>
            </a:p>
          </p:txBody>
        </p:sp>
        <p:sp>
          <p:nvSpPr>
            <p:cNvPr id="219" name="CaixaDeTexto 218"/>
            <p:cNvSpPr txBox="1"/>
            <p:nvPr/>
          </p:nvSpPr>
          <p:spPr>
            <a:xfrm>
              <a:off x="24788638" y="22187479"/>
              <a:ext cx="1656184" cy="369332"/>
            </a:xfrm>
            <a:prstGeom prst="rect">
              <a:avLst/>
            </a:prstGeom>
            <a:noFill/>
          </p:spPr>
          <p:txBody>
            <a:bodyPr wrap="square" rtlCol="0">
              <a:spAutoFit/>
            </a:bodyPr>
            <a:lstStyle/>
            <a:p>
              <a:r>
                <a:rPr lang="pt-PT" sz="1800" dirty="0" err="1" smtClean="0"/>
                <a:t>Cr-HY</a:t>
              </a:r>
              <a:endParaRPr lang="pt-PT" sz="1800" dirty="0"/>
            </a:p>
          </p:txBody>
        </p:sp>
        <p:sp>
          <p:nvSpPr>
            <p:cNvPr id="220" name="CaixaDeTexto 219"/>
            <p:cNvSpPr txBox="1"/>
            <p:nvPr/>
          </p:nvSpPr>
          <p:spPr>
            <a:xfrm>
              <a:off x="24788638" y="21764723"/>
              <a:ext cx="1656184" cy="369332"/>
            </a:xfrm>
            <a:prstGeom prst="rect">
              <a:avLst/>
            </a:prstGeom>
            <a:noFill/>
          </p:spPr>
          <p:txBody>
            <a:bodyPr wrap="square" rtlCol="0">
              <a:spAutoFit/>
            </a:bodyPr>
            <a:lstStyle/>
            <a:p>
              <a:r>
                <a:rPr lang="pt-PT" sz="1800" dirty="0" smtClean="0"/>
                <a:t>[</a:t>
              </a:r>
              <a:r>
                <a:rPr lang="pt-PT" sz="1800" dirty="0" err="1" smtClean="0"/>
                <a:t>Cr-L</a:t>
              </a:r>
              <a:r>
                <a:rPr lang="pt-PT" sz="1800" dirty="0" smtClean="0"/>
                <a:t>]-HY</a:t>
              </a:r>
              <a:endParaRPr lang="pt-PT" sz="1800" dirty="0"/>
            </a:p>
          </p:txBody>
        </p:sp>
        <p:pic>
          <p:nvPicPr>
            <p:cNvPr id="4" name="Picture 12"/>
            <p:cNvPicPr>
              <a:picLocks noChangeAspect="1" noChangeArrowheads="1"/>
            </p:cNvPicPr>
            <p:nvPr/>
          </p:nvPicPr>
          <p:blipFill>
            <a:blip r:embed="rId19" cstate="print"/>
            <a:srcRect/>
            <a:stretch>
              <a:fillRect/>
            </a:stretch>
          </p:blipFill>
          <p:spPr bwMode="auto">
            <a:xfrm>
              <a:off x="26012774" y="21044643"/>
              <a:ext cx="7180277" cy="4568589"/>
            </a:xfrm>
            <a:prstGeom prst="rect">
              <a:avLst/>
            </a:prstGeom>
            <a:noFill/>
            <a:ln w="9525">
              <a:noFill/>
              <a:miter lim="800000"/>
              <a:headEnd/>
              <a:tailEnd/>
            </a:ln>
            <a:effectLst/>
          </p:spPr>
        </p:pic>
      </p:grpSp>
      <p:sp>
        <p:nvSpPr>
          <p:cNvPr id="226" name="CaixaDeTexto 225"/>
          <p:cNvSpPr txBox="1"/>
          <p:nvPr/>
        </p:nvSpPr>
        <p:spPr>
          <a:xfrm>
            <a:off x="24356590" y="25653155"/>
            <a:ext cx="9361040" cy="1182738"/>
          </a:xfrm>
          <a:prstGeom prst="rect">
            <a:avLst/>
          </a:prstGeom>
          <a:noFill/>
          <a:ln w="9525">
            <a:noFill/>
            <a:miter lim="800000"/>
            <a:headEnd/>
            <a:tailEnd/>
          </a:ln>
        </p:spPr>
        <p:txBody>
          <a:bodyPr wrap="square" lIns="74021" tIns="37010" rIns="74021" bIns="37010">
            <a:spAutoFit/>
          </a:bodyPr>
          <a:lstStyle/>
          <a:p>
            <a:pPr algn="just" defTabSz="3497263">
              <a:spcBef>
                <a:spcPct val="50000"/>
              </a:spcBef>
              <a:defRPr/>
            </a:pPr>
            <a:r>
              <a:rPr lang="en-GB" sz="2400" dirty="0" smtClean="0"/>
              <a:t>Conversion of cyclohexene for the different catalysts and respective selectivity to 2-cyclohexene-1-one (</a:t>
            </a:r>
            <a:r>
              <a:rPr lang="en-GB" sz="2400" dirty="0" err="1" smtClean="0"/>
              <a:t>ChOne</a:t>
            </a:r>
            <a:r>
              <a:rPr lang="en-GB" sz="2400" dirty="0" smtClean="0"/>
              <a:t>), 2-cyclohexene-1-ol (</a:t>
            </a:r>
            <a:r>
              <a:rPr lang="en-GB" sz="2400" dirty="0" err="1" smtClean="0"/>
              <a:t>ChOl</a:t>
            </a:r>
            <a:r>
              <a:rPr lang="en-GB" sz="2400" dirty="0" smtClean="0"/>
              <a:t>) and 2-cyclohexene-1-</a:t>
            </a:r>
            <a:r>
              <a:rPr lang="en-GB" sz="2400" i="1" dirty="0" smtClean="0"/>
              <a:t>tert</a:t>
            </a:r>
            <a:r>
              <a:rPr lang="en-GB" sz="2400" dirty="0" smtClean="0"/>
              <a:t>-buthylhydroperoxide (</a:t>
            </a:r>
            <a:r>
              <a:rPr lang="en-GB" sz="2400" dirty="0" err="1" smtClean="0"/>
              <a:t>ChTBHP</a:t>
            </a:r>
            <a:r>
              <a:rPr lang="en-GB" sz="2400" dirty="0" smtClean="0"/>
              <a:t>).</a:t>
            </a:r>
            <a:endParaRPr lang="en-GB"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1544</TotalTime>
  <Words>882</Words>
  <Application>Microsoft Office PowerPoint</Application>
  <PresentationFormat>Custom</PresentationFormat>
  <Paragraphs>90</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115</cp:revision>
  <dcterms:created xsi:type="dcterms:W3CDTF">2005-08-05T10:55:41Z</dcterms:created>
  <dcterms:modified xsi:type="dcterms:W3CDTF">2011-10-07T00:06:28Z</dcterms:modified>
</cp:coreProperties>
</file>