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00D"/>
    <a:srgbClr val="F06510"/>
    <a:srgbClr val="A5D1F9"/>
    <a:srgbClr val="FFD5AB"/>
    <a:srgbClr val="FFF2B9"/>
    <a:srgbClr val="FFD215"/>
    <a:srgbClr val="FAD57A"/>
    <a:srgbClr val="FFC775"/>
    <a:srgbClr val="FFCC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4" d="100"/>
          <a:sy n="14" d="100"/>
        </p:scale>
        <p:origin x="-1914" y="-39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oleObject" Target="../embeddings/oleObject1.bin"/><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14.jpeg"/><Relationship Id="rId20" Type="http://schemas.openxmlformats.org/officeDocument/2006/relationships/image" Target="../media/image18.wmf"/><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 name="Rectângulo arredondado 157"/>
          <p:cNvSpPr/>
          <p:nvPr/>
        </p:nvSpPr>
        <p:spPr>
          <a:xfrm>
            <a:off x="953990" y="12895163"/>
            <a:ext cx="12817424" cy="15968636"/>
          </a:xfrm>
          <a:prstGeom prst="roundRect">
            <a:avLst>
              <a:gd name="adj" fmla="val 39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0" name="Rectângulo arredondado 159"/>
          <p:cNvSpPr/>
          <p:nvPr/>
        </p:nvSpPr>
        <p:spPr>
          <a:xfrm>
            <a:off x="28712888" y="7022505"/>
            <a:ext cx="12817424" cy="15822338"/>
          </a:xfrm>
          <a:prstGeom prst="roundRect">
            <a:avLst>
              <a:gd name="adj" fmla="val 39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9" name="Rectângulo arredondado 158"/>
          <p:cNvSpPr/>
          <p:nvPr/>
        </p:nvSpPr>
        <p:spPr>
          <a:xfrm>
            <a:off x="14900300" y="7032749"/>
            <a:ext cx="12817424" cy="21860766"/>
          </a:xfrm>
          <a:prstGeom prst="roundRect">
            <a:avLst>
              <a:gd name="adj" fmla="val 39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Biological</a:t>
                      </a: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Engineering</a:t>
                      </a: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Center</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29"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21421249"/>
          </a:xfrm>
          <a:prstGeom prst="rect">
            <a:avLst/>
          </a:prstGeom>
          <a:noFill/>
          <a:ln w="9525">
            <a:noFill/>
            <a:miter lim="800000"/>
            <a:headEnd/>
            <a:tailEnd/>
          </a:ln>
        </p:spPr>
        <p:txBody>
          <a:bodyPr wrap="square">
            <a:spAutoFit/>
          </a:bodyPr>
          <a:lstStyle/>
          <a:p>
            <a:pPr defTabSz="2952750">
              <a:spcBef>
                <a:spcPct val="50000"/>
              </a:spcBef>
            </a:pPr>
            <a:endParaRPr lang="en-US" sz="3600" b="1" dirty="0" smtClean="0"/>
          </a:p>
          <a:p>
            <a:pPr defTabSz="2952750">
              <a:spcBef>
                <a:spcPct val="50000"/>
              </a:spcBef>
            </a:pPr>
            <a:endParaRPr lang="en-US" sz="3600" b="1" dirty="0" smtClean="0"/>
          </a:p>
          <a:p>
            <a:pPr algn="just"/>
            <a:r>
              <a:rPr lang="en-US" i="1" dirty="0" err="1" smtClean="0"/>
              <a:t>Geobacter</a:t>
            </a:r>
            <a:r>
              <a:rPr lang="en-US" i="1" dirty="0" smtClean="0"/>
              <a:t> sulfurreducens</a:t>
            </a:r>
            <a:r>
              <a:rPr lang="en-US" dirty="0" smtClean="0"/>
              <a:t> is a bacteria that can transfer electrons directly to the electrode from different external membrane </a:t>
            </a:r>
            <a:r>
              <a:rPr lang="en-US" dirty="0" err="1" smtClean="0"/>
              <a:t>cytochromes</a:t>
            </a:r>
            <a:r>
              <a:rPr lang="en-US" dirty="0" smtClean="0"/>
              <a:t>. Each </a:t>
            </a:r>
            <a:r>
              <a:rPr lang="en-US" dirty="0" err="1" smtClean="0"/>
              <a:t>cytochrome</a:t>
            </a:r>
            <a:r>
              <a:rPr lang="en-US" dirty="0" smtClean="0"/>
              <a:t> is associated with a range of </a:t>
            </a:r>
            <a:r>
              <a:rPr lang="en-US" dirty="0" err="1" smtClean="0"/>
              <a:t>redox</a:t>
            </a:r>
            <a:r>
              <a:rPr lang="en-US" dirty="0" smtClean="0"/>
              <a:t> potentials, being energetically more </a:t>
            </a:r>
            <a:r>
              <a:rPr lang="en-US" dirty="0" err="1" smtClean="0"/>
              <a:t>favourable</a:t>
            </a:r>
            <a:r>
              <a:rPr lang="en-US" dirty="0" smtClean="0"/>
              <a:t> than some others (Logan and Regan, 2006). Different bacterial growth conditions,, such as temperature, may influence the prevalence of certain </a:t>
            </a:r>
            <a:r>
              <a:rPr lang="en-US" dirty="0" err="1" smtClean="0"/>
              <a:t>cytochromes</a:t>
            </a:r>
            <a:r>
              <a:rPr lang="en-US" dirty="0" smtClean="0"/>
              <a:t> in the external membrane (Peixoto et al. 2011). The aim of this work was to evaluate the effect of the growth temperature on the electrochemical behavior of </a:t>
            </a:r>
            <a:r>
              <a:rPr lang="en-US" i="1" dirty="0" smtClean="0"/>
              <a:t>G. sulfurreducens</a:t>
            </a:r>
            <a:r>
              <a:rPr lang="en-US" dirty="0" smtClean="0"/>
              <a:t>.</a:t>
            </a:r>
            <a:endParaRPr lang="pt-PT"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r>
              <a:rPr lang="pt-PT" dirty="0" smtClean="0"/>
              <a:t> </a:t>
            </a:r>
            <a:endParaRPr lang="pt-PT" noProof="1" smtClean="0">
              <a:latin typeface="Myriad Web Pro Condensed"/>
            </a:endParaRPr>
          </a:p>
          <a:p>
            <a:pPr defTabSz="2952750">
              <a:spcBef>
                <a:spcPct val="50000"/>
              </a:spcBef>
            </a:pPr>
            <a:endParaRPr lang="en-US" dirty="0" smtClean="0"/>
          </a:p>
        </p:txBody>
      </p:sp>
      <p:sp>
        <p:nvSpPr>
          <p:cNvPr id="1035" name="Rectangle 215"/>
          <p:cNvSpPr>
            <a:spLocks noChangeArrowheads="1"/>
          </p:cNvSpPr>
          <p:nvPr/>
        </p:nvSpPr>
        <p:spPr bwMode="auto">
          <a:xfrm>
            <a:off x="8874124" y="2322513"/>
            <a:ext cx="24987522"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L. PEIXOTO*, </a:t>
            </a:r>
            <a:r>
              <a:rPr lang="pt-PT" sz="4000" dirty="0" smtClean="0"/>
              <a:t>A. F. S. Santos, I. Machado,  A. M. Sousa, A. G. Brito, P. Parpot,  M. O. Pereira, R. Nogueira</a:t>
            </a:r>
            <a:endParaRPr lang="en-US" sz="4000" dirty="0" smtClean="0"/>
          </a:p>
          <a:p>
            <a:pPr algn="ctr" defTabSz="2952750">
              <a:spcBef>
                <a:spcPct val="50000"/>
              </a:spcBef>
            </a:pPr>
            <a:r>
              <a:rPr lang="pt-PT" dirty="0" smtClean="0"/>
              <a:t>* luciana.peixoto@deb.uminho.pt</a:t>
            </a:r>
            <a:endParaRPr lang="en-US" sz="4000" dirty="0"/>
          </a:p>
        </p:txBody>
      </p:sp>
      <p:sp>
        <p:nvSpPr>
          <p:cNvPr id="1036" name="Rectangle 216"/>
          <p:cNvSpPr>
            <a:spLocks noChangeArrowheads="1"/>
          </p:cNvSpPr>
          <p:nvPr/>
        </p:nvSpPr>
        <p:spPr bwMode="auto">
          <a:xfrm>
            <a:off x="5827654" y="433134"/>
            <a:ext cx="31467496"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cap="all" dirty="0" smtClean="0"/>
              <a:t>Electronic transference assessment of the </a:t>
            </a:r>
            <a:r>
              <a:rPr lang="en-US" sz="4800" b="1" cap="all" dirty="0" err="1" smtClean="0"/>
              <a:t>redox</a:t>
            </a:r>
            <a:r>
              <a:rPr lang="en-US" sz="4800" b="1" cap="all" dirty="0" smtClean="0"/>
              <a:t> processes at carbon electrodes coated with </a:t>
            </a:r>
            <a:r>
              <a:rPr lang="en-US" sz="4800" b="1" i="1" cap="all" dirty="0" err="1" smtClean="0"/>
              <a:t>Geobacter</a:t>
            </a:r>
            <a:r>
              <a:rPr lang="en-US" sz="4800" b="1" i="1" cap="all" dirty="0" smtClean="0"/>
              <a:t> sulfurreducens </a:t>
            </a:r>
            <a:r>
              <a:rPr lang="en-US" sz="4800" b="1" cap="all" dirty="0" smtClean="0"/>
              <a:t>that grown at different temperatures</a:t>
            </a:r>
            <a:endParaRPr lang="en-US" sz="4800" b="1" dirty="0"/>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491163"/>
            <a:ext cx="12817475" cy="18312705"/>
          </a:xfrm>
          <a:prstGeom prst="rect">
            <a:avLst/>
          </a:prstGeom>
          <a:noFill/>
          <a:ln w="9525">
            <a:noFill/>
            <a:miter lim="800000"/>
            <a:headEnd/>
            <a:tailEnd/>
          </a:ln>
        </p:spPr>
        <p:txBody>
          <a:bodyPr wrap="square">
            <a:spAutoFit/>
          </a:bodyPr>
          <a:lstStyle/>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p:txBody>
      </p:sp>
      <p:sp>
        <p:nvSpPr>
          <p:cNvPr id="14" name="Rectangle 11"/>
          <p:cNvSpPr>
            <a:spLocks noChangeArrowheads="1"/>
          </p:cNvSpPr>
          <p:nvPr/>
        </p:nvSpPr>
        <p:spPr bwMode="auto">
          <a:xfrm>
            <a:off x="997423" y="5999510"/>
            <a:ext cx="12745416" cy="935484"/>
          </a:xfrm>
          <a:prstGeom prst="rect">
            <a:avLst/>
          </a:prstGeom>
          <a:gradFill>
            <a:gsLst>
              <a:gs pos="0">
                <a:srgbClr val="F79646">
                  <a:lumMod val="75000"/>
                </a:srgbClr>
              </a:gs>
              <a:gs pos="100000">
                <a:srgbClr val="77B6D0"/>
              </a:gs>
            </a:gsLst>
            <a:lin ang="0" scaled="1"/>
          </a:gradFill>
          <a:ln w="9525">
            <a:noFill/>
            <a:miter lim="800000"/>
            <a:headEnd/>
            <a:tailEnd/>
          </a:ln>
          <a:effectLst/>
        </p:spPr>
        <p:txBody>
          <a:bodyPr anchor="ctr"/>
          <a:lstStyle/>
          <a:p>
            <a:pPr marL="0" marR="0" lvl="0" indent="0" defTabSz="4011613"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rPr>
              <a:t>  </a:t>
            </a:r>
            <a:r>
              <a:rPr kumimoji="0" lang="en-US" sz="3600" b="1"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mj-lt"/>
                <a:ea typeface="+mn-ea"/>
              </a:rPr>
              <a:t>INTRODUCTION</a:t>
            </a:r>
            <a:endParaRPr kumimoji="0" lang="pt-PT"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mj-lt"/>
              <a:ea typeface="+mn-ea"/>
            </a:endParaRPr>
          </a:p>
        </p:txBody>
      </p:sp>
      <p:sp>
        <p:nvSpPr>
          <p:cNvPr id="15" name="Rectangle 11"/>
          <p:cNvSpPr>
            <a:spLocks noChangeArrowheads="1"/>
          </p:cNvSpPr>
          <p:nvPr/>
        </p:nvSpPr>
        <p:spPr bwMode="auto">
          <a:xfrm>
            <a:off x="1006948" y="11781185"/>
            <a:ext cx="12745416" cy="935484"/>
          </a:xfrm>
          <a:prstGeom prst="rect">
            <a:avLst/>
          </a:prstGeom>
          <a:gradFill>
            <a:gsLst>
              <a:gs pos="0">
                <a:srgbClr val="F79646">
                  <a:lumMod val="75000"/>
                </a:srgbClr>
              </a:gs>
              <a:gs pos="100000">
                <a:srgbClr val="77B6D0"/>
              </a:gs>
            </a:gsLst>
            <a:lin ang="0" scaled="1"/>
          </a:gradFill>
          <a:ln w="9525">
            <a:noFill/>
            <a:miter lim="800000"/>
            <a:headEnd/>
            <a:tailEnd/>
          </a:ln>
          <a:effectLst/>
        </p:spPr>
        <p:txBody>
          <a:bodyPr anchor="ctr"/>
          <a:lstStyle/>
          <a:p>
            <a:pPr marL="0" marR="0" lvl="0" indent="0" defTabSz="4011613"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rPr>
              <a:t>  </a:t>
            </a:r>
            <a:r>
              <a:rPr lang="en-US" sz="3600" b="1" kern="0" dirty="0" smtClean="0">
                <a:solidFill>
                  <a:sysClr val="window" lastClr="FFFFFF"/>
                </a:solidFill>
                <a:effectLst>
                  <a:outerShdw blurRad="38100" dist="38100" dir="2700000" algn="tl">
                    <a:srgbClr val="000000">
                      <a:alpha val="43137"/>
                    </a:srgbClr>
                  </a:outerShdw>
                </a:effectLst>
                <a:latin typeface="+mj-lt"/>
              </a:rPr>
              <a:t>METHODOLOGY</a:t>
            </a:r>
            <a:endParaRPr kumimoji="0" lang="pt-PT"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mj-lt"/>
              <a:ea typeface="+mn-ea"/>
            </a:endParaRPr>
          </a:p>
        </p:txBody>
      </p:sp>
      <p:sp>
        <p:nvSpPr>
          <p:cNvPr id="98" name="TextBox 24"/>
          <p:cNvSpPr txBox="1">
            <a:spLocks noChangeArrowheads="1"/>
          </p:cNvSpPr>
          <p:nvPr/>
        </p:nvSpPr>
        <p:spPr bwMode="auto">
          <a:xfrm>
            <a:off x="3616325" y="13901738"/>
            <a:ext cx="3026297" cy="1323439"/>
          </a:xfrm>
          <a:prstGeom prst="rect">
            <a:avLst/>
          </a:prstGeom>
          <a:noFill/>
          <a:ln w="25400">
            <a:solidFill>
              <a:schemeClr val="accent1">
                <a:lumMod val="75000"/>
              </a:schemeClr>
            </a:solidFill>
            <a:miter lim="800000"/>
            <a:headEnd/>
            <a:tailEnd/>
          </a:ln>
        </p:spPr>
        <p:txBody>
          <a:bodyPr wrap="square">
            <a:spAutoFit/>
          </a:bodyPr>
          <a:lstStyle/>
          <a:p>
            <a:r>
              <a:rPr lang="pt-PT" sz="2000" b="1" dirty="0" err="1">
                <a:solidFill>
                  <a:srgbClr val="C96F2A"/>
                </a:solidFill>
              </a:rPr>
              <a:t>Different</a:t>
            </a:r>
            <a:r>
              <a:rPr lang="pt-PT" sz="2000" b="1" dirty="0">
                <a:solidFill>
                  <a:srgbClr val="C96F2A"/>
                </a:solidFill>
              </a:rPr>
              <a:t> </a:t>
            </a:r>
            <a:r>
              <a:rPr lang="pt-PT" sz="2000" b="1" dirty="0" err="1">
                <a:solidFill>
                  <a:srgbClr val="C96F2A"/>
                </a:solidFill>
              </a:rPr>
              <a:t>growth</a:t>
            </a:r>
            <a:r>
              <a:rPr lang="pt-PT" sz="2000" b="1" dirty="0">
                <a:solidFill>
                  <a:srgbClr val="C96F2A"/>
                </a:solidFill>
              </a:rPr>
              <a:t> </a:t>
            </a:r>
            <a:r>
              <a:rPr lang="pt-PT" sz="2000" b="1" dirty="0" err="1">
                <a:solidFill>
                  <a:srgbClr val="C96F2A"/>
                </a:solidFill>
              </a:rPr>
              <a:t>condictions</a:t>
            </a:r>
            <a:endParaRPr lang="pt-PT" sz="2000" b="1" dirty="0">
              <a:solidFill>
                <a:srgbClr val="C96F2A"/>
              </a:solidFill>
            </a:endParaRPr>
          </a:p>
          <a:p>
            <a:pPr>
              <a:buFontTx/>
              <a:buChar char="-"/>
            </a:pPr>
            <a:r>
              <a:rPr lang="pt-PT" sz="2000" dirty="0"/>
              <a:t> 100 rpm &amp; 25 ºC</a:t>
            </a:r>
          </a:p>
          <a:p>
            <a:pPr>
              <a:buFontTx/>
              <a:buChar char="-"/>
            </a:pPr>
            <a:r>
              <a:rPr lang="pt-PT" sz="2000" dirty="0"/>
              <a:t> 100 rpm &amp; 37 ºC</a:t>
            </a:r>
          </a:p>
        </p:txBody>
      </p:sp>
      <p:sp>
        <p:nvSpPr>
          <p:cNvPr id="99" name="TextBox 60"/>
          <p:cNvSpPr txBox="1">
            <a:spLocks noChangeArrowheads="1"/>
          </p:cNvSpPr>
          <p:nvPr/>
        </p:nvSpPr>
        <p:spPr bwMode="auto">
          <a:xfrm>
            <a:off x="5016500" y="13169900"/>
            <a:ext cx="4175125" cy="400050"/>
          </a:xfrm>
          <a:prstGeom prst="rect">
            <a:avLst/>
          </a:prstGeom>
          <a:noFill/>
          <a:ln w="25400">
            <a:solidFill>
              <a:schemeClr val="accent1">
                <a:lumMod val="75000"/>
              </a:schemeClr>
            </a:solidFill>
            <a:miter lim="800000"/>
            <a:headEnd/>
            <a:tailEnd/>
          </a:ln>
        </p:spPr>
        <p:txBody>
          <a:bodyPr wrap="none">
            <a:spAutoFit/>
          </a:bodyPr>
          <a:lstStyle/>
          <a:p>
            <a:r>
              <a:rPr lang="pt-PT" sz="2000" b="1" i="1" dirty="0" err="1">
                <a:solidFill>
                  <a:schemeClr val="accent1">
                    <a:lumMod val="50000"/>
                  </a:schemeClr>
                </a:solidFill>
              </a:rPr>
              <a:t>Geobacter</a:t>
            </a:r>
            <a:r>
              <a:rPr lang="pt-PT" sz="2000" b="1" i="1" dirty="0">
                <a:solidFill>
                  <a:schemeClr val="accent1">
                    <a:lumMod val="50000"/>
                  </a:schemeClr>
                </a:solidFill>
              </a:rPr>
              <a:t> sulfurreducens </a:t>
            </a:r>
            <a:r>
              <a:rPr lang="pt-PT" sz="2000" b="1" dirty="0">
                <a:solidFill>
                  <a:schemeClr val="accent1">
                    <a:lumMod val="50000"/>
                  </a:schemeClr>
                </a:solidFill>
              </a:rPr>
              <a:t>DSMZ</a:t>
            </a:r>
          </a:p>
        </p:txBody>
      </p:sp>
      <p:pic>
        <p:nvPicPr>
          <p:cNvPr id="100" name="Picture 216" descr="GEOBACT7"/>
          <p:cNvPicPr>
            <a:picLocks noChangeAspect="1" noChangeArrowheads="1"/>
          </p:cNvPicPr>
          <p:nvPr/>
        </p:nvPicPr>
        <p:blipFill>
          <a:blip r:embed="rId5" cstate="print"/>
          <a:srcRect/>
          <a:stretch>
            <a:fillRect/>
          </a:stretch>
        </p:blipFill>
        <p:spPr bwMode="auto">
          <a:xfrm>
            <a:off x="7103135" y="13725000"/>
            <a:ext cx="2690367" cy="1958068"/>
          </a:xfrm>
          <a:prstGeom prst="rect">
            <a:avLst/>
          </a:prstGeom>
          <a:noFill/>
          <a:ln w="9525">
            <a:noFill/>
            <a:miter lim="800000"/>
            <a:headEnd/>
            <a:tailEnd/>
          </a:ln>
        </p:spPr>
      </p:pic>
      <p:pic>
        <p:nvPicPr>
          <p:cNvPr id="101" name="Picture 94" descr="foto 044"/>
          <p:cNvPicPr>
            <a:picLocks noChangeAspect="1" noChangeArrowheads="1"/>
          </p:cNvPicPr>
          <p:nvPr/>
        </p:nvPicPr>
        <p:blipFill>
          <a:blip r:embed="rId6" cstate="print"/>
          <a:srcRect/>
          <a:stretch>
            <a:fillRect/>
          </a:stretch>
        </p:blipFill>
        <p:spPr bwMode="auto">
          <a:xfrm>
            <a:off x="9637242" y="13237269"/>
            <a:ext cx="1460500" cy="1460500"/>
          </a:xfrm>
          <a:prstGeom prst="rect">
            <a:avLst/>
          </a:prstGeom>
          <a:noFill/>
          <a:ln w="9525">
            <a:noFill/>
            <a:miter lim="800000"/>
            <a:headEnd/>
            <a:tailEnd/>
          </a:ln>
        </p:spPr>
      </p:pic>
      <p:sp>
        <p:nvSpPr>
          <p:cNvPr id="102" name="Rectangle 11"/>
          <p:cNvSpPr>
            <a:spLocks noChangeArrowheads="1"/>
          </p:cNvSpPr>
          <p:nvPr/>
        </p:nvSpPr>
        <p:spPr bwMode="auto">
          <a:xfrm>
            <a:off x="14894398" y="5980460"/>
            <a:ext cx="26672104" cy="935484"/>
          </a:xfrm>
          <a:prstGeom prst="rect">
            <a:avLst/>
          </a:prstGeom>
          <a:gradFill>
            <a:gsLst>
              <a:gs pos="0">
                <a:srgbClr val="F79646">
                  <a:lumMod val="75000"/>
                </a:srgbClr>
              </a:gs>
              <a:gs pos="100000">
                <a:srgbClr val="77B6D0"/>
              </a:gs>
            </a:gsLst>
            <a:lin ang="0" scaled="1"/>
          </a:gradFill>
          <a:ln w="9525">
            <a:noFill/>
            <a:miter lim="800000"/>
            <a:headEnd/>
            <a:tailEnd/>
          </a:ln>
          <a:effectLst/>
        </p:spPr>
        <p:txBody>
          <a:bodyPr anchor="ctr"/>
          <a:lstStyle/>
          <a:p>
            <a:pPr marL="0" marR="0" lvl="0" indent="0" defTabSz="4011613"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rPr>
              <a:t>  </a:t>
            </a:r>
            <a:r>
              <a:rPr lang="en-US" sz="3600" b="1" kern="0" dirty="0" smtClean="0">
                <a:solidFill>
                  <a:sysClr val="window" lastClr="FFFFFF"/>
                </a:solidFill>
                <a:effectLst>
                  <a:outerShdw blurRad="38100" dist="38100" dir="2700000" algn="tl">
                    <a:srgbClr val="000000">
                      <a:alpha val="43137"/>
                    </a:srgbClr>
                  </a:outerShdw>
                </a:effectLst>
                <a:latin typeface="+mj-lt"/>
              </a:rPr>
              <a:t>RESULTS AND DISCUSSION</a:t>
            </a:r>
            <a:endParaRPr kumimoji="0" lang="pt-PT"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mj-lt"/>
              <a:ea typeface="+mn-ea"/>
            </a:endParaRPr>
          </a:p>
        </p:txBody>
      </p:sp>
      <p:cxnSp>
        <p:nvCxnSpPr>
          <p:cNvPr id="103" name="Straight Arrow Connector 101"/>
          <p:cNvCxnSpPr>
            <a:cxnSpLocks noChangeShapeType="1"/>
          </p:cNvCxnSpPr>
          <p:nvPr/>
        </p:nvCxnSpPr>
        <p:spPr bwMode="auto">
          <a:xfrm rot="16200000" flipH="1">
            <a:off x="14921285" y="9381604"/>
            <a:ext cx="5799137" cy="754063"/>
          </a:xfrm>
          <a:prstGeom prst="straightConnector1">
            <a:avLst/>
          </a:prstGeom>
          <a:noFill/>
          <a:ln w="9525">
            <a:noFill/>
            <a:round/>
            <a:headEnd/>
            <a:tailEnd type="arrow" w="med" len="med"/>
          </a:ln>
        </p:spPr>
      </p:cxnSp>
      <p:sp>
        <p:nvSpPr>
          <p:cNvPr id="105" name="TextBox 63"/>
          <p:cNvSpPr txBox="1">
            <a:spLocks noChangeArrowheads="1"/>
          </p:cNvSpPr>
          <p:nvPr/>
        </p:nvSpPr>
        <p:spPr bwMode="auto">
          <a:xfrm>
            <a:off x="15410458" y="7643144"/>
            <a:ext cx="4392488" cy="1200329"/>
          </a:xfrm>
          <a:prstGeom prst="rect">
            <a:avLst/>
          </a:prstGeom>
          <a:noFill/>
          <a:ln w="9525">
            <a:noFill/>
            <a:miter lim="800000"/>
            <a:headEnd/>
            <a:tailEnd/>
          </a:ln>
        </p:spPr>
        <p:txBody>
          <a:bodyPr wrap="square">
            <a:spAutoFit/>
          </a:bodyPr>
          <a:lstStyle/>
          <a:p>
            <a:pPr algn="ctr"/>
            <a:r>
              <a:rPr lang="pt-PT" sz="3600" b="1" dirty="0">
                <a:solidFill>
                  <a:srgbClr val="C96F2A"/>
                </a:solidFill>
              </a:rPr>
              <a:t>CYCLIC VOLTAMMETRY</a:t>
            </a:r>
          </a:p>
        </p:txBody>
      </p:sp>
      <p:sp>
        <p:nvSpPr>
          <p:cNvPr id="106" name="TextBox 130"/>
          <p:cNvSpPr txBox="1">
            <a:spLocks noChangeArrowheads="1"/>
          </p:cNvSpPr>
          <p:nvPr/>
        </p:nvSpPr>
        <p:spPr bwMode="auto">
          <a:xfrm>
            <a:off x="15355590" y="20466644"/>
            <a:ext cx="11809312" cy="8048357"/>
          </a:xfrm>
          <a:prstGeom prst="rect">
            <a:avLst/>
          </a:prstGeom>
          <a:noFill/>
          <a:ln w="31750">
            <a:solidFill>
              <a:schemeClr val="accent1">
                <a:lumMod val="75000"/>
              </a:schemeClr>
            </a:solidFill>
            <a:miter lim="800000"/>
            <a:headEnd/>
            <a:tailEnd/>
          </a:ln>
        </p:spPr>
        <p:txBody>
          <a:bodyPr wrap="square">
            <a:spAutoFit/>
          </a:bodyPr>
          <a:lstStyle/>
          <a:p>
            <a:pPr lvl="0" algn="just">
              <a:spcAft>
                <a:spcPts val="600"/>
              </a:spcAft>
              <a:buClr>
                <a:srgbClr val="C96F2A"/>
              </a:buClr>
              <a:buFont typeface="Wingdings" pitchFamily="2" charset="2"/>
              <a:buChar char="Ø"/>
            </a:pPr>
            <a:r>
              <a:rPr lang="en-US" dirty="0" smtClean="0">
                <a:solidFill>
                  <a:srgbClr val="000000"/>
                </a:solidFill>
              </a:rPr>
              <a:t> </a:t>
            </a:r>
            <a:r>
              <a:rPr lang="en-US" dirty="0" smtClean="0"/>
              <a:t>For </a:t>
            </a:r>
            <a:r>
              <a:rPr lang="en-US" dirty="0"/>
              <a:t>Bacteria that growth at</a:t>
            </a:r>
            <a:r>
              <a:rPr lang="en-GB" dirty="0"/>
              <a:t> different temperatures, the oxidation peaks potentials and current intensities were different; </a:t>
            </a:r>
            <a:endParaRPr lang="en-GB" dirty="0" smtClean="0"/>
          </a:p>
          <a:p>
            <a:pPr lvl="0" algn="just">
              <a:spcAft>
                <a:spcPts val="600"/>
              </a:spcAft>
              <a:buClr>
                <a:srgbClr val="C96F2A"/>
              </a:buClr>
            </a:pPr>
            <a:endParaRPr lang="en-US" sz="1200" dirty="0"/>
          </a:p>
          <a:p>
            <a:pPr algn="just">
              <a:spcAft>
                <a:spcPts val="600"/>
              </a:spcAft>
              <a:buClr>
                <a:srgbClr val="C96F2A"/>
              </a:buClr>
              <a:buFont typeface="Wingdings" pitchFamily="2" charset="2"/>
              <a:buChar char="Ø"/>
            </a:pPr>
            <a:r>
              <a:rPr lang="en-US" dirty="0"/>
              <a:t> </a:t>
            </a:r>
            <a:r>
              <a:rPr lang="en-GB" dirty="0"/>
              <a:t>Higher current intensities were found for bacteria grown at higher temperatures</a:t>
            </a:r>
            <a:r>
              <a:rPr lang="en-US" dirty="0" smtClean="0"/>
              <a:t>;</a:t>
            </a:r>
          </a:p>
          <a:p>
            <a:pPr algn="just">
              <a:spcAft>
                <a:spcPts val="600"/>
              </a:spcAft>
              <a:buClr>
                <a:srgbClr val="C96F2A"/>
              </a:buClr>
            </a:pPr>
            <a:endParaRPr lang="en-US" sz="1200" dirty="0"/>
          </a:p>
          <a:p>
            <a:pPr algn="just">
              <a:spcAft>
                <a:spcPts val="600"/>
              </a:spcAft>
              <a:buClr>
                <a:srgbClr val="C96F2A"/>
              </a:buClr>
              <a:buFont typeface="Wingdings" pitchFamily="2" charset="2"/>
              <a:buChar char="Ø"/>
            </a:pPr>
            <a:r>
              <a:rPr lang="en-GB" dirty="0"/>
              <a:t>the potential of the oxidation peak obtained with bacteria grown at higher temperature was more anodic, thus more energy was required</a:t>
            </a:r>
            <a:r>
              <a:rPr lang="en-GB" dirty="0" smtClean="0"/>
              <a:t>;</a:t>
            </a:r>
          </a:p>
          <a:p>
            <a:pPr algn="just">
              <a:spcAft>
                <a:spcPts val="600"/>
              </a:spcAft>
              <a:buClr>
                <a:srgbClr val="C96F2A"/>
              </a:buClr>
            </a:pPr>
            <a:endParaRPr lang="en-GB" sz="1200" dirty="0"/>
          </a:p>
          <a:p>
            <a:pPr algn="just">
              <a:spcAft>
                <a:spcPts val="600"/>
              </a:spcAft>
              <a:buClr>
                <a:srgbClr val="C96F2A"/>
              </a:buClr>
              <a:buFont typeface="Wingdings" pitchFamily="2" charset="2"/>
              <a:buChar char="Ø"/>
            </a:pPr>
            <a:r>
              <a:rPr lang="en-GB" dirty="0"/>
              <a:t> At lower sweep rates, it was possible to observe two oxidation processes, that are better defined in bacteria grown at 25 ºC</a:t>
            </a:r>
            <a:r>
              <a:rPr lang="en-GB" dirty="0" smtClean="0"/>
              <a:t>;</a:t>
            </a:r>
          </a:p>
          <a:p>
            <a:pPr algn="just">
              <a:spcAft>
                <a:spcPts val="600"/>
              </a:spcAft>
              <a:buClr>
                <a:srgbClr val="C96F2A"/>
              </a:buClr>
            </a:pPr>
            <a:endParaRPr lang="en-GB" sz="1200" dirty="0"/>
          </a:p>
          <a:p>
            <a:pPr algn="just">
              <a:spcAft>
                <a:spcPts val="600"/>
              </a:spcAft>
              <a:buClr>
                <a:srgbClr val="C96F2A"/>
              </a:buClr>
              <a:buFont typeface="Wingdings" pitchFamily="2" charset="2"/>
              <a:buChar char="Ø"/>
            </a:pPr>
            <a:r>
              <a:rPr lang="en-GB" dirty="0"/>
              <a:t> Comparing the oxidation potential with </a:t>
            </a:r>
            <a:r>
              <a:rPr lang="en-GB" dirty="0" smtClean="0"/>
              <a:t>literature </a:t>
            </a:r>
            <a:r>
              <a:rPr lang="en-US" dirty="0" smtClean="0"/>
              <a:t>(Richter et al. 2009)</a:t>
            </a:r>
            <a:r>
              <a:rPr lang="en-GB" dirty="0" smtClean="0"/>
              <a:t>, </a:t>
            </a:r>
            <a:r>
              <a:rPr lang="en-GB" dirty="0"/>
              <a:t>it was possible to conclude that different types of </a:t>
            </a:r>
            <a:r>
              <a:rPr lang="en-GB" dirty="0" err="1"/>
              <a:t>cytochromes</a:t>
            </a:r>
            <a:r>
              <a:rPr lang="en-GB" dirty="0"/>
              <a:t> can be established as responsible for heterogeneous electronic transfer.</a:t>
            </a:r>
          </a:p>
          <a:p>
            <a:pPr algn="just">
              <a:spcAft>
                <a:spcPts val="600"/>
              </a:spcAft>
              <a:buClr>
                <a:srgbClr val="C96F2A"/>
              </a:buClr>
            </a:pPr>
            <a:endParaRPr lang="en-GB" sz="800" dirty="0"/>
          </a:p>
        </p:txBody>
      </p:sp>
      <p:pic>
        <p:nvPicPr>
          <p:cNvPr id="107" name="Picture 174"/>
          <p:cNvPicPr>
            <a:picLocks noChangeAspect="1" noChangeArrowheads="1"/>
          </p:cNvPicPr>
          <p:nvPr/>
        </p:nvPicPr>
        <p:blipFill>
          <a:blip r:embed="rId7" cstate="print"/>
          <a:srcRect t="6915"/>
          <a:stretch>
            <a:fillRect/>
          </a:stretch>
        </p:blipFill>
        <p:spPr bwMode="auto">
          <a:xfrm>
            <a:off x="20773514" y="7100367"/>
            <a:ext cx="6291200" cy="3815719"/>
          </a:xfrm>
          <a:prstGeom prst="rect">
            <a:avLst/>
          </a:prstGeom>
          <a:noFill/>
          <a:ln w="9525">
            <a:noFill/>
            <a:miter lim="800000"/>
            <a:headEnd/>
            <a:tailEnd/>
          </a:ln>
        </p:spPr>
      </p:pic>
      <p:graphicFrame>
        <p:nvGraphicFramePr>
          <p:cNvPr id="108" name="Tabela 107"/>
          <p:cNvGraphicFramePr>
            <a:graphicFrameLocks noGrp="1"/>
          </p:cNvGraphicFramePr>
          <p:nvPr/>
        </p:nvGraphicFramePr>
        <p:xfrm>
          <a:off x="15471030" y="17149713"/>
          <a:ext cx="11521281" cy="3177386"/>
        </p:xfrm>
        <a:graphic>
          <a:graphicData uri="http://schemas.openxmlformats.org/drawingml/2006/table">
            <a:tbl>
              <a:tblPr/>
              <a:tblGrid>
                <a:gridCol w="862731"/>
                <a:gridCol w="3170877"/>
                <a:gridCol w="973630"/>
                <a:gridCol w="2932073"/>
                <a:gridCol w="1162273"/>
                <a:gridCol w="2419697"/>
              </a:tblGrid>
              <a:tr h="239155">
                <a:tc gridSpan="6">
                  <a:txBody>
                    <a:bodyPr/>
                    <a:lstStyle/>
                    <a:p>
                      <a:pPr algn="ctr">
                        <a:lnSpc>
                          <a:spcPct val="115000"/>
                        </a:lnSpc>
                        <a:spcAft>
                          <a:spcPts val="0"/>
                        </a:spcAft>
                      </a:pPr>
                      <a:r>
                        <a:rPr lang="en-US" sz="1800" noProof="0" dirty="0" smtClean="0">
                          <a:latin typeface="Arial" pitchFamily="34" charset="0"/>
                          <a:ea typeface="Calibri"/>
                          <a:cs typeface="Arial" pitchFamily="34" charset="0"/>
                        </a:rPr>
                        <a:t>Electron</a:t>
                      </a:r>
                      <a:r>
                        <a:rPr lang="en-US" sz="1800" baseline="0" noProof="0" dirty="0" smtClean="0">
                          <a:latin typeface="Arial" pitchFamily="34" charset="0"/>
                          <a:ea typeface="Calibri"/>
                          <a:cs typeface="Arial" pitchFamily="34" charset="0"/>
                        </a:rPr>
                        <a:t> Transfer Mechanisms</a:t>
                      </a: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284578">
                <a:tc>
                  <a:txBody>
                    <a:bodyPr/>
                    <a:lstStyle/>
                    <a:p>
                      <a:pPr>
                        <a:lnSpc>
                          <a:spcPct val="115000"/>
                        </a:lnSpc>
                        <a:spcAft>
                          <a:spcPts val="0"/>
                        </a:spcAft>
                      </a:pPr>
                      <a:r>
                        <a:rPr lang="en-US" sz="1800" noProof="0" dirty="0" smtClean="0">
                          <a:latin typeface="Calibri"/>
                          <a:ea typeface="Calibri"/>
                          <a:cs typeface="Times New Roman"/>
                        </a:rPr>
                        <a:t>25 </a:t>
                      </a:r>
                      <a:r>
                        <a:rPr lang="en-US" sz="1800" kern="1200" noProof="0" dirty="0" smtClean="0">
                          <a:solidFill>
                            <a:schemeClr val="tx1"/>
                          </a:solidFill>
                          <a:latin typeface="Arial" pitchFamily="34" charset="0"/>
                          <a:ea typeface="Calibri"/>
                          <a:cs typeface="Arial" pitchFamily="34" charset="0"/>
                        </a:rPr>
                        <a:t>º</a:t>
                      </a:r>
                      <a:r>
                        <a:rPr lang="en-US" sz="1800" noProof="0" dirty="0" smtClean="0">
                          <a:latin typeface="Calibri"/>
                          <a:ea typeface="Calibri"/>
                          <a:cs typeface="Times New Roman"/>
                        </a:rPr>
                        <a:t>C </a:t>
                      </a:r>
                    </a:p>
                    <a:p>
                      <a:pPr>
                        <a:lnSpc>
                          <a:spcPct val="115000"/>
                        </a:lnSpc>
                        <a:spcAft>
                          <a:spcPts val="0"/>
                        </a:spcAft>
                      </a:pPr>
                      <a:r>
                        <a:rPr lang="en-US" sz="1800" noProof="0" dirty="0" smtClean="0">
                          <a:latin typeface="Calibri"/>
                          <a:ea typeface="Calibri"/>
                          <a:cs typeface="Times New Roman"/>
                        </a:rPr>
                        <a:t>0h</a:t>
                      </a:r>
                      <a:endParaRPr lang="en-US" sz="1800" noProof="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 Reversible</a:t>
                      </a:r>
                      <a:r>
                        <a:rPr lang="en-US" sz="1800" baseline="0" noProof="0" dirty="0" smtClean="0">
                          <a:latin typeface="Arial" pitchFamily="34" charset="0"/>
                          <a:ea typeface="Calibri"/>
                          <a:cs typeface="Arial" pitchFamily="34" charset="0"/>
                        </a:rPr>
                        <a:t> charge transfer between 5 mV/s and</a:t>
                      </a:r>
                      <a:r>
                        <a:rPr lang="en-US" sz="1800" noProof="0" dirty="0" smtClean="0">
                          <a:latin typeface="Arial" pitchFamily="34" charset="0"/>
                          <a:ea typeface="Calibri"/>
                          <a:cs typeface="Arial" pitchFamily="34" charset="0"/>
                        </a:rPr>
                        <a:t> 50 mV/s and</a:t>
                      </a:r>
                      <a:r>
                        <a:rPr lang="en-US" sz="1800" baseline="0" noProof="0" dirty="0" smtClean="0">
                          <a:latin typeface="Arial" pitchFamily="34" charset="0"/>
                          <a:ea typeface="Calibri"/>
                          <a:cs typeface="Arial" pitchFamily="34" charset="0"/>
                        </a:rPr>
                        <a:t> </a:t>
                      </a:r>
                      <a:r>
                        <a:rPr lang="en-US" sz="1800" noProof="0" dirty="0" smtClean="0">
                          <a:latin typeface="Arial" pitchFamily="34" charset="0"/>
                          <a:ea typeface="Calibri"/>
                          <a:cs typeface="Arial" pitchFamily="34" charset="0"/>
                        </a:rPr>
                        <a:t>irreversible to higher</a:t>
                      </a:r>
                      <a:r>
                        <a:rPr lang="en-US" sz="1800" baseline="0" noProof="0" dirty="0" smtClean="0">
                          <a:latin typeface="Arial" pitchFamily="34" charset="0"/>
                          <a:ea typeface="Calibri"/>
                          <a:cs typeface="Arial" pitchFamily="34" charset="0"/>
                        </a:rPr>
                        <a:t> sweeps scan rates.</a:t>
                      </a:r>
                      <a:endParaRPr lang="en-US" sz="1800" noProof="0" dirty="0" smtClean="0">
                        <a:latin typeface="Arial" pitchFamily="34" charset="0"/>
                        <a:ea typeface="Calibri"/>
                        <a:cs typeface="Arial" pitchFamily="34" charset="0"/>
                      </a:endParaRPr>
                    </a:p>
                    <a:p>
                      <a:pPr>
                        <a:lnSpc>
                          <a:spcPct val="115000"/>
                        </a:lnSpc>
                        <a:spcAft>
                          <a:spcPts val="0"/>
                        </a:spcAft>
                      </a:pPr>
                      <a:r>
                        <a:rPr lang="en-US" sz="1800" noProof="0" dirty="0" smtClean="0">
                          <a:latin typeface="Arial" pitchFamily="34" charset="0"/>
                          <a:ea typeface="Calibri"/>
                          <a:cs typeface="Arial" pitchFamily="34" charset="0"/>
                        </a:rPr>
                        <a:t>- Mixed</a:t>
                      </a:r>
                      <a:r>
                        <a:rPr lang="en-US" sz="1800" baseline="0" noProof="0" dirty="0" smtClean="0">
                          <a:latin typeface="Arial" pitchFamily="34" charset="0"/>
                          <a:ea typeface="Calibri"/>
                          <a:cs typeface="Arial" pitchFamily="34" charset="0"/>
                        </a:rPr>
                        <a:t> control</a:t>
                      </a:r>
                      <a:endParaRPr lang="en-US" sz="1800" noProof="0" dirty="0" smtClean="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25 </a:t>
                      </a:r>
                      <a:r>
                        <a:rPr lang="en-US" sz="1800" kern="1200" noProof="0" dirty="0" smtClean="0">
                          <a:solidFill>
                            <a:schemeClr val="tx1"/>
                          </a:solidFill>
                          <a:latin typeface="Arial" pitchFamily="34" charset="0"/>
                          <a:ea typeface="Calibri"/>
                          <a:cs typeface="Arial" pitchFamily="34" charset="0"/>
                        </a:rPr>
                        <a:t>º</a:t>
                      </a:r>
                      <a:r>
                        <a:rPr lang="en-US" sz="1800" noProof="0" dirty="0" smtClean="0">
                          <a:latin typeface="Arial" pitchFamily="34" charset="0"/>
                          <a:ea typeface="Calibri"/>
                          <a:cs typeface="Arial" pitchFamily="34" charset="0"/>
                        </a:rPr>
                        <a:t>C </a:t>
                      </a:r>
                    </a:p>
                    <a:p>
                      <a:pPr>
                        <a:lnSpc>
                          <a:spcPct val="115000"/>
                        </a:lnSpc>
                        <a:spcAft>
                          <a:spcPts val="0"/>
                        </a:spcAft>
                      </a:pPr>
                      <a:r>
                        <a:rPr lang="en-US" sz="1800" noProof="0" dirty="0" smtClean="0">
                          <a:latin typeface="Arial" pitchFamily="34" charset="0"/>
                          <a:ea typeface="Calibri"/>
                          <a:cs typeface="Arial" pitchFamily="34" charset="0"/>
                        </a:rPr>
                        <a:t>24 h at room T</a:t>
                      </a:r>
                      <a:endParaRPr lang="en-US" sz="1800" noProof="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 Irreversible charge transfer</a:t>
                      </a:r>
                    </a:p>
                    <a:p>
                      <a:pPr>
                        <a:lnSpc>
                          <a:spcPct val="115000"/>
                        </a:lnSpc>
                        <a:spcAft>
                          <a:spcPts val="0"/>
                        </a:spcAft>
                      </a:pPr>
                      <a:r>
                        <a:rPr lang="en-US" sz="1800" noProof="0" dirty="0" smtClean="0">
                          <a:latin typeface="Arial" pitchFamily="34" charset="0"/>
                          <a:ea typeface="Calibri"/>
                          <a:cs typeface="Arial" pitchFamily="34" charset="0"/>
                        </a:rPr>
                        <a:t>- Diffusion</a:t>
                      </a:r>
                      <a:r>
                        <a:rPr lang="en-US" sz="1800" baseline="0" noProof="0" dirty="0" smtClean="0">
                          <a:latin typeface="Arial" pitchFamily="34" charset="0"/>
                          <a:ea typeface="Calibri"/>
                          <a:cs typeface="Arial" pitchFamily="34" charset="0"/>
                        </a:rPr>
                        <a:t> controlled</a:t>
                      </a: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US" sz="1800" noProof="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84578">
                <a:tc>
                  <a:txBody>
                    <a:bodyPr/>
                    <a:lstStyle/>
                    <a:p>
                      <a:pPr>
                        <a:lnSpc>
                          <a:spcPct val="115000"/>
                        </a:lnSpc>
                        <a:spcAft>
                          <a:spcPts val="0"/>
                        </a:spcAft>
                      </a:pPr>
                      <a:r>
                        <a:rPr lang="en-US" sz="1800" noProof="0" dirty="0" smtClean="0">
                          <a:latin typeface="Calibri"/>
                          <a:ea typeface="Calibri"/>
                          <a:cs typeface="Times New Roman"/>
                        </a:rPr>
                        <a:t>37 </a:t>
                      </a:r>
                      <a:r>
                        <a:rPr lang="en-US" sz="1800" noProof="0" dirty="0" smtClean="0">
                          <a:latin typeface="Arial" pitchFamily="34" charset="0"/>
                          <a:ea typeface="Calibri"/>
                          <a:cs typeface="Arial" pitchFamily="34" charset="0"/>
                        </a:rPr>
                        <a:t>º</a:t>
                      </a:r>
                      <a:r>
                        <a:rPr lang="en-US" sz="1800" noProof="0" dirty="0" smtClean="0">
                          <a:latin typeface="Calibri"/>
                          <a:ea typeface="Calibri"/>
                          <a:cs typeface="Times New Roman"/>
                        </a:rPr>
                        <a:t>C</a:t>
                      </a:r>
                    </a:p>
                    <a:p>
                      <a:pPr>
                        <a:lnSpc>
                          <a:spcPct val="115000"/>
                        </a:lnSpc>
                        <a:spcAft>
                          <a:spcPts val="0"/>
                        </a:spcAft>
                      </a:pPr>
                      <a:r>
                        <a:rPr lang="en-US" sz="1800" noProof="0" dirty="0" smtClean="0">
                          <a:latin typeface="Calibri"/>
                          <a:ea typeface="Calibri"/>
                          <a:cs typeface="Times New Roman"/>
                        </a:rPr>
                        <a:t>0h</a:t>
                      </a:r>
                      <a:endParaRPr lang="en-US" sz="1800" noProof="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 Irreversible charge transfer</a:t>
                      </a:r>
                    </a:p>
                    <a:p>
                      <a:pPr>
                        <a:lnSpc>
                          <a:spcPct val="115000"/>
                        </a:lnSpc>
                        <a:spcAft>
                          <a:spcPts val="0"/>
                        </a:spcAft>
                      </a:pPr>
                      <a:r>
                        <a:rPr lang="en-US" sz="1800" noProof="0" dirty="0" smtClean="0">
                          <a:latin typeface="Arial" pitchFamily="34" charset="0"/>
                          <a:ea typeface="Calibri"/>
                          <a:cs typeface="Arial" pitchFamily="34" charset="0"/>
                        </a:rPr>
                        <a:t>- Limited</a:t>
                      </a:r>
                      <a:r>
                        <a:rPr lang="en-US" sz="1800" baseline="0" noProof="0" dirty="0" smtClean="0">
                          <a:latin typeface="Arial" pitchFamily="34" charset="0"/>
                          <a:ea typeface="Calibri"/>
                          <a:cs typeface="Arial" pitchFamily="34" charset="0"/>
                        </a:rPr>
                        <a:t> by diffusion</a:t>
                      </a: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37 </a:t>
                      </a:r>
                      <a:r>
                        <a:rPr lang="en-US" sz="1800" kern="1200" noProof="0" dirty="0" smtClean="0">
                          <a:solidFill>
                            <a:schemeClr val="tx1"/>
                          </a:solidFill>
                          <a:latin typeface="Arial" pitchFamily="34" charset="0"/>
                          <a:ea typeface="Calibri"/>
                          <a:cs typeface="Arial" pitchFamily="34" charset="0"/>
                        </a:rPr>
                        <a:t>º</a:t>
                      </a:r>
                      <a:r>
                        <a:rPr lang="en-US" sz="1800" noProof="0" dirty="0" smtClean="0">
                          <a:latin typeface="Arial" pitchFamily="34" charset="0"/>
                          <a:ea typeface="Calibri"/>
                          <a:cs typeface="Arial" pitchFamily="34" charset="0"/>
                        </a:rPr>
                        <a:t>C </a:t>
                      </a:r>
                    </a:p>
                    <a:p>
                      <a:pPr>
                        <a:lnSpc>
                          <a:spcPct val="115000"/>
                        </a:lnSpc>
                        <a:spcAft>
                          <a:spcPts val="0"/>
                        </a:spcAft>
                      </a:pPr>
                      <a:r>
                        <a:rPr lang="en-US" sz="1800" noProof="0" dirty="0" smtClean="0">
                          <a:latin typeface="Arial" pitchFamily="34" charset="0"/>
                          <a:ea typeface="Calibri"/>
                          <a:cs typeface="Arial" pitchFamily="34" charset="0"/>
                        </a:rPr>
                        <a:t>24 h at room</a:t>
                      </a:r>
                      <a:r>
                        <a:rPr lang="en-US" sz="1800" baseline="0" noProof="0" dirty="0" smtClean="0">
                          <a:latin typeface="Arial" pitchFamily="34" charset="0"/>
                          <a:ea typeface="Calibri"/>
                          <a:cs typeface="Arial" pitchFamily="34" charset="0"/>
                        </a:rPr>
                        <a:t> T</a:t>
                      </a:r>
                      <a:endParaRPr lang="en-US" sz="1800" noProof="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 Irreversible charge transfer</a:t>
                      </a:r>
                    </a:p>
                    <a:p>
                      <a:pPr>
                        <a:lnSpc>
                          <a:spcPct val="115000"/>
                        </a:lnSpc>
                        <a:spcAft>
                          <a:spcPts val="0"/>
                        </a:spcAft>
                      </a:pPr>
                      <a:r>
                        <a:rPr lang="en-US" sz="1800" noProof="0" dirty="0" smtClean="0">
                          <a:latin typeface="Arial" pitchFamily="34" charset="0"/>
                          <a:ea typeface="Calibri"/>
                          <a:cs typeface="Arial" pitchFamily="34" charset="0"/>
                        </a:rPr>
                        <a:t>-</a:t>
                      </a:r>
                      <a:r>
                        <a:rPr lang="en-US" sz="1800" baseline="0" noProof="0" dirty="0" smtClean="0">
                          <a:latin typeface="Arial" pitchFamily="34" charset="0"/>
                          <a:ea typeface="Calibri"/>
                          <a:cs typeface="Arial" pitchFamily="34" charset="0"/>
                        </a:rPr>
                        <a:t> Mixed control</a:t>
                      </a: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37 </a:t>
                      </a:r>
                      <a:r>
                        <a:rPr lang="en-US" sz="1800" kern="1200" noProof="0" dirty="0" smtClean="0">
                          <a:solidFill>
                            <a:schemeClr val="tx1"/>
                          </a:solidFill>
                          <a:latin typeface="Arial" pitchFamily="34" charset="0"/>
                          <a:ea typeface="Calibri"/>
                          <a:cs typeface="Arial" pitchFamily="34" charset="0"/>
                        </a:rPr>
                        <a:t>º</a:t>
                      </a:r>
                      <a:r>
                        <a:rPr lang="en-US" sz="1800" noProof="0" dirty="0" smtClean="0">
                          <a:latin typeface="Arial" pitchFamily="34" charset="0"/>
                          <a:ea typeface="Calibri"/>
                          <a:cs typeface="Arial" pitchFamily="34" charset="0"/>
                        </a:rPr>
                        <a:t>C </a:t>
                      </a:r>
                      <a:r>
                        <a:rPr lang="en-US" sz="1800" baseline="0" noProof="0" dirty="0" smtClean="0">
                          <a:latin typeface="Arial" pitchFamily="34" charset="0"/>
                          <a:ea typeface="Calibri"/>
                          <a:cs typeface="Arial" pitchFamily="34" charset="0"/>
                        </a:rPr>
                        <a:t> </a:t>
                      </a:r>
                      <a:r>
                        <a:rPr lang="en-US" sz="1800" noProof="0" dirty="0" smtClean="0">
                          <a:latin typeface="Arial" pitchFamily="34" charset="0"/>
                          <a:ea typeface="Calibri"/>
                          <a:cs typeface="Arial" pitchFamily="34" charset="0"/>
                        </a:rPr>
                        <a:t>48 h</a:t>
                      </a:r>
                    </a:p>
                    <a:p>
                      <a:pPr>
                        <a:lnSpc>
                          <a:spcPct val="115000"/>
                        </a:lnSpc>
                        <a:spcAft>
                          <a:spcPts val="0"/>
                        </a:spcAft>
                      </a:pPr>
                      <a:r>
                        <a:rPr lang="en-US" sz="1800" noProof="0" dirty="0" smtClean="0">
                          <a:latin typeface="Arial" pitchFamily="34" charset="0"/>
                          <a:ea typeface="Calibri"/>
                          <a:cs typeface="Arial" pitchFamily="34" charset="0"/>
                        </a:rPr>
                        <a:t>L</a:t>
                      </a:r>
                      <a:r>
                        <a:rPr lang="en-US" sz="1800" baseline="0" noProof="0" dirty="0" smtClean="0">
                          <a:latin typeface="Arial" pitchFamily="34" charset="0"/>
                          <a:ea typeface="Calibri"/>
                          <a:cs typeface="Arial" pitchFamily="34" charset="0"/>
                        </a:rPr>
                        <a:t>ast</a:t>
                      </a:r>
                      <a:r>
                        <a:rPr lang="en-US" sz="1800" noProof="0" dirty="0" smtClean="0">
                          <a:latin typeface="Arial" pitchFamily="34" charset="0"/>
                          <a:ea typeface="Calibri"/>
                          <a:cs typeface="Arial" pitchFamily="34" charset="0"/>
                        </a:rPr>
                        <a:t> 24 h at</a:t>
                      </a:r>
                      <a:r>
                        <a:rPr lang="en-US" sz="1800" baseline="0" noProof="0" dirty="0" smtClean="0">
                          <a:latin typeface="Arial" pitchFamily="34" charset="0"/>
                          <a:ea typeface="Calibri"/>
                          <a:cs typeface="Arial" pitchFamily="34" charset="0"/>
                        </a:rPr>
                        <a:t> 37 </a:t>
                      </a:r>
                      <a:r>
                        <a:rPr lang="en-US" sz="1800" kern="1200" noProof="0" dirty="0" smtClean="0">
                          <a:solidFill>
                            <a:schemeClr val="tx1"/>
                          </a:solidFill>
                          <a:latin typeface="Arial" pitchFamily="34" charset="0"/>
                          <a:ea typeface="Calibri"/>
                          <a:cs typeface="Arial" pitchFamily="34" charset="0"/>
                        </a:rPr>
                        <a:t>º</a:t>
                      </a:r>
                      <a:r>
                        <a:rPr lang="en-US" sz="1800" baseline="0" noProof="0" dirty="0" smtClean="0">
                          <a:latin typeface="Arial" pitchFamily="34" charset="0"/>
                          <a:ea typeface="Calibri"/>
                          <a:cs typeface="Arial" pitchFamily="34" charset="0"/>
                        </a:rPr>
                        <a:t>C</a:t>
                      </a:r>
                      <a:endParaRPr lang="en-US" sz="1800" noProof="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800" noProof="0" dirty="0" smtClean="0">
                          <a:latin typeface="Arial" pitchFamily="34" charset="0"/>
                          <a:ea typeface="Calibri"/>
                          <a:cs typeface="Arial" pitchFamily="34" charset="0"/>
                        </a:rPr>
                        <a:t>- Irreversible charge</a:t>
                      </a:r>
                      <a:r>
                        <a:rPr lang="en-US" sz="1800" baseline="0" noProof="0" dirty="0" smtClean="0">
                          <a:latin typeface="Arial" pitchFamily="34" charset="0"/>
                          <a:ea typeface="Calibri"/>
                          <a:cs typeface="Arial" pitchFamily="34" charset="0"/>
                        </a:rPr>
                        <a:t> transfer</a:t>
                      </a:r>
                      <a:endParaRPr lang="en-US" sz="1800" noProof="0" dirty="0" smtClean="0">
                        <a:latin typeface="Arial" pitchFamily="34" charset="0"/>
                        <a:ea typeface="Calibri"/>
                        <a:cs typeface="Arial" pitchFamily="34" charset="0"/>
                      </a:endParaRPr>
                    </a:p>
                    <a:p>
                      <a:pPr>
                        <a:lnSpc>
                          <a:spcPct val="115000"/>
                        </a:lnSpc>
                        <a:spcAft>
                          <a:spcPts val="0"/>
                        </a:spcAft>
                      </a:pPr>
                      <a:r>
                        <a:rPr lang="en-US" sz="1800" noProof="0" dirty="0" smtClean="0">
                          <a:latin typeface="Arial" pitchFamily="34" charset="0"/>
                          <a:ea typeface="Calibri"/>
                          <a:cs typeface="Arial" pitchFamily="34" charset="0"/>
                        </a:rPr>
                        <a:t>- Limited</a:t>
                      </a:r>
                      <a:r>
                        <a:rPr lang="en-US" sz="1800" baseline="0" noProof="0" dirty="0" smtClean="0">
                          <a:latin typeface="Arial" pitchFamily="34" charset="0"/>
                          <a:ea typeface="Calibri"/>
                          <a:cs typeface="Arial" pitchFamily="34" charset="0"/>
                        </a:rPr>
                        <a:t> by diffusion</a:t>
                      </a:r>
                      <a:endParaRPr lang="en-US" sz="1800" noProof="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9" name="Text Box 121"/>
          <p:cNvSpPr txBox="1">
            <a:spLocks noChangeArrowheads="1"/>
          </p:cNvSpPr>
          <p:nvPr/>
        </p:nvSpPr>
        <p:spPr bwMode="auto">
          <a:xfrm>
            <a:off x="15283582" y="9409905"/>
            <a:ext cx="5326310" cy="556642"/>
          </a:xfrm>
          <a:prstGeom prst="rect">
            <a:avLst/>
          </a:prstGeom>
          <a:solidFill>
            <a:srgbClr val="FFFFFF"/>
          </a:solidFill>
          <a:ln w="9525">
            <a:noFill/>
            <a:miter lim="800000"/>
            <a:headEnd/>
            <a:tailEnd/>
          </a:ln>
        </p:spPr>
        <p:txBody>
          <a:bodyPr/>
          <a:lstStyle/>
          <a:p>
            <a:pPr algn="just">
              <a:spcAft>
                <a:spcPts val="1000"/>
              </a:spcAft>
            </a:pPr>
            <a:r>
              <a:rPr lang="pt-PT" sz="1800" b="1" dirty="0" err="1"/>
              <a:t>Fig</a:t>
            </a:r>
            <a:r>
              <a:rPr lang="pt-PT" sz="1800" b="1" dirty="0"/>
              <a:t> 1. </a:t>
            </a:r>
            <a:r>
              <a:rPr lang="en-US" sz="1800" dirty="0" err="1"/>
              <a:t>Voltammograms</a:t>
            </a:r>
            <a:r>
              <a:rPr lang="en-US" sz="1800" dirty="0"/>
              <a:t> of carbon Toray with a suspension of </a:t>
            </a:r>
            <a:r>
              <a:rPr lang="en-US" sz="1800" i="1" dirty="0" smtClean="0"/>
              <a:t>G. </a:t>
            </a:r>
            <a:r>
              <a:rPr lang="en-US" sz="1800" i="1" dirty="0"/>
              <a:t>sulfurreducens</a:t>
            </a:r>
            <a:r>
              <a:rPr lang="en-US" sz="1800" dirty="0"/>
              <a:t> that grew at </a:t>
            </a:r>
            <a:r>
              <a:rPr lang="en-US" sz="1800" dirty="0" smtClean="0"/>
              <a:t>25 ºC </a:t>
            </a:r>
            <a:r>
              <a:rPr lang="en-US" sz="1800" dirty="0"/>
              <a:t>and </a:t>
            </a:r>
            <a:r>
              <a:rPr lang="en-US" sz="1800" dirty="0" smtClean="0"/>
              <a:t>37 ºC </a:t>
            </a:r>
            <a:r>
              <a:rPr lang="en-US" sz="1800" dirty="0"/>
              <a:t>(50 mVs</a:t>
            </a:r>
            <a:r>
              <a:rPr lang="en-US" sz="1800" baseline="30000" dirty="0"/>
              <a:t>-1</a:t>
            </a:r>
            <a:r>
              <a:rPr lang="en-US" sz="1800" dirty="0"/>
              <a:t>). (essays at room temperature)</a:t>
            </a:r>
            <a:endParaRPr lang="pt-PT" sz="1800" dirty="0"/>
          </a:p>
        </p:txBody>
      </p:sp>
      <p:sp>
        <p:nvSpPr>
          <p:cNvPr id="110" name="Text Box 121"/>
          <p:cNvSpPr txBox="1">
            <a:spLocks noChangeArrowheads="1"/>
          </p:cNvSpPr>
          <p:nvPr/>
        </p:nvSpPr>
        <p:spPr bwMode="auto">
          <a:xfrm>
            <a:off x="15237071" y="13185253"/>
            <a:ext cx="11988000" cy="298549"/>
          </a:xfrm>
          <a:prstGeom prst="rect">
            <a:avLst/>
          </a:prstGeom>
          <a:solidFill>
            <a:srgbClr val="FFFFFF"/>
          </a:solidFill>
          <a:ln w="9525">
            <a:noFill/>
            <a:miter lim="800000"/>
            <a:headEnd/>
            <a:tailEnd/>
          </a:ln>
        </p:spPr>
        <p:txBody>
          <a:bodyPr/>
          <a:lstStyle/>
          <a:p>
            <a:pPr algn="just">
              <a:spcAft>
                <a:spcPts val="1000"/>
              </a:spcAft>
            </a:pPr>
            <a:r>
              <a:rPr lang="pt-PT" sz="1800" b="1" dirty="0" err="1"/>
              <a:t>Fig</a:t>
            </a:r>
            <a:r>
              <a:rPr lang="pt-PT" sz="1800" b="1" dirty="0"/>
              <a:t> 2. </a:t>
            </a:r>
            <a:r>
              <a:rPr lang="en-US" sz="1800" dirty="0" err="1"/>
              <a:t>Voltammograms</a:t>
            </a:r>
            <a:r>
              <a:rPr lang="en-US" sz="1800" dirty="0"/>
              <a:t> of carbon Toray with a suspension of </a:t>
            </a:r>
            <a:r>
              <a:rPr lang="en-US" sz="1800" i="1" dirty="0"/>
              <a:t>G. sulfurreducens</a:t>
            </a:r>
            <a:r>
              <a:rPr lang="en-US" sz="1800" dirty="0"/>
              <a:t> that grew at </a:t>
            </a:r>
            <a:r>
              <a:rPr lang="en-US" sz="1800" dirty="0" smtClean="0"/>
              <a:t>25 ºC </a:t>
            </a:r>
            <a:r>
              <a:rPr lang="en-US" sz="1800" dirty="0"/>
              <a:t>and </a:t>
            </a:r>
            <a:r>
              <a:rPr lang="en-US" sz="1800" dirty="0" smtClean="0"/>
              <a:t>37 ºC </a:t>
            </a:r>
            <a:r>
              <a:rPr lang="en-US" sz="1800" dirty="0"/>
              <a:t>(25 mVs</a:t>
            </a:r>
            <a:r>
              <a:rPr lang="en-US" sz="1800" baseline="30000" dirty="0"/>
              <a:t>-1</a:t>
            </a:r>
            <a:r>
              <a:rPr lang="en-US" sz="1800" dirty="0"/>
              <a:t>), after 24 hours stabilize (a). (essays at room temperature). Comparison with the result obtained in time 0 H (b). </a:t>
            </a:r>
            <a:endParaRPr lang="pt-PT" sz="1800" dirty="0"/>
          </a:p>
        </p:txBody>
      </p:sp>
      <p:sp>
        <p:nvSpPr>
          <p:cNvPr id="111" name="CaixaDeTexto 142"/>
          <p:cNvSpPr txBox="1">
            <a:spLocks noChangeArrowheads="1"/>
          </p:cNvSpPr>
          <p:nvPr/>
        </p:nvSpPr>
        <p:spPr bwMode="auto">
          <a:xfrm>
            <a:off x="21426860" y="10929417"/>
            <a:ext cx="511175" cy="231775"/>
          </a:xfrm>
          <a:prstGeom prst="rect">
            <a:avLst/>
          </a:prstGeom>
          <a:noFill/>
          <a:ln w="9525">
            <a:noFill/>
            <a:miter lim="800000"/>
            <a:headEnd/>
            <a:tailEnd/>
          </a:ln>
        </p:spPr>
        <p:txBody>
          <a:bodyPr>
            <a:spAutoFit/>
          </a:bodyPr>
          <a:lstStyle/>
          <a:p>
            <a:r>
              <a:rPr lang="pt-PT" sz="900" b="1">
                <a:solidFill>
                  <a:schemeClr val="accent1"/>
                </a:solidFill>
              </a:rPr>
              <a:t>b</a:t>
            </a:r>
          </a:p>
        </p:txBody>
      </p:sp>
      <p:sp>
        <p:nvSpPr>
          <p:cNvPr id="112" name="CaixaDeTexto 143"/>
          <p:cNvSpPr txBox="1">
            <a:spLocks noChangeArrowheads="1"/>
          </p:cNvSpPr>
          <p:nvPr/>
        </p:nvSpPr>
        <p:spPr bwMode="auto">
          <a:xfrm>
            <a:off x="17975635" y="10921479"/>
            <a:ext cx="511175" cy="230188"/>
          </a:xfrm>
          <a:prstGeom prst="rect">
            <a:avLst/>
          </a:prstGeom>
          <a:noFill/>
          <a:ln w="9525">
            <a:noFill/>
            <a:miter lim="800000"/>
            <a:headEnd/>
            <a:tailEnd/>
          </a:ln>
        </p:spPr>
        <p:txBody>
          <a:bodyPr>
            <a:spAutoFit/>
          </a:bodyPr>
          <a:lstStyle/>
          <a:p>
            <a:r>
              <a:rPr lang="pt-PT" sz="900" b="1">
                <a:solidFill>
                  <a:schemeClr val="accent1"/>
                </a:solidFill>
              </a:rPr>
              <a:t>a</a:t>
            </a:r>
          </a:p>
        </p:txBody>
      </p:sp>
      <p:pic>
        <p:nvPicPr>
          <p:cNvPr id="113" name="Picture 177"/>
          <p:cNvPicPr>
            <a:picLocks noChangeAspect="1" noChangeArrowheads="1"/>
          </p:cNvPicPr>
          <p:nvPr/>
        </p:nvPicPr>
        <p:blipFill>
          <a:blip r:embed="rId8" cstate="print"/>
          <a:srcRect/>
          <a:stretch>
            <a:fillRect/>
          </a:stretch>
        </p:blipFill>
        <p:spPr bwMode="auto">
          <a:xfrm>
            <a:off x="16075972" y="13866292"/>
            <a:ext cx="5040000" cy="2487814"/>
          </a:xfrm>
          <a:prstGeom prst="rect">
            <a:avLst/>
          </a:prstGeom>
          <a:noFill/>
          <a:ln w="9525">
            <a:noFill/>
            <a:miter lim="800000"/>
            <a:headEnd/>
            <a:tailEnd/>
          </a:ln>
        </p:spPr>
      </p:pic>
      <p:pic>
        <p:nvPicPr>
          <p:cNvPr id="114" name="Picture 178"/>
          <p:cNvPicPr>
            <a:picLocks noChangeAspect="1" noChangeArrowheads="1"/>
          </p:cNvPicPr>
          <p:nvPr/>
        </p:nvPicPr>
        <p:blipFill>
          <a:blip r:embed="rId9" cstate="print"/>
          <a:srcRect/>
          <a:stretch>
            <a:fillRect/>
          </a:stretch>
        </p:blipFill>
        <p:spPr bwMode="auto">
          <a:xfrm>
            <a:off x="21662603" y="13855158"/>
            <a:ext cx="5040000" cy="2488186"/>
          </a:xfrm>
          <a:prstGeom prst="rect">
            <a:avLst/>
          </a:prstGeom>
          <a:noFill/>
          <a:ln w="9525">
            <a:noFill/>
            <a:miter lim="800000"/>
            <a:headEnd/>
            <a:tailEnd/>
          </a:ln>
        </p:spPr>
      </p:pic>
      <p:sp>
        <p:nvSpPr>
          <p:cNvPr id="115" name="Text Box 121"/>
          <p:cNvSpPr txBox="1">
            <a:spLocks noChangeArrowheads="1"/>
          </p:cNvSpPr>
          <p:nvPr/>
        </p:nvSpPr>
        <p:spPr bwMode="auto">
          <a:xfrm>
            <a:off x="15251022" y="16071502"/>
            <a:ext cx="11988000" cy="576064"/>
          </a:xfrm>
          <a:prstGeom prst="rect">
            <a:avLst/>
          </a:prstGeom>
          <a:solidFill>
            <a:srgbClr val="FFFFFF"/>
          </a:solidFill>
          <a:ln w="9525">
            <a:noFill/>
            <a:miter lim="800000"/>
            <a:headEnd/>
            <a:tailEnd/>
          </a:ln>
        </p:spPr>
        <p:txBody>
          <a:bodyPr/>
          <a:lstStyle/>
          <a:p>
            <a:pPr algn="just">
              <a:spcAft>
                <a:spcPts val="1000"/>
              </a:spcAft>
            </a:pPr>
            <a:r>
              <a:rPr lang="pt-PT" sz="1800" b="1" dirty="0" err="1"/>
              <a:t>Fig</a:t>
            </a:r>
            <a:r>
              <a:rPr lang="pt-PT" sz="1800" b="1" dirty="0"/>
              <a:t> 3. </a:t>
            </a:r>
            <a:r>
              <a:rPr lang="en-GB" sz="1800" dirty="0"/>
              <a:t>log I </a:t>
            </a:r>
            <a:r>
              <a:rPr lang="en-GB" sz="1800" i="1" dirty="0"/>
              <a:t>vs.</a:t>
            </a:r>
            <a:r>
              <a:rPr lang="en-GB" sz="1800" dirty="0"/>
              <a:t> log v (▲) and E versus log v (◊) curves for the oxidation (Fig. 1) of a pure culture of </a:t>
            </a:r>
            <a:r>
              <a:rPr lang="en-GB" sz="1800" i="1" dirty="0"/>
              <a:t>G. sulfurreducens</a:t>
            </a:r>
            <a:r>
              <a:rPr lang="en-GB" sz="1800" dirty="0"/>
              <a:t> in suspension that grew at 25 ºC (a) and 37 ºC (b).</a:t>
            </a:r>
            <a:endParaRPr lang="pt-PT" sz="1800" dirty="0"/>
          </a:p>
        </p:txBody>
      </p:sp>
      <p:sp>
        <p:nvSpPr>
          <p:cNvPr id="116" name="Text Box 121"/>
          <p:cNvSpPr txBox="1">
            <a:spLocks noChangeArrowheads="1"/>
          </p:cNvSpPr>
          <p:nvPr/>
        </p:nvSpPr>
        <p:spPr bwMode="auto">
          <a:xfrm>
            <a:off x="15354449" y="16721087"/>
            <a:ext cx="11810453" cy="182885"/>
          </a:xfrm>
          <a:prstGeom prst="rect">
            <a:avLst/>
          </a:prstGeom>
          <a:solidFill>
            <a:srgbClr val="FFFFFF"/>
          </a:solidFill>
          <a:ln w="9525">
            <a:noFill/>
            <a:miter lim="800000"/>
            <a:headEnd/>
            <a:tailEnd/>
          </a:ln>
        </p:spPr>
        <p:txBody>
          <a:bodyPr/>
          <a:lstStyle/>
          <a:p>
            <a:pPr algn="just">
              <a:spcAft>
                <a:spcPts val="1000"/>
              </a:spcAft>
            </a:pPr>
            <a:r>
              <a:rPr lang="pt-PT" sz="1800" b="1" dirty="0" err="1"/>
              <a:t>Table</a:t>
            </a:r>
            <a:r>
              <a:rPr lang="pt-PT" sz="1800" b="1" dirty="0"/>
              <a:t> 1 </a:t>
            </a:r>
            <a:r>
              <a:rPr lang="en-GB" sz="1800" dirty="0"/>
              <a:t>Electrochemical data obtained for bacteria grown at two different temperature</a:t>
            </a:r>
            <a:r>
              <a:rPr lang="en-US" sz="1800" dirty="0"/>
              <a:t>. </a:t>
            </a:r>
            <a:r>
              <a:rPr lang="en-US" sz="1800" dirty="0" smtClean="0"/>
              <a:t>(room temperature essays).</a:t>
            </a:r>
            <a:endParaRPr lang="pt-PT" sz="1800" dirty="0"/>
          </a:p>
        </p:txBody>
      </p:sp>
      <p:sp>
        <p:nvSpPr>
          <p:cNvPr id="117" name="CaixaDeTexto 148"/>
          <p:cNvSpPr txBox="1">
            <a:spLocks noChangeArrowheads="1"/>
          </p:cNvSpPr>
          <p:nvPr/>
        </p:nvSpPr>
        <p:spPr bwMode="auto">
          <a:xfrm>
            <a:off x="18452870" y="13920267"/>
            <a:ext cx="545116" cy="231775"/>
          </a:xfrm>
          <a:prstGeom prst="rect">
            <a:avLst/>
          </a:prstGeom>
          <a:noFill/>
          <a:ln w="9525">
            <a:noFill/>
            <a:miter lim="800000"/>
            <a:headEnd/>
            <a:tailEnd/>
          </a:ln>
        </p:spPr>
        <p:txBody>
          <a:bodyPr wrap="square">
            <a:spAutoFit/>
          </a:bodyPr>
          <a:lstStyle/>
          <a:p>
            <a:r>
              <a:rPr lang="pt-PT" sz="900" b="1">
                <a:solidFill>
                  <a:schemeClr val="accent1"/>
                </a:solidFill>
              </a:rPr>
              <a:t>a</a:t>
            </a:r>
          </a:p>
        </p:txBody>
      </p:sp>
      <p:sp>
        <p:nvSpPr>
          <p:cNvPr id="118" name="CaixaDeTexto 149"/>
          <p:cNvSpPr txBox="1">
            <a:spLocks noChangeArrowheads="1"/>
          </p:cNvSpPr>
          <p:nvPr/>
        </p:nvSpPr>
        <p:spPr bwMode="auto">
          <a:xfrm>
            <a:off x="21718357" y="13902804"/>
            <a:ext cx="545116" cy="230188"/>
          </a:xfrm>
          <a:prstGeom prst="rect">
            <a:avLst/>
          </a:prstGeom>
          <a:noFill/>
          <a:ln w="9525">
            <a:noFill/>
            <a:miter lim="800000"/>
            <a:headEnd/>
            <a:tailEnd/>
          </a:ln>
        </p:spPr>
        <p:txBody>
          <a:bodyPr wrap="square">
            <a:spAutoFit/>
          </a:bodyPr>
          <a:lstStyle/>
          <a:p>
            <a:r>
              <a:rPr lang="pt-PT" sz="900" b="1">
                <a:solidFill>
                  <a:schemeClr val="accent1"/>
                </a:solidFill>
              </a:rPr>
              <a:t>b</a:t>
            </a:r>
          </a:p>
        </p:txBody>
      </p:sp>
      <p:sp>
        <p:nvSpPr>
          <p:cNvPr id="119" name="CaixaDeTexto 149"/>
          <p:cNvSpPr txBox="1">
            <a:spLocks noChangeArrowheads="1"/>
          </p:cNvSpPr>
          <p:nvPr/>
        </p:nvSpPr>
        <p:spPr bwMode="auto">
          <a:xfrm>
            <a:off x="25771187" y="7694761"/>
            <a:ext cx="511175" cy="230188"/>
          </a:xfrm>
          <a:prstGeom prst="rect">
            <a:avLst/>
          </a:prstGeom>
          <a:noFill/>
          <a:ln w="9525">
            <a:noFill/>
            <a:miter lim="800000"/>
            <a:headEnd/>
            <a:tailEnd/>
          </a:ln>
        </p:spPr>
        <p:txBody>
          <a:bodyPr>
            <a:spAutoFit/>
          </a:bodyPr>
          <a:lstStyle/>
          <a:p>
            <a:r>
              <a:rPr lang="pt-PT" sz="900" b="1" dirty="0">
                <a:solidFill>
                  <a:srgbClr val="E46C0A"/>
                </a:solidFill>
              </a:rPr>
              <a:t>A ´</a:t>
            </a:r>
          </a:p>
        </p:txBody>
      </p:sp>
      <p:sp>
        <p:nvSpPr>
          <p:cNvPr id="120" name="CaixaDeTexto 149"/>
          <p:cNvSpPr txBox="1">
            <a:spLocks noChangeArrowheads="1"/>
          </p:cNvSpPr>
          <p:nvPr/>
        </p:nvSpPr>
        <p:spPr bwMode="auto">
          <a:xfrm>
            <a:off x="25653712" y="8175774"/>
            <a:ext cx="511175" cy="230187"/>
          </a:xfrm>
          <a:prstGeom prst="rect">
            <a:avLst/>
          </a:prstGeom>
          <a:noFill/>
          <a:ln w="9525">
            <a:noFill/>
            <a:miter lim="800000"/>
            <a:headEnd/>
            <a:tailEnd/>
          </a:ln>
        </p:spPr>
        <p:txBody>
          <a:bodyPr>
            <a:spAutoFit/>
          </a:bodyPr>
          <a:lstStyle/>
          <a:p>
            <a:pPr>
              <a:defRPr/>
            </a:pPr>
            <a:r>
              <a:rPr lang="pt-PT" sz="900" b="1" dirty="0">
                <a:solidFill>
                  <a:schemeClr val="accent6">
                    <a:lumMod val="75000"/>
                  </a:schemeClr>
                </a:solidFill>
                <a:ea typeface="ＭＳ Ｐゴシック" pitchFamily="34" charset="-128"/>
                <a:cs typeface="Arial" pitchFamily="34" charset="0"/>
              </a:rPr>
              <a:t>A</a:t>
            </a:r>
            <a:r>
              <a:rPr lang="pt-PT" sz="900" b="1" dirty="0">
                <a:ea typeface="ＭＳ Ｐゴシック" pitchFamily="34" charset="-128"/>
                <a:cs typeface="Arial" pitchFamily="34" charset="0"/>
              </a:rPr>
              <a:t> </a:t>
            </a:r>
          </a:p>
        </p:txBody>
      </p:sp>
      <p:grpSp>
        <p:nvGrpSpPr>
          <p:cNvPr id="121" name="Grupo 160"/>
          <p:cNvGrpSpPr>
            <a:grpSpLocks/>
          </p:cNvGrpSpPr>
          <p:nvPr/>
        </p:nvGrpSpPr>
        <p:grpSpPr bwMode="auto">
          <a:xfrm>
            <a:off x="15859646" y="10594454"/>
            <a:ext cx="5040000" cy="2722563"/>
            <a:chOff x="7312025" y="27216100"/>
            <a:chExt cx="3646488" cy="2722563"/>
          </a:xfrm>
        </p:grpSpPr>
        <p:pic>
          <p:nvPicPr>
            <p:cNvPr id="122" name="Picture 175"/>
            <p:cNvPicPr>
              <a:picLocks noChangeAspect="1" noChangeArrowheads="1"/>
            </p:cNvPicPr>
            <p:nvPr/>
          </p:nvPicPr>
          <p:blipFill>
            <a:blip r:embed="rId10" cstate="print"/>
            <a:srcRect/>
            <a:stretch>
              <a:fillRect/>
            </a:stretch>
          </p:blipFill>
          <p:spPr bwMode="auto">
            <a:xfrm>
              <a:off x="7312025" y="27216100"/>
              <a:ext cx="3646488" cy="2722563"/>
            </a:xfrm>
            <a:prstGeom prst="rect">
              <a:avLst/>
            </a:prstGeom>
            <a:noFill/>
            <a:ln w="9525">
              <a:noFill/>
              <a:miter lim="800000"/>
              <a:headEnd/>
              <a:tailEnd/>
            </a:ln>
          </p:spPr>
        </p:pic>
        <p:sp>
          <p:nvSpPr>
            <p:cNvPr id="123" name="CaixaDeTexto 149"/>
            <p:cNvSpPr txBox="1">
              <a:spLocks noChangeArrowheads="1"/>
            </p:cNvSpPr>
            <p:nvPr/>
          </p:nvSpPr>
          <p:spPr bwMode="auto">
            <a:xfrm>
              <a:off x="9925050" y="27549475"/>
              <a:ext cx="511175" cy="230188"/>
            </a:xfrm>
            <a:prstGeom prst="rect">
              <a:avLst/>
            </a:prstGeom>
            <a:noFill/>
            <a:ln w="9525">
              <a:noFill/>
              <a:miter lim="800000"/>
              <a:headEnd/>
              <a:tailEnd/>
            </a:ln>
          </p:spPr>
          <p:txBody>
            <a:bodyPr>
              <a:spAutoFit/>
            </a:bodyPr>
            <a:lstStyle/>
            <a:p>
              <a:pPr>
                <a:defRPr/>
              </a:pPr>
              <a:r>
                <a:rPr lang="pt-PT" sz="900" b="1" dirty="0">
                  <a:solidFill>
                    <a:schemeClr val="accent6">
                      <a:lumMod val="75000"/>
                    </a:schemeClr>
                  </a:solidFill>
                  <a:ea typeface="ＭＳ Ｐゴシック" pitchFamily="34" charset="-128"/>
                  <a:cs typeface="Arial" pitchFamily="34" charset="0"/>
                </a:rPr>
                <a:t>A   B </a:t>
              </a:r>
            </a:p>
          </p:txBody>
        </p:sp>
      </p:grpSp>
      <p:grpSp>
        <p:nvGrpSpPr>
          <p:cNvPr id="124" name="Grupo 163"/>
          <p:cNvGrpSpPr>
            <a:grpSpLocks/>
          </p:cNvGrpSpPr>
          <p:nvPr/>
        </p:nvGrpSpPr>
        <p:grpSpPr bwMode="auto">
          <a:xfrm>
            <a:off x="21439559" y="10573817"/>
            <a:ext cx="5040000" cy="2733675"/>
            <a:chOff x="10768013" y="27195463"/>
            <a:chExt cx="3660775" cy="2733675"/>
          </a:xfrm>
        </p:grpSpPr>
        <p:pic>
          <p:nvPicPr>
            <p:cNvPr id="125" name="Picture 176"/>
            <p:cNvPicPr>
              <a:picLocks noChangeAspect="1" noChangeArrowheads="1"/>
            </p:cNvPicPr>
            <p:nvPr/>
          </p:nvPicPr>
          <p:blipFill>
            <a:blip r:embed="rId11" cstate="print"/>
            <a:srcRect/>
            <a:stretch>
              <a:fillRect/>
            </a:stretch>
          </p:blipFill>
          <p:spPr bwMode="auto">
            <a:xfrm>
              <a:off x="10768013" y="27195463"/>
              <a:ext cx="3660775" cy="2733675"/>
            </a:xfrm>
            <a:prstGeom prst="rect">
              <a:avLst/>
            </a:prstGeom>
            <a:noFill/>
            <a:ln w="9525">
              <a:noFill/>
              <a:miter lim="800000"/>
              <a:headEnd/>
              <a:tailEnd/>
            </a:ln>
          </p:spPr>
        </p:pic>
        <p:sp>
          <p:nvSpPr>
            <p:cNvPr id="126" name="CaixaDeTexto 149"/>
            <p:cNvSpPr txBox="1">
              <a:spLocks noChangeArrowheads="1"/>
            </p:cNvSpPr>
            <p:nvPr/>
          </p:nvSpPr>
          <p:spPr bwMode="auto">
            <a:xfrm>
              <a:off x="13358813" y="27581225"/>
              <a:ext cx="511175" cy="230188"/>
            </a:xfrm>
            <a:prstGeom prst="rect">
              <a:avLst/>
            </a:prstGeom>
            <a:noFill/>
            <a:ln w="9525">
              <a:noFill/>
              <a:miter lim="800000"/>
              <a:headEnd/>
              <a:tailEnd/>
            </a:ln>
          </p:spPr>
          <p:txBody>
            <a:bodyPr>
              <a:spAutoFit/>
            </a:bodyPr>
            <a:lstStyle/>
            <a:p>
              <a:pPr>
                <a:defRPr/>
              </a:pPr>
              <a:r>
                <a:rPr lang="pt-PT" sz="900" b="1" dirty="0">
                  <a:solidFill>
                    <a:schemeClr val="accent6">
                      <a:lumMod val="75000"/>
                    </a:schemeClr>
                  </a:solidFill>
                  <a:ea typeface="ＭＳ Ｐゴシック" pitchFamily="34" charset="-128"/>
                  <a:cs typeface="Arial" pitchFamily="34" charset="0"/>
                </a:rPr>
                <a:t>A   B </a:t>
              </a:r>
            </a:p>
          </p:txBody>
        </p:sp>
      </p:grpSp>
      <p:sp>
        <p:nvSpPr>
          <p:cNvPr id="128" name="TextBox 63"/>
          <p:cNvSpPr txBox="1">
            <a:spLocks noChangeArrowheads="1"/>
          </p:cNvSpPr>
          <p:nvPr/>
        </p:nvSpPr>
        <p:spPr bwMode="auto">
          <a:xfrm>
            <a:off x="36397925" y="7658695"/>
            <a:ext cx="4706888" cy="646331"/>
          </a:xfrm>
          <a:prstGeom prst="rect">
            <a:avLst/>
          </a:prstGeom>
          <a:noFill/>
          <a:ln w="9525">
            <a:noFill/>
            <a:miter lim="800000"/>
            <a:headEnd/>
            <a:tailEnd/>
          </a:ln>
        </p:spPr>
        <p:txBody>
          <a:bodyPr wrap="square">
            <a:spAutoFit/>
          </a:bodyPr>
          <a:lstStyle/>
          <a:p>
            <a:pPr algn="ctr"/>
            <a:r>
              <a:rPr lang="pt-PT" sz="3600" b="1" dirty="0">
                <a:solidFill>
                  <a:srgbClr val="C96F2A"/>
                </a:solidFill>
              </a:rPr>
              <a:t>PROTEOMICS</a:t>
            </a:r>
          </a:p>
        </p:txBody>
      </p:sp>
      <p:grpSp>
        <p:nvGrpSpPr>
          <p:cNvPr id="129" name="Grupo 164"/>
          <p:cNvGrpSpPr>
            <a:grpSpLocks/>
          </p:cNvGrpSpPr>
          <p:nvPr/>
        </p:nvGrpSpPr>
        <p:grpSpPr bwMode="auto">
          <a:xfrm>
            <a:off x="33170165" y="8667993"/>
            <a:ext cx="7979171" cy="6781328"/>
            <a:chOff x="15297150" y="27638375"/>
            <a:chExt cx="7410450" cy="6238875"/>
          </a:xfrm>
        </p:grpSpPr>
        <p:pic>
          <p:nvPicPr>
            <p:cNvPr id="130" name="Picture 87" descr="C:\Users\Luciana\Desktop\luciana.files\luciana.files\class luciana.png"/>
            <p:cNvPicPr>
              <a:picLocks noChangeAspect="1" noChangeArrowheads="1"/>
            </p:cNvPicPr>
            <p:nvPr/>
          </p:nvPicPr>
          <p:blipFill>
            <a:blip r:embed="rId12" cstate="print"/>
            <a:srcRect l="3574" t="1950" b="12727"/>
            <a:stretch>
              <a:fillRect/>
            </a:stretch>
          </p:blipFill>
          <p:spPr bwMode="auto">
            <a:xfrm>
              <a:off x="16024225" y="28244800"/>
              <a:ext cx="6584950" cy="5632450"/>
            </a:xfrm>
            <a:prstGeom prst="rect">
              <a:avLst/>
            </a:prstGeom>
            <a:noFill/>
            <a:ln w="9525">
              <a:noFill/>
              <a:miter lim="800000"/>
              <a:headEnd/>
              <a:tailEnd/>
            </a:ln>
          </p:spPr>
        </p:pic>
        <p:cxnSp>
          <p:nvCxnSpPr>
            <p:cNvPr id="131" name="Straight Connector 82"/>
            <p:cNvCxnSpPr>
              <a:cxnSpLocks noChangeShapeType="1"/>
            </p:cNvCxnSpPr>
            <p:nvPr/>
          </p:nvCxnSpPr>
          <p:spPr bwMode="auto">
            <a:xfrm>
              <a:off x="16040100" y="28154313"/>
              <a:ext cx="6559550" cy="3175"/>
            </a:xfrm>
            <a:prstGeom prst="line">
              <a:avLst/>
            </a:prstGeom>
            <a:noFill/>
            <a:ln w="9525">
              <a:solidFill>
                <a:schemeClr val="tx2"/>
              </a:solidFill>
              <a:round/>
              <a:headEnd/>
              <a:tailEnd type="arrow" w="med" len="med"/>
            </a:ln>
          </p:spPr>
        </p:cxnSp>
        <p:sp>
          <p:nvSpPr>
            <p:cNvPr id="132" name="TextBox 83"/>
            <p:cNvSpPr txBox="1">
              <a:spLocks noChangeArrowheads="1"/>
            </p:cNvSpPr>
            <p:nvPr/>
          </p:nvSpPr>
          <p:spPr bwMode="auto">
            <a:xfrm>
              <a:off x="18811875" y="27666950"/>
              <a:ext cx="561975" cy="477838"/>
            </a:xfrm>
            <a:prstGeom prst="rect">
              <a:avLst/>
            </a:prstGeom>
            <a:solidFill>
              <a:schemeClr val="bg1"/>
            </a:solidFill>
            <a:ln w="9525">
              <a:noFill/>
              <a:miter lim="800000"/>
              <a:headEnd/>
              <a:tailEnd/>
            </a:ln>
          </p:spPr>
          <p:txBody>
            <a:bodyPr>
              <a:spAutoFit/>
            </a:bodyPr>
            <a:lstStyle/>
            <a:p>
              <a:r>
                <a:rPr lang="pt-PT" sz="2400"/>
                <a:t>pI</a:t>
              </a:r>
            </a:p>
          </p:txBody>
        </p:sp>
        <p:sp>
          <p:nvSpPr>
            <p:cNvPr id="133" name="TextBox 84"/>
            <p:cNvSpPr txBox="1">
              <a:spLocks noChangeArrowheads="1"/>
            </p:cNvSpPr>
            <p:nvPr/>
          </p:nvSpPr>
          <p:spPr bwMode="auto">
            <a:xfrm>
              <a:off x="15965488" y="27681238"/>
              <a:ext cx="938212" cy="414337"/>
            </a:xfrm>
            <a:prstGeom prst="rect">
              <a:avLst/>
            </a:prstGeom>
            <a:noFill/>
            <a:ln w="9525">
              <a:noFill/>
              <a:miter lim="800000"/>
              <a:headEnd/>
              <a:tailEnd/>
            </a:ln>
          </p:spPr>
          <p:txBody>
            <a:bodyPr>
              <a:spAutoFit/>
            </a:bodyPr>
            <a:lstStyle/>
            <a:p>
              <a:r>
                <a:rPr lang="pt-PT" sz="2000"/>
                <a:t>4.0</a:t>
              </a:r>
            </a:p>
          </p:txBody>
        </p:sp>
        <p:sp>
          <p:nvSpPr>
            <p:cNvPr id="134" name="TextBox 85"/>
            <p:cNvSpPr txBox="1">
              <a:spLocks noChangeArrowheads="1"/>
            </p:cNvSpPr>
            <p:nvPr/>
          </p:nvSpPr>
          <p:spPr bwMode="auto">
            <a:xfrm>
              <a:off x="21869400" y="27638375"/>
              <a:ext cx="838200" cy="414338"/>
            </a:xfrm>
            <a:prstGeom prst="rect">
              <a:avLst/>
            </a:prstGeom>
            <a:noFill/>
            <a:ln w="9525">
              <a:noFill/>
              <a:miter lim="800000"/>
              <a:headEnd/>
              <a:tailEnd/>
            </a:ln>
          </p:spPr>
          <p:txBody>
            <a:bodyPr>
              <a:spAutoFit/>
            </a:bodyPr>
            <a:lstStyle/>
            <a:p>
              <a:r>
                <a:rPr lang="pt-PT" sz="2000"/>
                <a:t>7.0</a:t>
              </a:r>
            </a:p>
          </p:txBody>
        </p:sp>
        <p:cxnSp>
          <p:nvCxnSpPr>
            <p:cNvPr id="135" name="Straight Connector 86"/>
            <p:cNvCxnSpPr>
              <a:cxnSpLocks noChangeShapeType="1"/>
            </p:cNvCxnSpPr>
            <p:nvPr/>
          </p:nvCxnSpPr>
          <p:spPr bwMode="auto">
            <a:xfrm rot="16200000" flipH="1">
              <a:off x="13136562" y="31068963"/>
              <a:ext cx="5561013" cy="1588"/>
            </a:xfrm>
            <a:prstGeom prst="line">
              <a:avLst/>
            </a:prstGeom>
            <a:noFill/>
            <a:ln w="9525">
              <a:solidFill>
                <a:schemeClr val="tx2"/>
              </a:solidFill>
              <a:round/>
              <a:headEnd/>
              <a:tailEnd type="arrow" w="med" len="med"/>
            </a:ln>
          </p:spPr>
        </p:cxnSp>
        <p:sp>
          <p:nvSpPr>
            <p:cNvPr id="136" name="TextBox 90"/>
            <p:cNvSpPr txBox="1">
              <a:spLocks noChangeArrowheads="1"/>
            </p:cNvSpPr>
            <p:nvPr/>
          </p:nvSpPr>
          <p:spPr bwMode="auto">
            <a:xfrm>
              <a:off x="15297150" y="30594300"/>
              <a:ext cx="825500" cy="477838"/>
            </a:xfrm>
            <a:prstGeom prst="rect">
              <a:avLst/>
            </a:prstGeom>
            <a:noFill/>
            <a:ln w="9525">
              <a:noFill/>
              <a:miter lim="800000"/>
              <a:headEnd/>
              <a:tailEnd/>
            </a:ln>
          </p:spPr>
          <p:txBody>
            <a:bodyPr>
              <a:spAutoFit/>
            </a:bodyPr>
            <a:lstStyle/>
            <a:p>
              <a:r>
                <a:rPr lang="pt-PT" sz="2400"/>
                <a:t>MW</a:t>
              </a:r>
            </a:p>
          </p:txBody>
        </p:sp>
      </p:grpSp>
      <p:sp>
        <p:nvSpPr>
          <p:cNvPr id="137" name="TextBox 145"/>
          <p:cNvSpPr txBox="1">
            <a:spLocks noChangeArrowheads="1"/>
          </p:cNvSpPr>
          <p:nvPr/>
        </p:nvSpPr>
        <p:spPr bwMode="auto">
          <a:xfrm>
            <a:off x="29325142" y="13111529"/>
            <a:ext cx="3943300" cy="2308324"/>
          </a:xfrm>
          <a:prstGeom prst="rect">
            <a:avLst/>
          </a:prstGeom>
          <a:noFill/>
          <a:ln w="9525">
            <a:noFill/>
            <a:miter lim="800000"/>
            <a:headEnd/>
            <a:tailEnd/>
          </a:ln>
        </p:spPr>
        <p:txBody>
          <a:bodyPr wrap="square">
            <a:spAutoFit/>
          </a:bodyPr>
          <a:lstStyle/>
          <a:p>
            <a:pPr algn="just"/>
            <a:r>
              <a:rPr lang="en-US" sz="1800" b="1" dirty="0"/>
              <a:t>Fig </a:t>
            </a:r>
            <a:r>
              <a:rPr lang="en-US" sz="1800" b="1" dirty="0" smtClean="0"/>
              <a:t>5. </a:t>
            </a:r>
            <a:r>
              <a:rPr lang="en-US" sz="1800" dirty="0"/>
              <a:t>2-DE of outer membrane proteins of </a:t>
            </a:r>
            <a:r>
              <a:rPr lang="en-US" sz="1800" i="1" dirty="0" smtClean="0"/>
              <a:t>G. </a:t>
            </a:r>
            <a:r>
              <a:rPr lang="en-US" sz="1800" i="1" dirty="0"/>
              <a:t>sulfurreducens</a:t>
            </a:r>
            <a:r>
              <a:rPr lang="en-US" sz="1800" dirty="0"/>
              <a:t> (protein load: 200 </a:t>
            </a:r>
            <a:r>
              <a:rPr lang="pt-PT" sz="1800" dirty="0" smtClean="0">
                <a:sym typeface="Symbol" pitchFamily="18" charset="2"/>
              </a:rPr>
              <a:t></a:t>
            </a:r>
            <a:r>
              <a:rPr lang="en-US" sz="1800" dirty="0" smtClean="0"/>
              <a:t>g</a:t>
            </a:r>
            <a:r>
              <a:rPr lang="en-US" sz="1800" dirty="0"/>
              <a:t>). Proteins that revealed differential expression from bacteria that grow at 25 ºC and 37 ºC are indicated by their index number given in the Table. Proteins were visualized by silver staining.</a:t>
            </a:r>
            <a:endParaRPr lang="pt-PT" sz="1800" dirty="0"/>
          </a:p>
        </p:txBody>
      </p:sp>
      <p:grpSp>
        <p:nvGrpSpPr>
          <p:cNvPr id="138" name="Group 116"/>
          <p:cNvGrpSpPr>
            <a:grpSpLocks/>
          </p:cNvGrpSpPr>
          <p:nvPr/>
        </p:nvGrpSpPr>
        <p:grpSpPr bwMode="auto">
          <a:xfrm>
            <a:off x="29546494" y="7346355"/>
            <a:ext cx="3997325" cy="3273425"/>
            <a:chOff x="2326" y="10958"/>
            <a:chExt cx="2481" cy="2464"/>
          </a:xfrm>
        </p:grpSpPr>
        <p:grpSp>
          <p:nvGrpSpPr>
            <p:cNvPr id="139" name="Group 117"/>
            <p:cNvGrpSpPr>
              <a:grpSpLocks/>
            </p:cNvGrpSpPr>
            <p:nvPr/>
          </p:nvGrpSpPr>
          <p:grpSpPr bwMode="auto">
            <a:xfrm>
              <a:off x="2326" y="10958"/>
              <a:ext cx="2481" cy="2464"/>
              <a:chOff x="2326" y="10958"/>
              <a:chExt cx="2481" cy="2464"/>
            </a:xfrm>
          </p:grpSpPr>
          <p:sp>
            <p:nvSpPr>
              <p:cNvPr id="141" name="Text Box 118"/>
              <p:cNvSpPr txBox="1">
                <a:spLocks noChangeArrowheads="1"/>
              </p:cNvSpPr>
              <p:nvPr/>
            </p:nvSpPr>
            <p:spPr bwMode="auto">
              <a:xfrm>
                <a:off x="2326" y="10958"/>
                <a:ext cx="2481" cy="219"/>
              </a:xfrm>
              <a:prstGeom prst="rect">
                <a:avLst/>
              </a:prstGeom>
              <a:noFill/>
              <a:ln w="9525">
                <a:noFill/>
                <a:miter lim="800000"/>
                <a:headEnd/>
                <a:tailEnd/>
              </a:ln>
            </p:spPr>
            <p:txBody>
              <a:bodyPr/>
              <a:lstStyle/>
              <a:p>
                <a:pPr>
                  <a:spcAft>
                    <a:spcPts val="1000"/>
                  </a:spcAft>
                </a:pPr>
                <a:r>
                  <a:rPr lang="pt-PT" sz="1400">
                    <a:latin typeface="Arial Narrow" pitchFamily="34" charset="0"/>
                  </a:rPr>
                  <a:t> kDa    m        1        2                  1       2        m         </a:t>
                </a:r>
                <a:endParaRPr lang="pt-PT" sz="1400"/>
              </a:p>
            </p:txBody>
          </p:sp>
          <p:pic>
            <p:nvPicPr>
              <p:cNvPr id="142" name="Picture 119" descr="2011-01-04 sds-page ag"/>
              <p:cNvPicPr>
                <a:picLocks noChangeAspect="1" noChangeArrowheads="1"/>
              </p:cNvPicPr>
              <p:nvPr/>
            </p:nvPicPr>
            <p:blipFill>
              <a:blip r:embed="rId13" cstate="print">
                <a:lum bright="-66000" contrast="78000"/>
                <a:grayscl/>
              </a:blip>
              <a:srcRect l="26279" t="18256" r="11884" b="13307"/>
              <a:stretch>
                <a:fillRect/>
              </a:stretch>
            </p:blipFill>
            <p:spPr bwMode="auto">
              <a:xfrm>
                <a:off x="2555" y="11161"/>
                <a:ext cx="1834" cy="2261"/>
              </a:xfrm>
              <a:prstGeom prst="rect">
                <a:avLst/>
              </a:prstGeom>
              <a:noFill/>
              <a:ln w="9525">
                <a:noFill/>
                <a:miter lim="800000"/>
                <a:headEnd/>
                <a:tailEnd/>
              </a:ln>
            </p:spPr>
          </p:pic>
        </p:grpSp>
        <p:sp>
          <p:nvSpPr>
            <p:cNvPr id="140" name="Text Box 120"/>
            <p:cNvSpPr txBox="1">
              <a:spLocks noChangeArrowheads="1"/>
            </p:cNvSpPr>
            <p:nvPr/>
          </p:nvSpPr>
          <p:spPr bwMode="auto">
            <a:xfrm>
              <a:off x="2389" y="11162"/>
              <a:ext cx="528" cy="2198"/>
            </a:xfrm>
            <a:prstGeom prst="rect">
              <a:avLst/>
            </a:prstGeom>
            <a:noFill/>
            <a:ln w="9525">
              <a:noFill/>
              <a:miter lim="800000"/>
              <a:headEnd/>
              <a:tailEnd/>
            </a:ln>
          </p:spPr>
          <p:txBody>
            <a:bodyPr/>
            <a:lstStyle/>
            <a:p>
              <a:pPr>
                <a:spcAft>
                  <a:spcPts val="1000"/>
                </a:spcAft>
              </a:pPr>
              <a:r>
                <a:rPr lang="pt-PT" sz="800">
                  <a:latin typeface="Arial Narrow" pitchFamily="34" charset="0"/>
                </a:rPr>
                <a:t>225</a:t>
              </a:r>
            </a:p>
            <a:p>
              <a:pPr>
                <a:spcAft>
                  <a:spcPts val="1000"/>
                </a:spcAft>
              </a:pPr>
              <a:r>
                <a:rPr lang="pt-PT" sz="800">
                  <a:latin typeface="Arial Narrow" pitchFamily="34" charset="0"/>
                </a:rPr>
                <a:t>150</a:t>
              </a:r>
              <a:br>
                <a:rPr lang="pt-PT" sz="800">
                  <a:latin typeface="Arial Narrow" pitchFamily="34" charset="0"/>
                </a:rPr>
              </a:br>
              <a:endParaRPr lang="pt-PT" sz="800">
                <a:latin typeface="Arial Narrow" pitchFamily="34" charset="0"/>
              </a:endParaRPr>
            </a:p>
            <a:p>
              <a:pPr>
                <a:spcAft>
                  <a:spcPts val="1000"/>
                </a:spcAft>
              </a:pPr>
              <a:r>
                <a:rPr lang="pt-PT" sz="800">
                  <a:latin typeface="Arial Narrow" pitchFamily="34" charset="0"/>
                </a:rPr>
                <a:t>100</a:t>
              </a:r>
              <a:br>
                <a:rPr lang="pt-PT" sz="800">
                  <a:latin typeface="Arial Narrow" pitchFamily="34" charset="0"/>
                </a:rPr>
              </a:br>
              <a:endParaRPr lang="pt-PT" sz="800">
                <a:latin typeface="Arial Narrow" pitchFamily="34" charset="0"/>
              </a:endParaRPr>
            </a:p>
            <a:p>
              <a:pPr>
                <a:spcAft>
                  <a:spcPts val="1000"/>
                </a:spcAft>
              </a:pPr>
              <a:r>
                <a:rPr lang="pt-PT" sz="800">
                  <a:latin typeface="Arial Narrow" pitchFamily="34" charset="0"/>
                </a:rPr>
                <a:t>75</a:t>
              </a:r>
              <a:br>
                <a:rPr lang="pt-PT" sz="800">
                  <a:latin typeface="Arial Narrow" pitchFamily="34" charset="0"/>
                </a:rPr>
              </a:br>
              <a:endParaRPr lang="pt-PT" sz="800">
                <a:latin typeface="Arial Narrow" pitchFamily="34" charset="0"/>
              </a:endParaRPr>
            </a:p>
            <a:p>
              <a:pPr>
                <a:spcAft>
                  <a:spcPts val="1000"/>
                </a:spcAft>
              </a:pPr>
              <a:r>
                <a:rPr lang="pt-PT" sz="800">
                  <a:latin typeface="Arial Narrow" pitchFamily="34" charset="0"/>
                </a:rPr>
                <a:t>50</a:t>
              </a:r>
              <a:br>
                <a:rPr lang="pt-PT" sz="800">
                  <a:latin typeface="Arial Narrow" pitchFamily="34" charset="0"/>
                </a:rPr>
              </a:br>
              <a:endParaRPr lang="pt-PT" sz="800">
                <a:latin typeface="Arial Narrow" pitchFamily="34" charset="0"/>
              </a:endParaRPr>
            </a:p>
            <a:p>
              <a:pPr>
                <a:spcAft>
                  <a:spcPts val="1000"/>
                </a:spcAft>
              </a:pPr>
              <a:r>
                <a:rPr lang="pt-PT" sz="800">
                  <a:latin typeface="Arial Narrow" pitchFamily="34" charset="0"/>
                </a:rPr>
                <a:t>35</a:t>
              </a:r>
            </a:p>
            <a:p>
              <a:pPr>
                <a:spcAft>
                  <a:spcPts val="1000"/>
                </a:spcAft>
              </a:pPr>
              <a:r>
                <a:rPr lang="pt-PT" sz="800">
                  <a:latin typeface="Arial Narrow" pitchFamily="34" charset="0"/>
                </a:rPr>
                <a:t>25</a:t>
              </a:r>
              <a:br>
                <a:rPr lang="pt-PT" sz="800">
                  <a:latin typeface="Arial Narrow" pitchFamily="34" charset="0"/>
                </a:rPr>
              </a:br>
              <a:r>
                <a:rPr lang="pt-PT" sz="800">
                  <a:latin typeface="Arial Narrow" pitchFamily="34" charset="0"/>
                </a:rPr>
                <a:t/>
              </a:r>
              <a:br>
                <a:rPr lang="pt-PT" sz="800">
                  <a:latin typeface="Arial Narrow" pitchFamily="34" charset="0"/>
                </a:rPr>
              </a:br>
              <a:endParaRPr lang="pt-PT" sz="800">
                <a:latin typeface="Arial Narrow" pitchFamily="34" charset="0"/>
              </a:endParaRPr>
            </a:p>
            <a:p>
              <a:pPr>
                <a:spcAft>
                  <a:spcPts val="1000"/>
                </a:spcAft>
              </a:pPr>
              <a:r>
                <a:rPr lang="pt-PT" sz="800">
                  <a:latin typeface="Arial Narrow" pitchFamily="34" charset="0"/>
                </a:rPr>
                <a:t>15</a:t>
              </a:r>
            </a:p>
            <a:p>
              <a:pPr>
                <a:spcAft>
                  <a:spcPts val="1000"/>
                </a:spcAft>
              </a:pPr>
              <a:r>
                <a:rPr lang="pt-PT" sz="800">
                  <a:latin typeface="Arial Narrow" pitchFamily="34" charset="0"/>
                </a:rPr>
                <a:t>10</a:t>
              </a:r>
            </a:p>
            <a:p>
              <a:endParaRPr lang="pt-PT"/>
            </a:p>
          </p:txBody>
        </p:sp>
      </p:grpSp>
      <p:sp>
        <p:nvSpPr>
          <p:cNvPr id="143" name="Text Box 121"/>
          <p:cNvSpPr txBox="1">
            <a:spLocks noChangeArrowheads="1"/>
          </p:cNvSpPr>
          <p:nvPr/>
        </p:nvSpPr>
        <p:spPr bwMode="auto">
          <a:xfrm>
            <a:off x="29325142" y="10785972"/>
            <a:ext cx="3934916" cy="936104"/>
          </a:xfrm>
          <a:prstGeom prst="rect">
            <a:avLst/>
          </a:prstGeom>
          <a:solidFill>
            <a:srgbClr val="FFFFFF"/>
          </a:solidFill>
          <a:ln w="9525">
            <a:noFill/>
            <a:miter lim="800000"/>
            <a:headEnd/>
            <a:tailEnd/>
          </a:ln>
        </p:spPr>
        <p:txBody>
          <a:bodyPr/>
          <a:lstStyle/>
          <a:p>
            <a:pPr algn="just">
              <a:spcAft>
                <a:spcPts val="1000"/>
              </a:spcAft>
            </a:pPr>
            <a:r>
              <a:rPr lang="pt-PT" sz="1800" b="1" dirty="0" err="1">
                <a:latin typeface="+mn-lt"/>
              </a:rPr>
              <a:t>Fig</a:t>
            </a:r>
            <a:r>
              <a:rPr lang="pt-PT" sz="1800" b="1" dirty="0">
                <a:latin typeface="+mn-lt"/>
              </a:rPr>
              <a:t> </a:t>
            </a:r>
            <a:r>
              <a:rPr lang="pt-PT" sz="1800" b="1" dirty="0" smtClean="0">
                <a:latin typeface="+mn-lt"/>
              </a:rPr>
              <a:t>4. </a:t>
            </a:r>
            <a:r>
              <a:rPr lang="pt-PT" sz="1800" dirty="0">
                <a:latin typeface="+mn-lt"/>
              </a:rPr>
              <a:t>12% SDS-PAGE </a:t>
            </a:r>
            <a:r>
              <a:rPr lang="pt-PT" sz="1800" dirty="0" err="1">
                <a:latin typeface="+mn-lt"/>
              </a:rPr>
              <a:t>of</a:t>
            </a:r>
            <a:r>
              <a:rPr lang="pt-PT" sz="1800" dirty="0">
                <a:latin typeface="+mn-lt"/>
              </a:rPr>
              <a:t> </a:t>
            </a:r>
            <a:r>
              <a:rPr lang="pt-PT" sz="1800" i="1" dirty="0">
                <a:latin typeface="+mn-lt"/>
              </a:rPr>
              <a:t>G. sulfurreducens</a:t>
            </a:r>
            <a:r>
              <a:rPr lang="pt-PT" sz="1800" dirty="0">
                <a:latin typeface="+mn-lt"/>
              </a:rPr>
              <a:t> </a:t>
            </a:r>
            <a:r>
              <a:rPr lang="pt-PT" sz="1800" dirty="0" err="1">
                <a:latin typeface="+mn-lt"/>
              </a:rPr>
              <a:t>proteins</a:t>
            </a:r>
            <a:r>
              <a:rPr lang="pt-PT" sz="1800" dirty="0">
                <a:latin typeface="+mn-lt"/>
              </a:rPr>
              <a:t> (1.6 </a:t>
            </a:r>
            <a:r>
              <a:rPr lang="pt-PT" sz="1800" dirty="0" err="1">
                <a:latin typeface="+mn-lt"/>
                <a:sym typeface="Symbol" pitchFamily="18" charset="2"/>
              </a:rPr>
              <a:t></a:t>
            </a:r>
            <a:r>
              <a:rPr lang="pt-PT" sz="1800" dirty="0" err="1">
                <a:latin typeface="+mn-lt"/>
              </a:rPr>
              <a:t>g</a:t>
            </a:r>
            <a:r>
              <a:rPr lang="pt-PT" sz="1800" dirty="0">
                <a:latin typeface="+mn-lt"/>
              </a:rPr>
              <a:t>), </a:t>
            </a:r>
            <a:r>
              <a:rPr lang="pt-PT" sz="1800" dirty="0" err="1">
                <a:latin typeface="+mn-lt"/>
              </a:rPr>
              <a:t>that</a:t>
            </a:r>
            <a:r>
              <a:rPr lang="pt-PT" sz="1800" dirty="0">
                <a:latin typeface="+mn-lt"/>
              </a:rPr>
              <a:t> </a:t>
            </a:r>
            <a:r>
              <a:rPr lang="pt-PT" sz="1800" dirty="0" err="1">
                <a:latin typeface="+mn-lt"/>
              </a:rPr>
              <a:t>grown</a:t>
            </a:r>
            <a:r>
              <a:rPr lang="pt-PT" sz="1800" dirty="0">
                <a:latin typeface="+mn-lt"/>
              </a:rPr>
              <a:t> </a:t>
            </a:r>
            <a:r>
              <a:rPr lang="pt-PT" sz="1800" dirty="0" err="1">
                <a:latin typeface="+mn-lt"/>
              </a:rPr>
              <a:t>at</a:t>
            </a:r>
            <a:r>
              <a:rPr lang="pt-PT" sz="1800" dirty="0">
                <a:latin typeface="+mn-lt"/>
              </a:rPr>
              <a:t> 25 ºC (1) </a:t>
            </a:r>
            <a:r>
              <a:rPr lang="pt-PT" sz="1800" dirty="0" err="1">
                <a:latin typeface="+mn-lt"/>
              </a:rPr>
              <a:t>and</a:t>
            </a:r>
            <a:r>
              <a:rPr lang="pt-PT" sz="1800" dirty="0">
                <a:latin typeface="+mn-lt"/>
              </a:rPr>
              <a:t> </a:t>
            </a:r>
            <a:r>
              <a:rPr lang="pt-PT" sz="1800" dirty="0" err="1">
                <a:latin typeface="+mn-lt"/>
              </a:rPr>
              <a:t>at</a:t>
            </a:r>
            <a:r>
              <a:rPr lang="pt-PT" sz="1800" dirty="0">
                <a:latin typeface="+mn-lt"/>
              </a:rPr>
              <a:t> 37 ºC (2); Molecular </a:t>
            </a:r>
            <a:r>
              <a:rPr lang="pt-PT" sz="1800" dirty="0" err="1">
                <a:latin typeface="+mn-lt"/>
              </a:rPr>
              <a:t>weight</a:t>
            </a:r>
            <a:r>
              <a:rPr lang="pt-PT" sz="1800" dirty="0">
                <a:latin typeface="+mn-lt"/>
              </a:rPr>
              <a:t> </a:t>
            </a:r>
            <a:r>
              <a:rPr lang="pt-PT" sz="1800" dirty="0" err="1">
                <a:latin typeface="+mn-lt"/>
              </a:rPr>
              <a:t>markers</a:t>
            </a:r>
            <a:r>
              <a:rPr lang="pt-PT" sz="1800" dirty="0">
                <a:latin typeface="+mn-lt"/>
              </a:rPr>
              <a:t> (m). </a:t>
            </a:r>
          </a:p>
        </p:txBody>
      </p:sp>
      <p:sp>
        <p:nvSpPr>
          <p:cNvPr id="146" name="TextBox 130"/>
          <p:cNvSpPr txBox="1">
            <a:spLocks noChangeArrowheads="1"/>
          </p:cNvSpPr>
          <p:nvPr/>
        </p:nvSpPr>
        <p:spPr bwMode="auto">
          <a:xfrm>
            <a:off x="29167409" y="15867672"/>
            <a:ext cx="6912768" cy="6771084"/>
          </a:xfrm>
          <a:prstGeom prst="rect">
            <a:avLst/>
          </a:prstGeom>
          <a:noFill/>
          <a:ln w="31750">
            <a:solidFill>
              <a:schemeClr val="accent1">
                <a:lumMod val="75000"/>
              </a:schemeClr>
            </a:solidFill>
            <a:miter lim="800000"/>
            <a:headEnd/>
            <a:tailEnd/>
          </a:ln>
        </p:spPr>
        <p:txBody>
          <a:bodyPr wrap="square">
            <a:spAutoFit/>
          </a:bodyPr>
          <a:lstStyle/>
          <a:p>
            <a:pPr algn="just">
              <a:spcAft>
                <a:spcPts val="600"/>
              </a:spcAft>
              <a:buClr>
                <a:srgbClr val="C96F2A"/>
              </a:buClr>
            </a:pPr>
            <a:endParaRPr lang="en-US" dirty="0" smtClean="0"/>
          </a:p>
          <a:p>
            <a:pPr algn="just">
              <a:spcAft>
                <a:spcPts val="600"/>
              </a:spcAft>
              <a:buClr>
                <a:srgbClr val="C96F2A"/>
              </a:buClr>
              <a:buFont typeface="Wingdings" pitchFamily="2" charset="2"/>
              <a:buChar char="Ø"/>
            </a:pPr>
            <a:r>
              <a:rPr lang="en-US" dirty="0" smtClean="0"/>
              <a:t>About </a:t>
            </a:r>
            <a:r>
              <a:rPr lang="en-US" dirty="0"/>
              <a:t>100 spots discriminated on the different conditions</a:t>
            </a:r>
            <a:r>
              <a:rPr lang="en-US" dirty="0" smtClean="0"/>
              <a:t>;</a:t>
            </a:r>
          </a:p>
          <a:p>
            <a:pPr algn="just">
              <a:spcAft>
                <a:spcPts val="600"/>
              </a:spcAft>
              <a:buClr>
                <a:srgbClr val="C96F2A"/>
              </a:buClr>
            </a:pPr>
            <a:endParaRPr lang="en-US" sz="1200" dirty="0"/>
          </a:p>
          <a:p>
            <a:pPr algn="just">
              <a:spcAft>
                <a:spcPts val="600"/>
              </a:spcAft>
              <a:buClr>
                <a:srgbClr val="C96F2A"/>
              </a:buClr>
              <a:buFont typeface="Wingdings" pitchFamily="2" charset="2"/>
              <a:buChar char="Ø"/>
            </a:pPr>
            <a:r>
              <a:rPr lang="en-US" dirty="0"/>
              <a:t> Gel analysis of Outer Membrane Proteome at different growth conditions revealed:</a:t>
            </a:r>
          </a:p>
          <a:p>
            <a:pPr algn="just">
              <a:spcAft>
                <a:spcPts val="600"/>
              </a:spcAft>
              <a:buClr>
                <a:srgbClr val="C96F2A"/>
              </a:buClr>
              <a:buFont typeface="Wingdings" pitchFamily="2" charset="2"/>
              <a:buChar char="Ø"/>
            </a:pPr>
            <a:r>
              <a:rPr lang="en-US" dirty="0"/>
              <a:t> </a:t>
            </a:r>
            <a:r>
              <a:rPr lang="en-US" dirty="0">
                <a:solidFill>
                  <a:srgbClr val="C96F2A"/>
                </a:solidFill>
              </a:rPr>
              <a:t>Up-regulation of 9 spots </a:t>
            </a:r>
            <a:r>
              <a:rPr lang="en-US" dirty="0"/>
              <a:t>at 37 ºC;</a:t>
            </a:r>
          </a:p>
          <a:p>
            <a:pPr algn="just">
              <a:spcAft>
                <a:spcPts val="600"/>
              </a:spcAft>
              <a:buClr>
                <a:srgbClr val="C96F2A"/>
              </a:buClr>
              <a:buFont typeface="Wingdings" pitchFamily="2" charset="2"/>
              <a:buChar char="Ø"/>
            </a:pPr>
            <a:r>
              <a:rPr lang="en-US" dirty="0">
                <a:solidFill>
                  <a:srgbClr val="C96F2A"/>
                </a:solidFill>
              </a:rPr>
              <a:t>Down-regulation </a:t>
            </a:r>
            <a:r>
              <a:rPr lang="en-US" dirty="0"/>
              <a:t>of just one spot at 37 ºC</a:t>
            </a:r>
            <a:r>
              <a:rPr lang="en-US" dirty="0" smtClean="0"/>
              <a:t>;</a:t>
            </a:r>
          </a:p>
          <a:p>
            <a:pPr algn="just">
              <a:spcAft>
                <a:spcPts val="600"/>
              </a:spcAft>
              <a:buClr>
                <a:srgbClr val="C96F2A"/>
              </a:buClr>
            </a:pPr>
            <a:endParaRPr lang="en-US" sz="1200" dirty="0">
              <a:solidFill>
                <a:srgbClr val="C96F2A"/>
              </a:solidFill>
            </a:endParaRPr>
          </a:p>
          <a:p>
            <a:pPr algn="just">
              <a:spcAft>
                <a:spcPts val="600"/>
              </a:spcAft>
            </a:pPr>
            <a:r>
              <a:rPr lang="en-US" dirty="0"/>
              <a:t>The spot picking and protein identification are in progress.</a:t>
            </a:r>
          </a:p>
          <a:p>
            <a:pPr>
              <a:spcAft>
                <a:spcPts val="600"/>
              </a:spcAft>
            </a:pPr>
            <a:endParaRPr lang="pt-PT" sz="1800" dirty="0"/>
          </a:p>
        </p:txBody>
      </p:sp>
      <p:sp>
        <p:nvSpPr>
          <p:cNvPr id="147" name="Oval 146"/>
          <p:cNvSpPr/>
          <p:nvPr/>
        </p:nvSpPr>
        <p:spPr>
          <a:xfrm>
            <a:off x="31559444" y="10151468"/>
            <a:ext cx="928688" cy="4445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48" name="Oval 147"/>
          <p:cNvSpPr/>
          <p:nvPr/>
        </p:nvSpPr>
        <p:spPr>
          <a:xfrm>
            <a:off x="31565794" y="7971830"/>
            <a:ext cx="927100" cy="2254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49" name="Oval 148"/>
          <p:cNvSpPr/>
          <p:nvPr/>
        </p:nvSpPr>
        <p:spPr>
          <a:xfrm>
            <a:off x="31573732" y="8268693"/>
            <a:ext cx="927100" cy="37623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cxnSp>
        <p:nvCxnSpPr>
          <p:cNvPr id="150" name="Conexão recta unidireccional 149"/>
          <p:cNvCxnSpPr/>
          <p:nvPr/>
        </p:nvCxnSpPr>
        <p:spPr>
          <a:xfrm rot="10800000">
            <a:off x="32580207" y="8062318"/>
            <a:ext cx="1276350" cy="603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Conexão recta unidireccional 150"/>
          <p:cNvCxnSpPr/>
          <p:nvPr/>
        </p:nvCxnSpPr>
        <p:spPr>
          <a:xfrm rot="10800000" flipV="1">
            <a:off x="32591319" y="8343305"/>
            <a:ext cx="1265238" cy="12223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exão recta unidireccional 151"/>
          <p:cNvCxnSpPr/>
          <p:nvPr/>
        </p:nvCxnSpPr>
        <p:spPr>
          <a:xfrm rot="10800000" flipV="1">
            <a:off x="32138882" y="8533805"/>
            <a:ext cx="1727200" cy="15382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3" name="CaixaDeTexto 152"/>
          <p:cNvSpPr txBox="1"/>
          <p:nvPr/>
        </p:nvSpPr>
        <p:spPr>
          <a:xfrm>
            <a:off x="33937519" y="8111530"/>
            <a:ext cx="1304925" cy="461963"/>
          </a:xfrm>
          <a:prstGeom prst="rect">
            <a:avLst/>
          </a:prstGeom>
          <a:noFill/>
          <a:ln>
            <a:solidFill>
              <a:schemeClr val="accent6">
                <a:lumMod val="75000"/>
              </a:schemeClr>
            </a:solidFill>
            <a:prstDash val="dash"/>
          </a:ln>
        </p:spPr>
        <p:txBody>
          <a:bodyPr>
            <a:spAutoFit/>
          </a:bodyPr>
          <a:lstStyle/>
          <a:p>
            <a:pPr algn="ctr">
              <a:defRPr/>
            </a:pPr>
            <a:r>
              <a:rPr lang="pt-PT" sz="1200" dirty="0" err="1">
                <a:ea typeface="ＭＳ Ｐゴシック" pitchFamily="34" charset="-128"/>
                <a:cs typeface="Arial" pitchFamily="34" charset="0"/>
              </a:rPr>
              <a:t>Different</a:t>
            </a:r>
            <a:r>
              <a:rPr lang="pt-PT" sz="1200" dirty="0">
                <a:ea typeface="ＭＳ Ｐゴシック" pitchFamily="34" charset="-128"/>
                <a:cs typeface="Arial" pitchFamily="34" charset="0"/>
              </a:rPr>
              <a:t> </a:t>
            </a:r>
            <a:r>
              <a:rPr lang="pt-PT" sz="1200" dirty="0" err="1">
                <a:ea typeface="ＭＳ Ｐゴシック" pitchFamily="34" charset="-128"/>
                <a:cs typeface="Arial" pitchFamily="34" charset="0"/>
              </a:rPr>
              <a:t>bands</a:t>
            </a:r>
            <a:r>
              <a:rPr lang="pt-PT" sz="1200" dirty="0">
                <a:ea typeface="ＭＳ Ｐゴシック" pitchFamily="34" charset="-128"/>
                <a:cs typeface="Arial" pitchFamily="34" charset="0"/>
              </a:rPr>
              <a:t>  </a:t>
            </a:r>
            <a:r>
              <a:rPr lang="pt-PT" sz="1200" dirty="0" err="1">
                <a:ea typeface="ＭＳ Ｐゴシック" pitchFamily="34" charset="-128"/>
                <a:cs typeface="Arial" pitchFamily="34" charset="0"/>
              </a:rPr>
              <a:t>were</a:t>
            </a:r>
            <a:r>
              <a:rPr lang="pt-PT" sz="1200" dirty="0">
                <a:ea typeface="ＭＳ Ｐゴシック" pitchFamily="34" charset="-128"/>
                <a:cs typeface="Arial" pitchFamily="34" charset="0"/>
              </a:rPr>
              <a:t>  </a:t>
            </a:r>
            <a:r>
              <a:rPr lang="pt-PT" sz="1200" dirty="0" err="1">
                <a:ea typeface="ＭＳ Ｐゴシック" pitchFamily="34" charset="-128"/>
                <a:cs typeface="Arial" pitchFamily="34" charset="0"/>
              </a:rPr>
              <a:t>observed</a:t>
            </a:r>
            <a:endParaRPr lang="pt-PT" sz="1200" dirty="0">
              <a:ea typeface="ＭＳ Ｐゴシック" pitchFamily="34" charset="-128"/>
              <a:cs typeface="Arial" pitchFamily="34" charset="0"/>
            </a:endParaRPr>
          </a:p>
        </p:txBody>
      </p:sp>
      <p:sp>
        <p:nvSpPr>
          <p:cNvPr id="154" name="Rectangle 11"/>
          <p:cNvSpPr>
            <a:spLocks noChangeArrowheads="1"/>
          </p:cNvSpPr>
          <p:nvPr/>
        </p:nvSpPr>
        <p:spPr bwMode="auto">
          <a:xfrm>
            <a:off x="28715170" y="22967625"/>
            <a:ext cx="12816000" cy="935484"/>
          </a:xfrm>
          <a:prstGeom prst="rect">
            <a:avLst/>
          </a:prstGeom>
          <a:gradFill>
            <a:gsLst>
              <a:gs pos="0">
                <a:srgbClr val="F79646">
                  <a:lumMod val="75000"/>
                </a:srgbClr>
              </a:gs>
              <a:gs pos="100000">
                <a:srgbClr val="77B6D0"/>
              </a:gs>
            </a:gsLst>
            <a:lin ang="0" scaled="1"/>
          </a:gradFill>
          <a:ln w="9525">
            <a:noFill/>
            <a:miter lim="800000"/>
            <a:headEnd/>
            <a:tailEnd/>
          </a:ln>
          <a:effectLst/>
        </p:spPr>
        <p:txBody>
          <a:bodyPr anchor="ctr"/>
          <a:lstStyle/>
          <a:p>
            <a:pPr marL="0" marR="0" lvl="0" indent="0" defTabSz="4011613"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rPr>
              <a:t> </a:t>
            </a:r>
            <a:r>
              <a:rPr lang="en-US" sz="3600" b="1" kern="0" noProof="0" dirty="0" smtClean="0">
                <a:solidFill>
                  <a:sysClr val="window" lastClr="FFFFFF"/>
                </a:solidFill>
                <a:effectLst>
                  <a:outerShdw blurRad="38100" dist="38100" dir="2700000" algn="tl">
                    <a:srgbClr val="000000">
                      <a:alpha val="43137"/>
                    </a:srgbClr>
                  </a:outerShdw>
                </a:effectLst>
                <a:latin typeface="+mj-lt"/>
              </a:rPr>
              <a:t>CONCLUSIO</a:t>
            </a:r>
            <a:r>
              <a:rPr kumimoji="0" lang="en-US" sz="3600" b="1"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mj-lt"/>
                <a:ea typeface="+mn-ea"/>
              </a:rPr>
              <a:t>NS</a:t>
            </a:r>
            <a:endParaRPr kumimoji="0" lang="pt-PT" sz="3600" b="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mj-lt"/>
              <a:ea typeface="+mn-ea"/>
            </a:endParaRPr>
          </a:p>
        </p:txBody>
      </p:sp>
      <p:sp>
        <p:nvSpPr>
          <p:cNvPr id="155" name="CaixaDeTexto 151"/>
          <p:cNvSpPr txBox="1">
            <a:spLocks noChangeArrowheads="1"/>
          </p:cNvSpPr>
          <p:nvPr/>
        </p:nvSpPr>
        <p:spPr bwMode="auto">
          <a:xfrm>
            <a:off x="28605062" y="23996232"/>
            <a:ext cx="13033448" cy="6894195"/>
          </a:xfrm>
          <a:prstGeom prst="rect">
            <a:avLst/>
          </a:prstGeom>
          <a:noFill/>
          <a:ln w="9525">
            <a:noFill/>
            <a:miter lim="800000"/>
            <a:headEnd/>
            <a:tailEnd/>
          </a:ln>
        </p:spPr>
        <p:txBody>
          <a:bodyPr wrap="square">
            <a:spAutoFit/>
          </a:bodyPr>
          <a:lstStyle/>
          <a:p>
            <a:pPr algn="just"/>
            <a:r>
              <a:rPr lang="en-US" sz="3600" dirty="0"/>
              <a:t>The difference observed in </a:t>
            </a:r>
            <a:r>
              <a:rPr lang="en-US" sz="3600" dirty="0" err="1"/>
              <a:t>voltammetric</a:t>
            </a:r>
            <a:r>
              <a:rPr lang="en-US" sz="3600" dirty="0"/>
              <a:t> study can be related to the structural differences in bacteria that grown at different temperatures. Changes in the </a:t>
            </a:r>
            <a:r>
              <a:rPr lang="en-US" sz="3600" i="1" dirty="0" err="1"/>
              <a:t>Geobacter</a:t>
            </a:r>
            <a:r>
              <a:rPr lang="en-US" sz="3600" i="1" dirty="0"/>
              <a:t> sulfurreducens </a:t>
            </a:r>
            <a:r>
              <a:rPr lang="en-US" sz="3600" dirty="0"/>
              <a:t>growth temperature </a:t>
            </a:r>
            <a:r>
              <a:rPr lang="en-US" sz="3600" dirty="0" smtClean="0"/>
              <a:t>promotes different protein expression that can be responsible </a:t>
            </a:r>
            <a:r>
              <a:rPr lang="en-US" sz="3600" dirty="0"/>
              <a:t>for different </a:t>
            </a:r>
            <a:r>
              <a:rPr lang="en-US" sz="3600" dirty="0" err="1"/>
              <a:t>redox</a:t>
            </a:r>
            <a:r>
              <a:rPr lang="en-US" sz="3600" dirty="0"/>
              <a:t> centers</a:t>
            </a:r>
            <a:r>
              <a:rPr lang="en-US" sz="3600" dirty="0" smtClean="0"/>
              <a:t>.</a:t>
            </a:r>
          </a:p>
          <a:p>
            <a:pPr algn="just"/>
            <a:endParaRPr lang="en-US" sz="1600" dirty="0" smtClean="0"/>
          </a:p>
          <a:p>
            <a:pPr algn="just"/>
            <a:r>
              <a:rPr lang="en-US" sz="1600" b="1" dirty="0" smtClean="0"/>
              <a:t>REFERENCES</a:t>
            </a:r>
          </a:p>
          <a:p>
            <a:pPr algn="just"/>
            <a:r>
              <a:rPr lang="en-GB" sz="1400" dirty="0" smtClean="0"/>
              <a:t>Logan, B.E. and Regan, J.M. (2006). “Electricity-producing bacterial communities in microbial fuel cells.”, </a:t>
            </a:r>
            <a:r>
              <a:rPr lang="en-GB" sz="1400" i="1" dirty="0" smtClean="0"/>
              <a:t>Trends in Microbiology</a:t>
            </a:r>
            <a:r>
              <a:rPr lang="en-GB" sz="1400" dirty="0" smtClean="0"/>
              <a:t> 14, No.12, 512-518.</a:t>
            </a:r>
            <a:endParaRPr lang="pt-PT" sz="1400" dirty="0" smtClean="0"/>
          </a:p>
          <a:p>
            <a:pPr algn="just"/>
            <a:r>
              <a:rPr lang="en-US" sz="1400" dirty="0" err="1" smtClean="0"/>
              <a:t>Qian</a:t>
            </a:r>
            <a:r>
              <a:rPr lang="en-US" sz="1400" dirty="0" smtClean="0"/>
              <a:t>, X. (2009). “Investigation of </a:t>
            </a:r>
            <a:r>
              <a:rPr lang="en-US" sz="1400" dirty="0" err="1" smtClean="0"/>
              <a:t>fe</a:t>
            </a:r>
            <a:r>
              <a:rPr lang="en-US" sz="1400" dirty="0" smtClean="0"/>
              <a:t>(iii) reduction in </a:t>
            </a:r>
            <a:r>
              <a:rPr lang="en-US" sz="1400" i="1" dirty="0" err="1" smtClean="0"/>
              <a:t>Geobacter</a:t>
            </a:r>
            <a:r>
              <a:rPr lang="en-US" sz="1400" i="1" dirty="0" smtClean="0"/>
              <a:t> sulfurreducens</a:t>
            </a:r>
            <a:r>
              <a:rPr lang="en-US" sz="1400" dirty="0" smtClean="0"/>
              <a:t> characterization of outer surface associated electron transfer components”. PhD Dissertations.</a:t>
            </a:r>
            <a:endParaRPr lang="pt-PT" sz="1400" dirty="0" smtClean="0"/>
          </a:p>
          <a:p>
            <a:pPr algn="just"/>
            <a:r>
              <a:rPr lang="en-US" sz="1400" dirty="0" smtClean="0"/>
              <a:t>Richter, H.; </a:t>
            </a:r>
            <a:r>
              <a:rPr lang="en-US" sz="1400" dirty="0" err="1" smtClean="0"/>
              <a:t>Nevin</a:t>
            </a:r>
            <a:r>
              <a:rPr lang="en-US" sz="1400" dirty="0" smtClean="0"/>
              <a:t>, K.P.; Daniel, H.J.; Lowy, A.; </a:t>
            </a:r>
            <a:r>
              <a:rPr lang="en-US" sz="1400" dirty="0" err="1" smtClean="0"/>
              <a:t>Lovley</a:t>
            </a:r>
            <a:r>
              <a:rPr lang="en-US" sz="1400" dirty="0" smtClean="0"/>
              <a:t>, D.R. and Tender, L.M. 2009. “Cyclic </a:t>
            </a:r>
            <a:r>
              <a:rPr lang="en-US" sz="1400" dirty="0" err="1" smtClean="0"/>
              <a:t>voltammetry</a:t>
            </a:r>
            <a:r>
              <a:rPr lang="en-US" sz="1400" dirty="0" smtClean="0"/>
              <a:t> of </a:t>
            </a:r>
            <a:r>
              <a:rPr lang="en-US" sz="1400" dirty="0" err="1" smtClean="0"/>
              <a:t>biofilms</a:t>
            </a:r>
            <a:r>
              <a:rPr lang="en-US" sz="1400" dirty="0" smtClean="0"/>
              <a:t> of wild type and mutant </a:t>
            </a:r>
            <a:r>
              <a:rPr lang="en-US" sz="1400" i="1" dirty="0" err="1" smtClean="0"/>
              <a:t>Geobacter</a:t>
            </a:r>
            <a:r>
              <a:rPr lang="en-US" sz="1400" i="1" dirty="0" smtClean="0"/>
              <a:t> sulfurreducens</a:t>
            </a:r>
            <a:r>
              <a:rPr lang="en-US" sz="1400" dirty="0" smtClean="0"/>
              <a:t> on fuel cell anodes indicates possible roles of </a:t>
            </a:r>
            <a:r>
              <a:rPr lang="en-US" sz="1400" dirty="0" err="1" smtClean="0"/>
              <a:t>OmcB</a:t>
            </a:r>
            <a:r>
              <a:rPr lang="en-US" sz="1400" dirty="0" smtClean="0"/>
              <a:t>, </a:t>
            </a:r>
            <a:r>
              <a:rPr lang="en-US" sz="1400" dirty="0" err="1" smtClean="0"/>
              <a:t>OmcZ</a:t>
            </a:r>
            <a:r>
              <a:rPr lang="en-US" sz="1400" dirty="0" smtClean="0"/>
              <a:t>, type IV </a:t>
            </a:r>
            <a:r>
              <a:rPr lang="en-US" sz="1400" dirty="0" err="1" smtClean="0"/>
              <a:t>pili</a:t>
            </a:r>
            <a:r>
              <a:rPr lang="en-US" sz="1400" dirty="0" smtClean="0"/>
              <a:t>, and protons in extracellular electron transfer.” </a:t>
            </a:r>
            <a:r>
              <a:rPr lang="en-US" sz="1400" i="1" dirty="0" smtClean="0"/>
              <a:t>Energy Environ </a:t>
            </a:r>
            <a:r>
              <a:rPr lang="en-US" sz="1400" i="1" dirty="0" err="1" smtClean="0"/>
              <a:t>Sci</a:t>
            </a:r>
            <a:r>
              <a:rPr lang="en-US" sz="1400" dirty="0" smtClean="0"/>
              <a:t> 2, 506-516.</a:t>
            </a:r>
          </a:p>
          <a:p>
            <a:pPr algn="just"/>
            <a:r>
              <a:rPr lang="pt-PT" sz="1400" dirty="0" smtClean="0"/>
              <a:t>Peixoto L., Santos A.F.S., Machado I., Sousa A.M., Brito A.G., Parpot P., Pereira M.O., Nogueira R. 2011. </a:t>
            </a:r>
            <a:r>
              <a:rPr lang="en-US" sz="1400" dirty="0" smtClean="0"/>
              <a:t>“Influence of the Temperature in the electronic transfer mechanism of </a:t>
            </a:r>
            <a:r>
              <a:rPr lang="en-US" sz="1400" dirty="0" err="1" smtClean="0"/>
              <a:t>Geobacter</a:t>
            </a:r>
            <a:r>
              <a:rPr lang="en-US" sz="1400" dirty="0" smtClean="0"/>
              <a:t> sulfurreducens” In </a:t>
            </a:r>
            <a:r>
              <a:rPr lang="en-US" sz="1400" i="1" dirty="0" smtClean="0"/>
              <a:t>proceedings of the 3rd Microbial Fuel Cell Conference</a:t>
            </a:r>
            <a:r>
              <a:rPr lang="en-US" sz="1400" dirty="0" smtClean="0"/>
              <a:t> (Leeuwarden, Netherland. 6-8 Jun). 145.</a:t>
            </a:r>
            <a:endParaRPr lang="pt-PT" sz="1400" dirty="0" smtClean="0"/>
          </a:p>
          <a:p>
            <a:pPr algn="just"/>
            <a:endParaRPr lang="pt-PT" sz="1400" dirty="0" smtClean="0"/>
          </a:p>
          <a:p>
            <a:pPr algn="just"/>
            <a:endParaRPr lang="en-US" sz="3600" dirty="0"/>
          </a:p>
          <a:p>
            <a:pPr algn="just"/>
            <a:r>
              <a:rPr lang="en-US" sz="3600" dirty="0"/>
              <a:t>  </a:t>
            </a:r>
            <a:endParaRPr lang="pt-PT" sz="3600" dirty="0"/>
          </a:p>
          <a:p>
            <a:pPr algn="just"/>
            <a:endParaRPr lang="pt-PT" dirty="0"/>
          </a:p>
        </p:txBody>
      </p:sp>
      <p:graphicFrame>
        <p:nvGraphicFramePr>
          <p:cNvPr id="156" name="Table 122"/>
          <p:cNvGraphicFramePr>
            <a:graphicFrameLocks noGrp="1"/>
          </p:cNvGraphicFramePr>
          <p:nvPr/>
        </p:nvGraphicFramePr>
        <p:xfrm>
          <a:off x="36521750" y="17975588"/>
          <a:ext cx="4594646" cy="4663440"/>
        </p:xfrm>
        <a:graphic>
          <a:graphicData uri="http://schemas.openxmlformats.org/drawingml/2006/table">
            <a:tbl>
              <a:tblPr/>
              <a:tblGrid>
                <a:gridCol w="1286358"/>
                <a:gridCol w="1654740"/>
                <a:gridCol w="1653548"/>
              </a:tblGrid>
              <a:tr h="163513">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rgbClr val="000000"/>
                        </a:solidFill>
                        <a:effectLst/>
                        <a:latin typeface="+mn-lt"/>
                        <a:ea typeface="ＭＳ Ｐゴシック" pitchFamily="34" charset="-128"/>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Average normalized volumes mean (SD)</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PT"/>
                    </a:p>
                  </a:txBody>
                  <a:tcPr/>
                </a:tc>
              </a:tr>
              <a:tr h="163513">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Spot #</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ＭＳ Ｐゴシック" pitchFamily="34" charset="-128"/>
                        </a:rPr>
                        <a:t>25 </a:t>
                      </a:r>
                      <a:r>
                        <a:rPr kumimoji="0" lang="en-US" sz="1800" b="1" i="0" u="none" strike="noStrike" kern="1200" cap="none" normalizeH="0" baseline="0" dirty="0" smtClean="0">
                          <a:ln>
                            <a:noFill/>
                          </a:ln>
                          <a:solidFill>
                            <a:srgbClr val="000000"/>
                          </a:solidFill>
                          <a:effectLst/>
                          <a:latin typeface="+mn-lt"/>
                          <a:ea typeface="ＭＳ Ｐゴシック" pitchFamily="34" charset="-128"/>
                          <a:cs typeface="Arial" pitchFamily="34" charset="0"/>
                        </a:rPr>
                        <a:t>º</a:t>
                      </a:r>
                      <a:r>
                        <a:rPr kumimoji="0" lang="en-US" sz="1800" b="1" i="0" u="none" strike="noStrike" cap="none" normalizeH="0" baseline="0" dirty="0" smtClean="0">
                          <a:ln>
                            <a:noFill/>
                          </a:ln>
                          <a:solidFill>
                            <a:srgbClr val="000000"/>
                          </a:solidFill>
                          <a:effectLst/>
                          <a:latin typeface="+mn-lt"/>
                          <a:ea typeface="ＭＳ Ｐゴシック" pitchFamily="34" charset="-128"/>
                        </a:rPr>
                        <a:t>C</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ＭＳ Ｐゴシック" pitchFamily="34" charset="-128"/>
                        </a:rPr>
                        <a:t>37 </a:t>
                      </a:r>
                      <a:r>
                        <a:rPr kumimoji="0" lang="en-US" sz="1800" b="1" i="0" u="none" strike="noStrike" cap="none" normalizeH="0" baseline="0" dirty="0" smtClean="0">
                          <a:ln>
                            <a:noFill/>
                          </a:ln>
                          <a:solidFill>
                            <a:srgbClr val="000000"/>
                          </a:solidFill>
                          <a:effectLst/>
                          <a:latin typeface="+mn-lt"/>
                          <a:ea typeface="ＭＳ Ｐゴシック" pitchFamily="34" charset="-128"/>
                          <a:cs typeface="Arial" pitchFamily="34" charset="0"/>
                        </a:rPr>
                        <a:t>º</a:t>
                      </a:r>
                      <a:r>
                        <a:rPr kumimoji="0" lang="en-US" sz="1800" b="1" i="0" u="none" strike="noStrike" cap="none" normalizeH="0" baseline="0" dirty="0" smtClean="0">
                          <a:ln>
                            <a:noFill/>
                          </a:ln>
                          <a:solidFill>
                            <a:srgbClr val="000000"/>
                          </a:solidFill>
                          <a:effectLst/>
                          <a:latin typeface="+mn-lt"/>
                          <a:ea typeface="ＭＳ Ｐゴシック" pitchFamily="34" charset="-128"/>
                        </a:rPr>
                        <a:t>C</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ＭＳ Ｐゴシック" pitchFamily="34" charset="-128"/>
                        </a:rPr>
                        <a:t>93</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1293,967</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4751,629</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101</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5612,445</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1,983e+004</a:t>
                      </a:r>
                    </a:p>
                  </a:txBody>
                  <a:tcPr horzOverflow="overflow">
                    <a:lnL>
                      <a:noFill/>
                    </a:lnL>
                    <a:lnR>
                      <a:noFill/>
                    </a:lnR>
                    <a:lnT>
                      <a:noFill/>
                    </a:lnT>
                    <a:lnB>
                      <a:noFill/>
                    </a:lnB>
                    <a:lnTlToBr>
                      <a:noFill/>
                    </a:lnTlToBr>
                    <a:lnBlToTr>
                      <a:noFill/>
                    </a:lnBlToTr>
                    <a:solidFill>
                      <a:srgbClr val="F2DCDB"/>
                    </a:solidFill>
                  </a:tcPr>
                </a:tc>
              </a:tr>
              <a:tr h="2984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111</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7505,605</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2,135e+004</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195</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485,974</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1623,547</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203</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233,095</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633,443</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207</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759,898</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1962,325</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241</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636,831</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1622,581</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247</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ＭＳ Ｐゴシック" pitchFamily="34" charset="-128"/>
                        </a:rPr>
                        <a:t>2487,584</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3847,489</a:t>
                      </a:r>
                    </a:p>
                  </a:txBody>
                  <a:tcPr horzOverflow="overflow">
                    <a:lnL>
                      <a:noFill/>
                    </a:lnL>
                    <a:lnR>
                      <a:noFill/>
                    </a:lnR>
                    <a:lnT>
                      <a:noFill/>
                    </a:lnT>
                    <a:lnB>
                      <a:noFill/>
                    </a:lnB>
                    <a:lnTlToBr>
                      <a:noFill/>
                    </a:lnTlToBr>
                    <a:lnBlToTr>
                      <a:noFill/>
                    </a:lnBlToTr>
                    <a:solidFill>
                      <a:srgbClr val="F2DCDB"/>
                    </a:solidFill>
                  </a:tcPr>
                </a:tc>
              </a:tr>
              <a:tr h="27305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266</a:t>
                      </a:r>
                    </a:p>
                  </a:txBody>
                  <a:tcPr horzOverflow="overflow">
                    <a:lnL>
                      <a:noFill/>
                    </a:lnL>
                    <a:lnR>
                      <a:noFill/>
                    </a:lnR>
                    <a:lnT>
                      <a:noFill/>
                    </a:lnT>
                    <a:lnB>
                      <a:noFill/>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455,310</a:t>
                      </a:r>
                    </a:p>
                  </a:txBody>
                  <a:tcPr horzOverflow="overflow">
                    <a:lnL>
                      <a:noFill/>
                    </a:lnL>
                    <a:lnR>
                      <a:noFill/>
                    </a:lnR>
                    <a:lnT>
                      <a:noFill/>
                    </a:lnT>
                    <a:lnB>
                      <a:noFill/>
                    </a:lnB>
                    <a:lnTlToBr>
                      <a:noFill/>
                    </a:lnTlToBr>
                    <a:lnBlToTr>
                      <a:noFill/>
                    </a:lnBlToTr>
                    <a:solidFill>
                      <a:srgbClr val="D7E4BD"/>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3266,062</a:t>
                      </a:r>
                    </a:p>
                  </a:txBody>
                  <a:tcPr horzOverflow="overflow">
                    <a:lnL>
                      <a:noFill/>
                    </a:lnL>
                    <a:lnR>
                      <a:noFill/>
                    </a:lnR>
                    <a:lnT>
                      <a:noFill/>
                    </a:lnT>
                    <a:lnB>
                      <a:noFill/>
                    </a:lnB>
                    <a:lnTlToBr>
                      <a:noFill/>
                    </a:lnTlToBr>
                    <a:lnBlToTr>
                      <a:noFill/>
                    </a:lnBlToTr>
                    <a:solidFill>
                      <a:srgbClr val="F2DCDB"/>
                    </a:solidFill>
                  </a:tcPr>
                </a:tc>
              </a:tr>
              <a:tr h="0">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mn-lt"/>
                          <a:ea typeface="ＭＳ Ｐゴシック" pitchFamily="34" charset="-128"/>
                        </a:rPr>
                        <a:t>286</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1281,760</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34" charset="-128"/>
                        </a:rPr>
                        <a:t>299,479</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bl>
          </a:graphicData>
        </a:graphic>
      </p:graphicFrame>
      <p:sp>
        <p:nvSpPr>
          <p:cNvPr id="157" name="TextBox 145"/>
          <p:cNvSpPr txBox="1">
            <a:spLocks noChangeArrowheads="1"/>
          </p:cNvSpPr>
          <p:nvPr/>
        </p:nvSpPr>
        <p:spPr bwMode="auto">
          <a:xfrm>
            <a:off x="36508033" y="15635262"/>
            <a:ext cx="4655392" cy="2492990"/>
          </a:xfrm>
          <a:prstGeom prst="rect">
            <a:avLst/>
          </a:prstGeom>
          <a:noFill/>
          <a:ln w="9525">
            <a:noFill/>
            <a:miter lim="800000"/>
            <a:headEnd/>
            <a:tailEnd/>
          </a:ln>
        </p:spPr>
        <p:txBody>
          <a:bodyPr wrap="square">
            <a:spAutoFit/>
          </a:bodyPr>
          <a:lstStyle/>
          <a:p>
            <a:pPr algn="just" eaLnBrk="0" hangingPunct="0"/>
            <a:r>
              <a:rPr lang="en-US" sz="1800" b="1" dirty="0"/>
              <a:t>Table 2 </a:t>
            </a:r>
            <a:r>
              <a:rPr lang="en-GB" sz="1800" dirty="0"/>
              <a:t>Normalised intensity of spots in the proteome profile of </a:t>
            </a:r>
            <a:r>
              <a:rPr lang="en-US" sz="1800" i="1" dirty="0" smtClean="0"/>
              <a:t>G. sulfurreducens</a:t>
            </a:r>
            <a:r>
              <a:rPr lang="en-US" sz="1800" dirty="0" smtClean="0"/>
              <a:t>  </a:t>
            </a:r>
            <a:r>
              <a:rPr lang="en-US" sz="1800" dirty="0"/>
              <a:t>grown at 25 ºC and 37 ºC. </a:t>
            </a:r>
            <a:r>
              <a:rPr lang="en-GB" sz="1800" dirty="0"/>
              <a:t>Protein spots were considered to display significant quantitative differences if they fulfilled the following criteria: p values ≤ 0.05 (t-test); detection threshold, average volume ≥ 20 (n = 3); differential tolerance, fold change ≥ 2</a:t>
            </a:r>
          </a:p>
          <a:p>
            <a:pPr algn="just"/>
            <a:r>
              <a:rPr lang="pt-PT" sz="1200" dirty="0" smtClean="0"/>
              <a:t>   </a:t>
            </a:r>
            <a:endParaRPr lang="pt-PT" sz="1200" dirty="0"/>
          </a:p>
        </p:txBody>
      </p:sp>
      <p:sp>
        <p:nvSpPr>
          <p:cNvPr id="71" name="TextBox 63"/>
          <p:cNvSpPr txBox="1">
            <a:spLocks noChangeArrowheads="1"/>
          </p:cNvSpPr>
          <p:nvPr/>
        </p:nvSpPr>
        <p:spPr bwMode="auto">
          <a:xfrm rot="16200000">
            <a:off x="-1151804" y="21037822"/>
            <a:ext cx="5715000" cy="646113"/>
          </a:xfrm>
          <a:prstGeom prst="rect">
            <a:avLst/>
          </a:prstGeom>
          <a:noFill/>
          <a:ln w="9525">
            <a:noFill/>
            <a:miter lim="800000"/>
            <a:headEnd/>
            <a:tailEnd/>
          </a:ln>
        </p:spPr>
        <p:txBody>
          <a:bodyPr>
            <a:spAutoFit/>
          </a:bodyPr>
          <a:lstStyle/>
          <a:p>
            <a:pPr algn="ctr"/>
            <a:r>
              <a:rPr lang="pt-PT" sz="3600" b="1" dirty="0">
                <a:solidFill>
                  <a:srgbClr val="C96F2A"/>
                </a:solidFill>
              </a:rPr>
              <a:t>CYCLIC VOLTAMMETRY</a:t>
            </a:r>
          </a:p>
        </p:txBody>
      </p:sp>
      <p:sp>
        <p:nvSpPr>
          <p:cNvPr id="73" name="TextBox 63"/>
          <p:cNvSpPr txBox="1">
            <a:spLocks noChangeArrowheads="1"/>
          </p:cNvSpPr>
          <p:nvPr/>
        </p:nvSpPr>
        <p:spPr bwMode="auto">
          <a:xfrm rot="5400000">
            <a:off x="10187038" y="21117792"/>
            <a:ext cx="5714912" cy="633412"/>
          </a:xfrm>
          <a:prstGeom prst="rect">
            <a:avLst/>
          </a:prstGeom>
          <a:noFill/>
          <a:ln w="9525">
            <a:noFill/>
            <a:miter lim="800000"/>
            <a:headEnd/>
            <a:tailEnd/>
          </a:ln>
        </p:spPr>
        <p:txBody>
          <a:bodyPr>
            <a:spAutoFit/>
          </a:bodyPr>
          <a:lstStyle/>
          <a:p>
            <a:pPr algn="ctr"/>
            <a:r>
              <a:rPr lang="pt-PT" sz="3600" b="1" dirty="0">
                <a:solidFill>
                  <a:srgbClr val="C96F2A"/>
                </a:solidFill>
              </a:rPr>
              <a:t>PROTEOMICS</a:t>
            </a:r>
          </a:p>
        </p:txBody>
      </p:sp>
      <p:cxnSp>
        <p:nvCxnSpPr>
          <p:cNvPr id="74" name="Straight Arrow Connector 103"/>
          <p:cNvCxnSpPr>
            <a:cxnSpLocks noChangeShapeType="1"/>
          </p:cNvCxnSpPr>
          <p:nvPr/>
        </p:nvCxnSpPr>
        <p:spPr bwMode="auto">
          <a:xfrm rot="5400000">
            <a:off x="-233923" y="16650160"/>
            <a:ext cx="3960000" cy="0"/>
          </a:xfrm>
          <a:prstGeom prst="straightConnector1">
            <a:avLst/>
          </a:prstGeom>
          <a:noFill/>
          <a:ln w="50800">
            <a:solidFill>
              <a:schemeClr val="bg1">
                <a:lumMod val="75000"/>
              </a:schemeClr>
            </a:solidFill>
            <a:round/>
            <a:headEnd/>
            <a:tailEnd/>
          </a:ln>
        </p:spPr>
      </p:cxnSp>
      <p:cxnSp>
        <p:nvCxnSpPr>
          <p:cNvPr id="75" name="Straight Arrow Connector 103"/>
          <p:cNvCxnSpPr>
            <a:cxnSpLocks noChangeShapeType="1"/>
          </p:cNvCxnSpPr>
          <p:nvPr/>
        </p:nvCxnSpPr>
        <p:spPr bwMode="auto">
          <a:xfrm rot="5400000">
            <a:off x="10623302" y="17127685"/>
            <a:ext cx="4896000" cy="0"/>
          </a:xfrm>
          <a:prstGeom prst="straightConnector1">
            <a:avLst/>
          </a:prstGeom>
          <a:noFill/>
          <a:ln w="50800">
            <a:solidFill>
              <a:schemeClr val="bg1">
                <a:lumMod val="75000"/>
              </a:schemeClr>
            </a:solidFill>
            <a:round/>
            <a:headEnd/>
            <a:tailEnd/>
          </a:ln>
        </p:spPr>
      </p:cxnSp>
      <p:cxnSp>
        <p:nvCxnSpPr>
          <p:cNvPr id="76" name="Straight Arrow Connector 103"/>
          <p:cNvCxnSpPr>
            <a:cxnSpLocks noChangeShapeType="1"/>
          </p:cNvCxnSpPr>
          <p:nvPr/>
        </p:nvCxnSpPr>
        <p:spPr bwMode="auto">
          <a:xfrm rot="5400000">
            <a:off x="2506652" y="13859110"/>
            <a:ext cx="0" cy="1584000"/>
          </a:xfrm>
          <a:prstGeom prst="straightConnector1">
            <a:avLst/>
          </a:prstGeom>
          <a:noFill/>
          <a:ln w="50800">
            <a:solidFill>
              <a:schemeClr val="bg1">
                <a:lumMod val="75000"/>
              </a:schemeClr>
            </a:solidFill>
            <a:round/>
            <a:headEnd/>
            <a:tailEnd/>
          </a:ln>
        </p:spPr>
      </p:cxnSp>
      <p:cxnSp>
        <p:nvCxnSpPr>
          <p:cNvPr id="77" name="Straight Arrow Connector 103"/>
          <p:cNvCxnSpPr>
            <a:cxnSpLocks noChangeShapeType="1"/>
          </p:cNvCxnSpPr>
          <p:nvPr/>
        </p:nvCxnSpPr>
        <p:spPr bwMode="auto">
          <a:xfrm rot="5400000">
            <a:off x="12317402" y="13868635"/>
            <a:ext cx="0" cy="1584000"/>
          </a:xfrm>
          <a:prstGeom prst="straightConnector1">
            <a:avLst/>
          </a:prstGeom>
          <a:noFill/>
          <a:ln w="50800">
            <a:solidFill>
              <a:schemeClr val="bg1">
                <a:lumMod val="75000"/>
              </a:schemeClr>
            </a:solidFill>
            <a:round/>
            <a:headEnd/>
            <a:tailEnd/>
          </a:ln>
        </p:spPr>
      </p:cxnSp>
      <p:cxnSp>
        <p:nvCxnSpPr>
          <p:cNvPr id="78" name="Straight Arrow Connector 103"/>
          <p:cNvCxnSpPr>
            <a:cxnSpLocks noChangeShapeType="1"/>
          </p:cNvCxnSpPr>
          <p:nvPr/>
        </p:nvCxnSpPr>
        <p:spPr bwMode="auto">
          <a:xfrm rot="5400000">
            <a:off x="-224398" y="26203735"/>
            <a:ext cx="3960000" cy="0"/>
          </a:xfrm>
          <a:prstGeom prst="straightConnector1">
            <a:avLst/>
          </a:prstGeom>
          <a:noFill/>
          <a:ln w="50800">
            <a:solidFill>
              <a:schemeClr val="bg1">
                <a:lumMod val="75000"/>
              </a:schemeClr>
            </a:solidFill>
            <a:round/>
            <a:headEnd/>
            <a:tailEnd type="arrow"/>
          </a:ln>
        </p:spPr>
      </p:cxnSp>
      <p:cxnSp>
        <p:nvCxnSpPr>
          <p:cNvPr id="79" name="Straight Arrow Connector 103"/>
          <p:cNvCxnSpPr>
            <a:cxnSpLocks noChangeShapeType="1"/>
          </p:cNvCxnSpPr>
          <p:nvPr/>
        </p:nvCxnSpPr>
        <p:spPr bwMode="auto">
          <a:xfrm rot="5400000">
            <a:off x="10575677" y="25652560"/>
            <a:ext cx="4896000" cy="0"/>
          </a:xfrm>
          <a:prstGeom prst="straightConnector1">
            <a:avLst/>
          </a:prstGeom>
          <a:noFill/>
          <a:ln w="50800">
            <a:solidFill>
              <a:schemeClr val="bg1">
                <a:lumMod val="75000"/>
              </a:schemeClr>
            </a:solidFill>
            <a:round/>
            <a:headEnd/>
            <a:tailEnd type="arrow"/>
          </a:ln>
        </p:spPr>
      </p:cxnSp>
      <p:sp>
        <p:nvSpPr>
          <p:cNvPr id="80" name="TextBox 42"/>
          <p:cNvSpPr txBox="1">
            <a:spLocks noChangeArrowheads="1"/>
          </p:cNvSpPr>
          <p:nvPr/>
        </p:nvSpPr>
        <p:spPr bwMode="auto">
          <a:xfrm>
            <a:off x="2628163" y="15695061"/>
            <a:ext cx="2557463" cy="369887"/>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en-US" sz="1800" b="1" dirty="0">
                <a:solidFill>
                  <a:schemeClr val="accent1">
                    <a:lumMod val="50000"/>
                  </a:schemeClr>
                </a:solidFill>
                <a:latin typeface="Arial" charset="0"/>
                <a:ea typeface="+mn-ea"/>
              </a:rPr>
              <a:t>Electrodes</a:t>
            </a:r>
            <a:endParaRPr lang="pt-PT" sz="1800" b="1" dirty="0">
              <a:solidFill>
                <a:schemeClr val="accent1">
                  <a:lumMod val="50000"/>
                </a:schemeClr>
              </a:solidFill>
              <a:latin typeface="Arial" charset="0"/>
              <a:ea typeface="+mn-ea"/>
            </a:endParaRPr>
          </a:p>
        </p:txBody>
      </p:sp>
      <p:pic>
        <p:nvPicPr>
          <p:cNvPr id="81" name="Picture 82" descr="C:\Users\Luciana\Desktop\doutoramento 25.08.10\2007\Fotos bactéria\laboratorio\foto 066.jpg"/>
          <p:cNvPicPr>
            <a:picLocks noChangeAspect="1" noChangeArrowheads="1"/>
          </p:cNvPicPr>
          <p:nvPr/>
        </p:nvPicPr>
        <p:blipFill>
          <a:blip r:embed="rId14" cstate="print"/>
          <a:srcRect l="25262" t="32507" r="60950"/>
          <a:stretch>
            <a:fillRect/>
          </a:stretch>
        </p:blipFill>
        <p:spPr bwMode="auto">
          <a:xfrm rot="10484824">
            <a:off x="2855159" y="16132948"/>
            <a:ext cx="518500" cy="1904897"/>
          </a:xfrm>
          <a:prstGeom prst="rect">
            <a:avLst/>
          </a:prstGeom>
          <a:noFill/>
          <a:ln w="9525">
            <a:noFill/>
            <a:miter lim="800000"/>
            <a:headEnd/>
            <a:tailEnd/>
          </a:ln>
        </p:spPr>
      </p:pic>
      <p:pic>
        <p:nvPicPr>
          <p:cNvPr id="82" name="Picture 82" descr="C:\Users\Luciana\Desktop\doutoramento 25.08.10\2007\Fotos bactéria\laboratorio\foto 066.jpg"/>
          <p:cNvPicPr>
            <a:picLocks noChangeAspect="1" noChangeArrowheads="1"/>
          </p:cNvPicPr>
          <p:nvPr/>
        </p:nvPicPr>
        <p:blipFill>
          <a:blip r:embed="rId15" cstate="print"/>
          <a:srcRect l="55316" t="32507" r="32594"/>
          <a:stretch>
            <a:fillRect/>
          </a:stretch>
        </p:blipFill>
        <p:spPr bwMode="auto">
          <a:xfrm rot="10484824">
            <a:off x="3617121" y="16178183"/>
            <a:ext cx="455086" cy="1904897"/>
          </a:xfrm>
          <a:prstGeom prst="rect">
            <a:avLst/>
          </a:prstGeom>
          <a:noFill/>
          <a:ln w="9525">
            <a:noFill/>
            <a:miter lim="800000"/>
            <a:headEnd/>
            <a:tailEnd/>
          </a:ln>
        </p:spPr>
      </p:pic>
      <p:sp>
        <p:nvSpPr>
          <p:cNvPr id="83" name="TextBox 80"/>
          <p:cNvSpPr txBox="1">
            <a:spLocks noChangeArrowheads="1"/>
          </p:cNvSpPr>
          <p:nvPr/>
        </p:nvSpPr>
        <p:spPr bwMode="auto">
          <a:xfrm>
            <a:off x="2532913" y="18119173"/>
            <a:ext cx="2752725" cy="1168400"/>
          </a:xfrm>
          <a:prstGeom prst="rect">
            <a:avLst/>
          </a:prstGeom>
          <a:noFill/>
          <a:ln w="9525">
            <a:noFill/>
            <a:miter lim="800000"/>
            <a:headEnd/>
            <a:tailEnd/>
          </a:ln>
        </p:spPr>
        <p:txBody>
          <a:bodyPr>
            <a:spAutoFit/>
          </a:bodyPr>
          <a:lstStyle/>
          <a:p>
            <a:pPr algn="ctr"/>
            <a:r>
              <a:rPr lang="pt-PT" sz="1400" b="1" dirty="0" err="1"/>
              <a:t>Platin</a:t>
            </a:r>
            <a:r>
              <a:rPr lang="pt-PT" sz="1400" b="1" dirty="0"/>
              <a:t> as </a:t>
            </a:r>
            <a:r>
              <a:rPr lang="pt-PT" sz="1400" b="1" dirty="0" err="1"/>
              <a:t>cathode</a:t>
            </a:r>
            <a:r>
              <a:rPr lang="pt-PT" sz="1400" b="1" dirty="0"/>
              <a:t> </a:t>
            </a:r>
          </a:p>
          <a:p>
            <a:pPr algn="ctr"/>
            <a:r>
              <a:rPr lang="pt-PT" sz="1400" b="1" dirty="0"/>
              <a:t>+ </a:t>
            </a:r>
          </a:p>
          <a:p>
            <a:pPr algn="ctr"/>
            <a:r>
              <a:rPr lang="pt-PT" sz="1400" b="1" dirty="0" err="1"/>
              <a:t>Carbon</a:t>
            </a:r>
            <a:r>
              <a:rPr lang="pt-PT" sz="1400" b="1" dirty="0"/>
              <a:t> </a:t>
            </a:r>
            <a:r>
              <a:rPr lang="pt-PT" sz="1400" b="1" dirty="0" err="1"/>
              <a:t>Toray</a:t>
            </a:r>
            <a:r>
              <a:rPr lang="pt-PT" sz="1400" b="1" dirty="0"/>
              <a:t> as </a:t>
            </a:r>
            <a:r>
              <a:rPr lang="pt-PT" sz="1400" b="1" dirty="0" err="1"/>
              <a:t>anode</a:t>
            </a:r>
            <a:endParaRPr lang="pt-PT" sz="1400" b="1" dirty="0"/>
          </a:p>
          <a:p>
            <a:pPr algn="ctr"/>
            <a:r>
              <a:rPr lang="pt-PT" sz="1400" b="1" dirty="0"/>
              <a:t>+</a:t>
            </a:r>
          </a:p>
          <a:p>
            <a:pPr algn="ctr"/>
            <a:r>
              <a:rPr lang="pt-PT" sz="1400" b="1" dirty="0"/>
              <a:t>SCE as </a:t>
            </a:r>
            <a:r>
              <a:rPr lang="pt-PT" sz="1400" b="1" dirty="0" err="1"/>
              <a:t>reference</a:t>
            </a:r>
            <a:endParaRPr lang="pt-PT" sz="1400" b="1" dirty="0"/>
          </a:p>
        </p:txBody>
      </p:sp>
      <p:pic>
        <p:nvPicPr>
          <p:cNvPr id="84" name="Picture 83" descr="C:\Users\Luciana\Desktop\doutoramento 25.08.10\2007\Fotos bactéria\laboratorio\foto 057.jpg"/>
          <p:cNvPicPr>
            <a:picLocks noChangeAspect="1" noChangeArrowheads="1"/>
          </p:cNvPicPr>
          <p:nvPr/>
        </p:nvPicPr>
        <p:blipFill>
          <a:blip r:embed="rId16" cstate="print"/>
          <a:srcRect l="23570" t="3210" r="62360"/>
          <a:stretch>
            <a:fillRect/>
          </a:stretch>
        </p:blipFill>
        <p:spPr bwMode="auto">
          <a:xfrm rot="21193851">
            <a:off x="4413272" y="16217695"/>
            <a:ext cx="394160" cy="1923548"/>
          </a:xfrm>
          <a:prstGeom prst="rect">
            <a:avLst/>
          </a:prstGeom>
          <a:noFill/>
          <a:ln w="9525">
            <a:noFill/>
            <a:miter lim="800000"/>
            <a:headEnd/>
            <a:tailEnd/>
          </a:ln>
        </p:spPr>
      </p:pic>
      <p:pic>
        <p:nvPicPr>
          <p:cNvPr id="85" name="Imagem 43"/>
          <p:cNvPicPr>
            <a:picLocks noChangeAspect="1" noChangeArrowheads="1"/>
          </p:cNvPicPr>
          <p:nvPr/>
        </p:nvPicPr>
        <p:blipFill>
          <a:blip r:embed="rId17" cstate="print"/>
          <a:srcRect/>
          <a:stretch>
            <a:fillRect/>
          </a:stretch>
        </p:blipFill>
        <p:spPr bwMode="auto">
          <a:xfrm>
            <a:off x="1991818" y="20154230"/>
            <a:ext cx="4016449" cy="1885949"/>
          </a:xfrm>
          <a:prstGeom prst="rect">
            <a:avLst/>
          </a:prstGeom>
          <a:noFill/>
          <a:ln w="9525">
            <a:noFill/>
            <a:miter lim="800000"/>
            <a:headEnd/>
            <a:tailEnd/>
          </a:ln>
        </p:spPr>
      </p:pic>
      <p:sp>
        <p:nvSpPr>
          <p:cNvPr id="86" name="TextBox 42"/>
          <p:cNvSpPr txBox="1">
            <a:spLocks noChangeArrowheads="1"/>
          </p:cNvSpPr>
          <p:nvPr/>
        </p:nvSpPr>
        <p:spPr bwMode="auto">
          <a:xfrm>
            <a:off x="2450159" y="19621624"/>
            <a:ext cx="2952328" cy="369332"/>
          </a:xfrm>
          <a:prstGeom prst="rect">
            <a:avLst/>
          </a:prstGeom>
          <a:noFill/>
          <a:ln w="25400">
            <a:solidFill>
              <a:schemeClr val="accent1">
                <a:lumMod val="75000"/>
              </a:schemeClr>
            </a:solidFill>
            <a:miter lim="800000"/>
            <a:headEnd/>
            <a:tailEnd/>
          </a:ln>
        </p:spPr>
        <p:txBody>
          <a:bodyPr wrap="square">
            <a:spAutoFit/>
          </a:bodyPr>
          <a:lstStyle/>
          <a:p>
            <a:pPr algn="ctr" defTabSz="4174802">
              <a:defRPr/>
            </a:pPr>
            <a:r>
              <a:rPr lang="en-US" sz="1800" b="1" dirty="0">
                <a:solidFill>
                  <a:schemeClr val="accent1">
                    <a:lumMod val="50000"/>
                  </a:schemeClr>
                </a:solidFill>
                <a:latin typeface="Arial" charset="0"/>
                <a:ea typeface="+mn-ea"/>
              </a:rPr>
              <a:t>Scan Rate at 50 mVs</a:t>
            </a:r>
            <a:r>
              <a:rPr lang="en-US" sz="1800" b="1" baseline="30000" dirty="0">
                <a:solidFill>
                  <a:schemeClr val="accent1">
                    <a:lumMod val="50000"/>
                  </a:schemeClr>
                </a:solidFill>
                <a:latin typeface="Arial" charset="0"/>
                <a:ea typeface="+mn-ea"/>
              </a:rPr>
              <a:t>-1</a:t>
            </a:r>
            <a:endParaRPr lang="pt-PT" sz="1800" b="1" baseline="30000" dirty="0">
              <a:solidFill>
                <a:schemeClr val="accent1">
                  <a:lumMod val="50000"/>
                </a:schemeClr>
              </a:solidFill>
              <a:latin typeface="Arial" charset="0"/>
              <a:ea typeface="+mn-ea"/>
            </a:endParaRPr>
          </a:p>
        </p:txBody>
      </p:sp>
      <p:sp>
        <p:nvSpPr>
          <p:cNvPr id="87" name="TextBox 42"/>
          <p:cNvSpPr txBox="1">
            <a:spLocks noChangeArrowheads="1"/>
          </p:cNvSpPr>
          <p:nvPr/>
        </p:nvSpPr>
        <p:spPr bwMode="auto">
          <a:xfrm>
            <a:off x="2228975" y="25409424"/>
            <a:ext cx="3352800" cy="368300"/>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pt-PT" sz="1800" b="1" dirty="0" err="1">
                <a:solidFill>
                  <a:schemeClr val="accent1">
                    <a:lumMod val="50000"/>
                  </a:schemeClr>
                </a:solidFill>
                <a:latin typeface="Arial" charset="0"/>
                <a:ea typeface="+mn-ea"/>
              </a:rPr>
              <a:t>Voltammograms</a:t>
            </a:r>
            <a:r>
              <a:rPr lang="pt-PT" sz="1800" b="1" dirty="0">
                <a:solidFill>
                  <a:schemeClr val="accent1">
                    <a:lumMod val="50000"/>
                  </a:schemeClr>
                </a:solidFill>
                <a:latin typeface="Arial" charset="0"/>
                <a:ea typeface="+mn-ea"/>
              </a:rPr>
              <a:t> </a:t>
            </a:r>
            <a:r>
              <a:rPr lang="pt-PT" sz="1800" b="1" dirty="0" err="1">
                <a:solidFill>
                  <a:schemeClr val="accent1">
                    <a:lumMod val="50000"/>
                  </a:schemeClr>
                </a:solidFill>
                <a:latin typeface="Arial" charset="0"/>
                <a:ea typeface="+mn-ea"/>
              </a:rPr>
              <a:t>Analysis</a:t>
            </a:r>
            <a:endParaRPr lang="pt-PT" sz="1800" b="1" dirty="0">
              <a:solidFill>
                <a:schemeClr val="accent1">
                  <a:lumMod val="50000"/>
                </a:schemeClr>
              </a:solidFill>
              <a:latin typeface="Arial" charset="0"/>
              <a:ea typeface="+mn-ea"/>
            </a:endParaRPr>
          </a:p>
        </p:txBody>
      </p:sp>
      <p:sp>
        <p:nvSpPr>
          <p:cNvPr id="88" name="TextBox 42"/>
          <p:cNvSpPr txBox="1">
            <a:spLocks noChangeArrowheads="1"/>
          </p:cNvSpPr>
          <p:nvPr/>
        </p:nvSpPr>
        <p:spPr bwMode="auto">
          <a:xfrm>
            <a:off x="2213100" y="22437624"/>
            <a:ext cx="3352800" cy="368300"/>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pt-PT" sz="1800" b="1" dirty="0" err="1">
                <a:solidFill>
                  <a:schemeClr val="accent1">
                    <a:lumMod val="50000"/>
                  </a:schemeClr>
                </a:solidFill>
                <a:latin typeface="Arial" charset="0"/>
                <a:ea typeface="+mn-ea"/>
              </a:rPr>
              <a:t>Different</a:t>
            </a:r>
            <a:r>
              <a:rPr lang="pt-PT" sz="1800" b="1" dirty="0">
                <a:solidFill>
                  <a:schemeClr val="accent1">
                    <a:lumMod val="50000"/>
                  </a:schemeClr>
                </a:solidFill>
                <a:latin typeface="Arial" charset="0"/>
                <a:ea typeface="+mn-ea"/>
              </a:rPr>
              <a:t> </a:t>
            </a:r>
            <a:r>
              <a:rPr lang="pt-PT" sz="1800" b="1" dirty="0" err="1">
                <a:solidFill>
                  <a:schemeClr val="accent1">
                    <a:lumMod val="50000"/>
                  </a:schemeClr>
                </a:solidFill>
                <a:latin typeface="Arial" charset="0"/>
                <a:ea typeface="+mn-ea"/>
              </a:rPr>
              <a:t>sweep</a:t>
            </a:r>
            <a:r>
              <a:rPr lang="pt-PT" sz="1800" b="1" dirty="0">
                <a:solidFill>
                  <a:schemeClr val="accent1">
                    <a:lumMod val="50000"/>
                  </a:schemeClr>
                </a:solidFill>
                <a:latin typeface="Arial" charset="0"/>
                <a:ea typeface="+mn-ea"/>
              </a:rPr>
              <a:t> </a:t>
            </a:r>
            <a:r>
              <a:rPr lang="pt-PT" sz="1800" b="1" dirty="0" err="1">
                <a:solidFill>
                  <a:schemeClr val="accent1">
                    <a:lumMod val="50000"/>
                  </a:schemeClr>
                </a:solidFill>
                <a:latin typeface="Arial" charset="0"/>
                <a:ea typeface="+mn-ea"/>
              </a:rPr>
              <a:t>scan</a:t>
            </a:r>
            <a:r>
              <a:rPr lang="pt-PT" sz="1800" b="1" dirty="0">
                <a:solidFill>
                  <a:schemeClr val="accent1">
                    <a:lumMod val="50000"/>
                  </a:schemeClr>
                </a:solidFill>
                <a:latin typeface="Arial" charset="0"/>
                <a:ea typeface="+mn-ea"/>
              </a:rPr>
              <a:t> rates</a:t>
            </a:r>
          </a:p>
        </p:txBody>
      </p:sp>
      <p:pic>
        <p:nvPicPr>
          <p:cNvPr id="89" name="Gráfico 2"/>
          <p:cNvPicPr>
            <a:picLocks noChangeArrowheads="1"/>
          </p:cNvPicPr>
          <p:nvPr/>
        </p:nvPicPr>
        <p:blipFill>
          <a:blip r:embed="rId18" cstate="print"/>
          <a:srcRect l="-716" t="-9291" r="-8368" b="-3664"/>
          <a:stretch>
            <a:fillRect/>
          </a:stretch>
        </p:blipFill>
        <p:spPr bwMode="auto">
          <a:xfrm>
            <a:off x="2009900" y="23096436"/>
            <a:ext cx="3019425" cy="2087563"/>
          </a:xfrm>
          <a:prstGeom prst="rect">
            <a:avLst/>
          </a:prstGeom>
          <a:noFill/>
          <a:ln w="9525">
            <a:noFill/>
            <a:miter lim="800000"/>
            <a:headEnd/>
            <a:tailEnd/>
          </a:ln>
        </p:spPr>
      </p:pic>
      <p:pic>
        <p:nvPicPr>
          <p:cNvPr id="90" name="Gráfico 8"/>
          <p:cNvPicPr>
            <a:picLocks noChangeArrowheads="1"/>
          </p:cNvPicPr>
          <p:nvPr/>
        </p:nvPicPr>
        <p:blipFill>
          <a:blip r:embed="rId19" cstate="print"/>
          <a:srcRect l="-3488" t="-7899" r="-3561" b="-7849"/>
          <a:stretch>
            <a:fillRect/>
          </a:stretch>
        </p:blipFill>
        <p:spPr bwMode="auto">
          <a:xfrm>
            <a:off x="2451225" y="27035024"/>
            <a:ext cx="2911475" cy="1820862"/>
          </a:xfrm>
          <a:prstGeom prst="rect">
            <a:avLst/>
          </a:prstGeom>
          <a:noFill/>
          <a:ln w="9525">
            <a:noFill/>
            <a:miter lim="800000"/>
            <a:headEnd/>
            <a:tailEnd/>
          </a:ln>
        </p:spPr>
      </p:pic>
      <p:sp>
        <p:nvSpPr>
          <p:cNvPr id="91" name="TextBox 80"/>
          <p:cNvSpPr txBox="1">
            <a:spLocks noChangeArrowheads="1"/>
          </p:cNvSpPr>
          <p:nvPr/>
        </p:nvSpPr>
        <p:spPr bwMode="auto">
          <a:xfrm>
            <a:off x="2122612" y="25795186"/>
            <a:ext cx="3530600" cy="738188"/>
          </a:xfrm>
          <a:prstGeom prst="rect">
            <a:avLst/>
          </a:prstGeom>
          <a:noFill/>
          <a:ln w="9525">
            <a:noFill/>
            <a:miter lim="800000"/>
            <a:headEnd/>
            <a:tailEnd/>
          </a:ln>
        </p:spPr>
        <p:txBody>
          <a:bodyPr>
            <a:spAutoFit/>
          </a:bodyPr>
          <a:lstStyle/>
          <a:p>
            <a:pPr algn="ctr"/>
            <a:r>
              <a:rPr lang="pt-PT" sz="1400" b="1" dirty="0" err="1"/>
              <a:t>Ep</a:t>
            </a:r>
            <a:r>
              <a:rPr lang="pt-PT" sz="1400" b="1" dirty="0"/>
              <a:t> vs. </a:t>
            </a:r>
            <a:r>
              <a:rPr lang="pt-PT" sz="1400" b="1" dirty="0" err="1"/>
              <a:t>Log</a:t>
            </a:r>
            <a:r>
              <a:rPr lang="pt-PT" sz="1400" b="1" dirty="0"/>
              <a:t> v – </a:t>
            </a:r>
            <a:r>
              <a:rPr lang="pt-PT" sz="1400" b="1" dirty="0" err="1"/>
              <a:t>reversibility</a:t>
            </a:r>
            <a:endParaRPr lang="pt-PT" sz="1400" b="1" dirty="0"/>
          </a:p>
          <a:p>
            <a:pPr algn="ctr"/>
            <a:r>
              <a:rPr lang="pt-PT" sz="1400" b="1" dirty="0"/>
              <a:t>+ </a:t>
            </a:r>
          </a:p>
          <a:p>
            <a:pPr algn="ctr"/>
            <a:r>
              <a:rPr lang="pt-PT" sz="1400" b="1" dirty="0" err="1"/>
              <a:t>Log</a:t>
            </a:r>
            <a:r>
              <a:rPr lang="pt-PT" sz="1400" b="1" dirty="0"/>
              <a:t> I vs. </a:t>
            </a:r>
            <a:r>
              <a:rPr lang="pt-PT" sz="1400" b="1" dirty="0" err="1"/>
              <a:t>Log</a:t>
            </a:r>
            <a:r>
              <a:rPr lang="pt-PT" sz="1400" b="1" dirty="0"/>
              <a:t> v – </a:t>
            </a:r>
            <a:r>
              <a:rPr lang="pt-PT" sz="1400" b="1" dirty="0" err="1"/>
              <a:t>limiting</a:t>
            </a:r>
            <a:r>
              <a:rPr lang="pt-PT" sz="1400" b="1" dirty="0"/>
              <a:t> </a:t>
            </a:r>
            <a:r>
              <a:rPr lang="pt-PT" sz="1400" b="1" dirty="0" err="1"/>
              <a:t>step</a:t>
            </a:r>
            <a:endParaRPr lang="pt-PT" sz="1400" b="1" dirty="0"/>
          </a:p>
        </p:txBody>
      </p:sp>
      <p:sp>
        <p:nvSpPr>
          <p:cNvPr id="92" name="Oval 27"/>
          <p:cNvSpPr>
            <a:spLocks noChangeArrowheads="1"/>
          </p:cNvSpPr>
          <p:nvPr/>
        </p:nvSpPr>
        <p:spPr bwMode="auto">
          <a:xfrm>
            <a:off x="5648450" y="22793224"/>
            <a:ext cx="779462" cy="1296987"/>
          </a:xfrm>
          <a:prstGeom prst="ellipse">
            <a:avLst/>
          </a:prstGeom>
          <a:noFill/>
          <a:ln w="9525">
            <a:solidFill>
              <a:srgbClr val="00CCFF"/>
            </a:solidFill>
            <a:round/>
            <a:headEnd/>
            <a:tailEnd/>
          </a:ln>
        </p:spPr>
        <p:txBody>
          <a:bodyPr wrap="none" anchor="ctr"/>
          <a:lstStyle/>
          <a:p>
            <a:endParaRPr lang="pt-PT"/>
          </a:p>
        </p:txBody>
      </p:sp>
      <p:pic>
        <p:nvPicPr>
          <p:cNvPr id="93" name="Imagem 2"/>
          <p:cNvPicPr>
            <a:picLocks noChangeAspect="1" noChangeArrowheads="1"/>
          </p:cNvPicPr>
          <p:nvPr/>
        </p:nvPicPr>
        <p:blipFill>
          <a:blip r:embed="rId20" cstate="print"/>
          <a:srcRect/>
          <a:stretch>
            <a:fillRect/>
          </a:stretch>
        </p:blipFill>
        <p:spPr bwMode="auto">
          <a:xfrm>
            <a:off x="4148262" y="22705911"/>
            <a:ext cx="2478088" cy="1868488"/>
          </a:xfrm>
          <a:prstGeom prst="rect">
            <a:avLst/>
          </a:prstGeom>
          <a:noFill/>
          <a:ln w="9525">
            <a:noFill/>
            <a:miter lim="800000"/>
            <a:headEnd/>
            <a:tailEnd/>
          </a:ln>
        </p:spPr>
      </p:pic>
      <p:pic>
        <p:nvPicPr>
          <p:cNvPr id="94" name="Picture 66"/>
          <p:cNvPicPr>
            <a:picLocks noChangeAspect="1"/>
          </p:cNvPicPr>
          <p:nvPr/>
        </p:nvPicPr>
        <p:blipFill>
          <a:blip r:embed="rId21" cstate="print"/>
          <a:srcRect/>
          <a:stretch>
            <a:fillRect/>
          </a:stretch>
        </p:blipFill>
        <p:spPr bwMode="auto">
          <a:xfrm>
            <a:off x="8610372" y="17020902"/>
            <a:ext cx="466725" cy="785812"/>
          </a:xfrm>
          <a:prstGeom prst="rect">
            <a:avLst/>
          </a:prstGeom>
          <a:noFill/>
          <a:ln w="9525">
            <a:noFill/>
            <a:miter lim="800000"/>
            <a:headEnd/>
            <a:tailEnd/>
          </a:ln>
        </p:spPr>
      </p:pic>
      <p:sp>
        <p:nvSpPr>
          <p:cNvPr id="95" name="TextBox 42"/>
          <p:cNvSpPr txBox="1">
            <a:spLocks noChangeArrowheads="1"/>
          </p:cNvSpPr>
          <p:nvPr/>
        </p:nvSpPr>
        <p:spPr bwMode="auto">
          <a:xfrm>
            <a:off x="7008813" y="15867459"/>
            <a:ext cx="5697537" cy="369887"/>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en-US" sz="1800" b="1" dirty="0">
                <a:solidFill>
                  <a:schemeClr val="accent1">
                    <a:lumMod val="50000"/>
                  </a:schemeClr>
                </a:solidFill>
                <a:latin typeface="Arial" charset="0"/>
                <a:ea typeface="+mn-ea"/>
              </a:rPr>
              <a:t>Membrane Protein Extraction</a:t>
            </a:r>
            <a:endParaRPr lang="pt-PT" sz="1800" b="1" dirty="0">
              <a:solidFill>
                <a:schemeClr val="accent1">
                  <a:lumMod val="50000"/>
                </a:schemeClr>
              </a:solidFill>
              <a:latin typeface="Arial" charset="0"/>
              <a:ea typeface="+mn-ea"/>
            </a:endParaRPr>
          </a:p>
        </p:txBody>
      </p:sp>
      <p:pic>
        <p:nvPicPr>
          <p:cNvPr id="96" name="Picture 66"/>
          <p:cNvPicPr>
            <a:picLocks noChangeAspect="1"/>
          </p:cNvPicPr>
          <p:nvPr/>
        </p:nvPicPr>
        <p:blipFill>
          <a:blip r:embed="rId21" cstate="print"/>
          <a:srcRect/>
          <a:stretch>
            <a:fillRect/>
          </a:stretch>
        </p:blipFill>
        <p:spPr bwMode="auto">
          <a:xfrm>
            <a:off x="6013438" y="16901160"/>
            <a:ext cx="466725" cy="785812"/>
          </a:xfrm>
          <a:prstGeom prst="rect">
            <a:avLst/>
          </a:prstGeom>
          <a:noFill/>
          <a:ln w="9525">
            <a:noFill/>
            <a:miter lim="800000"/>
            <a:headEnd/>
            <a:tailEnd/>
          </a:ln>
        </p:spPr>
      </p:pic>
      <p:sp>
        <p:nvSpPr>
          <p:cNvPr id="97" name="TextBox 67"/>
          <p:cNvSpPr txBox="1">
            <a:spLocks noChangeArrowheads="1"/>
          </p:cNvSpPr>
          <p:nvPr/>
        </p:nvSpPr>
        <p:spPr bwMode="auto">
          <a:xfrm>
            <a:off x="5983276" y="16596360"/>
            <a:ext cx="2608262" cy="1846262"/>
          </a:xfrm>
          <a:prstGeom prst="rect">
            <a:avLst/>
          </a:prstGeom>
          <a:noFill/>
          <a:ln w="9525">
            <a:noFill/>
            <a:miter lim="800000"/>
            <a:headEnd/>
            <a:tailEnd/>
          </a:ln>
        </p:spPr>
        <p:txBody>
          <a:bodyPr>
            <a:spAutoFit/>
          </a:bodyPr>
          <a:lstStyle/>
          <a:p>
            <a:pPr algn="ctr"/>
            <a:r>
              <a:rPr lang="pt-PT" sz="1400" b="1" dirty="0" err="1">
                <a:solidFill>
                  <a:srgbClr val="4D4D4D"/>
                </a:solidFill>
              </a:rPr>
              <a:t>Bacteria</a:t>
            </a:r>
            <a:r>
              <a:rPr lang="pt-PT" sz="1400" b="1" dirty="0">
                <a:solidFill>
                  <a:srgbClr val="4D4D4D"/>
                </a:solidFill>
              </a:rPr>
              <a:t> </a:t>
            </a:r>
            <a:r>
              <a:rPr lang="pt-PT" sz="1400" b="1" dirty="0" err="1">
                <a:solidFill>
                  <a:srgbClr val="4D4D4D"/>
                </a:solidFill>
              </a:rPr>
              <a:t>in</a:t>
            </a:r>
            <a:r>
              <a:rPr lang="pt-PT" sz="1400" b="1" dirty="0">
                <a:solidFill>
                  <a:srgbClr val="4D4D4D"/>
                </a:solidFill>
              </a:rPr>
              <a:t> </a:t>
            </a:r>
            <a:r>
              <a:rPr lang="pt-PT" sz="1400" b="1" dirty="0" err="1">
                <a:solidFill>
                  <a:srgbClr val="4D4D4D"/>
                </a:solidFill>
              </a:rPr>
              <a:t>growth</a:t>
            </a:r>
            <a:r>
              <a:rPr lang="pt-PT" sz="1400" b="1" dirty="0">
                <a:solidFill>
                  <a:srgbClr val="4D4D4D"/>
                </a:solidFill>
              </a:rPr>
              <a:t> </a:t>
            </a:r>
            <a:r>
              <a:rPr lang="pt-PT" sz="1400" b="1" dirty="0" err="1">
                <a:solidFill>
                  <a:srgbClr val="4D4D4D"/>
                </a:solidFill>
              </a:rPr>
              <a:t>medium</a:t>
            </a:r>
            <a:endParaRPr lang="pt-PT" sz="1400" b="1" dirty="0">
              <a:solidFill>
                <a:srgbClr val="4D4D4D"/>
              </a:solidFill>
            </a:endParaRPr>
          </a:p>
          <a:p>
            <a:pPr algn="ctr"/>
            <a:endParaRPr lang="pt-PT" sz="1200" b="1" dirty="0">
              <a:solidFill>
                <a:srgbClr val="000000"/>
              </a:solidFill>
            </a:endParaRPr>
          </a:p>
          <a:p>
            <a:pPr algn="ctr"/>
            <a:r>
              <a:rPr lang="pt-PT" sz="1200" b="1" dirty="0" err="1">
                <a:solidFill>
                  <a:srgbClr val="000000"/>
                </a:solidFill>
              </a:rPr>
              <a:t>Centrifuge</a:t>
            </a:r>
            <a:r>
              <a:rPr lang="pt-PT" sz="1200" b="1" dirty="0">
                <a:solidFill>
                  <a:srgbClr val="000000"/>
                </a:solidFill>
              </a:rPr>
              <a:t> </a:t>
            </a:r>
            <a:r>
              <a:rPr lang="pt-PT" sz="1200" b="1" dirty="0" err="1">
                <a:solidFill>
                  <a:srgbClr val="000000"/>
                </a:solidFill>
              </a:rPr>
              <a:t>at</a:t>
            </a:r>
            <a:r>
              <a:rPr lang="pt-PT" sz="1200" b="1" dirty="0">
                <a:solidFill>
                  <a:srgbClr val="000000"/>
                </a:solidFill>
              </a:rPr>
              <a:t> 4 000 g</a:t>
            </a:r>
          </a:p>
          <a:p>
            <a:pPr algn="ctr"/>
            <a:r>
              <a:rPr lang="pt-PT" sz="1200" b="1" dirty="0">
                <a:solidFill>
                  <a:srgbClr val="000000"/>
                </a:solidFill>
              </a:rPr>
              <a:t>15min </a:t>
            </a:r>
            <a:r>
              <a:rPr lang="pt-PT" sz="1200" b="1" dirty="0" err="1">
                <a:solidFill>
                  <a:srgbClr val="000000"/>
                </a:solidFill>
              </a:rPr>
              <a:t>at</a:t>
            </a:r>
            <a:r>
              <a:rPr lang="pt-PT" sz="1200" b="1" dirty="0">
                <a:solidFill>
                  <a:srgbClr val="000000"/>
                </a:solidFill>
              </a:rPr>
              <a:t> 4 ºC </a:t>
            </a:r>
          </a:p>
          <a:p>
            <a:pPr algn="ctr"/>
            <a:endParaRPr lang="pt-PT" sz="1200" b="1" dirty="0">
              <a:solidFill>
                <a:srgbClr val="000000"/>
              </a:solidFill>
            </a:endParaRPr>
          </a:p>
          <a:p>
            <a:pPr algn="ctr"/>
            <a:endParaRPr lang="pt-PT" sz="1200" b="1" dirty="0">
              <a:solidFill>
                <a:srgbClr val="000000"/>
              </a:solidFill>
            </a:endParaRPr>
          </a:p>
          <a:p>
            <a:pPr algn="ctr"/>
            <a:r>
              <a:rPr lang="pt-PT" sz="1200" b="1" dirty="0" err="1">
                <a:solidFill>
                  <a:srgbClr val="000000"/>
                </a:solidFill>
              </a:rPr>
              <a:t>Pellet</a:t>
            </a:r>
            <a:r>
              <a:rPr lang="pt-PT" sz="1200" b="1" dirty="0">
                <a:solidFill>
                  <a:srgbClr val="000000"/>
                </a:solidFill>
              </a:rPr>
              <a:t> </a:t>
            </a:r>
            <a:r>
              <a:rPr lang="pt-PT" sz="1200" b="1" dirty="0" err="1">
                <a:solidFill>
                  <a:srgbClr val="000000"/>
                </a:solidFill>
              </a:rPr>
              <a:t>diluted</a:t>
            </a:r>
            <a:r>
              <a:rPr lang="pt-PT" sz="1200" b="1" dirty="0">
                <a:solidFill>
                  <a:srgbClr val="000000"/>
                </a:solidFill>
              </a:rPr>
              <a:t> </a:t>
            </a:r>
            <a:r>
              <a:rPr lang="pt-PT" sz="1200" b="1" dirty="0" err="1">
                <a:solidFill>
                  <a:srgbClr val="000000"/>
                </a:solidFill>
              </a:rPr>
              <a:t>in</a:t>
            </a:r>
            <a:r>
              <a:rPr lang="pt-PT" sz="1200" b="1" dirty="0">
                <a:solidFill>
                  <a:srgbClr val="000000"/>
                </a:solidFill>
              </a:rPr>
              <a:t> </a:t>
            </a:r>
            <a:r>
              <a:rPr lang="pt-PT" sz="1200" b="1" dirty="0" err="1">
                <a:solidFill>
                  <a:srgbClr val="000000"/>
                </a:solidFill>
              </a:rPr>
              <a:t>Tris-buffer</a:t>
            </a:r>
            <a:endParaRPr lang="pt-PT" sz="1200" b="1" dirty="0">
              <a:solidFill>
                <a:srgbClr val="000000"/>
              </a:solidFill>
            </a:endParaRPr>
          </a:p>
          <a:p>
            <a:pPr algn="ctr"/>
            <a:r>
              <a:rPr lang="pt-PT" sz="1400" b="1" dirty="0">
                <a:solidFill>
                  <a:srgbClr val="4D4D4D"/>
                </a:solidFill>
              </a:rPr>
              <a:t> </a:t>
            </a:r>
          </a:p>
          <a:p>
            <a:pPr algn="ctr"/>
            <a:endParaRPr lang="pt-PT" sz="1400" b="1" dirty="0">
              <a:solidFill>
                <a:srgbClr val="4D4D4D"/>
              </a:solidFill>
            </a:endParaRPr>
          </a:p>
        </p:txBody>
      </p:sp>
      <p:sp>
        <p:nvSpPr>
          <p:cNvPr id="104" name="Curved Left Arrow 76"/>
          <p:cNvSpPr>
            <a:spLocks noChangeArrowheads="1"/>
          </p:cNvSpPr>
          <p:nvPr/>
        </p:nvSpPr>
        <p:spPr bwMode="auto">
          <a:xfrm>
            <a:off x="12115230" y="16914129"/>
            <a:ext cx="533400" cy="533400"/>
          </a:xfrm>
          <a:prstGeom prst="curvedLeftArrow">
            <a:avLst>
              <a:gd name="adj1" fmla="val 12222"/>
              <a:gd name="adj2" fmla="val 50000"/>
              <a:gd name="adj3" fmla="val 25014"/>
            </a:avLst>
          </a:prstGeom>
          <a:noFill/>
          <a:ln w="9525">
            <a:solidFill>
              <a:schemeClr val="bg2"/>
            </a:solid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27" name="TextBox 77"/>
          <p:cNvSpPr txBox="1">
            <a:spLocks noChangeArrowheads="1"/>
          </p:cNvSpPr>
          <p:nvPr/>
        </p:nvSpPr>
        <p:spPr bwMode="auto">
          <a:xfrm>
            <a:off x="11323142" y="17411597"/>
            <a:ext cx="1867014" cy="646331"/>
          </a:xfrm>
          <a:prstGeom prst="rect">
            <a:avLst/>
          </a:prstGeom>
          <a:noFill/>
          <a:ln w="9525">
            <a:noFill/>
            <a:miter lim="800000"/>
            <a:headEnd/>
            <a:tailEnd/>
          </a:ln>
        </p:spPr>
        <p:txBody>
          <a:bodyPr wrap="square">
            <a:spAutoFit/>
          </a:bodyPr>
          <a:lstStyle/>
          <a:p>
            <a:pPr algn="ctr"/>
            <a:r>
              <a:rPr lang="pt-PT" sz="1200" b="1" dirty="0"/>
              <a:t>Solubilize </a:t>
            </a:r>
            <a:r>
              <a:rPr lang="pt-PT" sz="1200" b="1" dirty="0" err="1"/>
              <a:t>in</a:t>
            </a:r>
            <a:r>
              <a:rPr lang="pt-PT" sz="1200" b="1" dirty="0"/>
              <a:t> 1% </a:t>
            </a:r>
            <a:r>
              <a:rPr lang="pt-PT" sz="1200" b="1" dirty="0" err="1"/>
              <a:t>Sodium</a:t>
            </a:r>
            <a:r>
              <a:rPr lang="pt-PT" sz="1200" b="1" dirty="0"/>
              <a:t> </a:t>
            </a:r>
            <a:r>
              <a:rPr lang="pt-PT" sz="1200" b="1" dirty="0" err="1"/>
              <a:t>laurylsarcosine</a:t>
            </a:r>
            <a:endParaRPr lang="pt-PT" sz="1200" b="1" dirty="0"/>
          </a:p>
        </p:txBody>
      </p:sp>
      <p:sp>
        <p:nvSpPr>
          <p:cNvPr id="144" name="TextBox 80"/>
          <p:cNvSpPr txBox="1">
            <a:spLocks noChangeArrowheads="1"/>
          </p:cNvSpPr>
          <p:nvPr/>
        </p:nvSpPr>
        <p:spPr bwMode="auto">
          <a:xfrm>
            <a:off x="8481788" y="16728802"/>
            <a:ext cx="2133600" cy="1108075"/>
          </a:xfrm>
          <a:prstGeom prst="rect">
            <a:avLst/>
          </a:prstGeom>
          <a:noFill/>
          <a:ln w="9525">
            <a:noFill/>
            <a:miter lim="800000"/>
            <a:headEnd/>
            <a:tailEnd/>
          </a:ln>
        </p:spPr>
        <p:txBody>
          <a:bodyPr>
            <a:spAutoFit/>
          </a:bodyPr>
          <a:lstStyle/>
          <a:p>
            <a:pPr algn="ctr"/>
            <a:r>
              <a:rPr lang="pt-PT" sz="1400" b="1" dirty="0"/>
              <a:t> </a:t>
            </a:r>
            <a:r>
              <a:rPr lang="pt-PT" sz="1400" b="1" dirty="0" err="1"/>
              <a:t>Sonication</a:t>
            </a:r>
            <a:endParaRPr lang="pt-PT" sz="1400" b="1" dirty="0"/>
          </a:p>
          <a:p>
            <a:pPr algn="ctr"/>
            <a:endParaRPr lang="pt-PT" sz="1200" b="1" dirty="0">
              <a:solidFill>
                <a:srgbClr val="000000"/>
              </a:solidFill>
            </a:endParaRPr>
          </a:p>
          <a:p>
            <a:pPr algn="ctr"/>
            <a:r>
              <a:rPr lang="pt-PT" sz="1200" b="1" dirty="0">
                <a:solidFill>
                  <a:srgbClr val="000000"/>
                </a:solidFill>
              </a:rPr>
              <a:t>6 x 10 s</a:t>
            </a:r>
          </a:p>
          <a:p>
            <a:pPr algn="ctr"/>
            <a:endParaRPr lang="pt-PT" sz="1400" b="1" dirty="0"/>
          </a:p>
          <a:p>
            <a:pPr algn="ctr"/>
            <a:endParaRPr lang="pt-PT" sz="1400" b="1" dirty="0"/>
          </a:p>
        </p:txBody>
      </p:sp>
      <p:sp>
        <p:nvSpPr>
          <p:cNvPr id="161" name="TextBox 94"/>
          <p:cNvSpPr txBox="1">
            <a:spLocks noChangeArrowheads="1"/>
          </p:cNvSpPr>
          <p:nvPr/>
        </p:nvSpPr>
        <p:spPr bwMode="auto">
          <a:xfrm>
            <a:off x="8046861" y="19173103"/>
            <a:ext cx="2895600" cy="460375"/>
          </a:xfrm>
          <a:prstGeom prst="rect">
            <a:avLst/>
          </a:prstGeom>
          <a:noFill/>
          <a:ln w="9525">
            <a:noFill/>
            <a:miter lim="800000"/>
            <a:headEnd/>
            <a:tailEnd/>
          </a:ln>
        </p:spPr>
        <p:txBody>
          <a:bodyPr>
            <a:spAutoFit/>
          </a:bodyPr>
          <a:lstStyle/>
          <a:p>
            <a:pPr algn="ctr"/>
            <a:r>
              <a:rPr lang="pt-PT" sz="1200" b="1" dirty="0" err="1"/>
              <a:t>Ultra-Centrifuge</a:t>
            </a:r>
            <a:r>
              <a:rPr lang="pt-PT" sz="1200" b="1" dirty="0"/>
              <a:t> </a:t>
            </a:r>
            <a:r>
              <a:rPr lang="pt-PT" sz="1200" b="1" dirty="0" err="1"/>
              <a:t>at</a:t>
            </a:r>
            <a:r>
              <a:rPr lang="pt-PT" sz="1200" b="1" dirty="0"/>
              <a:t> 82 500 g </a:t>
            </a:r>
          </a:p>
          <a:p>
            <a:pPr algn="ctr"/>
            <a:r>
              <a:rPr lang="pt-PT" sz="1200" b="1" dirty="0"/>
              <a:t>17 h </a:t>
            </a:r>
            <a:r>
              <a:rPr lang="pt-PT" sz="1200" b="1" dirty="0" err="1"/>
              <a:t>at</a:t>
            </a:r>
            <a:r>
              <a:rPr lang="pt-PT" sz="1200" b="1" dirty="0"/>
              <a:t> 4ºC</a:t>
            </a:r>
          </a:p>
        </p:txBody>
      </p:sp>
      <p:sp>
        <p:nvSpPr>
          <p:cNvPr id="162" name="TextBox 99"/>
          <p:cNvSpPr txBox="1">
            <a:spLocks noChangeArrowheads="1"/>
          </p:cNvSpPr>
          <p:nvPr/>
        </p:nvSpPr>
        <p:spPr bwMode="auto">
          <a:xfrm>
            <a:off x="6013438" y="16258902"/>
            <a:ext cx="457200" cy="304800"/>
          </a:xfrm>
          <a:prstGeom prst="rect">
            <a:avLst/>
          </a:prstGeom>
          <a:noFill/>
          <a:ln w="9525">
            <a:noFill/>
            <a:miter lim="800000"/>
            <a:headEnd/>
            <a:tailEnd/>
          </a:ln>
        </p:spPr>
        <p:txBody>
          <a:bodyPr>
            <a:spAutoFit/>
          </a:bodyPr>
          <a:lstStyle/>
          <a:p>
            <a:pPr algn="ctr"/>
            <a:r>
              <a:rPr lang="pt-PT" sz="1400" b="1" dirty="0"/>
              <a:t>1)</a:t>
            </a:r>
          </a:p>
        </p:txBody>
      </p:sp>
      <p:sp>
        <p:nvSpPr>
          <p:cNvPr id="163" name="TextBox 100"/>
          <p:cNvSpPr txBox="1">
            <a:spLocks noChangeArrowheads="1"/>
          </p:cNvSpPr>
          <p:nvPr/>
        </p:nvSpPr>
        <p:spPr bwMode="auto">
          <a:xfrm>
            <a:off x="11800412" y="16262247"/>
            <a:ext cx="457200" cy="304800"/>
          </a:xfrm>
          <a:prstGeom prst="rect">
            <a:avLst/>
          </a:prstGeom>
          <a:noFill/>
          <a:ln w="9525">
            <a:noFill/>
            <a:miter lim="800000"/>
            <a:headEnd/>
            <a:tailEnd/>
          </a:ln>
        </p:spPr>
        <p:txBody>
          <a:bodyPr>
            <a:spAutoFit/>
          </a:bodyPr>
          <a:lstStyle/>
          <a:p>
            <a:pPr algn="ctr"/>
            <a:r>
              <a:rPr lang="pt-PT" sz="1400" b="1" dirty="0"/>
              <a:t>4)</a:t>
            </a:r>
          </a:p>
        </p:txBody>
      </p:sp>
      <p:sp>
        <p:nvSpPr>
          <p:cNvPr id="164" name="TextBox 101"/>
          <p:cNvSpPr txBox="1">
            <a:spLocks noChangeArrowheads="1"/>
          </p:cNvSpPr>
          <p:nvPr/>
        </p:nvSpPr>
        <p:spPr bwMode="auto">
          <a:xfrm>
            <a:off x="8229372" y="16258902"/>
            <a:ext cx="457200" cy="304800"/>
          </a:xfrm>
          <a:prstGeom prst="rect">
            <a:avLst/>
          </a:prstGeom>
          <a:noFill/>
          <a:ln w="9525">
            <a:noFill/>
            <a:miter lim="800000"/>
            <a:headEnd/>
            <a:tailEnd/>
          </a:ln>
        </p:spPr>
        <p:txBody>
          <a:bodyPr>
            <a:spAutoFit/>
          </a:bodyPr>
          <a:lstStyle/>
          <a:p>
            <a:pPr algn="ctr"/>
            <a:r>
              <a:rPr lang="pt-PT" sz="1400" b="1" dirty="0"/>
              <a:t>2)</a:t>
            </a:r>
          </a:p>
        </p:txBody>
      </p:sp>
      <p:sp>
        <p:nvSpPr>
          <p:cNvPr id="165" name="TextBox 102"/>
          <p:cNvSpPr txBox="1">
            <a:spLocks noChangeArrowheads="1"/>
          </p:cNvSpPr>
          <p:nvPr/>
        </p:nvSpPr>
        <p:spPr bwMode="auto">
          <a:xfrm>
            <a:off x="8856941" y="18091332"/>
            <a:ext cx="457200" cy="304800"/>
          </a:xfrm>
          <a:prstGeom prst="rect">
            <a:avLst/>
          </a:prstGeom>
          <a:noFill/>
          <a:ln w="9525">
            <a:noFill/>
            <a:miter lim="800000"/>
            <a:headEnd/>
            <a:tailEnd/>
          </a:ln>
        </p:spPr>
        <p:txBody>
          <a:bodyPr>
            <a:spAutoFit/>
          </a:bodyPr>
          <a:lstStyle/>
          <a:p>
            <a:pPr algn="ctr"/>
            <a:r>
              <a:rPr lang="pt-PT" sz="1400" b="1" dirty="0"/>
              <a:t>6)</a:t>
            </a:r>
          </a:p>
        </p:txBody>
      </p:sp>
      <p:sp>
        <p:nvSpPr>
          <p:cNvPr id="166" name="TextBox 103"/>
          <p:cNvSpPr txBox="1">
            <a:spLocks noChangeArrowheads="1"/>
          </p:cNvSpPr>
          <p:nvPr/>
        </p:nvSpPr>
        <p:spPr bwMode="auto">
          <a:xfrm>
            <a:off x="10146406" y="16258902"/>
            <a:ext cx="457200" cy="304800"/>
          </a:xfrm>
          <a:prstGeom prst="rect">
            <a:avLst/>
          </a:prstGeom>
          <a:noFill/>
          <a:ln w="9525">
            <a:noFill/>
            <a:miter lim="800000"/>
            <a:headEnd/>
            <a:tailEnd/>
          </a:ln>
        </p:spPr>
        <p:txBody>
          <a:bodyPr>
            <a:spAutoFit/>
          </a:bodyPr>
          <a:lstStyle/>
          <a:p>
            <a:pPr algn="ctr"/>
            <a:r>
              <a:rPr lang="pt-PT" sz="1400" b="1" dirty="0"/>
              <a:t>3)</a:t>
            </a:r>
          </a:p>
        </p:txBody>
      </p:sp>
      <p:pic>
        <p:nvPicPr>
          <p:cNvPr id="167" name="Picture 68"/>
          <p:cNvPicPr>
            <a:picLocks noChangeAspect="1"/>
          </p:cNvPicPr>
          <p:nvPr/>
        </p:nvPicPr>
        <p:blipFill>
          <a:blip r:embed="rId22" cstate="print"/>
          <a:srcRect l="4790"/>
          <a:stretch>
            <a:fillRect/>
          </a:stretch>
        </p:blipFill>
        <p:spPr bwMode="auto">
          <a:xfrm rot="2389889">
            <a:off x="12239697" y="16535750"/>
            <a:ext cx="311150" cy="771525"/>
          </a:xfrm>
          <a:prstGeom prst="rect">
            <a:avLst/>
          </a:prstGeom>
          <a:noFill/>
          <a:ln w="9525">
            <a:noFill/>
            <a:miter lim="800000"/>
            <a:headEnd/>
            <a:tailEnd/>
          </a:ln>
        </p:spPr>
      </p:pic>
      <p:sp>
        <p:nvSpPr>
          <p:cNvPr id="168" name="Curved Left Arrow 76"/>
          <p:cNvSpPr>
            <a:spLocks noChangeArrowheads="1"/>
          </p:cNvSpPr>
          <p:nvPr/>
        </p:nvSpPr>
        <p:spPr bwMode="auto">
          <a:xfrm>
            <a:off x="9410748" y="18716580"/>
            <a:ext cx="533400" cy="533400"/>
          </a:xfrm>
          <a:prstGeom prst="curvedLeftArrow">
            <a:avLst>
              <a:gd name="adj1" fmla="val 12222"/>
              <a:gd name="adj2" fmla="val 50000"/>
              <a:gd name="adj3" fmla="val 25014"/>
            </a:avLst>
          </a:prstGeom>
          <a:noFill/>
          <a:ln w="15875">
            <a:solidFill>
              <a:schemeClr val="tx2"/>
            </a:solid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69" name="Rounded Rectangle 96"/>
          <p:cNvSpPr>
            <a:spLocks noChangeArrowheads="1"/>
          </p:cNvSpPr>
          <p:nvPr/>
        </p:nvSpPr>
        <p:spPr bwMode="auto">
          <a:xfrm rot="780000">
            <a:off x="8927872" y="17638439"/>
            <a:ext cx="88900" cy="109538"/>
          </a:xfrm>
          <a:prstGeom prst="roundRect">
            <a:avLst>
              <a:gd name="adj" fmla="val 16667"/>
            </a:avLst>
          </a:prstGeom>
          <a:solidFill>
            <a:srgbClr val="C96F2A"/>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70" name="Rounded Rectangle 96"/>
          <p:cNvSpPr>
            <a:spLocks noChangeArrowheads="1"/>
          </p:cNvSpPr>
          <p:nvPr/>
        </p:nvSpPr>
        <p:spPr bwMode="auto">
          <a:xfrm rot="780000">
            <a:off x="6335701" y="17521872"/>
            <a:ext cx="88900" cy="111125"/>
          </a:xfrm>
          <a:prstGeom prst="roundRect">
            <a:avLst>
              <a:gd name="adj" fmla="val 16667"/>
            </a:avLst>
          </a:prstGeom>
          <a:solidFill>
            <a:srgbClr val="C96F2A"/>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cxnSp>
        <p:nvCxnSpPr>
          <p:cNvPr id="171" name="Straight Arrow Connector 83"/>
          <p:cNvCxnSpPr>
            <a:cxnSpLocks noChangeShapeType="1"/>
          </p:cNvCxnSpPr>
          <p:nvPr/>
        </p:nvCxnSpPr>
        <p:spPr bwMode="auto">
          <a:xfrm rot="10800000">
            <a:off x="6572238" y="17586960"/>
            <a:ext cx="684213" cy="79375"/>
          </a:xfrm>
          <a:prstGeom prst="straightConnector1">
            <a:avLst/>
          </a:prstGeom>
          <a:noFill/>
          <a:ln w="9525">
            <a:solidFill>
              <a:schemeClr val="tx1"/>
            </a:solidFill>
            <a:round/>
            <a:headEnd/>
            <a:tailEnd type="stealth" w="sm" len="med"/>
          </a:ln>
        </p:spPr>
      </p:cxnSp>
      <p:sp>
        <p:nvSpPr>
          <p:cNvPr id="172" name="Seta para baixo 171"/>
          <p:cNvSpPr/>
          <p:nvPr/>
        </p:nvSpPr>
        <p:spPr>
          <a:xfrm>
            <a:off x="8923109" y="16465277"/>
            <a:ext cx="104775" cy="585787"/>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73" name="TextBox 94"/>
          <p:cNvSpPr txBox="1">
            <a:spLocks noChangeArrowheads="1"/>
          </p:cNvSpPr>
          <p:nvPr/>
        </p:nvSpPr>
        <p:spPr bwMode="auto">
          <a:xfrm>
            <a:off x="9762374" y="17416418"/>
            <a:ext cx="1759048" cy="646331"/>
          </a:xfrm>
          <a:prstGeom prst="rect">
            <a:avLst/>
          </a:prstGeom>
          <a:noFill/>
          <a:ln w="9525">
            <a:noFill/>
            <a:miter lim="800000"/>
            <a:headEnd/>
            <a:tailEnd/>
          </a:ln>
        </p:spPr>
        <p:txBody>
          <a:bodyPr wrap="square">
            <a:spAutoFit/>
          </a:bodyPr>
          <a:lstStyle/>
          <a:p>
            <a:pPr algn="ctr"/>
            <a:r>
              <a:rPr lang="pt-PT" sz="1200" b="1" dirty="0" err="1"/>
              <a:t>Ultra-Centrifuge</a:t>
            </a:r>
            <a:r>
              <a:rPr lang="pt-PT" sz="1200" b="1" dirty="0"/>
              <a:t> </a:t>
            </a:r>
            <a:r>
              <a:rPr lang="pt-PT" sz="1200" b="1" dirty="0" err="1"/>
              <a:t>at</a:t>
            </a:r>
            <a:r>
              <a:rPr lang="pt-PT" sz="1200" b="1" dirty="0"/>
              <a:t> 257 000 g </a:t>
            </a:r>
          </a:p>
          <a:p>
            <a:pPr algn="ctr"/>
            <a:r>
              <a:rPr lang="pt-PT" sz="1200" b="1" dirty="0"/>
              <a:t>60min</a:t>
            </a:r>
          </a:p>
        </p:txBody>
      </p:sp>
      <p:sp>
        <p:nvSpPr>
          <p:cNvPr id="174" name="Curved Left Arrow 76"/>
          <p:cNvSpPr>
            <a:spLocks noChangeArrowheads="1"/>
          </p:cNvSpPr>
          <p:nvPr/>
        </p:nvSpPr>
        <p:spPr bwMode="auto">
          <a:xfrm>
            <a:off x="10342801" y="16900705"/>
            <a:ext cx="533400" cy="533400"/>
          </a:xfrm>
          <a:prstGeom prst="curvedLeftArrow">
            <a:avLst>
              <a:gd name="adj1" fmla="val 12222"/>
              <a:gd name="adj2" fmla="val 50000"/>
              <a:gd name="adj3" fmla="val 25014"/>
            </a:avLst>
          </a:prstGeom>
          <a:noFill/>
          <a:ln w="15875">
            <a:solidFill>
              <a:schemeClr val="tx2"/>
            </a:solid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pic>
        <p:nvPicPr>
          <p:cNvPr id="175" name="Picture 68"/>
          <p:cNvPicPr>
            <a:picLocks noChangeAspect="1"/>
          </p:cNvPicPr>
          <p:nvPr/>
        </p:nvPicPr>
        <p:blipFill>
          <a:blip r:embed="rId22" cstate="print"/>
          <a:srcRect l="4790"/>
          <a:stretch>
            <a:fillRect/>
          </a:stretch>
        </p:blipFill>
        <p:spPr bwMode="auto">
          <a:xfrm rot="2389889">
            <a:off x="10582514" y="16512673"/>
            <a:ext cx="311150" cy="769938"/>
          </a:xfrm>
          <a:prstGeom prst="rect">
            <a:avLst/>
          </a:prstGeom>
          <a:noFill/>
          <a:ln w="9525">
            <a:noFill/>
            <a:miter lim="800000"/>
            <a:headEnd/>
            <a:tailEnd/>
          </a:ln>
        </p:spPr>
      </p:pic>
      <p:cxnSp>
        <p:nvCxnSpPr>
          <p:cNvPr id="176" name="Straight Arrow Connector 83"/>
          <p:cNvCxnSpPr>
            <a:cxnSpLocks noChangeShapeType="1"/>
          </p:cNvCxnSpPr>
          <p:nvPr/>
        </p:nvCxnSpPr>
        <p:spPr bwMode="auto">
          <a:xfrm flipV="1">
            <a:off x="9152618" y="17173695"/>
            <a:ext cx="1224000" cy="507380"/>
          </a:xfrm>
          <a:prstGeom prst="straightConnector1">
            <a:avLst/>
          </a:prstGeom>
          <a:noFill/>
          <a:ln w="9525">
            <a:solidFill>
              <a:schemeClr val="tx1"/>
            </a:solidFill>
            <a:round/>
            <a:headEnd/>
            <a:tailEnd type="stealth" w="sm" len="med"/>
          </a:ln>
        </p:spPr>
      </p:cxnSp>
      <p:sp>
        <p:nvSpPr>
          <p:cNvPr id="177" name="Rounded Rectangle 96"/>
          <p:cNvSpPr>
            <a:spLocks noChangeArrowheads="1"/>
          </p:cNvSpPr>
          <p:nvPr/>
        </p:nvSpPr>
        <p:spPr bwMode="auto">
          <a:xfrm rot="780000" flipH="1">
            <a:off x="10523776" y="17132478"/>
            <a:ext cx="96838" cy="84137"/>
          </a:xfrm>
          <a:prstGeom prst="roundRect">
            <a:avLst>
              <a:gd name="adj" fmla="val 16667"/>
            </a:avLst>
          </a:prstGeom>
          <a:solidFill>
            <a:srgbClr val="C96F2A"/>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78" name="Rounded Rectangle 96"/>
          <p:cNvSpPr>
            <a:spLocks noChangeArrowheads="1"/>
          </p:cNvSpPr>
          <p:nvPr/>
        </p:nvSpPr>
        <p:spPr bwMode="auto">
          <a:xfrm rot="780000">
            <a:off x="12182547" y="17102487"/>
            <a:ext cx="87312" cy="109538"/>
          </a:xfrm>
          <a:prstGeom prst="roundRect">
            <a:avLst>
              <a:gd name="adj" fmla="val 16667"/>
            </a:avLst>
          </a:prstGeom>
          <a:solidFill>
            <a:srgbClr val="C96F2A"/>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79" name="Lata 178"/>
          <p:cNvSpPr/>
          <p:nvPr/>
        </p:nvSpPr>
        <p:spPr>
          <a:xfrm>
            <a:off x="7355897" y="18251337"/>
            <a:ext cx="224852" cy="794479"/>
          </a:xfrm>
          <a:prstGeom prst="can">
            <a:avLst/>
          </a:prstGeom>
          <a:noFill/>
          <a:ln w="12700">
            <a:solidFill>
              <a:schemeClr val="bg1">
                <a:lumMod val="50000"/>
              </a:schemeClr>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0" name="TextBox 94"/>
          <p:cNvSpPr txBox="1">
            <a:spLocks noChangeArrowheads="1"/>
          </p:cNvSpPr>
          <p:nvPr/>
        </p:nvSpPr>
        <p:spPr bwMode="auto">
          <a:xfrm>
            <a:off x="6023023" y="19169244"/>
            <a:ext cx="2895600" cy="461963"/>
          </a:xfrm>
          <a:prstGeom prst="rect">
            <a:avLst/>
          </a:prstGeom>
          <a:noFill/>
          <a:ln w="9525">
            <a:noFill/>
            <a:miter lim="800000"/>
            <a:headEnd/>
            <a:tailEnd/>
          </a:ln>
        </p:spPr>
        <p:txBody>
          <a:bodyPr>
            <a:spAutoFit/>
          </a:bodyPr>
          <a:lstStyle/>
          <a:p>
            <a:pPr algn="ctr"/>
            <a:r>
              <a:rPr lang="pt-PT" sz="1200" b="1" dirty="0" err="1"/>
              <a:t>Sucrose</a:t>
            </a:r>
            <a:r>
              <a:rPr lang="pt-PT" sz="1200" b="1" dirty="0"/>
              <a:t> </a:t>
            </a:r>
            <a:r>
              <a:rPr lang="pt-PT" sz="1200" b="1" dirty="0" err="1"/>
              <a:t>gradient</a:t>
            </a:r>
            <a:endParaRPr lang="pt-PT" sz="1200" b="1" dirty="0"/>
          </a:p>
          <a:p>
            <a:pPr algn="ctr"/>
            <a:r>
              <a:rPr lang="pt-PT" sz="1200" b="1" dirty="0"/>
              <a:t>30% 50%70%</a:t>
            </a:r>
          </a:p>
        </p:txBody>
      </p:sp>
      <p:sp>
        <p:nvSpPr>
          <p:cNvPr id="181" name="TextBox 102"/>
          <p:cNvSpPr txBox="1">
            <a:spLocks noChangeArrowheads="1"/>
          </p:cNvSpPr>
          <p:nvPr/>
        </p:nvSpPr>
        <p:spPr bwMode="auto">
          <a:xfrm>
            <a:off x="6788882" y="18092919"/>
            <a:ext cx="457200" cy="304800"/>
          </a:xfrm>
          <a:prstGeom prst="rect">
            <a:avLst/>
          </a:prstGeom>
          <a:noFill/>
          <a:ln w="9525">
            <a:noFill/>
            <a:miter lim="800000"/>
            <a:headEnd/>
            <a:tailEnd/>
          </a:ln>
        </p:spPr>
        <p:txBody>
          <a:bodyPr>
            <a:spAutoFit/>
          </a:bodyPr>
          <a:lstStyle/>
          <a:p>
            <a:pPr algn="ctr"/>
            <a:r>
              <a:rPr lang="pt-PT" sz="1400" b="1" dirty="0"/>
              <a:t>5)</a:t>
            </a:r>
          </a:p>
        </p:txBody>
      </p:sp>
      <p:sp>
        <p:nvSpPr>
          <p:cNvPr id="182" name="Rounded Rectangle 96"/>
          <p:cNvSpPr>
            <a:spLocks noChangeArrowheads="1"/>
          </p:cNvSpPr>
          <p:nvPr/>
        </p:nvSpPr>
        <p:spPr bwMode="auto">
          <a:xfrm rot="780000">
            <a:off x="9590975" y="18551160"/>
            <a:ext cx="188760" cy="45719"/>
          </a:xfrm>
          <a:prstGeom prst="roundRect">
            <a:avLst>
              <a:gd name="adj" fmla="val 16667"/>
            </a:avLst>
          </a:prstGeom>
          <a:solidFill>
            <a:srgbClr val="C96F2A"/>
          </a:solidFill>
          <a:ln w="9525">
            <a:noFill/>
            <a:round/>
            <a:headEnd/>
            <a:tailEnd/>
          </a:ln>
          <a:scene3d>
            <a:camera prst="orthographicFront">
              <a:rot lat="0" lon="0" rev="10800000"/>
            </a:camera>
            <a:lightRig rig="threePt" dir="t"/>
          </a:scene3d>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defRPr/>
            </a:pPr>
            <a:endParaRPr lang="pt-PT">
              <a:latin typeface="Arial" charset="0"/>
              <a:ea typeface="+mn-ea"/>
            </a:endParaRPr>
          </a:p>
        </p:txBody>
      </p:sp>
      <p:sp>
        <p:nvSpPr>
          <p:cNvPr id="183" name="Lata 182"/>
          <p:cNvSpPr/>
          <p:nvPr/>
        </p:nvSpPr>
        <p:spPr>
          <a:xfrm>
            <a:off x="9594310" y="18241702"/>
            <a:ext cx="224852" cy="794479"/>
          </a:xfrm>
          <a:prstGeom prst="can">
            <a:avLst/>
          </a:prstGeom>
          <a:noFill/>
          <a:ln w="12700">
            <a:solidFill>
              <a:schemeClr val="bg1">
                <a:lumMod val="50000"/>
              </a:schemeClr>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4" name="Rounded Rectangle 96"/>
          <p:cNvSpPr>
            <a:spLocks noChangeArrowheads="1"/>
          </p:cNvSpPr>
          <p:nvPr/>
        </p:nvSpPr>
        <p:spPr bwMode="auto">
          <a:xfrm rot="780000">
            <a:off x="9533515" y="18703560"/>
            <a:ext cx="188760" cy="45719"/>
          </a:xfrm>
          <a:prstGeom prst="roundRect">
            <a:avLst>
              <a:gd name="adj" fmla="val 16667"/>
            </a:avLst>
          </a:prstGeom>
          <a:solidFill>
            <a:srgbClr val="C96F2A"/>
          </a:solidFill>
          <a:ln w="9525">
            <a:noFill/>
            <a:round/>
            <a:headEnd/>
            <a:tailEnd/>
          </a:ln>
          <a:scene3d>
            <a:camera prst="orthographicFront">
              <a:rot lat="0" lon="0" rev="10800000"/>
            </a:camera>
            <a:lightRig rig="threePt" dir="t"/>
          </a:scene3d>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defRPr/>
            </a:pPr>
            <a:endParaRPr lang="pt-PT">
              <a:latin typeface="Arial" charset="0"/>
              <a:ea typeface="+mn-ea"/>
            </a:endParaRPr>
          </a:p>
        </p:txBody>
      </p:sp>
      <p:sp>
        <p:nvSpPr>
          <p:cNvPr id="185" name="Rounded Rectangle 96"/>
          <p:cNvSpPr>
            <a:spLocks noChangeArrowheads="1"/>
          </p:cNvSpPr>
          <p:nvPr/>
        </p:nvSpPr>
        <p:spPr bwMode="auto">
          <a:xfrm rot="780000">
            <a:off x="9668425" y="18328810"/>
            <a:ext cx="188760" cy="45719"/>
          </a:xfrm>
          <a:prstGeom prst="roundRect">
            <a:avLst>
              <a:gd name="adj" fmla="val 16667"/>
            </a:avLst>
          </a:prstGeom>
          <a:solidFill>
            <a:srgbClr val="C96F2A"/>
          </a:solidFill>
          <a:ln w="9525">
            <a:noFill/>
            <a:round/>
            <a:headEnd/>
            <a:tailEnd/>
          </a:ln>
          <a:scene3d>
            <a:camera prst="orthographicFront">
              <a:rot lat="0" lon="0" rev="10800000"/>
            </a:camera>
            <a:lightRig rig="threePt" dir="t"/>
          </a:scene3d>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defRPr/>
            </a:pPr>
            <a:endParaRPr lang="pt-PT">
              <a:latin typeface="Arial" charset="0"/>
              <a:ea typeface="+mn-ea"/>
            </a:endParaRPr>
          </a:p>
        </p:txBody>
      </p:sp>
      <p:sp>
        <p:nvSpPr>
          <p:cNvPr id="186" name="Rounded Rectangle 96"/>
          <p:cNvSpPr>
            <a:spLocks noChangeArrowheads="1"/>
          </p:cNvSpPr>
          <p:nvPr/>
        </p:nvSpPr>
        <p:spPr bwMode="auto">
          <a:xfrm rot="780000">
            <a:off x="7479885" y="18175578"/>
            <a:ext cx="188760" cy="45719"/>
          </a:xfrm>
          <a:prstGeom prst="roundRect">
            <a:avLst>
              <a:gd name="adj" fmla="val 16667"/>
            </a:avLst>
          </a:prstGeom>
          <a:solidFill>
            <a:srgbClr val="C96F2A"/>
          </a:solidFill>
          <a:ln w="9525">
            <a:noFill/>
            <a:round/>
            <a:headEnd/>
            <a:tailEnd/>
          </a:ln>
          <a:scene3d>
            <a:camera prst="orthographicFront">
              <a:rot lat="0" lon="0" rev="10200000"/>
            </a:camera>
            <a:lightRig rig="threePt" dir="t"/>
          </a:scene3d>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defRPr/>
            </a:pPr>
            <a:endParaRPr lang="pt-PT">
              <a:latin typeface="Arial" charset="0"/>
              <a:ea typeface="+mn-ea"/>
            </a:endParaRPr>
          </a:p>
        </p:txBody>
      </p:sp>
      <p:pic>
        <p:nvPicPr>
          <p:cNvPr id="187" name="Picture 66"/>
          <p:cNvPicPr>
            <a:picLocks noChangeAspect="1"/>
          </p:cNvPicPr>
          <p:nvPr/>
        </p:nvPicPr>
        <p:blipFill>
          <a:blip r:embed="rId21" cstate="print"/>
          <a:srcRect/>
          <a:stretch>
            <a:fillRect/>
          </a:stretch>
        </p:blipFill>
        <p:spPr bwMode="auto">
          <a:xfrm>
            <a:off x="11755190" y="18340337"/>
            <a:ext cx="466725" cy="785812"/>
          </a:xfrm>
          <a:prstGeom prst="rect">
            <a:avLst/>
          </a:prstGeom>
          <a:noFill/>
          <a:ln w="9525">
            <a:noFill/>
            <a:miter lim="800000"/>
            <a:headEnd/>
            <a:tailEnd/>
          </a:ln>
        </p:spPr>
      </p:pic>
      <p:sp>
        <p:nvSpPr>
          <p:cNvPr id="188" name="Oval 79"/>
          <p:cNvSpPr>
            <a:spLocks noChangeArrowheads="1"/>
          </p:cNvSpPr>
          <p:nvPr/>
        </p:nvSpPr>
        <p:spPr bwMode="auto">
          <a:xfrm>
            <a:off x="12202010" y="18599552"/>
            <a:ext cx="44450" cy="76200"/>
          </a:xfrm>
          <a:prstGeom prst="ellipse">
            <a:avLst/>
          </a:prstGeom>
          <a:solidFill>
            <a:schemeClr val="bg2"/>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89" name="TextBox 101"/>
          <p:cNvSpPr txBox="1">
            <a:spLocks noChangeArrowheads="1"/>
          </p:cNvSpPr>
          <p:nvPr/>
        </p:nvSpPr>
        <p:spPr bwMode="auto">
          <a:xfrm>
            <a:off x="11035110" y="18095285"/>
            <a:ext cx="457200" cy="304800"/>
          </a:xfrm>
          <a:prstGeom prst="rect">
            <a:avLst/>
          </a:prstGeom>
          <a:noFill/>
          <a:ln w="9525">
            <a:noFill/>
            <a:miter lim="800000"/>
            <a:headEnd/>
            <a:tailEnd/>
          </a:ln>
        </p:spPr>
        <p:txBody>
          <a:bodyPr>
            <a:spAutoFit/>
          </a:bodyPr>
          <a:lstStyle/>
          <a:p>
            <a:pPr algn="ctr"/>
            <a:r>
              <a:rPr lang="pt-PT" sz="1400" b="1" dirty="0"/>
              <a:t>7)</a:t>
            </a:r>
          </a:p>
        </p:txBody>
      </p:sp>
      <p:sp>
        <p:nvSpPr>
          <p:cNvPr id="190" name="Rounded Rectangle 96"/>
          <p:cNvSpPr>
            <a:spLocks noChangeArrowheads="1"/>
          </p:cNvSpPr>
          <p:nvPr/>
        </p:nvSpPr>
        <p:spPr bwMode="auto">
          <a:xfrm rot="780000">
            <a:off x="12072690" y="19017518"/>
            <a:ext cx="88900" cy="109537"/>
          </a:xfrm>
          <a:prstGeom prst="roundRect">
            <a:avLst>
              <a:gd name="adj" fmla="val 16667"/>
            </a:avLst>
          </a:prstGeom>
          <a:solidFill>
            <a:srgbClr val="C96F2A"/>
          </a:solid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4488" algn="l"/>
                <a:tab pos="8688388" algn="l"/>
                <a:tab pos="9412288" algn="l"/>
                <a:tab pos="10136188" algn="l"/>
                <a:tab pos="10860088" algn="l"/>
                <a:tab pos="11583988" algn="l"/>
                <a:tab pos="12307888" algn="l"/>
              </a:tabLst>
            </a:pPr>
            <a:endParaRPr lang="pt-PT"/>
          </a:p>
        </p:txBody>
      </p:sp>
      <p:sp>
        <p:nvSpPr>
          <p:cNvPr id="191" name="TextBox 94"/>
          <p:cNvSpPr txBox="1">
            <a:spLocks noChangeArrowheads="1"/>
          </p:cNvSpPr>
          <p:nvPr/>
        </p:nvSpPr>
        <p:spPr bwMode="auto">
          <a:xfrm>
            <a:off x="10717488" y="19175405"/>
            <a:ext cx="2376264" cy="461962"/>
          </a:xfrm>
          <a:prstGeom prst="rect">
            <a:avLst/>
          </a:prstGeom>
          <a:noFill/>
          <a:ln w="9525">
            <a:noFill/>
            <a:miter lim="800000"/>
            <a:headEnd/>
            <a:tailEnd/>
          </a:ln>
        </p:spPr>
        <p:txBody>
          <a:bodyPr wrap="square">
            <a:spAutoFit/>
          </a:bodyPr>
          <a:lstStyle/>
          <a:p>
            <a:pPr algn="ctr"/>
            <a:r>
              <a:rPr lang="pt-PT" sz="1200" b="1" dirty="0" err="1"/>
              <a:t>Ultra-Centrifuge</a:t>
            </a:r>
            <a:r>
              <a:rPr lang="pt-PT" sz="1200" b="1" dirty="0"/>
              <a:t> </a:t>
            </a:r>
            <a:r>
              <a:rPr lang="pt-PT" sz="1200" b="1" dirty="0" err="1"/>
              <a:t>at</a:t>
            </a:r>
            <a:r>
              <a:rPr lang="pt-PT" sz="1200" b="1" dirty="0"/>
              <a:t> 257 000 g </a:t>
            </a:r>
          </a:p>
          <a:p>
            <a:pPr algn="ctr"/>
            <a:r>
              <a:rPr lang="pt-PT" sz="1200" b="1" dirty="0"/>
              <a:t>60min</a:t>
            </a:r>
          </a:p>
        </p:txBody>
      </p:sp>
      <p:cxnSp>
        <p:nvCxnSpPr>
          <p:cNvPr id="192" name="Straight Arrow Connector 83"/>
          <p:cNvCxnSpPr>
            <a:cxnSpLocks noChangeShapeType="1"/>
          </p:cNvCxnSpPr>
          <p:nvPr/>
        </p:nvCxnSpPr>
        <p:spPr bwMode="auto">
          <a:xfrm flipV="1">
            <a:off x="10162762" y="18628369"/>
            <a:ext cx="1592428" cy="328377"/>
          </a:xfrm>
          <a:prstGeom prst="straightConnector1">
            <a:avLst/>
          </a:prstGeom>
          <a:noFill/>
          <a:ln w="9525">
            <a:solidFill>
              <a:schemeClr val="tx1"/>
            </a:solidFill>
            <a:round/>
            <a:headEnd/>
            <a:tailEnd type="stealth" w="sm" len="med"/>
          </a:ln>
        </p:spPr>
      </p:cxnSp>
      <p:pic>
        <p:nvPicPr>
          <p:cNvPr id="193" name="Picture 131"/>
          <p:cNvPicPr>
            <a:picLocks noChangeAspect="1"/>
          </p:cNvPicPr>
          <p:nvPr/>
        </p:nvPicPr>
        <p:blipFill>
          <a:blip r:embed="rId23" cstate="print"/>
          <a:srcRect l="66437" t="57448" r="4430" b="5536"/>
          <a:stretch>
            <a:fillRect/>
          </a:stretch>
        </p:blipFill>
        <p:spPr bwMode="auto">
          <a:xfrm>
            <a:off x="9228436" y="26895572"/>
            <a:ext cx="1250950" cy="1271588"/>
          </a:xfrm>
          <a:prstGeom prst="rect">
            <a:avLst/>
          </a:prstGeom>
          <a:noFill/>
          <a:ln w="9525">
            <a:noFill/>
            <a:miter lim="800000"/>
            <a:headEnd/>
            <a:tailEnd/>
          </a:ln>
        </p:spPr>
      </p:pic>
      <p:sp>
        <p:nvSpPr>
          <p:cNvPr id="194" name="TextBox 42"/>
          <p:cNvSpPr txBox="1">
            <a:spLocks noChangeArrowheads="1"/>
          </p:cNvSpPr>
          <p:nvPr/>
        </p:nvSpPr>
        <p:spPr bwMode="auto">
          <a:xfrm>
            <a:off x="9176470" y="26054917"/>
            <a:ext cx="3352800" cy="646331"/>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pt-PT" sz="1800" b="1" dirty="0" err="1">
                <a:solidFill>
                  <a:schemeClr val="accent1">
                    <a:lumMod val="50000"/>
                  </a:schemeClr>
                </a:solidFill>
                <a:latin typeface="Arial" charset="0"/>
                <a:ea typeface="+mn-ea"/>
              </a:rPr>
              <a:t>Protein</a:t>
            </a:r>
            <a:r>
              <a:rPr lang="pt-PT" sz="1800" b="1" dirty="0">
                <a:solidFill>
                  <a:schemeClr val="accent1">
                    <a:lumMod val="50000"/>
                  </a:schemeClr>
                </a:solidFill>
                <a:latin typeface="Arial" charset="0"/>
                <a:ea typeface="+mn-ea"/>
              </a:rPr>
              <a:t> </a:t>
            </a:r>
            <a:r>
              <a:rPr lang="pt-PT" sz="1800" b="1" dirty="0" err="1">
                <a:solidFill>
                  <a:schemeClr val="accent1">
                    <a:lumMod val="50000"/>
                  </a:schemeClr>
                </a:solidFill>
                <a:latin typeface="Arial" charset="0"/>
                <a:ea typeface="+mn-ea"/>
              </a:rPr>
              <a:t>Identification</a:t>
            </a:r>
            <a:r>
              <a:rPr lang="pt-PT" sz="1800" b="1" dirty="0">
                <a:solidFill>
                  <a:schemeClr val="accent1">
                    <a:lumMod val="50000"/>
                  </a:schemeClr>
                </a:solidFill>
                <a:latin typeface="Arial" charset="0"/>
                <a:ea typeface="+mn-ea"/>
              </a:rPr>
              <a:t> </a:t>
            </a:r>
            <a:r>
              <a:rPr lang="pt-PT" sz="1800" b="1" dirty="0" err="1">
                <a:solidFill>
                  <a:schemeClr val="accent1">
                    <a:lumMod val="50000"/>
                  </a:schemeClr>
                </a:solidFill>
                <a:latin typeface="Arial" charset="0"/>
                <a:ea typeface="+mn-ea"/>
              </a:rPr>
              <a:t>and</a:t>
            </a:r>
            <a:r>
              <a:rPr lang="pt-PT" sz="1800" b="1" dirty="0">
                <a:solidFill>
                  <a:schemeClr val="accent1">
                    <a:lumMod val="50000"/>
                  </a:schemeClr>
                </a:solidFill>
                <a:latin typeface="Arial" charset="0"/>
                <a:ea typeface="+mn-ea"/>
              </a:rPr>
              <a:t> Spot </a:t>
            </a:r>
            <a:r>
              <a:rPr lang="pt-PT" sz="1800" b="1" dirty="0" err="1">
                <a:solidFill>
                  <a:schemeClr val="accent1">
                    <a:lumMod val="50000"/>
                  </a:schemeClr>
                </a:solidFill>
                <a:latin typeface="Arial" charset="0"/>
                <a:ea typeface="+mn-ea"/>
              </a:rPr>
              <a:t>Picking</a:t>
            </a:r>
            <a:endParaRPr lang="pt-PT" sz="1800" b="1" dirty="0">
              <a:solidFill>
                <a:schemeClr val="accent1">
                  <a:lumMod val="50000"/>
                </a:schemeClr>
              </a:solidFill>
              <a:latin typeface="Arial" charset="0"/>
              <a:ea typeface="+mn-ea"/>
            </a:endParaRPr>
          </a:p>
        </p:txBody>
      </p:sp>
      <p:pic>
        <p:nvPicPr>
          <p:cNvPr id="195" name="Picture 133"/>
          <p:cNvPicPr>
            <a:picLocks noChangeAspect="1"/>
          </p:cNvPicPr>
          <p:nvPr/>
        </p:nvPicPr>
        <p:blipFill>
          <a:blip r:embed="rId24" cstate="print"/>
          <a:srcRect/>
          <a:stretch>
            <a:fillRect/>
          </a:stretch>
        </p:blipFill>
        <p:spPr bwMode="auto">
          <a:xfrm>
            <a:off x="10605220" y="26912167"/>
            <a:ext cx="1866900" cy="1243012"/>
          </a:xfrm>
          <a:prstGeom prst="rect">
            <a:avLst/>
          </a:prstGeom>
          <a:noFill/>
          <a:ln w="9525">
            <a:noFill/>
            <a:miter lim="800000"/>
            <a:headEnd/>
            <a:tailEnd/>
          </a:ln>
        </p:spPr>
      </p:pic>
      <p:sp>
        <p:nvSpPr>
          <p:cNvPr id="196" name="TextBox 42"/>
          <p:cNvSpPr txBox="1">
            <a:spLocks noChangeArrowheads="1"/>
          </p:cNvSpPr>
          <p:nvPr/>
        </p:nvSpPr>
        <p:spPr bwMode="auto">
          <a:xfrm>
            <a:off x="9165357" y="25607242"/>
            <a:ext cx="3352800" cy="369887"/>
          </a:xfrm>
          <a:prstGeom prst="rect">
            <a:avLst/>
          </a:prstGeom>
          <a:noFill/>
          <a:ln w="25400">
            <a:solidFill>
              <a:srgbClr val="F06510"/>
            </a:solidFill>
            <a:miter lim="800000"/>
            <a:headEnd/>
            <a:tailEnd/>
          </a:ln>
        </p:spPr>
        <p:txBody>
          <a:bodyPr>
            <a:spAutoFit/>
          </a:bodyPr>
          <a:lstStyle/>
          <a:p>
            <a:pPr algn="ctr" defTabSz="4174802">
              <a:defRPr/>
            </a:pPr>
            <a:r>
              <a:rPr lang="en-GB" sz="1800" b="1" dirty="0">
                <a:solidFill>
                  <a:srgbClr val="F3700D"/>
                </a:solidFill>
                <a:latin typeface="Arial" charset="0"/>
                <a:ea typeface="+mn-ea"/>
              </a:rPr>
              <a:t>Next step</a:t>
            </a:r>
          </a:p>
        </p:txBody>
      </p:sp>
      <p:pic>
        <p:nvPicPr>
          <p:cNvPr id="197" name="Picture 109"/>
          <p:cNvPicPr>
            <a:picLocks noChangeAspect="1"/>
          </p:cNvPicPr>
          <p:nvPr/>
        </p:nvPicPr>
        <p:blipFill>
          <a:blip r:embed="rId25" cstate="print"/>
          <a:srcRect l="6326" t="9491" r="9491" b="9491"/>
          <a:stretch>
            <a:fillRect/>
          </a:stretch>
        </p:blipFill>
        <p:spPr bwMode="auto">
          <a:xfrm>
            <a:off x="7751317" y="22977052"/>
            <a:ext cx="1582737" cy="1524000"/>
          </a:xfrm>
          <a:prstGeom prst="rect">
            <a:avLst/>
          </a:prstGeom>
          <a:noFill/>
          <a:ln w="9525">
            <a:noFill/>
            <a:miter lim="800000"/>
            <a:headEnd/>
            <a:tailEnd/>
          </a:ln>
        </p:spPr>
      </p:pic>
      <p:sp>
        <p:nvSpPr>
          <p:cNvPr id="198" name="TextBox 42"/>
          <p:cNvSpPr txBox="1">
            <a:spLocks noChangeArrowheads="1"/>
          </p:cNvSpPr>
          <p:nvPr/>
        </p:nvSpPr>
        <p:spPr bwMode="auto">
          <a:xfrm>
            <a:off x="9115674" y="22544235"/>
            <a:ext cx="3352800" cy="369887"/>
          </a:xfrm>
          <a:prstGeom prst="rect">
            <a:avLst/>
          </a:prstGeom>
          <a:noFill/>
          <a:ln w="25400">
            <a:solidFill>
              <a:schemeClr val="accent1">
                <a:lumMod val="75000"/>
              </a:schemeClr>
            </a:solidFill>
            <a:miter lim="800000"/>
            <a:headEnd/>
            <a:tailEnd/>
          </a:ln>
        </p:spPr>
        <p:txBody>
          <a:bodyPr>
            <a:spAutoFit/>
          </a:bodyPr>
          <a:lstStyle/>
          <a:p>
            <a:pPr algn="ctr" defTabSz="4174802">
              <a:defRPr/>
            </a:pPr>
            <a:r>
              <a:rPr lang="en-GB" sz="1800" b="1" dirty="0">
                <a:solidFill>
                  <a:schemeClr val="accent1">
                    <a:lumMod val="50000"/>
                  </a:schemeClr>
                </a:solidFill>
                <a:latin typeface="Arial" charset="0"/>
                <a:ea typeface="+mn-ea"/>
              </a:rPr>
              <a:t>Gel Analysis</a:t>
            </a:r>
          </a:p>
        </p:txBody>
      </p:sp>
      <p:pic>
        <p:nvPicPr>
          <p:cNvPr id="199" name="Picture 135"/>
          <p:cNvPicPr>
            <a:picLocks noChangeAspect="1"/>
          </p:cNvPicPr>
          <p:nvPr/>
        </p:nvPicPr>
        <p:blipFill>
          <a:blip r:embed="rId26" cstate="print"/>
          <a:srcRect/>
          <a:stretch>
            <a:fillRect/>
          </a:stretch>
        </p:blipFill>
        <p:spPr bwMode="auto">
          <a:xfrm>
            <a:off x="9479509" y="23097057"/>
            <a:ext cx="2771800" cy="2217440"/>
          </a:xfrm>
          <a:prstGeom prst="rect">
            <a:avLst/>
          </a:prstGeom>
          <a:noFill/>
          <a:ln w="9525">
            <a:noFill/>
            <a:miter lim="800000"/>
            <a:headEnd/>
            <a:tailEnd/>
          </a:ln>
        </p:spPr>
      </p:pic>
      <p:pic>
        <p:nvPicPr>
          <p:cNvPr id="200" name="Picture 129"/>
          <p:cNvPicPr>
            <a:picLocks noChangeAspect="1"/>
          </p:cNvPicPr>
          <p:nvPr/>
        </p:nvPicPr>
        <p:blipFill>
          <a:blip r:embed="rId27" cstate="print">
            <a:grayscl/>
          </a:blip>
          <a:srcRect/>
          <a:stretch>
            <a:fillRect/>
          </a:stretch>
        </p:blipFill>
        <p:spPr bwMode="auto">
          <a:xfrm>
            <a:off x="10042451" y="20570031"/>
            <a:ext cx="2349864" cy="1808304"/>
          </a:xfrm>
          <a:prstGeom prst="rect">
            <a:avLst/>
          </a:prstGeom>
          <a:noFill/>
          <a:ln w="9525">
            <a:noFill/>
            <a:miter lim="800000"/>
            <a:headEnd/>
            <a:tailEnd/>
          </a:ln>
        </p:spPr>
      </p:pic>
      <p:sp>
        <p:nvSpPr>
          <p:cNvPr id="201" name="TextBox 42"/>
          <p:cNvSpPr txBox="1">
            <a:spLocks noChangeArrowheads="1"/>
          </p:cNvSpPr>
          <p:nvPr/>
        </p:nvSpPr>
        <p:spPr bwMode="auto">
          <a:xfrm>
            <a:off x="8298806" y="19927288"/>
            <a:ext cx="4372793" cy="646112"/>
          </a:xfrm>
          <a:prstGeom prst="rect">
            <a:avLst/>
          </a:prstGeom>
          <a:noFill/>
          <a:ln w="25400">
            <a:solidFill>
              <a:schemeClr val="accent1">
                <a:lumMod val="75000"/>
              </a:schemeClr>
            </a:solidFill>
            <a:miter lim="800000"/>
            <a:headEnd/>
            <a:tailEnd/>
          </a:ln>
        </p:spPr>
        <p:txBody>
          <a:bodyPr wrap="square">
            <a:spAutoFit/>
          </a:bodyPr>
          <a:lstStyle/>
          <a:p>
            <a:pPr algn="ctr" defTabSz="4174802">
              <a:defRPr/>
            </a:pPr>
            <a:r>
              <a:rPr lang="en-US" sz="1800" b="1" dirty="0">
                <a:solidFill>
                  <a:schemeClr val="accent1">
                    <a:lumMod val="50000"/>
                  </a:schemeClr>
                </a:solidFill>
                <a:latin typeface="Arial" charset="0"/>
                <a:ea typeface="+mn-ea"/>
              </a:rPr>
              <a:t>SDS- PAGE and Two-Dimensional Gel Electrophoresis</a:t>
            </a:r>
            <a:endParaRPr lang="pt-PT" sz="1800" b="1" dirty="0">
              <a:solidFill>
                <a:schemeClr val="accent1">
                  <a:lumMod val="50000"/>
                </a:schemeClr>
              </a:solidFill>
              <a:latin typeface="Arial" charset="0"/>
              <a:ea typeface="+mn-ea"/>
            </a:endParaRPr>
          </a:p>
        </p:txBody>
      </p:sp>
      <p:pic>
        <p:nvPicPr>
          <p:cNvPr id="202" name="Picture 119" descr="2011-01-04 sds-page ag"/>
          <p:cNvPicPr>
            <a:picLocks noChangeAspect="1" noChangeArrowheads="1"/>
          </p:cNvPicPr>
          <p:nvPr/>
        </p:nvPicPr>
        <p:blipFill>
          <a:blip r:embed="rId28" cstate="print">
            <a:lum bright="-66000" contrast="78000"/>
            <a:grayscl/>
          </a:blip>
          <a:srcRect l="26279" t="18256" r="11884" b="13307"/>
          <a:stretch>
            <a:fillRect/>
          </a:stretch>
        </p:blipFill>
        <p:spPr bwMode="auto">
          <a:xfrm rot="1317638">
            <a:off x="9205216" y="20922768"/>
            <a:ext cx="872540" cy="850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1480</TotalTime>
  <Words>1213</Words>
  <Application>Microsoft Office PowerPoint</Application>
  <PresentationFormat>Custom</PresentationFormat>
  <Paragraphs>232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98</cp:revision>
  <dcterms:created xsi:type="dcterms:W3CDTF">2005-08-05T10:55:41Z</dcterms:created>
  <dcterms:modified xsi:type="dcterms:W3CDTF">2011-10-07T00:08:08Z</dcterms:modified>
</cp:coreProperties>
</file>