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2808525" cy="30279975"/>
  <p:notesSz cx="29819600" cy="423418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123" autoAdjust="0"/>
  </p:normalViewPr>
  <p:slideViewPr>
    <p:cSldViewPr>
      <p:cViewPr>
        <p:scale>
          <a:sx n="33" d="100"/>
          <a:sy n="33" d="100"/>
        </p:scale>
        <p:origin x="1542" y="3096"/>
      </p:cViewPr>
      <p:guideLst>
        <p:guide orient="horz" pos="9537"/>
        <p:guide pos="134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6" y="23"/>
            <a:ext cx="12923606" cy="2114791"/>
          </a:xfrm>
          <a:prstGeom prst="rect">
            <a:avLst/>
          </a:prstGeom>
        </p:spPr>
        <p:txBody>
          <a:bodyPr vert="horz" lIns="380178" tIns="190087" rIns="380178" bIns="190087" rtlCol="0"/>
          <a:lstStyle>
            <a:lvl1pPr algn="l">
              <a:defRPr sz="5000"/>
            </a:lvl1pPr>
          </a:lstStyle>
          <a:p>
            <a:endParaRPr lang="pt-PT"/>
          </a:p>
        </p:txBody>
      </p:sp>
      <p:sp>
        <p:nvSpPr>
          <p:cNvPr id="3" name="Marcador de Posição da Data 2"/>
          <p:cNvSpPr>
            <a:spLocks noGrp="1"/>
          </p:cNvSpPr>
          <p:nvPr>
            <p:ph type="dt" sz="quarter" idx="1"/>
          </p:nvPr>
        </p:nvSpPr>
        <p:spPr>
          <a:xfrm>
            <a:off x="16889351" y="23"/>
            <a:ext cx="12923606" cy="2114791"/>
          </a:xfrm>
          <a:prstGeom prst="rect">
            <a:avLst/>
          </a:prstGeom>
        </p:spPr>
        <p:txBody>
          <a:bodyPr vert="horz" lIns="380178" tIns="190087" rIns="380178" bIns="190087" rtlCol="0"/>
          <a:lstStyle>
            <a:lvl1pPr algn="r">
              <a:defRPr sz="5000"/>
            </a:lvl1pPr>
          </a:lstStyle>
          <a:p>
            <a:fld id="{01124E9E-32BC-4428-A8EB-9848B03901D6}" type="datetimeFigureOut">
              <a:rPr lang="pt-PT" smtClean="0"/>
              <a:pPr/>
              <a:t>19-09-2011</a:t>
            </a:fld>
            <a:endParaRPr lang="pt-PT"/>
          </a:p>
        </p:txBody>
      </p:sp>
      <p:sp>
        <p:nvSpPr>
          <p:cNvPr id="4" name="Marcador de Posição do Rodapé 3"/>
          <p:cNvSpPr>
            <a:spLocks noGrp="1"/>
          </p:cNvSpPr>
          <p:nvPr>
            <p:ph type="ftr" sz="quarter" idx="2"/>
          </p:nvPr>
        </p:nvSpPr>
        <p:spPr>
          <a:xfrm>
            <a:off x="6" y="40220462"/>
            <a:ext cx="12923606" cy="2114791"/>
          </a:xfrm>
          <a:prstGeom prst="rect">
            <a:avLst/>
          </a:prstGeom>
        </p:spPr>
        <p:txBody>
          <a:bodyPr vert="horz" lIns="380178" tIns="190087" rIns="380178" bIns="190087" rtlCol="0" anchor="b"/>
          <a:lstStyle>
            <a:lvl1pPr algn="l">
              <a:defRPr sz="5000"/>
            </a:lvl1pPr>
          </a:lstStyle>
          <a:p>
            <a:endParaRPr lang="pt-PT"/>
          </a:p>
        </p:txBody>
      </p:sp>
      <p:sp>
        <p:nvSpPr>
          <p:cNvPr id="5" name="Marcador de Posição do Número do Diapositivo 4"/>
          <p:cNvSpPr>
            <a:spLocks noGrp="1"/>
          </p:cNvSpPr>
          <p:nvPr>
            <p:ph type="sldNum" sz="quarter" idx="3"/>
          </p:nvPr>
        </p:nvSpPr>
        <p:spPr>
          <a:xfrm>
            <a:off x="16889351" y="40220462"/>
            <a:ext cx="12923606" cy="2114791"/>
          </a:xfrm>
          <a:prstGeom prst="rect">
            <a:avLst/>
          </a:prstGeom>
        </p:spPr>
        <p:txBody>
          <a:bodyPr vert="horz" lIns="380178" tIns="190087" rIns="380178" bIns="190087" rtlCol="0" anchor="b"/>
          <a:lstStyle>
            <a:lvl1pPr algn="r">
              <a:defRPr sz="5000"/>
            </a:lvl1pPr>
          </a:lstStyle>
          <a:p>
            <a:fld id="{DF7C3B5E-9C59-4068-8222-3075580D62C0}" type="slidenum">
              <a:rPr lang="pt-PT" smtClean="0"/>
              <a:pPr/>
              <a:t>‹nº›</a:t>
            </a:fld>
            <a:endParaRPr lang="pt-PT"/>
          </a:p>
        </p:txBody>
      </p:sp>
    </p:spTree>
    <p:extLst>
      <p:ext uri="{BB962C8B-B14F-4D97-AF65-F5344CB8AC3E}">
        <p14:creationId xmlns:p14="http://schemas.microsoft.com/office/powerpoint/2010/main" val="3462367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6" y="0"/>
            <a:ext cx="12925076" cy="2119462"/>
          </a:xfrm>
          <a:prstGeom prst="rect">
            <a:avLst/>
          </a:prstGeom>
        </p:spPr>
        <p:txBody>
          <a:bodyPr vert="horz" lIns="394095" tIns="197043" rIns="394095" bIns="197043" rtlCol="0"/>
          <a:lstStyle>
            <a:lvl1pPr algn="l">
              <a:defRPr sz="5000"/>
            </a:lvl1pPr>
          </a:lstStyle>
          <a:p>
            <a:endParaRPr lang="pt-PT"/>
          </a:p>
        </p:txBody>
      </p:sp>
      <p:sp>
        <p:nvSpPr>
          <p:cNvPr id="3" name="Marcador de Posição da Data 2"/>
          <p:cNvSpPr>
            <a:spLocks noGrp="1"/>
          </p:cNvSpPr>
          <p:nvPr>
            <p:ph type="dt" idx="1"/>
          </p:nvPr>
        </p:nvSpPr>
        <p:spPr>
          <a:xfrm>
            <a:off x="16887579" y="0"/>
            <a:ext cx="12925076" cy="2119462"/>
          </a:xfrm>
          <a:prstGeom prst="rect">
            <a:avLst/>
          </a:prstGeom>
        </p:spPr>
        <p:txBody>
          <a:bodyPr vert="horz" lIns="394095" tIns="197043" rIns="394095" bIns="197043" rtlCol="0"/>
          <a:lstStyle>
            <a:lvl1pPr algn="r">
              <a:defRPr sz="5000"/>
            </a:lvl1pPr>
          </a:lstStyle>
          <a:p>
            <a:fld id="{FD66D162-B31F-4D6E-ADC4-FE1EB02003AB}" type="datetimeFigureOut">
              <a:rPr lang="pt-PT" smtClean="0"/>
              <a:pPr/>
              <a:t>19-09-2011</a:t>
            </a:fld>
            <a:endParaRPr lang="pt-PT"/>
          </a:p>
        </p:txBody>
      </p:sp>
      <p:sp>
        <p:nvSpPr>
          <p:cNvPr id="4" name="Marcador de Posição da Imagem do Diapositivo 3"/>
          <p:cNvSpPr>
            <a:spLocks noGrp="1" noRot="1" noChangeAspect="1"/>
          </p:cNvSpPr>
          <p:nvPr>
            <p:ph type="sldImg" idx="2"/>
          </p:nvPr>
        </p:nvSpPr>
        <p:spPr>
          <a:xfrm>
            <a:off x="3687763" y="3178175"/>
            <a:ext cx="22444075" cy="15875000"/>
          </a:xfrm>
          <a:prstGeom prst="rect">
            <a:avLst/>
          </a:prstGeom>
          <a:noFill/>
          <a:ln w="12700">
            <a:solidFill>
              <a:prstClr val="black"/>
            </a:solidFill>
          </a:ln>
        </p:spPr>
        <p:txBody>
          <a:bodyPr vert="horz" lIns="394095" tIns="197043" rIns="394095" bIns="197043" rtlCol="0" anchor="ctr"/>
          <a:lstStyle/>
          <a:p>
            <a:endParaRPr lang="pt-PT"/>
          </a:p>
        </p:txBody>
      </p:sp>
      <p:sp>
        <p:nvSpPr>
          <p:cNvPr id="5" name="Marcador de Posição de Notas 4"/>
          <p:cNvSpPr>
            <a:spLocks noGrp="1"/>
          </p:cNvSpPr>
          <p:nvPr>
            <p:ph type="body" sz="quarter" idx="3"/>
          </p:nvPr>
        </p:nvSpPr>
        <p:spPr>
          <a:xfrm>
            <a:off x="2980584" y="20111177"/>
            <a:ext cx="23858465" cy="19054824"/>
          </a:xfrm>
          <a:prstGeom prst="rect">
            <a:avLst/>
          </a:prstGeom>
        </p:spPr>
        <p:txBody>
          <a:bodyPr vert="horz" lIns="394095" tIns="197043" rIns="394095" bIns="197043"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6" y="40215584"/>
            <a:ext cx="12925076" cy="2119458"/>
          </a:xfrm>
          <a:prstGeom prst="rect">
            <a:avLst/>
          </a:prstGeom>
        </p:spPr>
        <p:txBody>
          <a:bodyPr vert="horz" lIns="394095" tIns="197043" rIns="394095" bIns="197043" rtlCol="0" anchor="b"/>
          <a:lstStyle>
            <a:lvl1pPr algn="l">
              <a:defRPr sz="5000"/>
            </a:lvl1pPr>
          </a:lstStyle>
          <a:p>
            <a:endParaRPr lang="pt-PT"/>
          </a:p>
        </p:txBody>
      </p:sp>
      <p:sp>
        <p:nvSpPr>
          <p:cNvPr id="7" name="Marcador de Posição do Número do Diapositivo 6"/>
          <p:cNvSpPr>
            <a:spLocks noGrp="1"/>
          </p:cNvSpPr>
          <p:nvPr>
            <p:ph type="sldNum" sz="quarter" idx="5"/>
          </p:nvPr>
        </p:nvSpPr>
        <p:spPr>
          <a:xfrm>
            <a:off x="16887579" y="40215584"/>
            <a:ext cx="12925076" cy="2119458"/>
          </a:xfrm>
          <a:prstGeom prst="rect">
            <a:avLst/>
          </a:prstGeom>
        </p:spPr>
        <p:txBody>
          <a:bodyPr vert="horz" lIns="394095" tIns="197043" rIns="394095" bIns="197043" rtlCol="0" anchor="b"/>
          <a:lstStyle>
            <a:lvl1pPr algn="r">
              <a:defRPr sz="5000"/>
            </a:lvl1pPr>
          </a:lstStyle>
          <a:p>
            <a:fld id="{9D896A26-92AF-422A-843A-E0F2045AA7D9}" type="slidenum">
              <a:rPr lang="pt-PT" smtClean="0"/>
              <a:pPr/>
              <a:t>‹nº›</a:t>
            </a:fld>
            <a:endParaRPr lang="pt-PT"/>
          </a:p>
        </p:txBody>
      </p:sp>
    </p:spTree>
    <p:extLst>
      <p:ext uri="{BB962C8B-B14F-4D97-AF65-F5344CB8AC3E}">
        <p14:creationId xmlns:p14="http://schemas.microsoft.com/office/powerpoint/2010/main" val="282502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9D896A26-92AF-422A-843A-E0F2045AA7D9}" type="slidenum">
              <a:rPr lang="pt-PT" smtClean="0"/>
              <a:pPr/>
              <a:t>1</a:t>
            </a:fld>
            <a:endParaRPr lang="pt-PT"/>
          </a:p>
        </p:txBody>
      </p:sp>
    </p:spTree>
    <p:extLst>
      <p:ext uri="{BB962C8B-B14F-4D97-AF65-F5344CB8AC3E}">
        <p14:creationId xmlns:p14="http://schemas.microsoft.com/office/powerpoint/2010/main" val="347431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9.wmf"/><Relationship Id="rId18" Type="http://schemas.openxmlformats.org/officeDocument/2006/relationships/image" Target="../media/image14.wmf"/><Relationship Id="rId3" Type="http://schemas.openxmlformats.org/officeDocument/2006/relationships/notesSlide" Target="../notesSlides/notesSlide1.xml"/><Relationship Id="rId21" Type="http://schemas.openxmlformats.org/officeDocument/2006/relationships/image" Target="../media/image17.wmf"/><Relationship Id="rId7" Type="http://schemas.openxmlformats.org/officeDocument/2006/relationships/image" Target="../media/image1.png"/><Relationship Id="rId12" Type="http://schemas.openxmlformats.org/officeDocument/2006/relationships/image" Target="../media/image8.wmf"/><Relationship Id="rId17"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image" Target="../media/image12.wmf"/><Relationship Id="rId20" Type="http://schemas.openxmlformats.org/officeDocument/2006/relationships/image" Target="../media/image16.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jpeg"/><Relationship Id="rId24" Type="http://schemas.openxmlformats.org/officeDocument/2006/relationships/image" Target="../media/image20.wmf"/><Relationship Id="rId5" Type="http://schemas.openxmlformats.org/officeDocument/2006/relationships/image" Target="../media/image3.wmf"/><Relationship Id="rId15" Type="http://schemas.openxmlformats.org/officeDocument/2006/relationships/image" Target="../media/image11.wmf"/><Relationship Id="rId23" Type="http://schemas.openxmlformats.org/officeDocument/2006/relationships/image" Target="../media/image19.wmf"/><Relationship Id="rId10" Type="http://schemas.openxmlformats.org/officeDocument/2006/relationships/image" Target="../media/image6.png"/><Relationship Id="rId19" Type="http://schemas.openxmlformats.org/officeDocument/2006/relationships/image" Target="../media/image15.wmf"/><Relationship Id="rId4" Type="http://schemas.openxmlformats.org/officeDocument/2006/relationships/image" Target="../media/image2.wmf"/><Relationship Id="rId9" Type="http://schemas.openxmlformats.org/officeDocument/2006/relationships/image" Target="../media/image5.jpeg"/><Relationship Id="rId14" Type="http://schemas.openxmlformats.org/officeDocument/2006/relationships/image" Target="../media/image10.wmf"/><Relationship Id="rId22"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ângulo 14"/>
          <p:cNvSpPr/>
          <p:nvPr/>
        </p:nvSpPr>
        <p:spPr bwMode="auto">
          <a:xfrm>
            <a:off x="29613174" y="9667379"/>
            <a:ext cx="5508000" cy="52565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dirty="0" smtClean="0">
              <a:ln>
                <a:noFill/>
              </a:ln>
              <a:solidFill>
                <a:schemeClr val="tx1"/>
              </a:solidFill>
              <a:effectLst/>
              <a:latin typeface="Arial" charset="0"/>
            </a:endParaRPr>
          </a:p>
        </p:txBody>
      </p:sp>
      <p:sp>
        <p:nvSpPr>
          <p:cNvPr id="22" name="Text Box 214"/>
          <p:cNvSpPr txBox="1">
            <a:spLocks noChangeArrowheads="1"/>
          </p:cNvSpPr>
          <p:nvPr/>
        </p:nvSpPr>
        <p:spPr bwMode="auto">
          <a:xfrm>
            <a:off x="28676600" y="5666837"/>
            <a:ext cx="13230368" cy="24729847"/>
          </a:xfrm>
          <a:prstGeom prst="rect">
            <a:avLst/>
          </a:prstGeom>
          <a:noFill/>
          <a:ln w="9525">
            <a:noFill/>
            <a:miter lim="800000"/>
            <a:headEnd/>
            <a:tailEnd/>
          </a:ln>
        </p:spPr>
        <p:txBody>
          <a:bodyPr wrap="square">
            <a:spAutoFit/>
          </a:bodyPr>
          <a:lstStyle/>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just" defTabSz="2952750">
              <a:spcBef>
                <a:spcPct val="50000"/>
              </a:spcBef>
            </a:pPr>
            <a:endParaRPr lang="en-US" sz="3600" b="1" dirty="0" smtClean="0"/>
          </a:p>
          <a:p>
            <a:pPr algn="ctr" defTabSz="2952750">
              <a:spcBef>
                <a:spcPct val="50000"/>
              </a:spcBef>
            </a:pPr>
            <a:endParaRPr lang="en-US" sz="100" dirty="0"/>
          </a:p>
          <a:p>
            <a:pPr algn="ctr" defTabSz="2952750">
              <a:spcBef>
                <a:spcPct val="50000"/>
              </a:spcBef>
            </a:pPr>
            <a:endParaRPr lang="en-US" sz="100" dirty="0" smtClean="0"/>
          </a:p>
          <a:p>
            <a:pPr algn="ctr" defTabSz="2952750">
              <a:spcBef>
                <a:spcPct val="50000"/>
              </a:spcBef>
            </a:pPr>
            <a:endParaRPr lang="en-US" sz="100" dirty="0"/>
          </a:p>
          <a:p>
            <a:pPr algn="ctr" defTabSz="2952750">
              <a:spcBef>
                <a:spcPct val="50000"/>
              </a:spcBef>
            </a:pPr>
            <a:endParaRPr lang="en-US" sz="100" dirty="0" smtClean="0"/>
          </a:p>
          <a:p>
            <a:pPr algn="ctr" defTabSz="2952750">
              <a:spcBef>
                <a:spcPct val="50000"/>
              </a:spcBef>
            </a:pPr>
            <a:endParaRPr lang="en-US" sz="100" dirty="0"/>
          </a:p>
          <a:p>
            <a:pPr algn="ctr" defTabSz="2952750">
              <a:spcBef>
                <a:spcPct val="50000"/>
              </a:spcBef>
            </a:pPr>
            <a:endParaRPr lang="en-US" sz="100" dirty="0" smtClean="0"/>
          </a:p>
          <a:p>
            <a:pPr algn="ctr" defTabSz="2952750">
              <a:spcBef>
                <a:spcPct val="50000"/>
              </a:spcBef>
            </a:pPr>
            <a:endParaRPr lang="en-US" sz="100" dirty="0"/>
          </a:p>
          <a:p>
            <a:pPr algn="ctr" defTabSz="2952750">
              <a:spcBef>
                <a:spcPct val="50000"/>
              </a:spcBef>
            </a:pPr>
            <a:endParaRPr lang="en-US" sz="100" dirty="0" smtClean="0"/>
          </a:p>
          <a:p>
            <a:pPr algn="ctr" defTabSz="2952750">
              <a:spcBef>
                <a:spcPct val="50000"/>
              </a:spcBef>
            </a:pPr>
            <a:endParaRPr lang="en-US" sz="100" dirty="0"/>
          </a:p>
          <a:p>
            <a:pPr algn="ctr" defTabSz="2952750">
              <a:spcBef>
                <a:spcPct val="50000"/>
              </a:spcBef>
            </a:pPr>
            <a:endParaRPr lang="en-US" sz="100" dirty="0" smtClean="0"/>
          </a:p>
          <a:p>
            <a:pPr algn="ctr" defTabSz="2952750">
              <a:spcBef>
                <a:spcPct val="50000"/>
              </a:spcBef>
            </a:pPr>
            <a:endParaRPr lang="en-US" sz="100" dirty="0"/>
          </a:p>
          <a:p>
            <a:pPr algn="ctr" defTabSz="2952750">
              <a:spcBef>
                <a:spcPct val="50000"/>
              </a:spcBef>
            </a:pPr>
            <a:endParaRPr lang="en-US" sz="100" dirty="0" smtClean="0"/>
          </a:p>
          <a:p>
            <a:pPr algn="ctr" defTabSz="2952750">
              <a:spcBef>
                <a:spcPct val="50000"/>
              </a:spcBef>
            </a:pPr>
            <a:endParaRPr lang="en-US" sz="100" dirty="0" smtClean="0"/>
          </a:p>
          <a:p>
            <a:pPr algn="ctr" defTabSz="2952750">
              <a:spcBef>
                <a:spcPct val="50000"/>
              </a:spcBef>
              <a:spcAft>
                <a:spcPts val="600"/>
              </a:spcAft>
            </a:pPr>
            <a:r>
              <a:rPr lang="en-US" dirty="0" smtClean="0"/>
              <a:t>Figure 4: </a:t>
            </a:r>
            <a:r>
              <a:rPr lang="en-US" dirty="0"/>
              <a:t>Relationship between the applied load versus the loaded section </a:t>
            </a:r>
            <a:r>
              <a:rPr lang="en-US" dirty="0" smtClean="0"/>
              <a:t>deflection</a:t>
            </a:r>
          </a:p>
          <a:p>
            <a:pPr defTabSz="2952750">
              <a:spcBef>
                <a:spcPts val="0"/>
              </a:spcBef>
            </a:pPr>
            <a:r>
              <a:rPr lang="en-US" dirty="0"/>
              <a:t>The analysis of </a:t>
            </a:r>
            <a:r>
              <a:rPr lang="en-US" dirty="0" smtClean="0"/>
              <a:t>the results </a:t>
            </a:r>
            <a:r>
              <a:rPr lang="en-US" dirty="0"/>
              <a:t>prompts the following remarks</a:t>
            </a:r>
            <a:r>
              <a:rPr lang="en-US" dirty="0" smtClean="0"/>
              <a:t>:</a:t>
            </a:r>
            <a:endParaRPr lang="en-US" spc="-30" dirty="0" smtClean="0"/>
          </a:p>
          <a:p>
            <a:pPr algn="just" defTabSz="2952750">
              <a:spcBef>
                <a:spcPts val="0"/>
              </a:spcBef>
            </a:pPr>
            <a:r>
              <a:rPr lang="en-US" spc="-30" dirty="0" smtClean="0"/>
              <a:t>(i</a:t>
            </a:r>
            <a:r>
              <a:rPr lang="en-US" spc="-30" dirty="0"/>
              <a:t>) The ETS shear strengthening technique can </a:t>
            </a:r>
            <a:r>
              <a:rPr lang="en-US" spc="-30" dirty="0" smtClean="0"/>
              <a:t>convert </a:t>
            </a:r>
            <a:r>
              <a:rPr lang="en-US" spc="-30" dirty="0"/>
              <a:t>a brittle shear failure in a ductile flexural failure.  </a:t>
            </a:r>
          </a:p>
          <a:p>
            <a:pPr algn="just" defTabSz="2952750">
              <a:spcBef>
                <a:spcPts val="0"/>
              </a:spcBef>
            </a:pPr>
            <a:r>
              <a:rPr lang="en-US" spc="-30" dirty="0" smtClean="0"/>
              <a:t>(ii</a:t>
            </a:r>
            <a:r>
              <a:rPr lang="en-US" spc="-30" dirty="0"/>
              <a:t>) The maximum load and the deflection capacity of the beams reinforced with conventional stirrups were similar to the values registered on beams strengthened with ETS bars. Thus, it was verified the feasibility of using the ETS bars to correct construction/design deficiencies, strengthening or rehabilitation of structures that become unsafe due to changes in loading, use, configuration or seismic actions.</a:t>
            </a:r>
          </a:p>
          <a:p>
            <a:pPr algn="just" defTabSz="2952750">
              <a:spcBef>
                <a:spcPts val="0"/>
              </a:spcBef>
            </a:pPr>
            <a:r>
              <a:rPr lang="en-US" spc="-30" dirty="0"/>
              <a:t>(</a:t>
            </a:r>
            <a:r>
              <a:rPr lang="en-US" spc="-30" dirty="0" smtClean="0"/>
              <a:t>iii) </a:t>
            </a:r>
            <a:r>
              <a:rPr lang="en-US" spc="-30" dirty="0"/>
              <a:t>The ETS shear strengthening elements have higher protection against fire and vandalism acts than FRP systems applied according to the E</a:t>
            </a:r>
            <a:r>
              <a:rPr lang="en-US" spc="-30" dirty="0" smtClean="0"/>
              <a:t>xternally Bonded Reinforcing or </a:t>
            </a:r>
            <a:r>
              <a:rPr lang="en-US" spc="-30" dirty="0"/>
              <a:t>Near Surface Mounted </a:t>
            </a:r>
            <a:r>
              <a:rPr lang="en-US" spc="-30" dirty="0" smtClean="0"/>
              <a:t>techniques</a:t>
            </a:r>
            <a:r>
              <a:rPr lang="en-US" spc="-30" dirty="0"/>
              <a:t>. </a:t>
            </a:r>
          </a:p>
          <a:p>
            <a:pPr algn="just" defTabSz="2952750">
              <a:spcBef>
                <a:spcPts val="1200"/>
              </a:spcBef>
            </a:pPr>
            <a:r>
              <a:rPr lang="en-US" sz="3600" b="1" dirty="0" smtClean="0"/>
              <a:t>Conclusions</a:t>
            </a:r>
          </a:p>
          <a:p>
            <a:pPr algn="just" defTabSz="2952750">
              <a:spcBef>
                <a:spcPts val="1200"/>
              </a:spcBef>
              <a:spcAft>
                <a:spcPts val="0"/>
              </a:spcAft>
            </a:pPr>
            <a:r>
              <a:rPr lang="en-US" spc="-30" dirty="0"/>
              <a:t>According to the results it was verified the feasibility of using the proposed shear strengthening technique, since shear brittle failure mode can be avoided, resulting significant increases in load carrying and deformational capacities of the strengthened elements. Furthermore, appreciable levels of residual strength after the peak load were obtained</a:t>
            </a:r>
            <a:r>
              <a:rPr lang="en-US" spc="-30" dirty="0" smtClean="0"/>
              <a:t>.</a:t>
            </a:r>
          </a:p>
          <a:p>
            <a:pPr algn="just" defTabSz="2952750">
              <a:spcBef>
                <a:spcPts val="1200"/>
              </a:spcBef>
              <a:spcAft>
                <a:spcPts val="0"/>
              </a:spcAft>
            </a:pPr>
            <a:r>
              <a:rPr lang="en-US" dirty="0" smtClean="0"/>
              <a:t> </a:t>
            </a:r>
            <a:r>
              <a:rPr lang="en-US" sz="3600" b="1" dirty="0" smtClean="0"/>
              <a:t>Acknowledgments</a:t>
            </a:r>
            <a:endParaRPr lang="en-US" sz="3600" b="1" dirty="0"/>
          </a:p>
          <a:p>
            <a:pPr algn="just" defTabSz="2952750">
              <a:spcBef>
                <a:spcPts val="1200"/>
              </a:spcBef>
            </a:pPr>
            <a:r>
              <a:rPr lang="en-US" dirty="0"/>
              <a:t>The first author would like to acknowledge the National Council for Scientific and Technological Development (</a:t>
            </a:r>
            <a:r>
              <a:rPr lang="en-US" dirty="0" err="1"/>
              <a:t>CNPq</a:t>
            </a:r>
            <a:r>
              <a:rPr lang="en-US" dirty="0"/>
              <a:t>) – Brazil for financial support for scholarship (GDE 200953/2007-9). </a:t>
            </a:r>
            <a:r>
              <a:rPr lang="en-US" dirty="0" smtClean="0"/>
              <a:t>The </a:t>
            </a:r>
            <a:r>
              <a:rPr lang="en-US" dirty="0"/>
              <a:t>research is part of PTDC/ECM/73099/2006 project supported by </a:t>
            </a:r>
            <a:r>
              <a:rPr lang="en-US" dirty="0" smtClean="0"/>
              <a:t>FCT.</a:t>
            </a:r>
            <a:endParaRPr lang="en-US" dirty="0"/>
          </a:p>
          <a:p>
            <a:pPr algn="just" defTabSz="2952750">
              <a:spcBef>
                <a:spcPts val="1200"/>
              </a:spcBef>
            </a:pPr>
            <a:endParaRPr lang="en-US" dirty="0"/>
          </a:p>
          <a:p>
            <a:pPr algn="just" defTabSz="2952750">
              <a:spcBef>
                <a:spcPts val="1200"/>
              </a:spcBef>
            </a:pPr>
            <a:endParaRPr lang="en-US" dirty="0"/>
          </a:p>
        </p:txBody>
      </p:sp>
      <p:pic>
        <p:nvPicPr>
          <p:cNvPr id="1139" name="Picture 1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18" t="5840" r="11595" b="3862"/>
          <a:stretch/>
        </p:blipFill>
        <p:spPr bwMode="auto">
          <a:xfrm>
            <a:off x="28615084" y="9235332"/>
            <a:ext cx="668672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ângulo 13"/>
          <p:cNvSpPr/>
          <p:nvPr/>
        </p:nvSpPr>
        <p:spPr bwMode="auto">
          <a:xfrm>
            <a:off x="36271923" y="9648000"/>
            <a:ext cx="5630400" cy="52565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pic>
        <p:nvPicPr>
          <p:cNvPr id="1142" name="Picture 11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60" t="9142" r="9163" b="3383"/>
          <a:stretch/>
        </p:blipFill>
        <p:spPr bwMode="auto">
          <a:xfrm>
            <a:off x="35191803" y="9451355"/>
            <a:ext cx="7107080" cy="64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59" name="Group 211"/>
          <p:cNvGraphicFramePr>
            <a:graphicFrameLocks noGrp="1"/>
          </p:cNvGraphicFramePr>
          <p:nvPr>
            <p:extLst>
              <p:ext uri="{D42A27DB-BD31-4B8C-83A1-F6EECF244321}">
                <p14:modId xmlns:p14="http://schemas.microsoft.com/office/powerpoint/2010/main" val="204125995"/>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ISISE, </a:t>
                      </a:r>
                      <a:r>
                        <a:rPr kumimoji="0" lang="pt-PT" sz="2400" b="0" i="0" u="none" strike="noStrike" cap="none" normalizeH="0" baseline="0" dirty="0" err="1" smtClean="0">
                          <a:ln>
                            <a:noFill/>
                          </a:ln>
                          <a:solidFill>
                            <a:schemeClr val="tx1"/>
                          </a:solidFill>
                          <a:effectLst/>
                          <a:latin typeface="Arial" charset="0"/>
                        </a:rPr>
                        <a:t>Departament</a:t>
                      </a:r>
                      <a:r>
                        <a:rPr kumimoji="0" lang="pt-PT" sz="2400" b="0" i="0" u="none" strike="noStrike" cap="none" normalizeH="0" baseline="0" dirty="0" smtClean="0">
                          <a:ln>
                            <a:noFill/>
                          </a:ln>
                          <a:solidFill>
                            <a:schemeClr val="tx1"/>
                          </a:solidFill>
                          <a:effectLst/>
                          <a:latin typeface="Arial" charset="0"/>
                        </a:rPr>
                        <a:t> </a:t>
                      </a:r>
                      <a:r>
                        <a:rPr kumimoji="0" lang="pt-PT" sz="2400" b="0" i="0" u="none" strike="noStrike" cap="none" normalizeH="0" baseline="0" dirty="0" err="1" smtClean="0">
                          <a:ln>
                            <a:noFill/>
                          </a:ln>
                          <a:solidFill>
                            <a:schemeClr val="tx1"/>
                          </a:solidFill>
                          <a:effectLst/>
                          <a:latin typeface="Arial" charset="0"/>
                        </a:rPr>
                        <a:t>of</a:t>
                      </a:r>
                      <a:r>
                        <a:rPr kumimoji="0" lang="pt-PT" sz="2400" b="0" i="0" u="none" strike="noStrike" cap="none" normalizeH="0" baseline="0" dirty="0" smtClean="0">
                          <a:ln>
                            <a:noFill/>
                          </a:ln>
                          <a:solidFill>
                            <a:schemeClr val="tx1"/>
                          </a:solidFill>
                          <a:effectLst/>
                          <a:latin typeface="Arial" charset="0"/>
                        </a:rPr>
                        <a:t> Civil </a:t>
                      </a:r>
                      <a:r>
                        <a:rPr kumimoji="0" lang="pt-PT" sz="2400" b="0" i="0" u="none" strike="noStrike" cap="none" normalizeH="0" baseline="0" dirty="0" err="1" smtClean="0">
                          <a:ln>
                            <a:noFill/>
                          </a:ln>
                          <a:solidFill>
                            <a:schemeClr val="tx1"/>
                          </a:solidFill>
                          <a:effectLst/>
                          <a:latin typeface="Arial" charset="0"/>
                        </a:rPr>
                        <a:t>Engineering</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mc:AlternateContent xmlns:mc="http://schemas.openxmlformats.org/markup-compatibility/2006">
              <mc:Choice xmlns:v="urn:schemas-microsoft-com:vml" Requires="v">
                <p:oleObj spid="_x0000_s1157" name="Photo Editor Photo" r:id="rId6" imgW="4009524" imgH="1991003" progId="">
                  <p:embed/>
                </p:oleObj>
              </mc:Choice>
              <mc:Fallback>
                <p:oleObj name="Photo Editor Photo" r:id="rId6" imgW="4009524" imgH="1991003" progId="">
                  <p:embed/>
                  <p:pic>
                    <p:nvPicPr>
                      <p:cNvPr id="0" name="Picture 12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725" y="593725"/>
                        <a:ext cx="40132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val="297011448"/>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24 a 27 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5" name="Rectangle 215"/>
          <p:cNvSpPr>
            <a:spLocks noChangeArrowheads="1"/>
          </p:cNvSpPr>
          <p:nvPr/>
        </p:nvSpPr>
        <p:spPr bwMode="auto">
          <a:xfrm>
            <a:off x="9306320" y="2484836"/>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err="1" smtClean="0"/>
              <a:t>GLÁUCIA</a:t>
            </a:r>
            <a:r>
              <a:rPr lang="en-US" sz="4000" dirty="0" smtClean="0"/>
              <a:t> </a:t>
            </a:r>
            <a:r>
              <a:rPr lang="en-US" sz="4000" dirty="0" err="1" smtClean="0"/>
              <a:t>DALFRÉ</a:t>
            </a:r>
            <a:r>
              <a:rPr lang="en-US" sz="4000" dirty="0" smtClean="0"/>
              <a:t> *</a:t>
            </a:r>
            <a:endParaRPr lang="en-US" sz="4000" dirty="0"/>
          </a:p>
          <a:p>
            <a:pPr algn="ctr" defTabSz="2952750">
              <a:spcBef>
                <a:spcPct val="20000"/>
              </a:spcBef>
            </a:pPr>
            <a:r>
              <a:rPr lang="en-US" sz="4000" dirty="0"/>
              <a:t> Supervisors:  </a:t>
            </a:r>
            <a:r>
              <a:rPr lang="en-US" sz="4000" dirty="0" err="1" smtClean="0"/>
              <a:t>Joaquim</a:t>
            </a:r>
            <a:r>
              <a:rPr lang="en-US" sz="4000" dirty="0" smtClean="0"/>
              <a:t> Barros</a:t>
            </a:r>
            <a:endParaRPr lang="en-US" sz="4000" dirty="0"/>
          </a:p>
          <a:p>
            <a:pPr algn="ctr" defTabSz="2952750">
              <a:spcBef>
                <a:spcPct val="50000"/>
              </a:spcBef>
            </a:pPr>
            <a:r>
              <a:rPr lang="pt-PT" dirty="0"/>
              <a:t>* </a:t>
            </a:r>
            <a:r>
              <a:rPr lang="pt-PT" dirty="0" smtClean="0"/>
              <a:t>gmdalfre@civil.uminho.ptt</a:t>
            </a:r>
            <a:endParaRPr lang="en-US" sz="4000" dirty="0"/>
          </a:p>
        </p:txBody>
      </p:sp>
      <p:sp>
        <p:nvSpPr>
          <p:cNvPr id="1036" name="Rectangle 216"/>
          <p:cNvSpPr>
            <a:spLocks noChangeArrowheads="1"/>
          </p:cNvSpPr>
          <p:nvPr/>
        </p:nvSpPr>
        <p:spPr bwMode="auto">
          <a:xfrm>
            <a:off x="5850534" y="522363"/>
            <a:ext cx="30659673" cy="1764706"/>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800" b="1" dirty="0"/>
              <a:t>EMBEDMENT OF STEEL BARS FOR THE SHEAR STRENGTHENING OF CONCRETE ELEMENTS</a:t>
            </a:r>
          </a:p>
        </p:txBody>
      </p:sp>
      <p:sp>
        <p:nvSpPr>
          <p:cNvPr id="13" name="Text Box 214"/>
          <p:cNvSpPr txBox="1">
            <a:spLocks noChangeArrowheads="1"/>
          </p:cNvSpPr>
          <p:nvPr/>
        </p:nvSpPr>
        <p:spPr bwMode="auto">
          <a:xfrm>
            <a:off x="954088" y="5635625"/>
            <a:ext cx="13306374" cy="23052465"/>
          </a:xfrm>
          <a:prstGeom prst="rect">
            <a:avLst/>
          </a:prstGeom>
          <a:noFill/>
          <a:ln w="9525">
            <a:noFill/>
            <a:miter lim="800000"/>
            <a:headEnd/>
            <a:tailEnd/>
          </a:ln>
        </p:spPr>
        <p:txBody>
          <a:bodyPr wrap="square">
            <a:spAutoFit/>
          </a:bodyPr>
          <a:lstStyle/>
          <a:p>
            <a:pPr defTabSz="2952750">
              <a:spcBef>
                <a:spcPct val="50000"/>
              </a:spcBef>
            </a:pPr>
            <a:r>
              <a:rPr lang="en-US" sz="3600" b="1" dirty="0" smtClean="0"/>
              <a:t>Introduction</a:t>
            </a:r>
            <a:endParaRPr lang="en-US" sz="3600" b="1" dirty="0"/>
          </a:p>
          <a:p>
            <a:pPr algn="just" defTabSz="2952750">
              <a:spcBef>
                <a:spcPct val="50000"/>
              </a:spcBef>
            </a:pPr>
            <a:r>
              <a:rPr lang="en-US" dirty="0"/>
              <a:t>An ongoing experimental program formed by continuous slab strips strengthened in flexure with NSM CFRP laminates is being carried out, and the obtained results show the possibility of increasing significantly the load carrying capacity of these elements, maintaining high levels of ductility. </a:t>
            </a:r>
            <a:endParaRPr lang="en-US" dirty="0" smtClean="0"/>
          </a:p>
          <a:p>
            <a:pPr algn="just" defTabSz="2952750">
              <a:spcBef>
                <a:spcPct val="50000"/>
              </a:spcBef>
            </a:pPr>
            <a:r>
              <a:rPr lang="en-US" dirty="0" smtClean="0"/>
              <a:t>However</a:t>
            </a:r>
            <a:r>
              <a:rPr lang="en-US" dirty="0"/>
              <a:t>, the occurrence of shear failure in the continuous slab strips limits the efficacy of the NSM technique. In general, the shear failure is followed by the detachment of the strengthened concrete cover </a:t>
            </a:r>
            <a:r>
              <a:rPr lang="en-US" dirty="0" smtClean="0"/>
              <a:t>layer (Figure 1). </a:t>
            </a:r>
            <a:endParaRPr lang="en-US" dirty="0"/>
          </a:p>
          <a:p>
            <a:pPr algn="just" defTabSz="2952750">
              <a:spcBef>
                <a:spcPct val="50000"/>
              </a:spcBef>
            </a:pPr>
            <a:endParaRPr lang="en-US" dirty="0" smtClean="0"/>
          </a:p>
          <a:p>
            <a:pPr algn="just" defTabSz="2952750">
              <a:spcBef>
                <a:spcPct val="50000"/>
              </a:spcBef>
            </a:pPr>
            <a:endParaRPr lang="en-US" dirty="0"/>
          </a:p>
          <a:p>
            <a:pPr algn="just" defTabSz="2952750">
              <a:spcBef>
                <a:spcPct val="50000"/>
              </a:spcBef>
            </a:pPr>
            <a:endParaRPr lang="en-US" dirty="0" smtClean="0"/>
          </a:p>
          <a:p>
            <a:pPr algn="just" defTabSz="2952750">
              <a:spcBef>
                <a:spcPct val="50000"/>
              </a:spcBef>
            </a:pPr>
            <a:endParaRPr lang="en-US" dirty="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r>
              <a:rPr lang="en-US" dirty="0" smtClean="0"/>
              <a:t>In </a:t>
            </a:r>
            <a:r>
              <a:rPr lang="en-US" dirty="0"/>
              <a:t>the case of beams, NSM CFRP laminates can be applied into slits opened on the concrete cover of the lateral faces of the element. </a:t>
            </a:r>
            <a:r>
              <a:rPr lang="en-US" dirty="0" smtClean="0"/>
              <a:t>However</a:t>
            </a:r>
            <a:r>
              <a:rPr lang="en-US" dirty="0"/>
              <a:t>, in case of slabs, the NSM shear strengthening has no applicability, and a strengthening strategy that avoids the occurrence of shear failure and provides extra resistance to the detachment of the NSM laminates is proposed in this </a:t>
            </a:r>
            <a:r>
              <a:rPr lang="en-US" dirty="0" smtClean="0"/>
              <a:t>work. </a:t>
            </a:r>
          </a:p>
          <a:p>
            <a:pPr algn="just" defTabSz="2952750">
              <a:spcBef>
                <a:spcPct val="50000"/>
              </a:spcBef>
            </a:pPr>
            <a:r>
              <a:rPr lang="en-US" dirty="0" smtClean="0"/>
              <a:t>According </a:t>
            </a:r>
            <a:r>
              <a:rPr lang="en-US" dirty="0"/>
              <a:t>to </a:t>
            </a:r>
            <a:r>
              <a:rPr lang="en-US" dirty="0" smtClean="0"/>
              <a:t>the proposed </a:t>
            </a:r>
            <a:r>
              <a:rPr lang="en-US" dirty="0"/>
              <a:t>strengthening </a:t>
            </a:r>
            <a:r>
              <a:rPr lang="en-US" dirty="0" smtClean="0"/>
              <a:t>strategy (Figure 2), </a:t>
            </a:r>
            <a:r>
              <a:rPr lang="en-US" dirty="0"/>
              <a:t>holes are opened across the slab/beam thickness, with the desired inclinations, and bars are introduced into these holes and bonded to the concrete substrate with adhesive materials. To assess the effectiveness of this technique, a comprehensive experimental program was carried and the obtained results </a:t>
            </a:r>
            <a:r>
              <a:rPr lang="en-US" dirty="0" smtClean="0"/>
              <a:t>confirm </a:t>
            </a:r>
            <a:r>
              <a:rPr lang="en-US" dirty="0"/>
              <a:t>the feasibility of the </a:t>
            </a:r>
            <a:r>
              <a:rPr lang="en-US" dirty="0" smtClean="0"/>
              <a:t>strengthening system.</a:t>
            </a:r>
          </a:p>
          <a:p>
            <a:pPr algn="just" defTabSz="2952750">
              <a:spcBef>
                <a:spcPct val="50000"/>
              </a:spcBef>
            </a:pPr>
            <a:endParaRPr lang="en-US" dirty="0"/>
          </a:p>
          <a:p>
            <a:pPr algn="just" defTabSz="2952750">
              <a:spcBef>
                <a:spcPct val="50000"/>
              </a:spcBef>
            </a:pPr>
            <a:endParaRPr lang="en-US" dirty="0" smtClean="0"/>
          </a:p>
          <a:p>
            <a:pPr algn="just" defTabSz="2952750">
              <a:spcBef>
                <a:spcPct val="50000"/>
              </a:spcBef>
            </a:pPr>
            <a:endParaRPr lang="en-US" dirty="0"/>
          </a:p>
          <a:p>
            <a:pPr algn="just" defTabSz="2952750">
              <a:spcBef>
                <a:spcPct val="50000"/>
              </a:spcBef>
            </a:pPr>
            <a:endParaRPr lang="en-US" dirty="0" smtClean="0"/>
          </a:p>
          <a:p>
            <a:pPr algn="just" defTabSz="2952750">
              <a:spcBef>
                <a:spcPct val="50000"/>
              </a:spcBef>
            </a:pPr>
            <a:endParaRPr lang="en-US" dirty="0"/>
          </a:p>
          <a:p>
            <a:pPr algn="just" defTabSz="2952750">
              <a:spcBef>
                <a:spcPct val="50000"/>
              </a:spcBef>
            </a:pPr>
            <a:endParaRPr lang="en-US" dirty="0" smtClean="0"/>
          </a:p>
          <a:p>
            <a:pPr algn="just" defTabSz="2952750">
              <a:spcBef>
                <a:spcPct val="50000"/>
              </a:spcBef>
            </a:pPr>
            <a:endParaRPr lang="en-US" dirty="0"/>
          </a:p>
          <a:p>
            <a:pPr algn="just" defTabSz="2952750">
              <a:spcBef>
                <a:spcPct val="50000"/>
              </a:spcBef>
            </a:pPr>
            <a:endParaRPr lang="en-US" dirty="0" smtClean="0"/>
          </a:p>
          <a:p>
            <a:pPr algn="just" defTabSz="2952750">
              <a:spcBef>
                <a:spcPct val="50000"/>
              </a:spcBef>
            </a:pPr>
            <a:endParaRPr lang="en-US" dirty="0" smtClean="0"/>
          </a:p>
        </p:txBody>
      </p:sp>
      <p:sp>
        <p:nvSpPr>
          <p:cNvPr id="16" name="Rectângulo 15"/>
          <p:cNvSpPr/>
          <p:nvPr/>
        </p:nvSpPr>
        <p:spPr bwMode="auto">
          <a:xfrm>
            <a:off x="1188000" y="22771409"/>
            <a:ext cx="12871446" cy="1008112"/>
          </a:xfrm>
          <a:prstGeom prst="rect">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17" name="Rectângulo 16"/>
          <p:cNvSpPr/>
          <p:nvPr/>
        </p:nvSpPr>
        <p:spPr bwMode="auto">
          <a:xfrm>
            <a:off x="1674070" y="25744572"/>
            <a:ext cx="4536504" cy="1440160"/>
          </a:xfrm>
          <a:prstGeom prst="rect">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pic>
        <p:nvPicPr>
          <p:cNvPr id="18" name="Imagem 5"/>
          <p:cNvPicPr>
            <a:picLocks noChangeAspect="1" noChangeArrowheads="1"/>
          </p:cNvPicPr>
          <p:nvPr/>
        </p:nvPicPr>
        <p:blipFill>
          <a:blip r:embed="rId8" cstate="print">
            <a:extLst>
              <a:ext uri="{28A0092B-C50C-407E-A947-70E740481C1C}">
                <a14:useLocalDpi xmlns:a14="http://schemas.microsoft.com/office/drawing/2010/main" val="0"/>
              </a:ext>
            </a:extLst>
          </a:blip>
          <a:srcRect l="7372" t="12700" r="48814" b="44478"/>
          <a:stretch>
            <a:fillRect/>
          </a:stretch>
        </p:blipFill>
        <p:spPr bwMode="auto">
          <a:xfrm>
            <a:off x="954088" y="21979321"/>
            <a:ext cx="13393486" cy="64101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214"/>
          <p:cNvSpPr txBox="1">
            <a:spLocks noChangeArrowheads="1"/>
          </p:cNvSpPr>
          <p:nvPr/>
        </p:nvSpPr>
        <p:spPr bwMode="auto">
          <a:xfrm>
            <a:off x="14851063" y="5597178"/>
            <a:ext cx="12817475" cy="5078313"/>
          </a:xfrm>
          <a:prstGeom prst="rect">
            <a:avLst/>
          </a:prstGeom>
          <a:noFill/>
          <a:ln w="9525">
            <a:noFill/>
            <a:miter lim="800000"/>
            <a:headEnd/>
            <a:tailEnd/>
          </a:ln>
        </p:spPr>
        <p:txBody>
          <a:bodyPr wrap="square">
            <a:spAutoFit/>
          </a:bodyPr>
          <a:lstStyle/>
          <a:p>
            <a:pPr algn="just" defTabSz="2952750">
              <a:spcBef>
                <a:spcPct val="50000"/>
              </a:spcBef>
            </a:pPr>
            <a:r>
              <a:rPr lang="pt-PT" sz="3600" b="1" dirty="0" smtClean="0"/>
              <a:t>Experimental </a:t>
            </a:r>
            <a:r>
              <a:rPr lang="pt-PT" sz="3600" b="1" dirty="0" err="1" smtClean="0"/>
              <a:t>Program</a:t>
            </a:r>
            <a:endParaRPr lang="en-US" sz="3600" b="1" dirty="0" smtClean="0"/>
          </a:p>
          <a:p>
            <a:pPr algn="just" defTabSz="2952750">
              <a:spcBef>
                <a:spcPct val="50000"/>
              </a:spcBef>
            </a:pPr>
            <a:r>
              <a:rPr lang="en-US" spc="-20" dirty="0"/>
              <a:t>The experimental program is formed by two series, A and B, composed of beams with a cross section of 150x300 mm</a:t>
            </a:r>
            <a:r>
              <a:rPr lang="en-US" spc="-20" baseline="30000" dirty="0"/>
              <a:t>2</a:t>
            </a:r>
            <a:r>
              <a:rPr lang="en-US" spc="-20" dirty="0"/>
              <a:t> and 300x300mm</a:t>
            </a:r>
            <a:r>
              <a:rPr lang="en-US" spc="-20" baseline="30000" dirty="0"/>
              <a:t>2</a:t>
            </a:r>
            <a:r>
              <a:rPr lang="en-US" spc="-20" dirty="0"/>
              <a:t>, respectively, with a total length of </a:t>
            </a:r>
            <a:r>
              <a:rPr lang="en-US" spc="-20" dirty="0" smtClean="0"/>
              <a:t>2450 mm and the shear strengthening/reinforcement configurations represented </a:t>
            </a:r>
            <a:r>
              <a:rPr lang="en-US" spc="-20" dirty="0"/>
              <a:t>in </a:t>
            </a:r>
            <a:r>
              <a:rPr lang="en-US" spc="-20" dirty="0" smtClean="0"/>
              <a:t>Figure 3. </a:t>
            </a:r>
            <a:endParaRPr lang="pt-PT" spc="-20"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p:txBody>
      </p:sp>
      <p:sp>
        <p:nvSpPr>
          <p:cNvPr id="23" name="Rectângulo 22"/>
          <p:cNvSpPr/>
          <p:nvPr/>
        </p:nvSpPr>
        <p:spPr>
          <a:xfrm>
            <a:off x="28605062" y="5604148"/>
            <a:ext cx="13287467" cy="3847207"/>
          </a:xfrm>
          <a:prstGeom prst="rect">
            <a:avLst/>
          </a:prstGeom>
        </p:spPr>
        <p:txBody>
          <a:bodyPr wrap="square">
            <a:spAutoFit/>
          </a:bodyPr>
          <a:lstStyle/>
          <a:p>
            <a:pPr lvl="0" algn="just" defTabSz="2952750">
              <a:spcBef>
                <a:spcPct val="50000"/>
              </a:spcBef>
            </a:pPr>
            <a:r>
              <a:rPr lang="pt-PT" sz="3600" b="1" dirty="0" err="1" smtClean="0"/>
              <a:t>Results</a:t>
            </a:r>
            <a:r>
              <a:rPr lang="pt-PT" sz="3600" b="1" dirty="0" smtClean="0"/>
              <a:t> </a:t>
            </a:r>
            <a:r>
              <a:rPr lang="pt-PT" sz="3600" b="1" dirty="0" err="1" smtClean="0"/>
              <a:t>of</a:t>
            </a:r>
            <a:r>
              <a:rPr lang="pt-PT" sz="3600" b="1" dirty="0" smtClean="0"/>
              <a:t> </a:t>
            </a:r>
            <a:r>
              <a:rPr lang="pt-PT" sz="3600" b="1" dirty="0" err="1" smtClean="0"/>
              <a:t>the</a:t>
            </a:r>
            <a:r>
              <a:rPr lang="pt-PT" sz="3600" b="1" dirty="0" smtClean="0"/>
              <a:t> experimental </a:t>
            </a:r>
            <a:r>
              <a:rPr lang="pt-PT" sz="3600" b="1" dirty="0" err="1" smtClean="0"/>
              <a:t>program</a:t>
            </a:r>
            <a:endParaRPr lang="pt-PT" sz="3600" b="1" dirty="0" smtClean="0"/>
          </a:p>
          <a:p>
            <a:pPr lvl="0" algn="just" defTabSz="2952750">
              <a:spcBef>
                <a:spcPct val="50000"/>
              </a:spcBef>
            </a:pPr>
            <a:r>
              <a:rPr lang="en-US" dirty="0"/>
              <a:t>The applied loads versus deflection curves of the tested RC beams </a:t>
            </a:r>
            <a:r>
              <a:rPr lang="en-US" dirty="0" smtClean="0"/>
              <a:t>are </a:t>
            </a:r>
            <a:r>
              <a:rPr lang="en-US" dirty="0"/>
              <a:t>presented in Figure </a:t>
            </a:r>
            <a:r>
              <a:rPr lang="en-US" dirty="0" smtClean="0"/>
              <a:t>4. </a:t>
            </a:r>
            <a:r>
              <a:rPr lang="en-US" dirty="0"/>
              <a:t>It can be noted that the use of embedded steel bars allowed significant increment of the </a:t>
            </a:r>
            <a:r>
              <a:rPr lang="en-US" dirty="0" smtClean="0"/>
              <a:t>shear resistance of </a:t>
            </a:r>
            <a:r>
              <a:rPr lang="en-US" dirty="0"/>
              <a:t>reinforced concrete beams, regardless of the orientation of the bar. The effectiveness is not only in terms of the beam load carrying capacity, but also in terms of the ductility of the </a:t>
            </a:r>
            <a:r>
              <a:rPr lang="en-US" dirty="0" smtClean="0"/>
              <a:t>beam’s.</a:t>
            </a:r>
            <a:endParaRPr lang="en-US" dirty="0"/>
          </a:p>
        </p:txBody>
      </p:sp>
      <p:pic>
        <p:nvPicPr>
          <p:cNvPr id="24" name="Picture 5" descr="C:\Users\User\Desktop\Daniel\SL45s5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4089" y="11323563"/>
            <a:ext cx="13236285" cy="35671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ela 24"/>
          <p:cNvGraphicFramePr>
            <a:graphicFrameLocks noGrp="1"/>
          </p:cNvGraphicFramePr>
          <p:nvPr>
            <p:extLst>
              <p:ext uri="{D42A27DB-BD31-4B8C-83A1-F6EECF244321}">
                <p14:modId xmlns:p14="http://schemas.microsoft.com/office/powerpoint/2010/main" val="3097032891"/>
              </p:ext>
            </p:extLst>
          </p:nvPr>
        </p:nvGraphicFramePr>
        <p:xfrm>
          <a:off x="14851062" y="8617747"/>
          <a:ext cx="12961912" cy="19746824"/>
        </p:xfrm>
        <a:graphic>
          <a:graphicData uri="http://schemas.openxmlformats.org/drawingml/2006/table">
            <a:tbl>
              <a:tblPr firstRow="1" firstCol="1" bandRow="1">
                <a:tableStyleId>{9D7B26C5-4107-4FEC-AEDC-1716B250A1EF}</a:tableStyleId>
              </a:tblPr>
              <a:tblGrid>
                <a:gridCol w="2232720"/>
                <a:gridCol w="7488832"/>
                <a:gridCol w="3240360"/>
              </a:tblGrid>
              <a:tr h="1800200">
                <a:tc>
                  <a:txBody>
                    <a:bodyPr/>
                    <a:lstStyle/>
                    <a:p>
                      <a:pPr algn="ctr">
                        <a:lnSpc>
                          <a:spcPct val="100000"/>
                        </a:lnSpc>
                      </a:pPr>
                      <a:r>
                        <a:rPr lang="en-US" sz="3200" b="0" dirty="0">
                          <a:effectLst/>
                        </a:rPr>
                        <a:t>Beam´s</a:t>
                      </a:r>
                      <a:endParaRPr lang="pt-PT" sz="3200" b="0" dirty="0">
                        <a:effectLst/>
                      </a:endParaRPr>
                    </a:p>
                    <a:p>
                      <a:pPr algn="ctr">
                        <a:lnSpc>
                          <a:spcPct val="100000"/>
                        </a:lnSpc>
                      </a:pPr>
                      <a:r>
                        <a:rPr lang="en-US" sz="3200" b="0" dirty="0">
                          <a:effectLst/>
                        </a:rPr>
                        <a:t>designation</a:t>
                      </a:r>
                      <a:endParaRPr lang="pt-PT" sz="3200" b="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3200" b="0" dirty="0">
                          <a:effectLst/>
                        </a:rPr>
                        <a:t>Shear </a:t>
                      </a:r>
                      <a:r>
                        <a:rPr lang="en-US" sz="3200" b="0" dirty="0" smtClean="0">
                          <a:effectLst/>
                        </a:rPr>
                        <a:t>strengthening </a:t>
                      </a:r>
                    </a:p>
                    <a:p>
                      <a:pPr algn="ctr">
                        <a:lnSpc>
                          <a:spcPct val="100000"/>
                        </a:lnSpc>
                      </a:pPr>
                      <a:r>
                        <a:rPr lang="en-US" sz="3200" b="0" dirty="0" smtClean="0">
                          <a:effectLst/>
                        </a:rPr>
                        <a:t>arrangements</a:t>
                      </a:r>
                      <a:endParaRPr lang="pt-PT" sz="3200" b="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3200" b="0" dirty="0">
                          <a:effectLst/>
                        </a:rPr>
                        <a:t>Shear span </a:t>
                      </a:r>
                      <a:endParaRPr lang="pt-PT" sz="3200" b="0" dirty="0">
                        <a:effectLst/>
                      </a:endParaRPr>
                    </a:p>
                    <a:p>
                      <a:pPr algn="ctr">
                        <a:lnSpc>
                          <a:spcPct val="100000"/>
                        </a:lnSpc>
                      </a:pPr>
                      <a:r>
                        <a:rPr lang="en-US" sz="3200" b="0" dirty="0" smtClean="0">
                          <a:effectLst/>
                        </a:rPr>
                        <a:t>strengthening/ reinforcement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5879">
                <a:tc>
                  <a:txBody>
                    <a:bodyPr/>
                    <a:lstStyle/>
                    <a:p>
                      <a:pPr algn="ctr">
                        <a:lnSpc>
                          <a:spcPct val="115000"/>
                        </a:lnSpc>
                      </a:pPr>
                      <a:r>
                        <a:rPr lang="en-US" sz="2700" dirty="0">
                          <a:effectLst/>
                        </a:rPr>
                        <a:t>Reference</a:t>
                      </a:r>
                      <a:endParaRPr lang="pt-PT" sz="27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15000"/>
                      </a:schemeClr>
                    </a:solidFill>
                  </a:tcPr>
                </a:tc>
                <a:tc>
                  <a:txBody>
                    <a:bodyPr/>
                    <a:lstStyle/>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15000"/>
                      </a:schemeClr>
                    </a:solidFill>
                  </a:tcPr>
                </a:tc>
                <a:tc>
                  <a:txBody>
                    <a:bodyPr/>
                    <a:lstStyle/>
                    <a:p>
                      <a:pPr algn="ctr">
                        <a:lnSpc>
                          <a:spcPct val="115000"/>
                        </a:lnSpc>
                        <a:spcAft>
                          <a:spcPts val="0"/>
                        </a:spcAft>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15000"/>
                      </a:schemeClr>
                    </a:solidFill>
                  </a:tcPr>
                </a:tc>
              </a:tr>
              <a:tr h="545879">
                <a:tc>
                  <a:txBody>
                    <a:bodyPr/>
                    <a:lstStyle/>
                    <a:p>
                      <a:pPr algn="ctr">
                        <a:lnSpc>
                          <a:spcPct val="115000"/>
                        </a:lnSpc>
                      </a:pPr>
                      <a:r>
                        <a:rPr lang="en-US" sz="2700" dirty="0">
                          <a:effectLst/>
                        </a:rPr>
                        <a:t>S-300-90º</a:t>
                      </a:r>
                      <a:endParaRPr lang="pt-PT" sz="27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5879">
                <a:tc>
                  <a:txBody>
                    <a:bodyPr/>
                    <a:lstStyle/>
                    <a:p>
                      <a:pPr algn="ctr">
                        <a:lnSpc>
                          <a:spcPct val="115000"/>
                        </a:lnSpc>
                      </a:pPr>
                      <a:r>
                        <a:rPr lang="en-US" sz="2700" dirty="0">
                          <a:effectLst/>
                        </a:rPr>
                        <a:t>S-225-90º</a:t>
                      </a:r>
                      <a:endParaRPr lang="pt-PT" sz="27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5000"/>
                      </a:schemeClr>
                    </a:solidFill>
                  </a:tcPr>
                </a:tc>
                <a:tc>
                  <a:txBody>
                    <a:bodyPr/>
                    <a:lstStyle/>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5000"/>
                      </a:schemeClr>
                    </a:solidFill>
                  </a:tcPr>
                </a:tc>
                <a:tc>
                  <a:txBody>
                    <a:bodyPr/>
                    <a:lstStyle/>
                    <a:p>
                      <a:pPr algn="ctr">
                        <a:lnSpc>
                          <a:spcPct val="115000"/>
                        </a:lnSpc>
                        <a:spcAft>
                          <a:spcPts val="0"/>
                        </a:spcAft>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5000"/>
                      </a:schemeClr>
                    </a:solidFill>
                  </a:tcPr>
                </a:tc>
              </a:tr>
              <a:tr h="731824">
                <a:tc>
                  <a:txBody>
                    <a:bodyPr/>
                    <a:lstStyle/>
                    <a:p>
                      <a:pPr algn="ctr">
                        <a:lnSpc>
                          <a:spcPct val="115000"/>
                        </a:lnSpc>
                      </a:pPr>
                      <a:r>
                        <a:rPr lang="en-US" sz="2700" dirty="0">
                          <a:effectLst/>
                        </a:rPr>
                        <a:t>ETS-300-90º</a:t>
                      </a:r>
                      <a:endParaRPr lang="pt-PT" sz="27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824">
                <a:tc>
                  <a:txBody>
                    <a:bodyPr/>
                    <a:lstStyle/>
                    <a:p>
                      <a:pPr algn="ctr">
                        <a:lnSpc>
                          <a:spcPct val="115000"/>
                        </a:lnSpc>
                      </a:pPr>
                      <a:r>
                        <a:rPr lang="en-US" sz="2700" dirty="0">
                          <a:effectLst/>
                        </a:rPr>
                        <a:t>ETS-300-45º</a:t>
                      </a:r>
                      <a:endParaRPr lang="pt-PT" sz="27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15000"/>
                      </a:schemeClr>
                    </a:solidFill>
                  </a:tcPr>
                </a:tc>
                <a:tc>
                  <a:txBody>
                    <a:bodyPr/>
                    <a:lstStyle/>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15000"/>
                      </a:schemeClr>
                    </a:solidFill>
                  </a:tcPr>
                </a:tc>
                <a:tc>
                  <a:txBody>
                    <a:bodyPr/>
                    <a:lstStyle/>
                    <a:p>
                      <a:pPr algn="ctr">
                        <a:lnSpc>
                          <a:spcPct val="115000"/>
                        </a:lnSpc>
                        <a:spcAft>
                          <a:spcPts val="0"/>
                        </a:spcAft>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15000"/>
                      </a:schemeClr>
                    </a:solidFill>
                  </a:tcPr>
                </a:tc>
              </a:tr>
              <a:tr h="1475607">
                <a:tc>
                  <a:txBody>
                    <a:bodyPr/>
                    <a:lstStyle/>
                    <a:p>
                      <a:pPr algn="ctr">
                        <a:lnSpc>
                          <a:spcPct val="115000"/>
                        </a:lnSpc>
                      </a:pPr>
                      <a:r>
                        <a:rPr lang="en-US" sz="2700" dirty="0">
                          <a:effectLst/>
                        </a:rPr>
                        <a:t>S-300-90º/</a:t>
                      </a:r>
                      <a:endParaRPr lang="pt-PT" sz="2700" dirty="0">
                        <a:effectLst/>
                      </a:endParaRPr>
                    </a:p>
                    <a:p>
                      <a:pPr algn="ctr">
                        <a:lnSpc>
                          <a:spcPct val="115000"/>
                        </a:lnSpc>
                      </a:pPr>
                      <a:r>
                        <a:rPr lang="en-US" sz="2700" dirty="0">
                          <a:effectLst/>
                        </a:rPr>
                        <a:t>ETS-300-90º</a:t>
                      </a:r>
                      <a:endParaRPr lang="pt-PT" sz="27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5607">
                <a:tc>
                  <a:txBody>
                    <a:bodyPr/>
                    <a:lstStyle/>
                    <a:p>
                      <a:pPr algn="ctr">
                        <a:lnSpc>
                          <a:spcPct val="115000"/>
                        </a:lnSpc>
                      </a:pPr>
                      <a:r>
                        <a:rPr lang="en-US" sz="2700" dirty="0">
                          <a:effectLst/>
                        </a:rPr>
                        <a:t>S-300-90º/</a:t>
                      </a:r>
                      <a:endParaRPr lang="pt-PT" sz="2700" dirty="0">
                        <a:effectLst/>
                      </a:endParaRPr>
                    </a:p>
                    <a:p>
                      <a:pPr algn="ctr">
                        <a:lnSpc>
                          <a:spcPct val="115000"/>
                        </a:lnSpc>
                      </a:pPr>
                      <a:r>
                        <a:rPr lang="en-US" sz="2700" dirty="0">
                          <a:effectLst/>
                        </a:rPr>
                        <a:t>ETS-300-45º</a:t>
                      </a:r>
                      <a:endParaRPr lang="pt-PT" sz="27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15000"/>
                      </a:schemeClr>
                    </a:solidFill>
                  </a:tcPr>
                </a:tc>
                <a:tc>
                  <a:txBody>
                    <a:bodyPr/>
                    <a:lstStyle/>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15000"/>
                      </a:schemeClr>
                    </a:solidFill>
                  </a:tcPr>
                </a:tc>
                <a:tc>
                  <a:txBody>
                    <a:bodyPr/>
                    <a:lstStyle/>
                    <a:p>
                      <a:pPr algn="ctr">
                        <a:lnSpc>
                          <a:spcPct val="115000"/>
                        </a:lnSpc>
                        <a:spcAft>
                          <a:spcPts val="0"/>
                        </a:spcAft>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15000"/>
                      </a:schemeClr>
                    </a:solidFill>
                  </a:tcPr>
                </a:tc>
              </a:tr>
              <a:tr h="1475607">
                <a:tc>
                  <a:txBody>
                    <a:bodyPr/>
                    <a:lstStyle/>
                    <a:p>
                      <a:pPr algn="ctr">
                        <a:lnSpc>
                          <a:spcPct val="115000"/>
                        </a:lnSpc>
                      </a:pPr>
                      <a:r>
                        <a:rPr lang="en-US" sz="2700" dirty="0">
                          <a:effectLst/>
                        </a:rPr>
                        <a:t>S-225-90º/</a:t>
                      </a:r>
                      <a:endParaRPr lang="pt-PT" sz="2700" dirty="0">
                        <a:effectLst/>
                      </a:endParaRPr>
                    </a:p>
                    <a:p>
                      <a:pPr algn="ctr">
                        <a:lnSpc>
                          <a:spcPct val="115000"/>
                        </a:lnSpc>
                      </a:pPr>
                      <a:r>
                        <a:rPr lang="en-US" sz="2700" dirty="0">
                          <a:effectLst/>
                        </a:rPr>
                        <a:t>ETS-225-90º</a:t>
                      </a:r>
                      <a:endParaRPr lang="pt-PT" sz="27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smtClean="0">
                        <a:effectLst/>
                        <a:latin typeface="Calibri"/>
                      </a:endParaRPr>
                    </a:p>
                    <a:p>
                      <a:pPr algn="ctr">
                        <a:lnSpc>
                          <a:spcPct val="115000"/>
                        </a:lnSpc>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US" sz="3200"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2" name="CaixaDeTexto 51"/>
          <p:cNvSpPr txBox="1"/>
          <p:nvPr/>
        </p:nvSpPr>
        <p:spPr>
          <a:xfrm>
            <a:off x="14851063" y="28320353"/>
            <a:ext cx="13033919" cy="1077218"/>
          </a:xfrm>
          <a:prstGeom prst="rect">
            <a:avLst/>
          </a:prstGeom>
          <a:noFill/>
        </p:spPr>
        <p:txBody>
          <a:bodyPr wrap="square" rtlCol="0">
            <a:spAutoFit/>
          </a:bodyPr>
          <a:lstStyle/>
          <a:p>
            <a:pPr algn="ctr"/>
            <a:r>
              <a:rPr lang="en-US" dirty="0"/>
              <a:t>Figure </a:t>
            </a:r>
            <a:r>
              <a:rPr lang="en-US" dirty="0" smtClean="0"/>
              <a:t>3: </a:t>
            </a:r>
            <a:r>
              <a:rPr lang="en-US" dirty="0"/>
              <a:t>Shear </a:t>
            </a:r>
            <a:r>
              <a:rPr lang="en-US" dirty="0" smtClean="0"/>
              <a:t>strengthening configurations</a:t>
            </a:r>
            <a:endParaRPr lang="en-US" dirty="0"/>
          </a:p>
          <a:p>
            <a:pPr algn="ctr"/>
            <a:endParaRPr lang="pt-PT" dirty="0"/>
          </a:p>
        </p:txBody>
      </p:sp>
      <p:pic>
        <p:nvPicPr>
          <p:cNvPr id="54" name="Picture 1542" descr="FCT_V_color_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74002" y="4334223"/>
            <a:ext cx="34925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m 29" descr="logo.jpg"/>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55721" y="2406017"/>
            <a:ext cx="3710781" cy="16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CaixaDeTexto 55"/>
          <p:cNvSpPr txBox="1"/>
          <p:nvPr/>
        </p:nvSpPr>
        <p:spPr>
          <a:xfrm>
            <a:off x="377926" y="14923963"/>
            <a:ext cx="14185576" cy="1077218"/>
          </a:xfrm>
          <a:prstGeom prst="rect">
            <a:avLst/>
          </a:prstGeom>
          <a:noFill/>
        </p:spPr>
        <p:txBody>
          <a:bodyPr wrap="square" rtlCol="0">
            <a:spAutoFit/>
          </a:bodyPr>
          <a:lstStyle/>
          <a:p>
            <a:pPr algn="ctr"/>
            <a:r>
              <a:rPr lang="en-US" dirty="0"/>
              <a:t>Figure 1: </a:t>
            </a:r>
            <a:r>
              <a:rPr lang="en-US" dirty="0" smtClean="0"/>
              <a:t>Slab strip failure mode</a:t>
            </a:r>
            <a:endParaRPr lang="en-US" dirty="0"/>
          </a:p>
          <a:p>
            <a:pPr algn="ctr"/>
            <a:endParaRPr lang="pt-PT" dirty="0"/>
          </a:p>
        </p:txBody>
      </p:sp>
      <p:sp>
        <p:nvSpPr>
          <p:cNvPr id="57" name="CaixaDeTexto 56"/>
          <p:cNvSpPr txBox="1"/>
          <p:nvPr/>
        </p:nvSpPr>
        <p:spPr>
          <a:xfrm>
            <a:off x="377926" y="28320353"/>
            <a:ext cx="14185576" cy="1077218"/>
          </a:xfrm>
          <a:prstGeom prst="rect">
            <a:avLst/>
          </a:prstGeom>
          <a:noFill/>
        </p:spPr>
        <p:txBody>
          <a:bodyPr wrap="square" rtlCol="0">
            <a:spAutoFit/>
          </a:bodyPr>
          <a:lstStyle/>
          <a:p>
            <a:pPr algn="ctr" defTabSz="2952750">
              <a:spcBef>
                <a:spcPct val="50000"/>
              </a:spcBef>
            </a:pPr>
            <a:r>
              <a:rPr lang="en-US" dirty="0"/>
              <a:t>Figure 2: Shear Strengthening concept</a:t>
            </a:r>
          </a:p>
          <a:p>
            <a:pPr algn="ctr"/>
            <a:endParaRPr lang="pt-PT" dirty="0"/>
          </a:p>
        </p:txBody>
      </p:sp>
      <p:pic>
        <p:nvPicPr>
          <p:cNvPr id="58" name="Imagem 57" descr="Untitled-2"/>
          <p:cNvPicPr>
            <a:picLocks noChangeAspect="1" noChangeArrowheads="1"/>
          </p:cNvPicPr>
          <p:nvPr/>
        </p:nvPicPr>
        <p:blipFill>
          <a:blip r:embed="rId12" cstate="print"/>
          <a:srcRect/>
          <a:stretch>
            <a:fillRect/>
          </a:stretch>
        </p:blipFill>
        <p:spPr bwMode="auto">
          <a:xfrm>
            <a:off x="37029923" y="306339"/>
            <a:ext cx="5400675" cy="2019300"/>
          </a:xfrm>
          <a:prstGeom prst="rect">
            <a:avLst/>
          </a:prstGeom>
          <a:noFill/>
          <a:ln w="9525">
            <a:noFill/>
            <a:miter lim="800000"/>
            <a:headEnd/>
            <a:tailEnd/>
          </a:ln>
        </p:spPr>
      </p:pic>
      <p:pic>
        <p:nvPicPr>
          <p:cNvPr id="1076" name="Picture 5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4594" t="20439" r="30333" b="38440"/>
          <a:stretch/>
        </p:blipFill>
        <p:spPr bwMode="auto">
          <a:xfrm>
            <a:off x="17299806" y="10367756"/>
            <a:ext cx="7200000" cy="2179943"/>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2754" t="50000" r="22358" b="12772"/>
          <a:stretch/>
        </p:blipFill>
        <p:spPr bwMode="auto">
          <a:xfrm>
            <a:off x="17227798" y="12798264"/>
            <a:ext cx="7200000" cy="1981683"/>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8704" t="33275" r="21046" b="29390"/>
          <a:stretch/>
        </p:blipFill>
        <p:spPr bwMode="auto">
          <a:xfrm>
            <a:off x="17227798" y="14923963"/>
            <a:ext cx="7200000" cy="2216415"/>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0546" t="26777" r="26005" b="18526"/>
          <a:stretch/>
        </p:blipFill>
        <p:spPr bwMode="auto">
          <a:xfrm>
            <a:off x="17299806" y="17228219"/>
            <a:ext cx="7127992" cy="1992918"/>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3413" t="24822" r="12026" b="19883"/>
          <a:stretch/>
        </p:blipFill>
        <p:spPr bwMode="auto">
          <a:xfrm>
            <a:off x="17227798" y="19460467"/>
            <a:ext cx="7200000" cy="1974494"/>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5339" t="42711" r="23621" b="12731"/>
          <a:stretch/>
        </p:blipFill>
        <p:spPr bwMode="auto">
          <a:xfrm>
            <a:off x="17155790" y="21766149"/>
            <a:ext cx="7200000" cy="1870782"/>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1080" t="20235" r="8438" b="9561"/>
          <a:stretch/>
        </p:blipFill>
        <p:spPr bwMode="auto">
          <a:xfrm>
            <a:off x="17263802" y="23996971"/>
            <a:ext cx="7091988" cy="1868263"/>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25953" t="35521" r="10283" b="5292"/>
          <a:stretch/>
        </p:blipFill>
        <p:spPr bwMode="auto">
          <a:xfrm>
            <a:off x="17227798" y="26157211"/>
            <a:ext cx="712799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29883" t="34309" r="50194" b="36217"/>
          <a:stretch/>
        </p:blipFill>
        <p:spPr bwMode="auto">
          <a:xfrm>
            <a:off x="24860645" y="10877049"/>
            <a:ext cx="2628000" cy="1290189"/>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34963" t="23157" r="40612" b="38421"/>
          <a:stretch/>
        </p:blipFill>
        <p:spPr bwMode="auto">
          <a:xfrm>
            <a:off x="24833856" y="13123763"/>
            <a:ext cx="2628000" cy="137188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96"/>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34963" t="23157" r="40612" b="38421"/>
          <a:stretch/>
        </p:blipFill>
        <p:spPr bwMode="auto">
          <a:xfrm>
            <a:off x="24824934" y="15352277"/>
            <a:ext cx="2628000" cy="1371886"/>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32248" t="45748" r="55211" b="34944"/>
          <a:stretch/>
        </p:blipFill>
        <p:spPr bwMode="auto">
          <a:xfrm>
            <a:off x="24824934" y="17595240"/>
            <a:ext cx="2664000" cy="136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97"/>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32248" t="45748" r="55211" b="34944"/>
          <a:stretch/>
        </p:blipFill>
        <p:spPr bwMode="auto">
          <a:xfrm>
            <a:off x="24824934" y="19755480"/>
            <a:ext cx="2664000" cy="136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2" name="Picture 98"/>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34486" t="32485" r="43961" b="32485"/>
          <a:stretch/>
        </p:blipFill>
        <p:spPr bwMode="auto">
          <a:xfrm>
            <a:off x="24860645" y="22022673"/>
            <a:ext cx="2592289" cy="139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98"/>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34486" t="32485" r="43961" b="32485"/>
          <a:stretch/>
        </p:blipFill>
        <p:spPr bwMode="auto">
          <a:xfrm>
            <a:off x="24860645" y="24182913"/>
            <a:ext cx="2592289" cy="139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98"/>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34486" t="32485" r="43961" b="32485"/>
          <a:stretch/>
        </p:blipFill>
        <p:spPr bwMode="auto">
          <a:xfrm>
            <a:off x="24860646" y="26343153"/>
            <a:ext cx="2592289" cy="139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CaixaDeTexto 52"/>
          <p:cNvSpPr txBox="1"/>
          <p:nvPr/>
        </p:nvSpPr>
        <p:spPr>
          <a:xfrm>
            <a:off x="32565502" y="14427745"/>
            <a:ext cx="9913315" cy="1000274"/>
          </a:xfrm>
          <a:prstGeom prst="rect">
            <a:avLst/>
          </a:prstGeom>
          <a:noFill/>
        </p:spPr>
        <p:txBody>
          <a:bodyPr wrap="square" rtlCol="0">
            <a:spAutoFit/>
          </a:bodyPr>
          <a:lstStyle/>
          <a:p>
            <a:pPr algn="ctr"/>
            <a:r>
              <a:rPr lang="en-US" sz="2700" b="1" dirty="0"/>
              <a:t>A Series                                 </a:t>
            </a:r>
            <a:r>
              <a:rPr lang="en-US" sz="2700" b="1" dirty="0" smtClean="0"/>
              <a:t>                      B </a:t>
            </a:r>
            <a:r>
              <a:rPr lang="en-US" sz="2700" b="1" dirty="0"/>
              <a:t>Series</a:t>
            </a:r>
          </a:p>
          <a:p>
            <a:pPr algn="ctr"/>
            <a:endParaRPr lang="pt-P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TotalTime>
  <Words>692</Words>
  <Application>Microsoft Office PowerPoint</Application>
  <PresentationFormat>Personalizados</PresentationFormat>
  <Paragraphs>103</Paragraphs>
  <Slides>1</Slides>
  <Notes>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1</vt:i4>
      </vt:variant>
    </vt:vector>
  </HeadingPairs>
  <TitlesOfParts>
    <vt:vector size="3" baseType="lpstr">
      <vt:lpstr>Default Design</vt:lpstr>
      <vt:lpstr>Photo Editor Photo</vt:lpstr>
      <vt:lpstr>Apresentação do PowerPoint</vt:lpstr>
    </vt:vector>
  </TitlesOfParts>
  <Company>Universidade do Minho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User</cp:lastModifiedBy>
  <cp:revision>119</cp:revision>
  <cp:lastPrinted>2011-09-09T14:12:42Z</cp:lastPrinted>
  <dcterms:created xsi:type="dcterms:W3CDTF">2005-08-05T10:55:41Z</dcterms:created>
  <dcterms:modified xsi:type="dcterms:W3CDTF">2011-09-19T09:49:29Z</dcterms:modified>
</cp:coreProperties>
</file>