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2808525" cy="30279975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E9FF"/>
    <a:srgbClr val="A5D1F9"/>
    <a:srgbClr val="FFD5AB"/>
    <a:srgbClr val="FFF2B9"/>
    <a:srgbClr val="FFD215"/>
    <a:srgbClr val="FAD57A"/>
    <a:srgbClr val="FFC775"/>
    <a:srgbClr val="FFCC00"/>
    <a:srgbClr val="800000"/>
    <a:srgbClr val="9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3672" y="3976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9369" y="9405939"/>
            <a:ext cx="36389788" cy="649128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1917" y="17159289"/>
            <a:ext cx="29964696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2FAB-FDCB-4207-9EB5-7C4254C75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158-5AED-4140-84FF-2351DE637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035546" y="1212851"/>
            <a:ext cx="9631282" cy="2583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141697" y="1212851"/>
            <a:ext cx="28588800" cy="258365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B07F-4A93-419D-87AC-EBF105AE0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131A-9BE1-4D12-A34E-D84518A3A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959" y="19457988"/>
            <a:ext cx="36386612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80959" y="12833350"/>
            <a:ext cx="36386612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2C5C-1102-485E-939F-3A5B5A39E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169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55678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3842-9728-4FBB-8923-CD5B390BD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141697" y="6778626"/>
            <a:ext cx="1891303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41697" y="9602789"/>
            <a:ext cx="1891303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1747444" y="6778626"/>
            <a:ext cx="1891938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1747444" y="9602789"/>
            <a:ext cx="1891938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B641-0E0B-43AB-8709-769999003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C6F3-B373-4C58-B364-03C397BEB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3AB5E-15E9-477B-B9CE-FDDAE8267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697" y="1204913"/>
            <a:ext cx="1408309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736380" y="1204913"/>
            <a:ext cx="23930447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41697" y="6335713"/>
            <a:ext cx="1408309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DDBB-10C4-491C-8878-6698F3259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023" y="21196300"/>
            <a:ext cx="25684478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92023" y="2705100"/>
            <a:ext cx="25684478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2023" y="23698201"/>
            <a:ext cx="25684478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6722-211F-4B95-B00C-794E801BF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538" y="1212850"/>
            <a:ext cx="385254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538" y="7065963"/>
            <a:ext cx="385254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538" y="27574875"/>
            <a:ext cx="99869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7225" y="27574875"/>
            <a:ext cx="135540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7574875"/>
            <a:ext cx="99869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FC7A8EC3-4143-4760-A800-892719107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jpeg"/><Relationship Id="rId9" Type="http://schemas.openxmlformats.org/officeDocument/2006/relationships/image" Target="../media/image6.png"/><Relationship Id="rId10" Type="http://schemas.openxmlformats.org/officeDocument/2006/relationships/image" Target="../media/image7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 bwMode="auto">
          <a:xfrm>
            <a:off x="18667958" y="13195771"/>
            <a:ext cx="5544616" cy="792088"/>
          </a:xfrm>
          <a:prstGeom prst="roundRect">
            <a:avLst/>
          </a:prstGeom>
          <a:solidFill>
            <a:srgbClr val="FF6600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>
            <a:off x="6138566" y="15211995"/>
            <a:ext cx="7488832" cy="1584176"/>
          </a:xfrm>
          <a:prstGeom prst="roundRect">
            <a:avLst/>
          </a:prstGeom>
          <a:solidFill>
            <a:srgbClr val="A5D1F9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6138566" y="13483803"/>
            <a:ext cx="7488832" cy="1584176"/>
          </a:xfrm>
          <a:prstGeom prst="roundRect">
            <a:avLst/>
          </a:prstGeom>
          <a:solidFill>
            <a:srgbClr val="A5D1F9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>
            <a:off x="6138566" y="11755611"/>
            <a:ext cx="7488832" cy="1584176"/>
          </a:xfrm>
          <a:prstGeom prst="roundRect">
            <a:avLst/>
          </a:prstGeom>
          <a:solidFill>
            <a:srgbClr val="A5D1F9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6138566" y="9667379"/>
            <a:ext cx="7488832" cy="1584176"/>
          </a:xfrm>
          <a:prstGeom prst="roundRect">
            <a:avLst/>
          </a:prstGeom>
          <a:solidFill>
            <a:srgbClr val="FF6600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6138566" y="7939187"/>
            <a:ext cx="7488832" cy="1584176"/>
          </a:xfrm>
          <a:prstGeom prst="roundRect">
            <a:avLst/>
          </a:prstGeom>
          <a:solidFill>
            <a:srgbClr val="FF6600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6138566" y="6210995"/>
            <a:ext cx="7488832" cy="1584176"/>
          </a:xfrm>
          <a:prstGeom prst="roundRect">
            <a:avLst/>
          </a:prstGeom>
          <a:solidFill>
            <a:srgbClr val="FF6600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259" name="Group 2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441199"/>
              </p:ext>
            </p:extLst>
          </p:nvPr>
        </p:nvGraphicFramePr>
        <p:xfrm>
          <a:off x="0" y="-1"/>
          <a:ext cx="42808525" cy="5635626"/>
        </p:xfrm>
        <a:graphic>
          <a:graphicData uri="http://schemas.openxmlformats.org/drawingml/2006/table">
            <a:tbl>
              <a:tblPr/>
              <a:tblGrid>
                <a:gridCol w="19243675"/>
                <a:gridCol w="23564850"/>
              </a:tblGrid>
              <a:tr h="2911517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9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3029" marR="183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  <a:tr h="2724109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 of Minho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School of Engineering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Centre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Biological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Engineering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04412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27"/>
          <p:cNvGraphicFramePr>
            <a:graphicFrameLocks/>
          </p:cNvGraphicFramePr>
          <p:nvPr/>
        </p:nvGraphicFramePr>
        <p:xfrm>
          <a:off x="593725" y="593725"/>
          <a:ext cx="4013200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Photo Editor Photo" r:id="rId3" imgW="4009524" imgH="1991003" progId="">
                  <p:embed/>
                </p:oleObj>
              </mc:Choice>
              <mc:Fallback>
                <p:oleObj name="Photo Editor Photo" r:id="rId3" imgW="4009524" imgH="1991003" progId="">
                  <p:embed/>
                  <p:pic>
                    <p:nvPicPr>
                      <p:cNvPr id="0" name="Object 2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" y="593725"/>
                        <a:ext cx="4013200" cy="199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0" name="Group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600182"/>
              </p:ext>
            </p:extLst>
          </p:nvPr>
        </p:nvGraphicFramePr>
        <p:xfrm>
          <a:off x="-18699" y="29037531"/>
          <a:ext cx="42827224" cy="1242444"/>
        </p:xfrm>
        <a:graphic>
          <a:graphicData uri="http://schemas.openxmlformats.org/drawingml/2006/table">
            <a:tbl>
              <a:tblPr/>
              <a:tblGrid>
                <a:gridCol w="42827224"/>
              </a:tblGrid>
              <a:tr h="1242444"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Uma Escola a Reinventar o Futuro – Semana da Escola de Engenharia - 20 a 26 de Outubro de 2011</a:t>
                      </a: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sp>
        <p:nvSpPr>
          <p:cNvPr id="1034" name="Text Box 214"/>
          <p:cNvSpPr txBox="1">
            <a:spLocks noChangeArrowheads="1"/>
          </p:cNvSpPr>
          <p:nvPr/>
        </p:nvSpPr>
        <p:spPr bwMode="auto">
          <a:xfrm>
            <a:off x="954088" y="5635625"/>
            <a:ext cx="12817475" cy="23514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2952750">
              <a:spcBef>
                <a:spcPct val="50000"/>
              </a:spcBef>
            </a:pPr>
            <a:r>
              <a:rPr lang="en-US" sz="3600" b="1" dirty="0" smtClean="0"/>
              <a:t>   Introduction</a:t>
            </a:r>
            <a:endParaRPr lang="en-US" dirty="0" smtClean="0"/>
          </a:p>
          <a:p>
            <a:pPr defTabSz="2952750">
              <a:spcBef>
                <a:spcPct val="50000"/>
              </a:spcBef>
            </a:pPr>
            <a:endParaRPr lang="en-US" dirty="0" smtClean="0"/>
          </a:p>
          <a:p>
            <a:pPr defTabSz="2952750">
              <a:spcBef>
                <a:spcPct val="50000"/>
              </a:spcBef>
            </a:pPr>
            <a:endParaRPr lang="en-US" dirty="0"/>
          </a:p>
          <a:p>
            <a:pPr defTabSz="2952750">
              <a:spcBef>
                <a:spcPct val="50000"/>
              </a:spcBef>
            </a:pPr>
            <a:endParaRPr lang="en-US" dirty="0" smtClean="0"/>
          </a:p>
          <a:p>
            <a:pPr defTabSz="2952750">
              <a:spcBef>
                <a:spcPct val="50000"/>
              </a:spcBef>
            </a:pPr>
            <a:endParaRPr lang="en-US" dirty="0"/>
          </a:p>
          <a:p>
            <a:pPr defTabSz="2952750">
              <a:spcBef>
                <a:spcPct val="50000"/>
              </a:spcBef>
            </a:pPr>
            <a:endParaRPr lang="en-US" dirty="0" smtClean="0"/>
          </a:p>
          <a:p>
            <a:pPr defTabSz="2952750">
              <a:spcBef>
                <a:spcPct val="50000"/>
              </a:spcBef>
            </a:pPr>
            <a:endParaRPr lang="en-US" dirty="0"/>
          </a:p>
          <a:p>
            <a:pPr defTabSz="2952750">
              <a:spcBef>
                <a:spcPct val="50000"/>
              </a:spcBef>
            </a:pPr>
            <a:endParaRPr lang="en-US" dirty="0" smtClean="0"/>
          </a:p>
          <a:p>
            <a:pPr defTabSz="2952750">
              <a:spcBef>
                <a:spcPct val="50000"/>
              </a:spcBef>
            </a:pPr>
            <a:endParaRPr lang="en-US" dirty="0"/>
          </a:p>
          <a:p>
            <a:pPr defTabSz="2952750">
              <a:spcBef>
                <a:spcPct val="50000"/>
              </a:spcBef>
            </a:pPr>
            <a:endParaRPr lang="en-US" dirty="0" smtClean="0"/>
          </a:p>
          <a:p>
            <a:pPr defTabSz="2952750">
              <a:spcBef>
                <a:spcPct val="50000"/>
              </a:spcBef>
            </a:pPr>
            <a:endParaRPr lang="en-US" dirty="0"/>
          </a:p>
          <a:p>
            <a:pPr defTabSz="2952750">
              <a:spcBef>
                <a:spcPct val="50000"/>
              </a:spcBef>
            </a:pPr>
            <a:endParaRPr lang="en-US" dirty="0"/>
          </a:p>
          <a:p>
            <a:pPr defTabSz="2952750">
              <a:spcBef>
                <a:spcPct val="50000"/>
              </a:spcBef>
            </a:pPr>
            <a:endParaRPr lang="en-US" dirty="0"/>
          </a:p>
          <a:p>
            <a:pPr defTabSz="2952750">
              <a:spcBef>
                <a:spcPct val="50000"/>
              </a:spcBef>
            </a:pPr>
            <a:endParaRPr lang="en-US" sz="3600" b="1" dirty="0" smtClean="0"/>
          </a:p>
          <a:p>
            <a:pPr defTabSz="2952750">
              <a:spcBef>
                <a:spcPct val="50000"/>
              </a:spcBef>
            </a:pPr>
            <a:endParaRPr lang="en-US" sz="3600" b="1" dirty="0"/>
          </a:p>
          <a:p>
            <a:pPr defTabSz="2952750">
              <a:spcBef>
                <a:spcPct val="50000"/>
              </a:spcBef>
            </a:pPr>
            <a:endParaRPr lang="en-US" sz="3600" b="1" dirty="0" smtClean="0"/>
          </a:p>
          <a:p>
            <a:pPr defTabSz="2952750">
              <a:spcBef>
                <a:spcPct val="50000"/>
              </a:spcBef>
            </a:pPr>
            <a:r>
              <a:rPr lang="en-US" sz="3600" b="1" dirty="0" smtClean="0"/>
              <a:t>Aim</a:t>
            </a:r>
            <a:endParaRPr lang="en-US" sz="3600" b="1" dirty="0"/>
          </a:p>
          <a:p>
            <a:pPr algn="just" defTabSz="2952750">
              <a:spcBef>
                <a:spcPct val="50000"/>
              </a:spcBef>
            </a:pPr>
            <a:r>
              <a:rPr lang="en-US" dirty="0" smtClean="0">
                <a:latin typeface="Arial"/>
                <a:cs typeface="Arial"/>
              </a:rPr>
              <a:t>Evaluate </a:t>
            </a:r>
            <a:r>
              <a:rPr lang="en-US" dirty="0">
                <a:latin typeface="Arial"/>
                <a:cs typeface="Arial"/>
              </a:rPr>
              <a:t>the possibility of using cheese </a:t>
            </a:r>
            <a:r>
              <a:rPr lang="en-US" dirty="0" smtClean="0">
                <a:latin typeface="Arial"/>
                <a:cs typeface="Arial"/>
              </a:rPr>
              <a:t>whey (CW) or cheese whey hydrolysate (CWH) as </a:t>
            </a:r>
            <a:r>
              <a:rPr lang="en-US" dirty="0">
                <a:latin typeface="Arial"/>
                <a:cs typeface="Arial"/>
              </a:rPr>
              <a:t>carbon source for mixotrophic culture of </a:t>
            </a:r>
            <a:r>
              <a:rPr lang="en-US" i="1" dirty="0">
                <a:latin typeface="Arial"/>
                <a:cs typeface="Arial"/>
              </a:rPr>
              <a:t>Chlorella </a:t>
            </a:r>
            <a:r>
              <a:rPr lang="en-US" i="1" dirty="0" smtClean="0">
                <a:latin typeface="Arial"/>
                <a:cs typeface="Arial"/>
              </a:rPr>
              <a:t>vulgaris.</a:t>
            </a:r>
          </a:p>
          <a:p>
            <a:pPr algn="just" defTabSz="2952750">
              <a:spcBef>
                <a:spcPct val="50000"/>
              </a:spcBef>
            </a:pPr>
            <a:endParaRPr lang="en-US" dirty="0" smtClean="0">
              <a:latin typeface="Arial"/>
              <a:cs typeface="Arial"/>
            </a:endParaRPr>
          </a:p>
          <a:p>
            <a:pPr defTabSz="2952750">
              <a:spcBef>
                <a:spcPct val="50000"/>
              </a:spcBef>
            </a:pPr>
            <a:r>
              <a:rPr lang="en-US" sz="3600" b="1" dirty="0" smtClean="0"/>
              <a:t>Methods</a:t>
            </a:r>
          </a:p>
          <a:p>
            <a:pPr algn="just" defTabSz="2952750">
              <a:spcBef>
                <a:spcPct val="50000"/>
              </a:spcBef>
            </a:pPr>
            <a:r>
              <a:rPr lang="en-GB" dirty="0"/>
              <a:t>The experiment consisted of </a:t>
            </a:r>
            <a:r>
              <a:rPr lang="en-GB" dirty="0" smtClean="0"/>
              <a:t>3 </a:t>
            </a:r>
            <a:r>
              <a:rPr lang="en-GB" dirty="0"/>
              <a:t>conditions, summarized in Table 1, each one performed in duplicate. All assays were performed in batch system, in 0.5 L flasks containing 400 mL of medium at 30 ºC and the pH was kept around 7.5. </a:t>
            </a:r>
            <a:endParaRPr lang="en-US" b="1" dirty="0"/>
          </a:p>
          <a:p>
            <a:pPr defTabSz="2952750">
              <a:spcBef>
                <a:spcPct val="50000"/>
              </a:spcBef>
            </a:pPr>
            <a:r>
              <a:rPr lang="en-US" dirty="0" smtClean="0"/>
              <a:t>Table 1 - </a:t>
            </a:r>
            <a:r>
              <a:rPr lang="en-GB" dirty="0"/>
              <a:t>Summary of culture conditions and respective carbon </a:t>
            </a:r>
            <a:r>
              <a:rPr lang="en-GB" dirty="0" smtClean="0"/>
              <a:t>source</a:t>
            </a:r>
          </a:p>
          <a:p>
            <a:pPr defTabSz="2952750">
              <a:spcBef>
                <a:spcPct val="50000"/>
              </a:spcBef>
            </a:pPr>
            <a:endParaRPr lang="pt-PT" dirty="0"/>
          </a:p>
          <a:p>
            <a:pPr defTabSz="2952750">
              <a:spcBef>
                <a:spcPct val="50000"/>
              </a:spcBef>
            </a:pPr>
            <a:endParaRPr lang="en-US" b="1" dirty="0"/>
          </a:p>
          <a:p>
            <a:pPr defTabSz="2952750">
              <a:spcBef>
                <a:spcPct val="50000"/>
              </a:spcBef>
            </a:pPr>
            <a:endParaRPr lang="en-US" dirty="0"/>
          </a:p>
          <a:p>
            <a:pPr defTabSz="2952750">
              <a:spcBef>
                <a:spcPct val="50000"/>
              </a:spcBef>
            </a:pPr>
            <a:endParaRPr lang="en-US" dirty="0"/>
          </a:p>
          <a:p>
            <a:pPr defTabSz="2952750">
              <a:spcBef>
                <a:spcPct val="50000"/>
              </a:spcBef>
            </a:pPr>
            <a:r>
              <a:rPr lang="pt-PT" baseline="30000" dirty="0" smtClean="0"/>
              <a:t>(1) </a:t>
            </a:r>
            <a:r>
              <a:rPr lang="pt-PT" dirty="0" err="1" smtClean="0"/>
              <a:t>Equivalent</a:t>
            </a:r>
            <a:r>
              <a:rPr lang="pt-PT" dirty="0" smtClean="0"/>
              <a:t> to </a:t>
            </a:r>
            <a:r>
              <a:rPr lang="en-GB" dirty="0"/>
              <a:t>10 </a:t>
            </a:r>
            <a:r>
              <a:rPr lang="en-GB" dirty="0" smtClean="0"/>
              <a:t>g L</a:t>
            </a:r>
            <a:r>
              <a:rPr lang="en-GB" baseline="30000" dirty="0" smtClean="0"/>
              <a:t>-</a:t>
            </a:r>
            <a:r>
              <a:rPr lang="en-GB" baseline="30000" dirty="0"/>
              <a:t>1</a:t>
            </a:r>
            <a:r>
              <a:rPr lang="en-GB" dirty="0"/>
              <a:t> lactose</a:t>
            </a:r>
            <a:r>
              <a:rPr lang="pt-PT" dirty="0"/>
              <a:t> </a:t>
            </a:r>
            <a:r>
              <a:rPr lang="pt-PT" dirty="0" smtClean="0"/>
              <a:t> </a:t>
            </a:r>
          </a:p>
          <a:p>
            <a:pPr defTabSz="2952750">
              <a:spcBef>
                <a:spcPct val="50000"/>
              </a:spcBef>
            </a:pPr>
            <a:r>
              <a:rPr lang="pt-PT" baseline="30000" dirty="0" smtClean="0"/>
              <a:t>(2)</a:t>
            </a:r>
            <a:r>
              <a:rPr lang="pt-PT" dirty="0" smtClean="0"/>
              <a:t> </a:t>
            </a:r>
            <a:r>
              <a:rPr lang="pt-PT" dirty="0" err="1"/>
              <a:t>Equivalent</a:t>
            </a:r>
            <a:r>
              <a:rPr lang="pt-PT" dirty="0"/>
              <a:t> to </a:t>
            </a:r>
            <a:r>
              <a:rPr lang="en-GB" dirty="0" smtClean="0"/>
              <a:t>5 </a:t>
            </a:r>
            <a:r>
              <a:rPr lang="en-GB" dirty="0"/>
              <a:t>g L</a:t>
            </a:r>
            <a:r>
              <a:rPr lang="en-GB" baseline="30000" dirty="0"/>
              <a:t>-1 </a:t>
            </a:r>
            <a:r>
              <a:rPr lang="en-GB" dirty="0"/>
              <a:t>glucose + 5 g L</a:t>
            </a:r>
            <a:r>
              <a:rPr lang="en-GB" baseline="30000" dirty="0"/>
              <a:t>-1 </a:t>
            </a:r>
            <a:r>
              <a:rPr lang="en-GB" dirty="0"/>
              <a:t>galactose</a:t>
            </a:r>
            <a:r>
              <a:rPr lang="pt-PT" dirty="0"/>
              <a:t> </a:t>
            </a:r>
          </a:p>
        </p:txBody>
      </p:sp>
      <p:sp>
        <p:nvSpPr>
          <p:cNvPr id="1035" name="Rectangle 215"/>
          <p:cNvSpPr>
            <a:spLocks noChangeArrowheads="1"/>
          </p:cNvSpPr>
          <p:nvPr/>
        </p:nvSpPr>
        <p:spPr bwMode="auto">
          <a:xfrm>
            <a:off x="8874125" y="2322513"/>
            <a:ext cx="23350538" cy="2879725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000" dirty="0"/>
              <a:t>Author*   </a:t>
            </a:r>
            <a:r>
              <a:rPr lang="en-US" sz="4000" dirty="0" smtClean="0"/>
              <a:t>FERNANDES, BRUNO.</a:t>
            </a:r>
            <a:endParaRPr lang="en-US" sz="4000" dirty="0"/>
          </a:p>
          <a:p>
            <a:pPr algn="ctr" defTabSz="2952750">
              <a:spcBef>
                <a:spcPct val="20000"/>
              </a:spcBef>
            </a:pPr>
            <a:r>
              <a:rPr lang="en-US" sz="4000" dirty="0"/>
              <a:t> Supervisors:  </a:t>
            </a:r>
            <a:r>
              <a:rPr lang="en-US" sz="4000" dirty="0" smtClean="0"/>
              <a:t>Vicente, </a:t>
            </a:r>
            <a:r>
              <a:rPr lang="en-US" sz="4000" dirty="0" err="1" smtClean="0"/>
              <a:t>António</a:t>
            </a:r>
            <a:r>
              <a:rPr lang="en-US" sz="4000" dirty="0" smtClean="0"/>
              <a:t>; Teixeira, </a:t>
            </a:r>
            <a:r>
              <a:rPr lang="en-US" sz="4000" dirty="0" smtClean="0"/>
              <a:t>José. </a:t>
            </a:r>
            <a:endParaRPr lang="en-US" sz="4000" dirty="0" smtClean="0"/>
          </a:p>
          <a:p>
            <a:pPr algn="ctr" defTabSz="2952750">
              <a:spcBef>
                <a:spcPct val="20000"/>
              </a:spcBef>
            </a:pPr>
            <a:r>
              <a:rPr lang="pt-PT" dirty="0" smtClean="0"/>
              <a:t>* </a:t>
            </a:r>
            <a:r>
              <a:rPr lang="pt-PT" dirty="0" err="1" smtClean="0"/>
              <a:t>brunofernandes@deb.uminho.pt</a:t>
            </a:r>
            <a:endParaRPr lang="en-US" sz="4000" dirty="0"/>
          </a:p>
        </p:txBody>
      </p:sp>
      <p:sp>
        <p:nvSpPr>
          <p:cNvPr id="1036" name="Rectangle 216"/>
          <p:cNvSpPr>
            <a:spLocks noChangeArrowheads="1"/>
          </p:cNvSpPr>
          <p:nvPr/>
        </p:nvSpPr>
        <p:spPr bwMode="auto">
          <a:xfrm>
            <a:off x="8802688" y="0"/>
            <a:ext cx="24842787" cy="2322513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/>
            <a:r>
              <a:rPr lang="pt-PT" sz="4800" b="1" dirty="0" smtClean="0"/>
              <a:t>UTILIZATION </a:t>
            </a:r>
            <a:r>
              <a:rPr lang="pt-PT" sz="4800" b="1" dirty="0"/>
              <a:t>OF DAIRY INDUSTRY BY-PRODUCTS AS SUBSTRATES TO ENHANCE THE PRODUCTIVITY OF MICROALGAE PRODUCTION SYSTEMS</a:t>
            </a:r>
          </a:p>
        </p:txBody>
      </p:sp>
      <p:pic>
        <p:nvPicPr>
          <p:cNvPr id="1037" name="Picture 2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93625" y="2754313"/>
            <a:ext cx="42894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Text Box 214"/>
          <p:cNvSpPr txBox="1">
            <a:spLocks noChangeArrowheads="1"/>
          </p:cNvSpPr>
          <p:nvPr/>
        </p:nvSpPr>
        <p:spPr bwMode="auto">
          <a:xfrm>
            <a:off x="14851483" y="5652929"/>
            <a:ext cx="12817475" cy="24406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2952750">
              <a:spcBef>
                <a:spcPct val="50000"/>
              </a:spcBef>
            </a:pPr>
            <a:r>
              <a:rPr lang="en-GB" dirty="0"/>
              <a:t>All the cultures were aerated with CO</a:t>
            </a:r>
            <a:r>
              <a:rPr lang="en-GB" baseline="-25000" dirty="0"/>
              <a:t>2</a:t>
            </a:r>
            <a:r>
              <a:rPr lang="en-GB" dirty="0"/>
              <a:t>-enriched air (2% v/v CO</a:t>
            </a:r>
            <a:r>
              <a:rPr lang="en-GB" baseline="-25000" dirty="0"/>
              <a:t>2</a:t>
            </a:r>
            <a:r>
              <a:rPr lang="en-GB" dirty="0"/>
              <a:t>) at a rate of 0.4 </a:t>
            </a:r>
            <a:r>
              <a:rPr lang="en-GB" dirty="0" err="1"/>
              <a:t>vvm</a:t>
            </a:r>
            <a:r>
              <a:rPr lang="en-GB" dirty="0"/>
              <a:t> and illuminated with continuous light (70 </a:t>
            </a:r>
            <a:r>
              <a:rPr lang="en-GB" dirty="0" err="1"/>
              <a:t>mmol</a:t>
            </a:r>
            <a:r>
              <a:rPr lang="en-GB" dirty="0"/>
              <a:t> m</a:t>
            </a:r>
            <a:r>
              <a:rPr lang="en-GB" baseline="30000" dirty="0"/>
              <a:t>-2</a:t>
            </a:r>
            <a:r>
              <a:rPr lang="en-GB" dirty="0"/>
              <a:t> s</a:t>
            </a:r>
            <a:r>
              <a:rPr lang="en-GB" baseline="30000" dirty="0"/>
              <a:t>-1</a:t>
            </a:r>
            <a:r>
              <a:rPr lang="en-GB" dirty="0"/>
              <a:t>).</a:t>
            </a:r>
            <a:r>
              <a:rPr lang="pt-PT" dirty="0"/>
              <a:t> </a:t>
            </a:r>
            <a:endParaRPr lang="en-GB" dirty="0"/>
          </a:p>
          <a:p>
            <a:pPr algn="just" defTabSz="2952750">
              <a:spcBef>
                <a:spcPct val="50000"/>
              </a:spcBef>
            </a:pPr>
            <a:endParaRPr lang="en-GB" dirty="0" smtClean="0"/>
          </a:p>
          <a:p>
            <a:pPr algn="just" defTabSz="2952750">
              <a:spcBef>
                <a:spcPct val="50000"/>
              </a:spcBef>
            </a:pPr>
            <a:endParaRPr lang="en-GB" dirty="0"/>
          </a:p>
          <a:p>
            <a:pPr algn="just" defTabSz="2952750">
              <a:spcBef>
                <a:spcPct val="50000"/>
              </a:spcBef>
            </a:pPr>
            <a:endParaRPr lang="en-GB" dirty="0" smtClean="0"/>
          </a:p>
          <a:p>
            <a:pPr algn="just" defTabSz="2952750">
              <a:spcBef>
                <a:spcPct val="50000"/>
              </a:spcBef>
            </a:pPr>
            <a:endParaRPr lang="en-GB" dirty="0"/>
          </a:p>
          <a:p>
            <a:pPr algn="just" defTabSz="2952750">
              <a:spcBef>
                <a:spcPct val="50000"/>
              </a:spcBef>
            </a:pPr>
            <a:endParaRPr lang="en-GB" dirty="0" smtClean="0"/>
          </a:p>
          <a:p>
            <a:pPr algn="just" defTabSz="2952750">
              <a:spcBef>
                <a:spcPct val="50000"/>
              </a:spcBef>
            </a:pPr>
            <a:endParaRPr lang="en-GB" dirty="0" smtClean="0"/>
          </a:p>
          <a:p>
            <a:pPr algn="just" defTabSz="2952750">
              <a:spcBef>
                <a:spcPct val="50000"/>
              </a:spcBef>
            </a:pPr>
            <a:r>
              <a:rPr lang="en-GB" dirty="0" smtClean="0"/>
              <a:t>The </a:t>
            </a:r>
            <a:r>
              <a:rPr lang="en-GB" dirty="0"/>
              <a:t>productivity of each cell in terms of different components (</a:t>
            </a:r>
            <a:r>
              <a:rPr lang="en-GB" dirty="0" smtClean="0"/>
              <a:t>starch and lipids) </a:t>
            </a:r>
            <a:r>
              <a:rPr lang="en-GB" dirty="0"/>
              <a:t>was calculated using the </a:t>
            </a:r>
            <a:r>
              <a:rPr lang="en-GB" dirty="0" smtClean="0"/>
              <a:t>equation:</a:t>
            </a:r>
          </a:p>
          <a:p>
            <a:pPr algn="just" defTabSz="2952750">
              <a:spcBef>
                <a:spcPct val="50000"/>
              </a:spcBef>
            </a:pPr>
            <a:endParaRPr lang="en-GB" dirty="0" smtClean="0"/>
          </a:p>
          <a:p>
            <a:pPr algn="ctr" defTabSz="2952750">
              <a:spcBef>
                <a:spcPct val="50000"/>
              </a:spcBef>
            </a:pPr>
            <a:r>
              <a:rPr lang="en-GB" dirty="0" smtClean="0"/>
              <a:t> P</a:t>
            </a:r>
            <a:r>
              <a:rPr lang="en-GB" baseline="-25000" dirty="0" smtClean="0"/>
              <a:t>Component </a:t>
            </a:r>
            <a:r>
              <a:rPr lang="en-GB" dirty="0"/>
              <a:t>= P</a:t>
            </a:r>
            <a:r>
              <a:rPr lang="en-GB" baseline="-25000" dirty="0"/>
              <a:t>max</a:t>
            </a:r>
            <a:r>
              <a:rPr lang="en-GB" dirty="0"/>
              <a:t> x </a:t>
            </a:r>
            <a:r>
              <a:rPr lang="en-GB" dirty="0" smtClean="0"/>
              <a:t>F</a:t>
            </a:r>
            <a:r>
              <a:rPr lang="en-GB" baseline="-25000" dirty="0" smtClean="0"/>
              <a:t>component</a:t>
            </a:r>
          </a:p>
          <a:p>
            <a:pPr algn="ctr" defTabSz="2952750">
              <a:spcBef>
                <a:spcPct val="50000"/>
              </a:spcBef>
            </a:pPr>
            <a:endParaRPr lang="en-GB" dirty="0" smtClean="0"/>
          </a:p>
          <a:p>
            <a:pPr algn="just" defTabSz="2952750">
              <a:spcBef>
                <a:spcPct val="50000"/>
              </a:spcBef>
            </a:pPr>
            <a:r>
              <a:rPr lang="en-GB" dirty="0" smtClean="0"/>
              <a:t>where </a:t>
            </a:r>
            <a:r>
              <a:rPr lang="en-GB" dirty="0"/>
              <a:t>P</a:t>
            </a:r>
            <a:r>
              <a:rPr lang="en-GB" baseline="-25000" dirty="0"/>
              <a:t>component </a:t>
            </a:r>
            <a:r>
              <a:rPr lang="en-GB" dirty="0"/>
              <a:t>is the productivity of </a:t>
            </a:r>
            <a:r>
              <a:rPr lang="en-GB" i="1" dirty="0"/>
              <a:t>Chlorella vulgaris </a:t>
            </a:r>
            <a:r>
              <a:rPr lang="en-GB" dirty="0"/>
              <a:t>in term of one of the components in study (</a:t>
            </a:r>
            <a:r>
              <a:rPr lang="en-GB" dirty="0" smtClean="0"/>
              <a:t>starch, lipids and proteins)</a:t>
            </a:r>
            <a:r>
              <a:rPr lang="en-GB" dirty="0"/>
              <a:t>, P</a:t>
            </a:r>
            <a:r>
              <a:rPr lang="en-GB" baseline="-25000" dirty="0"/>
              <a:t>max </a:t>
            </a:r>
            <a:r>
              <a:rPr lang="en-GB" dirty="0"/>
              <a:t>is the maximum biomass productivity and F</a:t>
            </a:r>
            <a:r>
              <a:rPr lang="en-GB" baseline="-25000" dirty="0"/>
              <a:t>component </a:t>
            </a:r>
            <a:r>
              <a:rPr lang="en-GB" dirty="0"/>
              <a:t>is the fraction of component (w w</a:t>
            </a:r>
            <a:r>
              <a:rPr lang="en-GB" baseline="30000" dirty="0"/>
              <a:t>-1</a:t>
            </a:r>
            <a:r>
              <a:rPr lang="en-GB" dirty="0"/>
              <a:t>) in the cell.</a:t>
            </a:r>
            <a:endParaRPr lang="pt-PT" dirty="0"/>
          </a:p>
          <a:p>
            <a:pPr algn="just" defTabSz="2952750">
              <a:spcBef>
                <a:spcPct val="50000"/>
              </a:spcBef>
            </a:pPr>
            <a:endParaRPr lang="en-US" sz="3600" b="1" dirty="0"/>
          </a:p>
          <a:p>
            <a:pPr algn="just" defTabSz="2952750">
              <a:spcBef>
                <a:spcPct val="50000"/>
              </a:spcBef>
            </a:pPr>
            <a:r>
              <a:rPr lang="en-US" sz="3600" b="1" dirty="0" smtClean="0"/>
              <a:t>Results</a:t>
            </a:r>
            <a:endParaRPr lang="en-US" dirty="0" smtClean="0"/>
          </a:p>
          <a:p>
            <a:pPr algn="just" defTabSz="2952750">
              <a:spcBef>
                <a:spcPct val="50000"/>
              </a:spcBef>
            </a:pPr>
            <a:r>
              <a:rPr lang="en-GB" dirty="0"/>
              <a:t>Table </a:t>
            </a:r>
            <a:r>
              <a:rPr lang="en-GB" dirty="0" smtClean="0"/>
              <a:t>2</a:t>
            </a:r>
            <a:r>
              <a:rPr lang="en-GB" b="1" dirty="0" smtClean="0"/>
              <a:t> </a:t>
            </a:r>
            <a:r>
              <a:rPr lang="en-GB" b="1" dirty="0"/>
              <a:t>– </a:t>
            </a:r>
            <a:r>
              <a:rPr lang="en-GB" dirty="0"/>
              <a:t>Growth parameters for </a:t>
            </a:r>
            <a:r>
              <a:rPr lang="en-GB" i="1" dirty="0"/>
              <a:t>Chlorella vulgaris </a:t>
            </a:r>
            <a:r>
              <a:rPr lang="en-GB" dirty="0"/>
              <a:t>cultivated </a:t>
            </a:r>
            <a:r>
              <a:rPr lang="en-GB" dirty="0" err="1"/>
              <a:t>photoautotrophically</a:t>
            </a:r>
            <a:r>
              <a:rPr lang="en-GB" dirty="0"/>
              <a:t> and </a:t>
            </a:r>
            <a:r>
              <a:rPr lang="en-GB" dirty="0" err="1"/>
              <a:t>mixotrophically</a:t>
            </a:r>
            <a:r>
              <a:rPr lang="en-GB" dirty="0"/>
              <a:t>, with different carbon sources</a:t>
            </a:r>
            <a:endParaRPr lang="pt-PT" dirty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algn="just" defTabSz="2952750">
              <a:spcBef>
                <a:spcPct val="50000"/>
              </a:spcBef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defTabSz="3289300"/>
            <a:r>
              <a:rPr lang="en-GB" baseline="30000" dirty="0">
                <a:latin typeface="Arial"/>
                <a:cs typeface="Arial"/>
              </a:rPr>
              <a:t>1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err="1">
                <a:latin typeface="Arial"/>
                <a:cs typeface="Arial"/>
              </a:rPr>
              <a:t>μ</a:t>
            </a:r>
            <a:r>
              <a:rPr lang="en-GB" baseline="-25000" dirty="0" err="1">
                <a:latin typeface="Arial"/>
                <a:cs typeface="Arial"/>
              </a:rPr>
              <a:t>max</a:t>
            </a:r>
            <a:r>
              <a:rPr lang="en-GB" dirty="0">
                <a:latin typeface="Arial"/>
                <a:cs typeface="Arial"/>
              </a:rPr>
              <a:t> = </a:t>
            </a:r>
            <a:r>
              <a:rPr lang="en-GB" dirty="0" smtClean="0">
                <a:latin typeface="Arial"/>
                <a:cs typeface="Arial"/>
              </a:rPr>
              <a:t>max. </a:t>
            </a:r>
            <a:r>
              <a:rPr lang="en-GB" dirty="0">
                <a:latin typeface="Arial"/>
                <a:cs typeface="Arial"/>
              </a:rPr>
              <a:t>specific growth rate (d</a:t>
            </a:r>
            <a:r>
              <a:rPr lang="en-GB" baseline="30000" dirty="0">
                <a:latin typeface="Arial"/>
                <a:cs typeface="Arial"/>
              </a:rPr>
              <a:t>−1</a:t>
            </a:r>
            <a:r>
              <a:rPr lang="en-GB" dirty="0">
                <a:latin typeface="Arial"/>
                <a:cs typeface="Arial"/>
              </a:rPr>
              <a:t>); </a:t>
            </a:r>
            <a:r>
              <a:rPr lang="en-GB" dirty="0" err="1">
                <a:latin typeface="Arial"/>
                <a:cs typeface="Arial"/>
              </a:rPr>
              <a:t>X</a:t>
            </a:r>
            <a:r>
              <a:rPr lang="en-GB" baseline="-25000" dirty="0" err="1">
                <a:latin typeface="Arial"/>
                <a:cs typeface="Arial"/>
              </a:rPr>
              <a:t>max</a:t>
            </a:r>
            <a:r>
              <a:rPr lang="en-GB" dirty="0">
                <a:latin typeface="Arial"/>
                <a:cs typeface="Arial"/>
              </a:rPr>
              <a:t> = </a:t>
            </a:r>
            <a:r>
              <a:rPr lang="en-GB" dirty="0" smtClean="0">
                <a:latin typeface="Arial"/>
                <a:cs typeface="Arial"/>
              </a:rPr>
              <a:t>max. </a:t>
            </a:r>
            <a:r>
              <a:rPr lang="en-GB" dirty="0">
                <a:latin typeface="Arial"/>
                <a:cs typeface="Arial"/>
              </a:rPr>
              <a:t>biomass concentration (g L</a:t>
            </a:r>
            <a:r>
              <a:rPr lang="en-GB" baseline="30000" dirty="0">
                <a:latin typeface="Arial"/>
                <a:cs typeface="Arial"/>
              </a:rPr>
              <a:t>−1</a:t>
            </a:r>
            <a:r>
              <a:rPr lang="en-GB" dirty="0">
                <a:latin typeface="Arial"/>
                <a:cs typeface="Arial"/>
              </a:rPr>
              <a:t>)</a:t>
            </a:r>
            <a:r>
              <a:rPr lang="en-GB" dirty="0" smtClean="0">
                <a:latin typeface="Arial"/>
                <a:cs typeface="Arial"/>
              </a:rPr>
              <a:t>; P</a:t>
            </a:r>
            <a:r>
              <a:rPr lang="en-GB" baseline="-25000" dirty="0" smtClean="0">
                <a:latin typeface="Arial"/>
                <a:cs typeface="Arial"/>
              </a:rPr>
              <a:t>max </a:t>
            </a:r>
            <a:r>
              <a:rPr lang="en-GB" dirty="0">
                <a:latin typeface="Arial"/>
                <a:cs typeface="Arial"/>
              </a:rPr>
              <a:t>= </a:t>
            </a:r>
            <a:r>
              <a:rPr lang="en-GB" dirty="0" smtClean="0">
                <a:latin typeface="Arial"/>
                <a:cs typeface="Arial"/>
              </a:rPr>
              <a:t>max. </a:t>
            </a:r>
            <a:r>
              <a:rPr lang="en-GB" dirty="0">
                <a:latin typeface="Arial"/>
                <a:cs typeface="Arial"/>
              </a:rPr>
              <a:t>biomass productivity (g L</a:t>
            </a:r>
            <a:r>
              <a:rPr lang="en-GB" baseline="30000" dirty="0">
                <a:latin typeface="Arial"/>
                <a:cs typeface="Arial"/>
              </a:rPr>
              <a:t>−1</a:t>
            </a:r>
            <a:r>
              <a:rPr lang="en-GB" dirty="0">
                <a:latin typeface="Arial"/>
                <a:cs typeface="Arial"/>
              </a:rPr>
              <a:t> d</a:t>
            </a:r>
            <a:r>
              <a:rPr lang="en-GB" baseline="30000" dirty="0">
                <a:latin typeface="Arial"/>
                <a:cs typeface="Arial"/>
              </a:rPr>
              <a:t>−1</a:t>
            </a:r>
            <a:r>
              <a:rPr lang="en-GB" dirty="0">
                <a:latin typeface="Arial"/>
                <a:cs typeface="Arial"/>
              </a:rPr>
              <a:t>).</a:t>
            </a:r>
            <a:endParaRPr lang="pt-PT" dirty="0">
              <a:latin typeface="Arial"/>
              <a:cs typeface="Arial"/>
            </a:endParaRPr>
          </a:p>
          <a:p>
            <a:pPr algn="just" defTabSz="2952750">
              <a:spcBef>
                <a:spcPct val="50000"/>
              </a:spcBef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r>
              <a:rPr lang="en-GB" b="1" dirty="0"/>
              <a:t>Table </a:t>
            </a:r>
            <a:r>
              <a:rPr lang="en-GB" b="1" dirty="0" smtClean="0"/>
              <a:t>3 </a:t>
            </a:r>
            <a:r>
              <a:rPr lang="en-GB" b="1" dirty="0"/>
              <a:t>– </a:t>
            </a:r>
            <a:r>
              <a:rPr lang="en-GB" dirty="0"/>
              <a:t>Consumption of the different organic carbon sources during mixotrophic growth of </a:t>
            </a:r>
            <a:r>
              <a:rPr lang="en-GB" i="1" dirty="0"/>
              <a:t>Chlorella vulgaris</a:t>
            </a:r>
            <a:endParaRPr lang="pt-PT" i="1" dirty="0"/>
          </a:p>
          <a:p>
            <a:pPr algn="just" defTabSz="2952750">
              <a:spcBef>
                <a:spcPct val="50000"/>
              </a:spcBef>
            </a:pPr>
            <a:endParaRPr lang="en-GB" dirty="0" smtClean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  <a:p>
            <a:pPr algn="just" defTabSz="2952750">
              <a:spcBef>
                <a:spcPct val="50000"/>
              </a:spcBef>
            </a:pPr>
            <a:endParaRPr lang="en-US" dirty="0"/>
          </a:p>
          <a:p>
            <a:pPr algn="just" defTabSz="2952750">
              <a:spcBef>
                <a:spcPct val="50000"/>
              </a:spcBef>
            </a:pPr>
            <a:endParaRPr lang="en-US" dirty="0" smtClean="0"/>
          </a:p>
        </p:txBody>
      </p:sp>
      <p:sp>
        <p:nvSpPr>
          <p:cNvPr id="1041" name="Text Box 214"/>
          <p:cNvSpPr txBox="1">
            <a:spLocks noChangeArrowheads="1"/>
          </p:cNvSpPr>
          <p:nvPr/>
        </p:nvSpPr>
        <p:spPr bwMode="auto">
          <a:xfrm>
            <a:off x="28676600" y="5647101"/>
            <a:ext cx="12817475" cy="23021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defTabSz="2952750">
              <a:spcBef>
                <a:spcPct val="50000"/>
              </a:spcBef>
            </a:pPr>
            <a:endParaRPr lang="en-US" sz="3600" b="1" dirty="0" smtClean="0"/>
          </a:p>
          <a:p>
            <a:pPr algn="just" defTabSz="2952750">
              <a:spcBef>
                <a:spcPct val="50000"/>
              </a:spcBef>
            </a:pPr>
            <a:endParaRPr lang="en-US" sz="3600" b="1" dirty="0"/>
          </a:p>
          <a:p>
            <a:pPr algn="just" defTabSz="2952750">
              <a:spcBef>
                <a:spcPct val="50000"/>
              </a:spcBef>
            </a:pPr>
            <a:endParaRPr lang="en-US" sz="3600" b="1" dirty="0" smtClean="0"/>
          </a:p>
          <a:p>
            <a:pPr algn="just" defTabSz="2952750">
              <a:spcBef>
                <a:spcPct val="50000"/>
              </a:spcBef>
            </a:pPr>
            <a:endParaRPr lang="en-US" sz="3600" b="1" dirty="0"/>
          </a:p>
          <a:p>
            <a:pPr algn="just" defTabSz="2952750">
              <a:spcBef>
                <a:spcPct val="50000"/>
              </a:spcBef>
            </a:pPr>
            <a:endParaRPr lang="en-US" sz="3600" b="1" dirty="0" smtClean="0"/>
          </a:p>
          <a:p>
            <a:pPr algn="just" defTabSz="2952750">
              <a:spcBef>
                <a:spcPct val="50000"/>
              </a:spcBef>
            </a:pPr>
            <a:endParaRPr lang="en-US" sz="3600" b="1" dirty="0"/>
          </a:p>
          <a:p>
            <a:pPr algn="just" defTabSz="2952750">
              <a:spcBef>
                <a:spcPct val="50000"/>
              </a:spcBef>
            </a:pPr>
            <a:endParaRPr lang="en-US" sz="3600" b="1" dirty="0" smtClean="0"/>
          </a:p>
          <a:p>
            <a:pPr algn="just" defTabSz="2952750">
              <a:spcBef>
                <a:spcPct val="50000"/>
              </a:spcBef>
            </a:pPr>
            <a:endParaRPr lang="en-US" sz="3600" b="1" dirty="0"/>
          </a:p>
          <a:p>
            <a:pPr algn="just" defTabSz="2952750">
              <a:spcBef>
                <a:spcPct val="50000"/>
              </a:spcBef>
            </a:pPr>
            <a:r>
              <a:rPr lang="en-GB" dirty="0"/>
              <a:t>Figure 1 – C</a:t>
            </a:r>
            <a:r>
              <a:rPr lang="en-GB" dirty="0" smtClean="0"/>
              <a:t>omparison of lipid productivity between photoautotrophic </a:t>
            </a:r>
            <a:r>
              <a:rPr lang="en-GB" dirty="0"/>
              <a:t>and mixotrophic growth of </a:t>
            </a:r>
            <a:r>
              <a:rPr lang="en-GB" i="1" dirty="0"/>
              <a:t>Chlorella </a:t>
            </a:r>
            <a:r>
              <a:rPr lang="en-GB" i="1" dirty="0" smtClean="0"/>
              <a:t>vulgaris</a:t>
            </a:r>
          </a:p>
          <a:p>
            <a:pPr algn="just" defTabSz="2952750">
              <a:spcBef>
                <a:spcPct val="50000"/>
              </a:spcBef>
            </a:pPr>
            <a:endParaRPr lang="pt-PT" dirty="0"/>
          </a:p>
          <a:p>
            <a:pPr algn="just" defTabSz="2952750">
              <a:spcBef>
                <a:spcPct val="50000"/>
              </a:spcBef>
            </a:pPr>
            <a:endParaRPr lang="en-US" sz="3600" b="1" dirty="0" smtClean="0"/>
          </a:p>
          <a:p>
            <a:pPr algn="just" defTabSz="2952750">
              <a:spcBef>
                <a:spcPct val="50000"/>
              </a:spcBef>
            </a:pPr>
            <a:endParaRPr lang="en-US" sz="3600" b="1" dirty="0" smtClean="0"/>
          </a:p>
          <a:p>
            <a:pPr algn="just" defTabSz="2952750">
              <a:spcBef>
                <a:spcPct val="50000"/>
              </a:spcBef>
            </a:pPr>
            <a:endParaRPr lang="en-US" sz="3600" b="1" dirty="0"/>
          </a:p>
          <a:p>
            <a:pPr algn="just" defTabSz="2952750">
              <a:spcBef>
                <a:spcPct val="50000"/>
              </a:spcBef>
            </a:pPr>
            <a:endParaRPr lang="en-US" sz="3600" b="1" dirty="0" smtClean="0"/>
          </a:p>
          <a:p>
            <a:pPr algn="just" defTabSz="2952750">
              <a:spcBef>
                <a:spcPct val="50000"/>
              </a:spcBef>
            </a:pPr>
            <a:endParaRPr lang="en-US" sz="3600" b="1" dirty="0"/>
          </a:p>
          <a:p>
            <a:pPr algn="just" defTabSz="2952750">
              <a:spcBef>
                <a:spcPct val="50000"/>
              </a:spcBef>
            </a:pPr>
            <a:endParaRPr lang="en-US" sz="3600" b="1" dirty="0" smtClean="0"/>
          </a:p>
          <a:p>
            <a:pPr algn="just" defTabSz="2952750">
              <a:spcBef>
                <a:spcPct val="50000"/>
              </a:spcBef>
            </a:pPr>
            <a:endParaRPr lang="en-US" sz="3600" b="1" dirty="0"/>
          </a:p>
          <a:p>
            <a:pPr algn="just" defTabSz="2952750">
              <a:spcBef>
                <a:spcPct val="50000"/>
              </a:spcBef>
            </a:pPr>
            <a:r>
              <a:rPr lang="en-GB" sz="3600" dirty="0" smtClean="0"/>
              <a:t>Figure 2 </a:t>
            </a:r>
            <a:r>
              <a:rPr lang="en-GB" sz="3600" dirty="0"/>
              <a:t>– Comparison of </a:t>
            </a:r>
            <a:r>
              <a:rPr lang="en-GB" sz="3600" dirty="0" smtClean="0"/>
              <a:t>starch </a:t>
            </a:r>
            <a:r>
              <a:rPr lang="en-GB" sz="3600" dirty="0"/>
              <a:t>productivity between photoautotrophic and mixotrophic growth of </a:t>
            </a:r>
            <a:r>
              <a:rPr lang="en-GB" sz="3600" i="1" dirty="0"/>
              <a:t>Chlorella </a:t>
            </a:r>
            <a:r>
              <a:rPr lang="en-GB" sz="3600" i="1" dirty="0" smtClean="0"/>
              <a:t>vulgaris</a:t>
            </a:r>
          </a:p>
          <a:p>
            <a:pPr algn="just" defTabSz="2952750">
              <a:spcBef>
                <a:spcPct val="50000"/>
              </a:spcBef>
            </a:pPr>
            <a:endParaRPr lang="en-US" sz="3600" b="1" dirty="0"/>
          </a:p>
          <a:p>
            <a:pPr algn="just" defTabSz="2952750">
              <a:spcBef>
                <a:spcPct val="50000"/>
              </a:spcBef>
            </a:pPr>
            <a:r>
              <a:rPr lang="en-US" sz="3600" b="1" dirty="0" smtClean="0"/>
              <a:t>Conclusions</a:t>
            </a:r>
          </a:p>
          <a:p>
            <a:pPr algn="just" defTabSz="2952750">
              <a:spcBef>
                <a:spcPct val="50000"/>
              </a:spcBef>
            </a:pPr>
            <a:r>
              <a:rPr lang="en-GB" dirty="0"/>
              <a:t>Biomass productivity and, inherently, </a:t>
            </a:r>
            <a:r>
              <a:rPr lang="en-GB" dirty="0" smtClean="0"/>
              <a:t>the lipid and starch </a:t>
            </a:r>
            <a:r>
              <a:rPr lang="en-GB" dirty="0"/>
              <a:t>productivity</a:t>
            </a:r>
            <a:r>
              <a:rPr lang="en-GB" dirty="0" smtClean="0"/>
              <a:t> was </a:t>
            </a:r>
            <a:r>
              <a:rPr lang="en-GB" dirty="0"/>
              <a:t>stimulated by CW and CWH, suggesting that this industrial by-product could be used as a low-cost supplement for the mixotrophic growth of </a:t>
            </a:r>
            <a:r>
              <a:rPr lang="en-GB" i="1" dirty="0"/>
              <a:t>Chlorella vulgaris</a:t>
            </a:r>
            <a:r>
              <a:rPr lang="en-GB" dirty="0" smtClean="0"/>
              <a:t>.</a:t>
            </a:r>
            <a:endParaRPr lang="pt-PT" dirty="0"/>
          </a:p>
          <a:p>
            <a:pPr defTabSz="2952750">
              <a:spcBef>
                <a:spcPts val="600"/>
              </a:spcBef>
            </a:pPr>
            <a:endParaRPr lang="en-GB" sz="3600" b="1" smtClean="0"/>
          </a:p>
          <a:p>
            <a:pPr defTabSz="2952750">
              <a:spcBef>
                <a:spcPts val="600"/>
              </a:spcBef>
            </a:pPr>
            <a:endParaRPr lang="en-GB" sz="3600" b="1" dirty="0" smtClean="0"/>
          </a:p>
          <a:p>
            <a:pPr defTabSz="2952750">
              <a:spcBef>
                <a:spcPts val="600"/>
              </a:spcBef>
            </a:pPr>
            <a:r>
              <a:rPr lang="en-GB" sz="3600" b="1" dirty="0" smtClean="0"/>
              <a:t>Acknowledgements</a:t>
            </a:r>
            <a:endParaRPr lang="en-US" sz="3600" dirty="0"/>
          </a:p>
          <a:p>
            <a:pPr defTabSz="2952750">
              <a:spcBef>
                <a:spcPts val="600"/>
              </a:spcBef>
            </a:pPr>
            <a:r>
              <a:rPr lang="en-US" dirty="0">
                <a:latin typeface="Arial"/>
                <a:cs typeface="Arial"/>
              </a:rPr>
              <a:t>This work was supported by </a:t>
            </a:r>
            <a:r>
              <a:rPr lang="en-US" dirty="0" err="1">
                <a:latin typeface="Arial"/>
                <a:cs typeface="Arial"/>
              </a:rPr>
              <a:t>Fundação</a:t>
            </a:r>
            <a:r>
              <a:rPr lang="en-US" dirty="0">
                <a:latin typeface="Arial"/>
                <a:cs typeface="Arial"/>
              </a:rPr>
              <a:t> </a:t>
            </a:r>
            <a:r>
              <a:rPr lang="en-US" dirty="0" err="1">
                <a:latin typeface="Arial"/>
                <a:cs typeface="Arial"/>
              </a:rPr>
              <a:t>para</a:t>
            </a:r>
            <a:r>
              <a:rPr lang="en-US" dirty="0">
                <a:latin typeface="Arial"/>
                <a:cs typeface="Arial"/>
              </a:rPr>
              <a:t> a </a:t>
            </a:r>
            <a:r>
              <a:rPr lang="en-US" dirty="0" err="1">
                <a:latin typeface="Arial"/>
                <a:cs typeface="Arial"/>
              </a:rPr>
              <a:t>Ciência</a:t>
            </a:r>
            <a:r>
              <a:rPr lang="en-US" dirty="0">
                <a:latin typeface="Arial"/>
                <a:cs typeface="Arial"/>
              </a:rPr>
              <a:t> e a </a:t>
            </a:r>
            <a:r>
              <a:rPr lang="en-US" dirty="0" err="1">
                <a:latin typeface="Arial"/>
                <a:cs typeface="Arial"/>
              </a:rPr>
              <a:t>Tecnologia</a:t>
            </a:r>
            <a:r>
              <a:rPr lang="en-US" dirty="0">
                <a:latin typeface="Arial"/>
                <a:cs typeface="Arial"/>
              </a:rPr>
              <a:t> through </a:t>
            </a:r>
            <a:r>
              <a:rPr lang="en-US" dirty="0" smtClean="0">
                <a:latin typeface="Arial"/>
                <a:cs typeface="Arial"/>
              </a:rPr>
              <a:t>B</a:t>
            </a:r>
            <a:r>
              <a:rPr lang="en-US" dirty="0">
                <a:latin typeface="Arial"/>
                <a:cs typeface="Arial"/>
              </a:rPr>
              <a:t>. Fernandes grant SFRH/BD/44724/</a:t>
            </a:r>
            <a:r>
              <a:rPr lang="en-US" dirty="0" smtClean="0">
                <a:latin typeface="Arial"/>
                <a:cs typeface="Arial"/>
              </a:rPr>
              <a:t>2008 and G</a:t>
            </a:r>
            <a:r>
              <a:rPr lang="en-US" dirty="0">
                <a:latin typeface="Arial"/>
                <a:cs typeface="Arial"/>
              </a:rPr>
              <a:t>. </a:t>
            </a:r>
            <a:r>
              <a:rPr lang="en-US" dirty="0" err="1">
                <a:latin typeface="Arial"/>
                <a:cs typeface="Arial"/>
              </a:rPr>
              <a:t>Dragone</a:t>
            </a:r>
            <a:r>
              <a:rPr lang="en-US" dirty="0">
                <a:latin typeface="Arial"/>
                <a:cs typeface="Arial"/>
              </a:rPr>
              <a:t> grant SFRH/BPD/44935/</a:t>
            </a:r>
            <a:r>
              <a:rPr lang="en-US" dirty="0" smtClean="0">
                <a:latin typeface="Arial"/>
                <a:cs typeface="Arial"/>
              </a:rPr>
              <a:t>2008</a:t>
            </a:r>
            <a:r>
              <a:rPr lang="en-US" sz="3600" dirty="0" smtClean="0">
                <a:latin typeface="Arial"/>
                <a:cs typeface="Arial"/>
              </a:rPr>
              <a:t>.</a:t>
            </a:r>
            <a:endParaRPr lang="en-US" sz="3600" dirty="0">
              <a:latin typeface="Arial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5998" y="7081143"/>
            <a:ext cx="3175000" cy="3162300"/>
          </a:xfrm>
          <a:prstGeom prst="rect">
            <a:avLst/>
          </a:prstGeom>
          <a:ln>
            <a:solidFill>
              <a:srgbClr val="FF6600"/>
            </a:solidFill>
          </a:ln>
        </p:spPr>
      </p:pic>
      <p:pic>
        <p:nvPicPr>
          <p:cNvPr id="6" name="Picture 5"/>
          <p:cNvPicPr preferRelativeResize="0"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1025998" y="12404035"/>
            <a:ext cx="3168000" cy="3168000"/>
          </a:xfrm>
          <a:prstGeom prst="rect">
            <a:avLst/>
          </a:prstGeom>
          <a:ln>
            <a:solidFill>
              <a:srgbClr val="A5D1F9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098006" y="6355011"/>
            <a:ext cx="30963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Microalgae</a:t>
            </a:r>
            <a:endParaRPr lang="en-US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593950" y="11602883"/>
            <a:ext cx="396044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Cheese Whey (CW)</a:t>
            </a:r>
            <a:endParaRPr lang="en-US" u="sng" dirty="0"/>
          </a:p>
        </p:txBody>
      </p:sp>
      <p:grpSp>
        <p:nvGrpSpPr>
          <p:cNvPr id="25" name="Group 24"/>
          <p:cNvGrpSpPr/>
          <p:nvPr/>
        </p:nvGrpSpPr>
        <p:grpSpPr>
          <a:xfrm>
            <a:off x="4266358" y="6249219"/>
            <a:ext cx="9297416" cy="4930328"/>
            <a:chOff x="4266358" y="6249219"/>
            <a:chExt cx="9297416" cy="4930328"/>
          </a:xfrm>
        </p:grpSpPr>
        <p:grpSp>
          <p:nvGrpSpPr>
            <p:cNvPr id="8" name="Group 7"/>
            <p:cNvGrpSpPr/>
            <p:nvPr/>
          </p:nvGrpSpPr>
          <p:grpSpPr>
            <a:xfrm>
              <a:off x="6157789" y="6249219"/>
              <a:ext cx="7405985" cy="4930328"/>
              <a:chOff x="6157789" y="5994971"/>
              <a:chExt cx="7405985" cy="4930328"/>
            </a:xfrm>
          </p:grpSpPr>
          <p:sp>
            <p:nvSpPr>
              <p:cNvPr id="16" name="Rectângulo 21"/>
              <p:cNvSpPr>
                <a:spLocks noChangeArrowheads="1"/>
              </p:cNvSpPr>
              <p:nvPr/>
            </p:nvSpPr>
            <p:spPr bwMode="auto">
              <a:xfrm>
                <a:off x="6191124" y="5994971"/>
                <a:ext cx="7372650" cy="1428750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just"/>
                <a:r>
                  <a:rPr lang="en-US" dirty="0" smtClean="0"/>
                  <a:t>Accumulate </a:t>
                </a:r>
                <a:r>
                  <a:rPr lang="en-US" dirty="0"/>
                  <a:t>high amounts of lipids and </a:t>
                </a:r>
                <a:r>
                  <a:rPr lang="en-US" dirty="0" smtClean="0"/>
                  <a:t>starch, used </a:t>
                </a:r>
                <a:r>
                  <a:rPr lang="en-US" dirty="0"/>
                  <a:t>to produce biodiesel and </a:t>
                </a:r>
                <a:r>
                  <a:rPr lang="en-US" dirty="0" smtClean="0"/>
                  <a:t>bioethanol.</a:t>
                </a:r>
                <a:endParaRPr lang="en-US" sz="3200" dirty="0">
                  <a:solidFill>
                    <a:srgbClr val="0033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" name="Rectângulo 22"/>
              <p:cNvSpPr>
                <a:spLocks noChangeArrowheads="1"/>
              </p:cNvSpPr>
              <p:nvPr/>
            </p:nvSpPr>
            <p:spPr bwMode="auto">
              <a:xfrm>
                <a:off x="6192712" y="7638033"/>
                <a:ext cx="7371062" cy="1428750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r>
                  <a:rPr lang="en-US" dirty="0" smtClean="0">
                    <a:solidFill>
                      <a:srgbClr val="003300"/>
                    </a:solidFill>
                    <a:latin typeface="Arial"/>
                    <a:cs typeface="Arial"/>
                  </a:rPr>
                  <a:t>Mitigation of approximately </a:t>
                </a:r>
                <a:r>
                  <a:rPr lang="en-US" dirty="0">
                    <a:solidFill>
                      <a:srgbClr val="003300"/>
                    </a:solidFill>
                    <a:latin typeface="Arial"/>
                    <a:cs typeface="Arial"/>
                  </a:rPr>
                  <a:t>500 kg of CO</a:t>
                </a:r>
                <a:r>
                  <a:rPr lang="en-US" baseline="-25000" dirty="0">
                    <a:solidFill>
                      <a:srgbClr val="003300"/>
                    </a:solidFill>
                    <a:latin typeface="Arial"/>
                    <a:cs typeface="Arial"/>
                  </a:rPr>
                  <a:t>2</a:t>
                </a:r>
                <a:r>
                  <a:rPr lang="en-US" dirty="0">
                    <a:solidFill>
                      <a:srgbClr val="003300"/>
                    </a:solidFill>
                    <a:latin typeface="Arial"/>
                    <a:cs typeface="Arial"/>
                  </a:rPr>
                  <a:t> per 400 kg of microalgal biomass</a:t>
                </a:r>
                <a:endParaRPr lang="en-US" sz="3200" dirty="0">
                  <a:solidFill>
                    <a:srgbClr val="0033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8" name="Rectângulo 23"/>
              <p:cNvSpPr>
                <a:spLocks noChangeArrowheads="1"/>
              </p:cNvSpPr>
              <p:nvPr/>
            </p:nvSpPr>
            <p:spPr bwMode="auto">
              <a:xfrm>
                <a:off x="6157789" y="9496549"/>
                <a:ext cx="7405985" cy="1428750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just"/>
                <a:r>
                  <a:rPr lang="en-GB" dirty="0" smtClean="0"/>
                  <a:t>Traditional growth techniques, presents </a:t>
                </a:r>
                <a:r>
                  <a:rPr lang="en-GB" dirty="0"/>
                  <a:t>several drawbacks, with consequent limitation on algal </a:t>
                </a:r>
                <a:r>
                  <a:rPr lang="en-GB" dirty="0" smtClean="0"/>
                  <a:t>productivity</a:t>
                </a:r>
                <a:r>
                  <a:rPr lang="pt-PT" dirty="0" smtClean="0"/>
                  <a:t>.</a:t>
                </a:r>
                <a:endParaRPr lang="en-US" sz="3200" dirty="0">
                  <a:solidFill>
                    <a:srgbClr val="003300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4266358" y="7147099"/>
              <a:ext cx="1800200" cy="3168352"/>
              <a:chOff x="4266358" y="7147099"/>
              <a:chExt cx="1800200" cy="3168352"/>
            </a:xfrm>
          </p:grpSpPr>
          <p:cxnSp>
            <p:nvCxnSpPr>
              <p:cNvPr id="11" name="Straight Arrow Connector 10"/>
              <p:cNvCxnSpPr/>
              <p:nvPr/>
            </p:nvCxnSpPr>
            <p:spPr bwMode="auto">
              <a:xfrm flipV="1">
                <a:off x="4266358" y="7147099"/>
                <a:ext cx="1800200" cy="1512168"/>
              </a:xfrm>
              <a:prstGeom prst="straightConnector1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0" name="Straight Arrow Connector 19"/>
              <p:cNvCxnSpPr/>
              <p:nvPr/>
            </p:nvCxnSpPr>
            <p:spPr bwMode="auto">
              <a:xfrm>
                <a:off x="4266358" y="8659267"/>
                <a:ext cx="1728192" cy="1656184"/>
              </a:xfrm>
              <a:prstGeom prst="straightConnector1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22" name="Straight Arrow Connector 21"/>
              <p:cNvCxnSpPr/>
              <p:nvPr/>
            </p:nvCxnSpPr>
            <p:spPr bwMode="auto">
              <a:xfrm>
                <a:off x="4266358" y="8659267"/>
                <a:ext cx="1656184" cy="0"/>
              </a:xfrm>
              <a:prstGeom prst="straightConnector1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  <p:grpSp>
        <p:nvGrpSpPr>
          <p:cNvPr id="26" name="Group 25"/>
          <p:cNvGrpSpPr/>
          <p:nvPr/>
        </p:nvGrpSpPr>
        <p:grpSpPr>
          <a:xfrm>
            <a:off x="4266358" y="11793835"/>
            <a:ext cx="9289032" cy="4786312"/>
            <a:chOff x="4122342" y="11721827"/>
            <a:chExt cx="9289032" cy="4786312"/>
          </a:xfrm>
        </p:grpSpPr>
        <p:grpSp>
          <p:nvGrpSpPr>
            <p:cNvPr id="9" name="Group 8"/>
            <p:cNvGrpSpPr/>
            <p:nvPr/>
          </p:nvGrpSpPr>
          <p:grpSpPr>
            <a:xfrm>
              <a:off x="6005389" y="11721827"/>
              <a:ext cx="7405985" cy="4786312"/>
              <a:chOff x="6005389" y="11721827"/>
              <a:chExt cx="7405985" cy="4786312"/>
            </a:xfrm>
          </p:grpSpPr>
          <p:sp>
            <p:nvSpPr>
              <p:cNvPr id="13" name="Rectângulo 21"/>
              <p:cNvSpPr>
                <a:spLocks noChangeArrowheads="1"/>
              </p:cNvSpPr>
              <p:nvPr/>
            </p:nvSpPr>
            <p:spPr bwMode="auto">
              <a:xfrm>
                <a:off x="6038724" y="11721827"/>
                <a:ext cx="7372650" cy="1428750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n-GB" dirty="0"/>
                  <a:t>B</a:t>
                </a:r>
                <a:r>
                  <a:rPr lang="en-GB" dirty="0" smtClean="0"/>
                  <a:t>y</a:t>
                </a:r>
                <a:r>
                  <a:rPr lang="en-GB" dirty="0"/>
                  <a:t>-product derived from </a:t>
                </a:r>
                <a:r>
                  <a:rPr lang="en-GB" dirty="0" smtClean="0"/>
                  <a:t>cheese making process,</a:t>
                </a:r>
                <a:r>
                  <a:rPr lang="pt-PT" dirty="0" smtClean="0"/>
                  <a:t> which </a:t>
                </a:r>
                <a:r>
                  <a:rPr lang="en-GB" dirty="0" smtClean="0"/>
                  <a:t>major </a:t>
                </a:r>
                <a:r>
                  <a:rPr lang="en-GB" dirty="0"/>
                  <a:t>components are </a:t>
                </a:r>
                <a:r>
                  <a:rPr lang="en-GB" dirty="0" smtClean="0"/>
                  <a:t>lactose, proteins and lipids.</a:t>
                </a:r>
                <a:endParaRPr lang="en-US" sz="3200" dirty="0">
                  <a:solidFill>
                    <a:srgbClr val="0033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4" name="Rectângulo 22"/>
              <p:cNvSpPr>
                <a:spLocks noChangeArrowheads="1"/>
              </p:cNvSpPr>
              <p:nvPr/>
            </p:nvSpPr>
            <p:spPr bwMode="auto">
              <a:xfrm>
                <a:off x="6040312" y="13423205"/>
                <a:ext cx="7371062" cy="1428750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r>
                  <a:rPr lang="en-GB" dirty="0" smtClean="0"/>
                  <a:t>Polluting </a:t>
                </a:r>
                <a:r>
                  <a:rPr lang="en-GB" dirty="0"/>
                  <a:t>waste stream</a:t>
                </a:r>
                <a:r>
                  <a:rPr lang="pt-PT" dirty="0"/>
                  <a:t> </a:t>
                </a:r>
                <a:r>
                  <a:rPr lang="pt-PT" dirty="0" smtClean="0"/>
                  <a:t>- </a:t>
                </a:r>
                <a:r>
                  <a:rPr lang="en-GB" dirty="0" smtClean="0"/>
                  <a:t>To </a:t>
                </a:r>
                <a:r>
                  <a:rPr lang="en-GB" dirty="0"/>
                  <a:t>make 1 kg of cheese, 10 L of whey is generated</a:t>
                </a:r>
                <a:r>
                  <a:rPr lang="pt-PT" dirty="0"/>
                  <a:t> </a:t>
                </a:r>
                <a:endParaRPr lang="en-US" sz="3200" dirty="0">
                  <a:solidFill>
                    <a:srgbClr val="003300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5" name="Rectângulo 23"/>
              <p:cNvSpPr>
                <a:spLocks noChangeArrowheads="1"/>
              </p:cNvSpPr>
              <p:nvPr/>
            </p:nvSpPr>
            <p:spPr bwMode="auto">
              <a:xfrm>
                <a:off x="6005389" y="15079389"/>
                <a:ext cx="7405985" cy="1428750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just"/>
                <a:r>
                  <a:rPr lang="en-US" sz="3200" dirty="0" smtClean="0">
                    <a:solidFill>
                      <a:srgbClr val="003300"/>
                    </a:solidFill>
                    <a:latin typeface="Arial"/>
                    <a:cs typeface="Arial"/>
                  </a:rPr>
                  <a:t>Biological </a:t>
                </a:r>
                <a:r>
                  <a:rPr lang="en-US" sz="3200" dirty="0">
                    <a:solidFill>
                      <a:srgbClr val="003300"/>
                    </a:solidFill>
                    <a:latin typeface="Arial"/>
                    <a:cs typeface="Arial"/>
                  </a:rPr>
                  <a:t>treatment by conventional aerobic process is very expensive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4122342" y="12547699"/>
              <a:ext cx="1800200" cy="3168352"/>
              <a:chOff x="4266358" y="7147099"/>
              <a:chExt cx="1800200" cy="3168352"/>
            </a:xfrm>
          </p:grpSpPr>
          <p:cxnSp>
            <p:nvCxnSpPr>
              <p:cNvPr id="35" name="Straight Arrow Connector 34"/>
              <p:cNvCxnSpPr/>
              <p:nvPr/>
            </p:nvCxnSpPr>
            <p:spPr bwMode="auto">
              <a:xfrm flipV="1">
                <a:off x="4266358" y="7147099"/>
                <a:ext cx="1800200" cy="1512168"/>
              </a:xfrm>
              <a:prstGeom prst="straightConnector1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6" name="Straight Arrow Connector 35"/>
              <p:cNvCxnSpPr/>
              <p:nvPr/>
            </p:nvCxnSpPr>
            <p:spPr bwMode="auto">
              <a:xfrm>
                <a:off x="4266358" y="8659267"/>
                <a:ext cx="1728192" cy="1656184"/>
              </a:xfrm>
              <a:prstGeom prst="straightConnector1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37" name="Straight Arrow Connector 36"/>
              <p:cNvCxnSpPr/>
              <p:nvPr/>
            </p:nvCxnSpPr>
            <p:spPr bwMode="auto">
              <a:xfrm>
                <a:off x="4266358" y="8659267"/>
                <a:ext cx="1656184" cy="0"/>
              </a:xfrm>
              <a:prstGeom prst="straightConnector1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</p:grp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034182"/>
              </p:ext>
            </p:extLst>
          </p:nvPr>
        </p:nvGraphicFramePr>
        <p:xfrm>
          <a:off x="1314030" y="24789059"/>
          <a:ext cx="12114000" cy="23164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760640"/>
                <a:gridCol w="63533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Growth Conditions</a:t>
                      </a:r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Carbon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Source</a:t>
                      </a:r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A5D1F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Photoautotrophic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CO</a:t>
                      </a:r>
                      <a:r>
                        <a:rPr lang="en-US" sz="3200" baseline="-25000" dirty="0" smtClean="0">
                          <a:latin typeface="Arial"/>
                          <a:cs typeface="Arial"/>
                        </a:rPr>
                        <a:t>2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Mixotrophic</a:t>
                      </a:r>
                      <a:r>
                        <a:rPr lang="en-US" sz="3200" baseline="-25000" dirty="0" smtClean="0">
                          <a:latin typeface="Arial"/>
                          <a:cs typeface="Arial"/>
                        </a:rPr>
                        <a:t> CW</a:t>
                      </a:r>
                      <a:endParaRPr lang="en-US" sz="3200" baseline="-25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+mn-lt"/>
                          <a:cs typeface="Arial"/>
                        </a:rPr>
                        <a:t>CO</a:t>
                      </a:r>
                      <a:r>
                        <a:rPr lang="en-US" sz="3200" baseline="-25000" dirty="0" smtClean="0">
                          <a:latin typeface="+mn-lt"/>
                          <a:cs typeface="Arial"/>
                        </a:rPr>
                        <a:t>2 </a:t>
                      </a:r>
                      <a:r>
                        <a:rPr lang="en-US" sz="3200" baseline="0" dirty="0" smtClean="0">
                          <a:latin typeface="+mn-lt"/>
                          <a:cs typeface="Arial"/>
                        </a:rPr>
                        <a:t>+ </a:t>
                      </a:r>
                      <a:r>
                        <a:rPr lang="en-GB" sz="32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Cheese whey</a:t>
                      </a:r>
                      <a:r>
                        <a:rPr lang="en-GB" sz="3200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(1)</a:t>
                      </a:r>
                      <a:r>
                        <a:rPr lang="pt-PT" sz="3200" baseline="30000" dirty="0" smtClean="0">
                          <a:effectLst/>
                        </a:rPr>
                        <a:t> </a:t>
                      </a:r>
                      <a:endParaRPr lang="en-US" sz="3200" baseline="3000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+mn-lt"/>
                          <a:cs typeface="Arial"/>
                        </a:rPr>
                        <a:t>Mixotrophic</a:t>
                      </a:r>
                      <a:r>
                        <a:rPr lang="en-US" sz="3200" baseline="-25000" dirty="0" smtClean="0">
                          <a:latin typeface="+mn-lt"/>
                          <a:cs typeface="Arial"/>
                        </a:rPr>
                        <a:t> CW</a:t>
                      </a:r>
                      <a:r>
                        <a:rPr lang="en-US" sz="3200" baseline="-25000" dirty="0" smtClean="0">
                          <a:latin typeface="Arial"/>
                          <a:cs typeface="Arial"/>
                        </a:rPr>
                        <a:t>H</a:t>
                      </a:r>
                      <a:endParaRPr lang="en-US" sz="3200" baseline="-25000" dirty="0" smtClean="0">
                        <a:latin typeface="+mn-lt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+mn-lt"/>
                          <a:cs typeface="Arial"/>
                        </a:rPr>
                        <a:t>CO</a:t>
                      </a:r>
                      <a:r>
                        <a:rPr lang="en-US" sz="3200" baseline="-25000" dirty="0" smtClean="0">
                          <a:latin typeface="+mn-lt"/>
                          <a:cs typeface="Arial"/>
                        </a:rPr>
                        <a:t>2 </a:t>
                      </a:r>
                      <a:r>
                        <a:rPr lang="en-US" sz="3200" baseline="0" dirty="0" smtClean="0">
                          <a:latin typeface="+mn-lt"/>
                          <a:cs typeface="Arial"/>
                        </a:rPr>
                        <a:t>+ </a:t>
                      </a:r>
                      <a:r>
                        <a:rPr lang="en-GB" sz="3200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Cheese whey hydrolysate</a:t>
                      </a:r>
                      <a:r>
                        <a:rPr lang="en-GB" sz="3200" kern="1200" baseline="300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(2) </a:t>
                      </a:r>
                      <a:endParaRPr lang="en-US" sz="3200" baseline="30000" dirty="0" smtClean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970214" y="23780947"/>
            <a:ext cx="1846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9" name="Imagem 28" descr="photobioreactors.jpg"/>
          <p:cNvPicPr>
            <a:picLocks noChangeAspect="1"/>
          </p:cNvPicPr>
          <p:nvPr/>
        </p:nvPicPr>
        <p:blipFill>
          <a:blip r:embed="rId8" cstate="print"/>
          <a:srcRect l="3644" t="2736" r="1822"/>
          <a:stretch>
            <a:fillRect/>
          </a:stretch>
        </p:blipFill>
        <p:spPr bwMode="auto">
          <a:xfrm>
            <a:off x="18811974" y="7319640"/>
            <a:ext cx="4710881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031810"/>
              </p:ext>
            </p:extLst>
          </p:nvPr>
        </p:nvGraphicFramePr>
        <p:xfrm>
          <a:off x="15067558" y="20036531"/>
          <a:ext cx="12313368" cy="28956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839884"/>
                <a:gridCol w="2712844"/>
                <a:gridCol w="2592288"/>
                <a:gridCol w="3168352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sz="32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Growth Conditions</a:t>
                      </a:r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D1F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Growth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Parameters </a:t>
                      </a:r>
                      <a:r>
                        <a:rPr lang="en-US" sz="3200" baseline="300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D1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A5D1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A5D1F9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μ</a:t>
                      </a:r>
                      <a:r>
                        <a:rPr lang="en-US" sz="3200" baseline="-25000" dirty="0" err="1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max</a:t>
                      </a:r>
                      <a:r>
                        <a:rPr lang="en-US" sz="3200" baseline="-250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(d</a:t>
                      </a:r>
                      <a:r>
                        <a:rPr lang="en-US" sz="3200" baseline="300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-1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lang="en-US" sz="3200" baseline="-250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en-US" sz="3200" baseline="-250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lang="en-US" sz="3200" baseline="-25000" dirty="0" err="1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max</a:t>
                      </a:r>
                      <a:r>
                        <a:rPr lang="en-US" sz="3200" baseline="-250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(g L</a:t>
                      </a:r>
                      <a:r>
                        <a:rPr lang="en-US" sz="3200" baseline="300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-1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err="1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lang="en-US" sz="3200" baseline="-25000" dirty="0" err="1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max</a:t>
                      </a:r>
                      <a:r>
                        <a:rPr lang="en-US" sz="3200" baseline="-250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(g L</a:t>
                      </a:r>
                      <a:r>
                        <a:rPr lang="en-US" sz="3200" baseline="300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-1 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lang="en-US" sz="3200" baseline="300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-1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lang="en-US" sz="32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1F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Photoautotrophic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0.13 ± 0.04 a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1.22 ± 0.12 a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0.103 ± 0.022 a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Mixotrophic</a:t>
                      </a:r>
                      <a:r>
                        <a:rPr lang="en-US" sz="3200" baseline="-25000" dirty="0" smtClean="0">
                          <a:latin typeface="Arial"/>
                          <a:cs typeface="Arial"/>
                        </a:rPr>
                        <a:t> CW</a:t>
                      </a:r>
                      <a:endParaRPr lang="en-US" sz="3200" baseline="-250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0.13 ± 0.04 a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1.98 ± 0.43 b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0.316 ± 0.101 b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Arial"/>
                          <a:cs typeface="Arial"/>
                        </a:rPr>
                        <a:t>Mixotrophic</a:t>
                      </a:r>
                      <a:r>
                        <a:rPr lang="en-US" sz="3200" baseline="-25000" dirty="0" smtClean="0">
                          <a:latin typeface="Arial"/>
                          <a:cs typeface="Arial"/>
                        </a:rPr>
                        <a:t> CWH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0.42 ± 0.16 a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3.58 ± 0.12 c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0.739 ± 0.035 c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837406"/>
              </p:ext>
            </p:extLst>
          </p:nvPr>
        </p:nvGraphicFramePr>
        <p:xfrm>
          <a:off x="15139566" y="26373235"/>
          <a:ext cx="12313368" cy="23164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839884"/>
                <a:gridCol w="2712844"/>
                <a:gridCol w="2592288"/>
                <a:gridCol w="3168352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sz="3200" dirty="0" smtClean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Growth Conditions</a:t>
                      </a:r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D1F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Organic Carbon Source</a:t>
                      </a: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 Consumption (%)</a:t>
                      </a:r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D1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A5D1F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A5D1F9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Glucose</a:t>
                      </a:r>
                      <a:endParaRPr lang="en-US" sz="3200" baseline="-250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Arial"/>
                          <a:cs typeface="Arial"/>
                        </a:rPr>
                        <a:t>Galactose</a:t>
                      </a:r>
                      <a:endParaRPr lang="en-US" sz="32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smtClean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Lactose</a:t>
                      </a:r>
                      <a:endParaRPr lang="en-US" sz="3200" dirty="0" smtClean="0">
                        <a:solidFill>
                          <a:srgbClr val="000000"/>
                        </a:solidFill>
                        <a:latin typeface="+mn-lt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1F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Mixotrophic</a:t>
                      </a:r>
                      <a:r>
                        <a:rPr lang="en-US" sz="3200" baseline="-25000" dirty="0" smtClean="0">
                          <a:latin typeface="Arial"/>
                          <a:cs typeface="Arial"/>
                        </a:rPr>
                        <a:t> CW</a:t>
                      </a:r>
                      <a:endParaRPr lang="en-US" sz="3200" baseline="-25000" dirty="0">
                        <a:latin typeface="Arial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+mn-lt"/>
                          <a:cs typeface="Arial"/>
                        </a:rPr>
                        <a:t>-</a:t>
                      </a:r>
                      <a:endParaRPr lang="en-US" sz="3200" dirty="0">
                        <a:latin typeface="+mn-lt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+mn-lt"/>
                          <a:cs typeface="Arial"/>
                        </a:rPr>
                        <a:t>-</a:t>
                      </a:r>
                      <a:endParaRPr lang="en-US" sz="3200" dirty="0">
                        <a:latin typeface="+mn-lt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+mn-lt"/>
                          <a:cs typeface="Arial"/>
                        </a:rPr>
                        <a:t>59.0 ± 9.8</a:t>
                      </a:r>
                      <a:endParaRPr lang="en-US" sz="3200" dirty="0">
                        <a:latin typeface="+mn-lt"/>
                        <a:cs typeface="Arial"/>
                      </a:endParaRPr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latin typeface="+mn-lt"/>
                          <a:cs typeface="Arial"/>
                        </a:rPr>
                        <a:t>Mixotrophic</a:t>
                      </a:r>
                      <a:r>
                        <a:rPr lang="en-US" sz="3200" baseline="-25000" dirty="0" smtClean="0">
                          <a:latin typeface="+mn-lt"/>
                          <a:cs typeface="Arial"/>
                        </a:rPr>
                        <a:t> CW</a:t>
                      </a:r>
                      <a:r>
                        <a:rPr lang="en-US" sz="3200" baseline="-25000" dirty="0" smtClean="0">
                          <a:latin typeface="Arial"/>
                          <a:cs typeface="Arial"/>
                        </a:rPr>
                        <a:t>H</a:t>
                      </a:r>
                      <a:endParaRPr lang="en-US" sz="3200" baseline="-25000" dirty="0" smtClean="0">
                        <a:latin typeface="+mn-lt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+mn-lt"/>
                          <a:cs typeface="Arial"/>
                        </a:rPr>
                        <a:t>100 ± 0.0</a:t>
                      </a:r>
                      <a:endParaRPr lang="en-US" sz="3200" dirty="0">
                        <a:latin typeface="+mn-lt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+mn-lt"/>
                          <a:cs typeface="Arial"/>
                        </a:rPr>
                        <a:t>96.0 ± 0.2 </a:t>
                      </a:r>
                      <a:endParaRPr lang="en-US" sz="3200" dirty="0">
                        <a:latin typeface="+mn-lt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+mn-lt"/>
                          <a:cs typeface="Arial"/>
                        </a:rPr>
                        <a:t>-</a:t>
                      </a:r>
                      <a:endParaRPr lang="en-US" sz="3200" dirty="0">
                        <a:latin typeface="+mn-lt"/>
                        <a:cs typeface="Arial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240" name="Picture 223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685182" y="5994971"/>
            <a:ext cx="10800000" cy="5853659"/>
          </a:xfrm>
          <a:prstGeom prst="rect">
            <a:avLst/>
          </a:prstGeom>
        </p:spPr>
      </p:pic>
      <p:pic>
        <p:nvPicPr>
          <p:cNvPr id="2241" name="Picture 2240"/>
          <p:cNvPicPr preferRelativeResize="0"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29685182" y="14059867"/>
            <a:ext cx="10800000" cy="585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3294</TotalTime>
  <Words>701</Words>
  <Application>Microsoft Macintosh PowerPoint</Application>
  <PresentationFormat>Custom</PresentationFormat>
  <Paragraphs>134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Photo Editor Photo</vt:lpstr>
      <vt:lpstr>PowerPoint Presentation</vt:lpstr>
    </vt:vector>
  </TitlesOfParts>
  <Company>Universidade do Minho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Júlia Lourenço</dc:creator>
  <cp:lastModifiedBy>Bruno Fernandes</cp:lastModifiedBy>
  <cp:revision>103</cp:revision>
  <dcterms:created xsi:type="dcterms:W3CDTF">2005-08-05T10:55:41Z</dcterms:created>
  <dcterms:modified xsi:type="dcterms:W3CDTF">2011-09-05T16:53:58Z</dcterms:modified>
</cp:coreProperties>
</file>