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66"/>
    <a:srgbClr val="A5D1F9"/>
    <a:srgbClr val="C1FFC1"/>
    <a:srgbClr val="FFF5CD"/>
    <a:srgbClr val="D0EAEC"/>
    <a:srgbClr val="FF9393"/>
    <a:srgbClr val="FF99FF"/>
    <a:srgbClr val="D1FFD1"/>
    <a:srgbClr val="A7FFA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500" autoAdjust="0"/>
  </p:normalViewPr>
  <p:slideViewPr>
    <p:cSldViewPr>
      <p:cViewPr>
        <p:scale>
          <a:sx n="20" d="100"/>
          <a:sy n="20" d="100"/>
        </p:scale>
        <p:origin x="-972" y="360"/>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9301FC9-E1F7-46F0-A9A5-F56ABF920331}" type="datetimeFigureOut">
              <a:rPr lang="pt-PT" smtClean="0"/>
              <a:t>07-10-2011</a:t>
            </a:fld>
            <a:endParaRPr lang="pt-PT"/>
          </a:p>
        </p:txBody>
      </p:sp>
      <p:sp>
        <p:nvSpPr>
          <p:cNvPr id="4" name="Marcador de Posição da Imagem do Diapositivo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972DDD3-26D0-46E7-8FB6-FB99689ABB6F}" type="slidenum">
              <a:rPr lang="pt-PT" smtClean="0"/>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A972DDD3-26D0-46E7-8FB6-FB99689ABB6F}" type="slidenum">
              <a:rPr lang="pt-PT" smtClean="0"/>
              <a:t>1</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tiff"/><Relationship Id="rId3" Type="http://schemas.openxmlformats.org/officeDocument/2006/relationships/notesSlide" Target="../notesSlides/notesSlide1.xml"/><Relationship Id="rId7" Type="http://schemas.openxmlformats.org/officeDocument/2006/relationships/image" Target="../media/image3.jpeg"/><Relationship Id="rId12" Type="http://schemas.openxmlformats.org/officeDocument/2006/relationships/image" Target="../media/image8.tiff"/><Relationship Id="rId17" Type="http://schemas.openxmlformats.org/officeDocument/2006/relationships/image" Target="../media/image13.jpeg"/><Relationship Id="rId2" Type="http://schemas.openxmlformats.org/officeDocument/2006/relationships/slideLayout" Target="../slideLayouts/slideLayout7.xml"/><Relationship Id="rId16" Type="http://schemas.openxmlformats.org/officeDocument/2006/relationships/image" Target="../media/image12.tiff"/><Relationship Id="rId1" Type="http://schemas.openxmlformats.org/officeDocument/2006/relationships/vmlDrawing" Target="../drawings/vmlDrawing1.vml"/><Relationship Id="rId6" Type="http://schemas.openxmlformats.org/officeDocument/2006/relationships/hyperlink" Target="mailto:joana.barbas@dep.uminho.pt" TargetMode="External"/><Relationship Id="rId11" Type="http://schemas.openxmlformats.org/officeDocument/2006/relationships/image" Target="../media/image7.tiff"/><Relationship Id="rId5" Type="http://schemas.openxmlformats.org/officeDocument/2006/relationships/oleObject" Target="../embeddings/oleObject1.bin"/><Relationship Id="rId15" Type="http://schemas.openxmlformats.org/officeDocument/2006/relationships/image" Target="../media/image11.tiff"/><Relationship Id="rId10" Type="http://schemas.openxmlformats.org/officeDocument/2006/relationships/image" Target="../media/image6.tiff"/><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 name="Pentágono 94"/>
          <p:cNvSpPr/>
          <p:nvPr/>
        </p:nvSpPr>
        <p:spPr bwMode="auto">
          <a:xfrm flipH="1">
            <a:off x="30621286" y="22124763"/>
            <a:ext cx="11628048" cy="6120000"/>
          </a:xfrm>
          <a:prstGeom prst="homePlate">
            <a:avLst>
              <a:gd name="adj" fmla="val 26648"/>
            </a:avLst>
          </a:prstGeom>
          <a:solidFill>
            <a:srgbClr val="C1FF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29" name="Imagem 28" descr="MATRIX.jpg"/>
          <p:cNvPicPr>
            <a:picLocks noChangeAspect="1"/>
          </p:cNvPicPr>
          <p:nvPr/>
        </p:nvPicPr>
        <p:blipFill>
          <a:blip r:embed="rId4" cstate="print"/>
          <a:srcRect/>
          <a:stretch>
            <a:fillRect/>
          </a:stretch>
        </p:blipFill>
        <p:spPr>
          <a:xfrm>
            <a:off x="13339366" y="20779203"/>
            <a:ext cx="6048672" cy="4241970"/>
          </a:xfrm>
          <a:prstGeom prst="rect">
            <a:avLst/>
          </a:prstGeom>
          <a:ln>
            <a:noFill/>
          </a:ln>
        </p:spPr>
      </p:pic>
      <p:sp>
        <p:nvSpPr>
          <p:cNvPr id="90" name="Pentágono 89"/>
          <p:cNvSpPr/>
          <p:nvPr/>
        </p:nvSpPr>
        <p:spPr bwMode="auto">
          <a:xfrm>
            <a:off x="34293694" y="16868179"/>
            <a:ext cx="3816424" cy="2376264"/>
          </a:xfrm>
          <a:prstGeom prst="homePlate">
            <a:avLst/>
          </a:prstGeom>
          <a:solidFill>
            <a:srgbClr val="FFF5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91" name="CaixaDeTexto 90"/>
          <p:cNvSpPr txBox="1"/>
          <p:nvPr/>
        </p:nvSpPr>
        <p:spPr>
          <a:xfrm>
            <a:off x="34509718" y="17012195"/>
            <a:ext cx="2664296" cy="2062103"/>
          </a:xfrm>
          <a:prstGeom prst="rect">
            <a:avLst/>
          </a:prstGeom>
          <a:noFill/>
        </p:spPr>
        <p:txBody>
          <a:bodyPr wrap="square" rtlCol="0">
            <a:spAutoFit/>
          </a:bodyPr>
          <a:lstStyle/>
          <a:p>
            <a:pPr algn="ctr"/>
            <a:r>
              <a:rPr lang="en-US" dirty="0" smtClean="0"/>
              <a:t>Chemometric model calibration data</a:t>
            </a:r>
            <a:endParaRPr lang="en-US" dirty="0"/>
          </a:p>
        </p:txBody>
      </p:sp>
      <p:sp>
        <p:nvSpPr>
          <p:cNvPr id="88" name="Pentágono 87"/>
          <p:cNvSpPr/>
          <p:nvPr/>
        </p:nvSpPr>
        <p:spPr bwMode="auto">
          <a:xfrm>
            <a:off x="25796750" y="16868179"/>
            <a:ext cx="4104456" cy="2376264"/>
          </a:xfrm>
          <a:prstGeom prst="homePlate">
            <a:avLst/>
          </a:prstGeom>
          <a:solidFill>
            <a:srgbClr val="FFF5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83" name="Pentágono 82"/>
          <p:cNvSpPr/>
          <p:nvPr/>
        </p:nvSpPr>
        <p:spPr bwMode="auto">
          <a:xfrm flipH="1">
            <a:off x="36813974" y="11179547"/>
            <a:ext cx="5436088" cy="3096088"/>
          </a:xfrm>
          <a:prstGeom prst="homePlate">
            <a:avLst>
              <a:gd name="adj" fmla="val 42228"/>
            </a:avLst>
          </a:prstGeom>
          <a:solidFill>
            <a:srgbClr val="D0EA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p:txBody>
      </p:sp>
      <p:sp>
        <p:nvSpPr>
          <p:cNvPr id="82" name="Pentágono 81"/>
          <p:cNvSpPr/>
          <p:nvPr/>
        </p:nvSpPr>
        <p:spPr bwMode="auto">
          <a:xfrm>
            <a:off x="34149678" y="7448363"/>
            <a:ext cx="4176464" cy="2808312"/>
          </a:xfrm>
          <a:prstGeom prst="homePlate">
            <a:avLst/>
          </a:prstGeom>
          <a:solidFill>
            <a:srgbClr val="D0EA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81" name="Pentágono 80"/>
          <p:cNvSpPr/>
          <p:nvPr/>
        </p:nvSpPr>
        <p:spPr bwMode="auto">
          <a:xfrm>
            <a:off x="25724742" y="7664387"/>
            <a:ext cx="3456384" cy="2232248"/>
          </a:xfrm>
          <a:prstGeom prst="homePlate">
            <a:avLst/>
          </a:prstGeom>
          <a:solidFill>
            <a:srgbClr val="D0EA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graphicFrame>
        <p:nvGraphicFramePr>
          <p:cNvPr id="2259" name="Group 211"/>
          <p:cNvGraphicFramePr>
            <a:graphicFrameLocks noGrp="1"/>
          </p:cNvGraphicFramePr>
          <p:nvPr>
            <p:extLst>
              <p:ext uri="{D42A27DB-BD31-4B8C-83A1-F6EECF244321}">
                <p14:modId xmlns:p14="http://schemas.microsoft.com/office/powerpoint/2010/main" xmlns=""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noProof="0" dirty="0" smtClean="0">
                          <a:ln>
                            <a:noFill/>
                          </a:ln>
                          <a:solidFill>
                            <a:schemeClr val="bg1"/>
                          </a:solidFill>
                          <a:effectLst/>
                          <a:latin typeface="Arial" charset="0"/>
                        </a:rPr>
                        <a:t> </a:t>
                      </a:r>
                      <a:r>
                        <a:rPr kumimoji="0" lang="en-US" sz="2400" b="0" i="0" u="none" strike="noStrike" cap="none" normalizeH="0" baseline="0" noProof="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noProof="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noProof="0" dirty="0" smtClean="0">
                          <a:ln>
                            <a:noFill/>
                          </a:ln>
                          <a:solidFill>
                            <a:schemeClr val="tx1"/>
                          </a:solidFill>
                          <a:effectLst/>
                          <a:latin typeface="Arial" charset="0"/>
                        </a:rPr>
                        <a:t> Institute for Polymers and Composites/</a:t>
                      </a:r>
                      <a:r>
                        <a:rPr kumimoji="0" lang="en-US" sz="2400" b="0" i="0" u="none" strike="noStrike" cap="none" normalizeH="0" baseline="0" noProof="0" dirty="0" err="1" smtClean="0">
                          <a:ln>
                            <a:noFill/>
                          </a:ln>
                          <a:solidFill>
                            <a:schemeClr val="tx1"/>
                          </a:solidFill>
                          <a:effectLst/>
                          <a:latin typeface="Arial" charset="0"/>
                        </a:rPr>
                        <a:t>I3N</a:t>
                      </a:r>
                      <a:endParaRPr kumimoji="0" lang="en-US" sz="2400" b="0" i="0" u="none" strike="noStrike" cap="none" normalizeH="0" baseline="0" noProof="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tx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0" name="Photo Editor Photo" r:id="rId5"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2224916600"/>
              </p:ext>
            </p:extLst>
          </p:nvPr>
        </p:nvGraphicFramePr>
        <p:xfrm>
          <a:off x="-13362" y="29037531"/>
          <a:ext cx="42804000" cy="1242444"/>
        </p:xfrm>
        <a:graphic>
          <a:graphicData uri="http://schemas.openxmlformats.org/drawingml/2006/table">
            <a:tbl>
              <a:tblPr/>
              <a:tblGrid>
                <a:gridCol w="42804000"/>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dirty="0" smtClean="0">
                          <a:ln>
                            <a:noFill/>
                          </a:ln>
                          <a:solidFill>
                            <a:schemeClr val="tx1"/>
                          </a:solidFill>
                          <a:effectLst/>
                          <a:latin typeface="Arial" charset="0"/>
                        </a:rPr>
                        <a:t>a </a:t>
                      </a:r>
                      <a:r>
                        <a:rPr kumimoji="0" lang="pt-PT" sz="4000" b="0" i="0" u="none" strike="noStrike" cap="none" normalizeH="0" baseline="0" dirty="0" smtClean="0">
                          <a:ln>
                            <a:noFill/>
                          </a:ln>
                          <a:solidFill>
                            <a:schemeClr val="tx1"/>
                          </a:solidFill>
                          <a:effectLst/>
                          <a:latin typeface="Arial" charset="0"/>
                        </a:rPr>
                        <a:t>27de </a:t>
                      </a:r>
                      <a:r>
                        <a:rPr kumimoji="0" lang="pt-PT" sz="4000" b="0" i="0" u="none" strike="noStrike" cap="none" normalizeH="0" baseline="0" dirty="0" smtClean="0">
                          <a:ln>
                            <a:noFill/>
                          </a:ln>
                          <a:solidFill>
                            <a:schemeClr val="tx1"/>
                          </a:solidFill>
                          <a:effectLst/>
                          <a:latin typeface="Arial" charset="0"/>
                        </a:rPr>
                        <a:t>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smtClean="0"/>
              <a:t>JOANA  BARBAS* </a:t>
            </a:r>
            <a:endParaRPr lang="en-US" sz="4000" dirty="0"/>
          </a:p>
          <a:p>
            <a:pPr algn="ctr" defTabSz="2952750">
              <a:spcBef>
                <a:spcPct val="20000"/>
              </a:spcBef>
            </a:pPr>
            <a:r>
              <a:rPr lang="en-US" sz="4000" dirty="0"/>
              <a:t> Supervisors:  </a:t>
            </a:r>
            <a:r>
              <a:rPr lang="en-US" sz="4000" dirty="0" smtClean="0"/>
              <a:t>Ana Vera Machado, José António Covas</a:t>
            </a:r>
            <a:endParaRPr lang="en-US" sz="4000" dirty="0"/>
          </a:p>
          <a:p>
            <a:pPr algn="ctr" defTabSz="2952750">
              <a:spcBef>
                <a:spcPct val="50000"/>
              </a:spcBef>
            </a:pPr>
            <a:r>
              <a:rPr lang="pt-PT" dirty="0"/>
              <a:t>* </a:t>
            </a:r>
            <a:r>
              <a:rPr lang="pt-PT" dirty="0" err="1" smtClean="0">
                <a:hlinkClick r:id="rId6"/>
              </a:rPr>
              <a:t>joana.barbas@dep.uminho.pt</a:t>
            </a:r>
            <a:r>
              <a:rPr lang="pt-PT" smtClean="0"/>
              <a:t> </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800" b="1" dirty="0" smtClean="0"/>
              <a:t>IN-LINE CHARACTERIZATION OF PP/CLAY NANOCOMPOSITES PREPARATION BY NIR SPECTROSCOPY</a:t>
            </a:r>
            <a:endParaRPr lang="en-US" sz="4800" dirty="0" smtClean="0"/>
          </a:p>
        </p:txBody>
      </p:sp>
      <p:graphicFrame>
        <p:nvGraphicFramePr>
          <p:cNvPr id="9" name="Tabela 8"/>
          <p:cNvGraphicFramePr>
            <a:graphicFrameLocks noGrp="1"/>
          </p:cNvGraphicFramePr>
          <p:nvPr/>
        </p:nvGraphicFramePr>
        <p:xfrm>
          <a:off x="521942" y="5922963"/>
          <a:ext cx="11520000" cy="11350699"/>
        </p:xfrm>
        <a:graphic>
          <a:graphicData uri="http://schemas.openxmlformats.org/drawingml/2006/table">
            <a:tbl>
              <a:tblPr firstRow="1" bandRow="1">
                <a:noFill/>
                <a:effectLst/>
                <a:tableStyleId>{5C22544A-7EE6-4342-B048-85BDC9FD1C3A}</a:tableStyleId>
              </a:tblPr>
              <a:tblGrid>
                <a:gridCol w="11520000"/>
              </a:tblGrid>
              <a:tr h="1080000">
                <a:tc>
                  <a:txBody>
                    <a:bodyPr/>
                    <a:lstStyle/>
                    <a:p>
                      <a:pPr algn="ctr"/>
                      <a:r>
                        <a:rPr lang="en-US" sz="3600" noProof="0" dirty="0" smtClean="0">
                          <a:solidFill>
                            <a:schemeClr val="tx2"/>
                          </a:solidFill>
                        </a:rPr>
                        <a:t>ABSTRACT</a:t>
                      </a:r>
                      <a:endParaRPr lang="en-US" sz="3600" noProof="0" dirty="0">
                        <a:solidFill>
                          <a:schemeClr val="tx2"/>
                        </a:solidFill>
                      </a:endParaRPr>
                    </a:p>
                  </a:txBody>
                  <a:tcPr marL="224622" marR="224622" marT="40767" marB="4076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66"/>
                    </a:solidFill>
                  </a:tcPr>
                </a:tc>
              </a:tr>
              <a:tr h="10270699">
                <a:tc>
                  <a:txBody>
                    <a:bodyPr/>
                    <a:lstStyle/>
                    <a:p>
                      <a:pPr algn="just"/>
                      <a:r>
                        <a:rPr lang="en-US" sz="3200" noProof="0" dirty="0" smtClean="0"/>
                        <a:t>Polymer-clay nanocomposites have found wide practical application, due to their good performance even at low clay loadings. Nevertheless, the production of these compounds continues to face difficulties in establishing clear correlations between processing conditions and mixing quality. Therefore, the availability of fast-responsive on-line techniques continues to be of great practical interest. </a:t>
                      </a:r>
                    </a:p>
                    <a:p>
                      <a:pPr algn="just"/>
                      <a:r>
                        <a:rPr lang="en-US" sz="3200" noProof="0" dirty="0" smtClean="0"/>
                        <a:t>In recent years, NIR spectroscopy became a routinely used tool for monitoring and control purposes in the industrial scene.</a:t>
                      </a:r>
                    </a:p>
                    <a:p>
                      <a:pPr algn="just"/>
                      <a:r>
                        <a:rPr lang="en-US" sz="3200" noProof="0" dirty="0" smtClean="0"/>
                        <a:t>This work uses on-line NIR to monitor the evolution of mixing upon the preparation of polymer nanocomposites by melt compounding. The corresponding chemometric model uses parameters derived from rheology and FT-IR and data provided by the compounding equipment. </a:t>
                      </a:r>
                    </a:p>
                    <a:p>
                      <a:pPr algn="just"/>
                      <a:r>
                        <a:rPr lang="en-US" sz="3200" noProof="0" dirty="0" smtClean="0"/>
                        <a:t>The method is successfully applied in the prediction of the dispersion level of PP matrix nanocomposites during mixing time.</a:t>
                      </a:r>
                      <a:endParaRPr lang="en-US" sz="3200"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ela 11"/>
          <p:cNvGraphicFramePr>
            <a:graphicFrameLocks noGrp="1"/>
          </p:cNvGraphicFramePr>
          <p:nvPr/>
        </p:nvGraphicFramePr>
        <p:xfrm>
          <a:off x="521942" y="17156211"/>
          <a:ext cx="11520000" cy="11302614"/>
        </p:xfrm>
        <a:graphic>
          <a:graphicData uri="http://schemas.openxmlformats.org/drawingml/2006/table">
            <a:tbl>
              <a:tblPr firstRow="1" bandRow="1">
                <a:noFill/>
                <a:tableStyleId>{5C22544A-7EE6-4342-B048-85BDC9FD1C3A}</a:tableStyleId>
              </a:tblPr>
              <a:tblGrid>
                <a:gridCol w="2880000"/>
                <a:gridCol w="2880000"/>
                <a:gridCol w="2880000"/>
                <a:gridCol w="2880000"/>
              </a:tblGrid>
              <a:tr h="1080000">
                <a:tc gridSpan="4">
                  <a:txBody>
                    <a:bodyPr/>
                    <a:lstStyle/>
                    <a:p>
                      <a:pPr algn="ctr"/>
                      <a:r>
                        <a:rPr lang="en-US" sz="3600" noProof="0" dirty="0" smtClean="0">
                          <a:solidFill>
                            <a:schemeClr val="tx2"/>
                          </a:solidFill>
                        </a:rPr>
                        <a:t>EXPERIMENTAL</a:t>
                      </a:r>
                      <a:endParaRPr lang="en-US" sz="3600" noProof="0" dirty="0">
                        <a:solidFill>
                          <a:schemeClr val="tx2"/>
                        </a:solidFill>
                      </a:endParaRPr>
                    </a:p>
                  </a:txBody>
                  <a:tcPr marL="224622" marR="224622" marT="40767" marB="40767"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1F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8000">
                <a:tc gridSpan="4">
                  <a:txBody>
                    <a:bodyPr/>
                    <a:lstStyle/>
                    <a:p>
                      <a:pPr algn="ctr"/>
                      <a:endParaRPr lang="en-US" sz="3200" b="1"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02227">
                <a:tc gridSpan="4">
                  <a:txBody>
                    <a:bodyPr/>
                    <a:lstStyle/>
                    <a:p>
                      <a:pPr algn="ctr"/>
                      <a:r>
                        <a:rPr lang="en-US" sz="3200" b="1" noProof="0" dirty="0" smtClean="0">
                          <a:solidFill>
                            <a:schemeClr val="tx2"/>
                          </a:solidFill>
                        </a:rPr>
                        <a:t>Materials</a:t>
                      </a:r>
                      <a:endParaRPr lang="en-US" sz="3200" b="1"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endParaRPr lang="en-US" sz="320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endParaRPr lang="en-US" sz="320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endParaRPr lang="en-US" sz="320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4000">
                <a:tc>
                  <a:txBody>
                    <a:bodyPr/>
                    <a:lstStyle/>
                    <a:p>
                      <a:pPr algn="ctr"/>
                      <a:r>
                        <a:rPr lang="en-US" sz="3200" noProof="0" dirty="0" smtClean="0">
                          <a:solidFill>
                            <a:schemeClr val="tx2"/>
                          </a:solidFill>
                        </a:rPr>
                        <a:t>Acronym</a:t>
                      </a:r>
                      <a:endParaRPr lang="en-US" sz="3200"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PP</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PP-g-MA</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C20A</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91621">
                <a:tc>
                  <a:txBody>
                    <a:bodyPr/>
                    <a:lstStyle/>
                    <a:p>
                      <a:pPr algn="ctr"/>
                      <a:r>
                        <a:rPr lang="en-US" sz="3200" noProof="0" dirty="0" smtClean="0">
                          <a:solidFill>
                            <a:schemeClr val="tx2"/>
                          </a:solidFill>
                        </a:rPr>
                        <a:t>Grade</a:t>
                      </a:r>
                      <a:endParaRPr lang="en-US" sz="3200"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Moplen HP500N</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Polybond 3200</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err="1" smtClean="0">
                          <a:solidFill>
                            <a:schemeClr val="tx2"/>
                          </a:solidFill>
                        </a:rPr>
                        <a:t>Closite</a:t>
                      </a:r>
                      <a:r>
                        <a:rPr lang="en-US" sz="3200" noProof="0" dirty="0" smtClean="0">
                          <a:solidFill>
                            <a:schemeClr val="tx2"/>
                          </a:solidFill>
                        </a:rPr>
                        <a:t> 20</a:t>
                      </a:r>
                      <a:r>
                        <a:rPr lang="en-US" sz="3200" baseline="0" noProof="0" dirty="0" smtClean="0">
                          <a:solidFill>
                            <a:schemeClr val="tx2"/>
                          </a:solidFill>
                        </a:rPr>
                        <a:t> A</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96670">
                <a:tc>
                  <a:txBody>
                    <a:bodyPr/>
                    <a:lstStyle/>
                    <a:p>
                      <a:pPr algn="ctr"/>
                      <a:r>
                        <a:rPr lang="en-US" sz="3200" noProof="0" smtClean="0">
                          <a:solidFill>
                            <a:schemeClr val="tx2"/>
                          </a:solidFill>
                        </a:rPr>
                        <a:t>Supplier</a:t>
                      </a:r>
                      <a:endParaRPr lang="en-US" sz="3200" noProof="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smtClean="0">
                          <a:solidFill>
                            <a:schemeClr val="tx2"/>
                          </a:solidFill>
                        </a:rPr>
                        <a:t>Lyondell-Basell</a:t>
                      </a:r>
                      <a:endParaRPr lang="en-US" sz="3200" noProof="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smtClean="0">
                          <a:solidFill>
                            <a:schemeClr val="tx2"/>
                          </a:solidFill>
                        </a:rPr>
                        <a:t>Crompton</a:t>
                      </a:r>
                      <a:endParaRPr lang="en-US" sz="3200" noProof="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Southern Clay Products</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000">
                <a:tc gridSpan="4">
                  <a:txBody>
                    <a:bodyPr/>
                    <a:lstStyle/>
                    <a:p>
                      <a:pPr algn="ctr"/>
                      <a:endParaRPr lang="en-US" sz="3200" b="1"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02227">
                <a:tc gridSpan="4">
                  <a:txBody>
                    <a:bodyPr/>
                    <a:lstStyle/>
                    <a:p>
                      <a:pPr algn="ctr"/>
                      <a:r>
                        <a:rPr lang="en-US" sz="3200" b="1" noProof="0" dirty="0" smtClean="0">
                          <a:solidFill>
                            <a:schemeClr val="tx2"/>
                          </a:solidFill>
                        </a:rPr>
                        <a:t>Formulation (%wt.)</a:t>
                      </a:r>
                      <a:endParaRPr lang="en-US" sz="3200" b="1"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endParaRPr lang="en-US" sz="320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endParaRPr lang="en-US" sz="320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endParaRPr lang="en-US" sz="320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4000">
                <a:tc>
                  <a:txBody>
                    <a:bodyPr/>
                    <a:lstStyle/>
                    <a:p>
                      <a:pPr algn="ctr"/>
                      <a:r>
                        <a:rPr lang="en-US" sz="3200" noProof="0" dirty="0" smtClean="0">
                          <a:solidFill>
                            <a:schemeClr val="tx2"/>
                          </a:solidFill>
                        </a:rPr>
                        <a:t>Matrix</a:t>
                      </a:r>
                      <a:endParaRPr lang="en-US" sz="3200"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95</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5</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4000">
                <a:tc>
                  <a:txBody>
                    <a:bodyPr/>
                    <a:lstStyle/>
                    <a:p>
                      <a:pPr algn="ctr"/>
                      <a:r>
                        <a:rPr lang="en-US" sz="3200" noProof="0" smtClean="0">
                          <a:solidFill>
                            <a:schemeClr val="tx2"/>
                          </a:solidFill>
                        </a:rPr>
                        <a:t>Composite</a:t>
                      </a:r>
                      <a:endParaRPr lang="en-US" sz="3200" noProof="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95</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5</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noProof="0" dirty="0" smtClean="0">
                          <a:solidFill>
                            <a:schemeClr val="tx2"/>
                          </a:solidFill>
                        </a:rPr>
                        <a:t>5</a:t>
                      </a:r>
                      <a:endParaRPr lang="en-US" sz="3200" noProof="0" dirty="0">
                        <a:solidFill>
                          <a:schemeClr val="tx2"/>
                        </a:solidFill>
                      </a:endParaRPr>
                    </a:p>
                  </a:txBody>
                  <a:tcPr marL="224622" marR="224622" marT="40767" marB="4076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2000">
                <a:tc gridSpan="4">
                  <a:txBody>
                    <a:bodyPr/>
                    <a:lstStyle/>
                    <a:p>
                      <a:pPr algn="ctr"/>
                      <a:endParaRPr lang="en-US" sz="3200" b="1"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02227">
                <a:tc gridSpan="4">
                  <a:txBody>
                    <a:bodyPr/>
                    <a:lstStyle/>
                    <a:p>
                      <a:pPr algn="ctr"/>
                      <a:r>
                        <a:rPr lang="en-US" sz="3200" b="1" noProof="0" dirty="0" smtClean="0">
                          <a:solidFill>
                            <a:schemeClr val="tx2"/>
                          </a:solidFill>
                        </a:rPr>
                        <a:t>Processing</a:t>
                      </a:r>
                      <a:r>
                        <a:rPr lang="en-US" sz="3200" b="1" baseline="0" noProof="0" dirty="0" smtClean="0">
                          <a:solidFill>
                            <a:schemeClr val="tx2"/>
                          </a:solidFill>
                        </a:rPr>
                        <a:t> conditions</a:t>
                      </a:r>
                      <a:endParaRPr lang="en-US" sz="3200" b="1"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3200" noProof="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200" noProof="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200" noProof="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4000">
                <a:tc gridSpan="4">
                  <a:txBody>
                    <a:bodyPr/>
                    <a:lstStyle/>
                    <a:p>
                      <a:pPr algn="ctr"/>
                      <a:r>
                        <a:rPr lang="en-US" sz="3200" noProof="0" dirty="0" smtClean="0">
                          <a:solidFill>
                            <a:schemeClr val="tx2"/>
                          </a:solidFill>
                        </a:rPr>
                        <a:t>Temperature</a:t>
                      </a:r>
                      <a:r>
                        <a:rPr lang="en-US" sz="3200" baseline="0" noProof="0" dirty="0" smtClean="0">
                          <a:solidFill>
                            <a:schemeClr val="tx2"/>
                          </a:solidFill>
                        </a:rPr>
                        <a:t> = 200 ºC</a:t>
                      </a:r>
                      <a:endParaRPr lang="en-US" sz="3200"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3200" noProof="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200" noProof="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200" noProof="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4000">
                <a:tc gridSpan="4">
                  <a:txBody>
                    <a:bodyPr/>
                    <a:lstStyle/>
                    <a:p>
                      <a:pPr algn="ctr"/>
                      <a:r>
                        <a:rPr lang="en-US" sz="3200" noProof="0" dirty="0" smtClean="0">
                          <a:solidFill>
                            <a:schemeClr val="tx2"/>
                          </a:solidFill>
                        </a:rPr>
                        <a:t>Rotor speed = 50, 100, 150 and 200 rpm</a:t>
                      </a:r>
                      <a:endParaRPr lang="en-US" sz="3200" noProof="0" dirty="0">
                        <a:solidFill>
                          <a:schemeClr val="tx2"/>
                        </a:solidFill>
                      </a:endParaRPr>
                    </a:p>
                  </a:txBody>
                  <a:tcPr marL="224622" marR="224622" marT="40767" marB="407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3200" noProof="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200" noProof="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3200" noProof="0" dirty="0">
                        <a:solidFill>
                          <a:schemeClr val="tx2"/>
                        </a:solidFill>
                      </a:endParaRPr>
                    </a:p>
                  </a:txBody>
                  <a:tcPr marL="252000" marR="25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5" name="Imagem 14" descr="Haake Polylab.jpg"/>
          <p:cNvPicPr>
            <a:picLocks noChangeAspect="1"/>
          </p:cNvPicPr>
          <p:nvPr/>
        </p:nvPicPr>
        <p:blipFill>
          <a:blip r:embed="rId7" cstate="print"/>
          <a:stretch>
            <a:fillRect/>
          </a:stretch>
        </p:blipFill>
        <p:spPr>
          <a:xfrm>
            <a:off x="14905589" y="13523238"/>
            <a:ext cx="4482000" cy="5976000"/>
          </a:xfrm>
          <a:prstGeom prst="rect">
            <a:avLst/>
          </a:prstGeom>
        </p:spPr>
      </p:pic>
      <p:sp>
        <p:nvSpPr>
          <p:cNvPr id="18" name="Rectângulo 17"/>
          <p:cNvSpPr/>
          <p:nvPr/>
        </p:nvSpPr>
        <p:spPr bwMode="auto">
          <a:xfrm>
            <a:off x="15787638" y="15162579"/>
            <a:ext cx="1296000" cy="10080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30" name="Imagem 29" descr="Imagem1.png"/>
          <p:cNvPicPr>
            <a:picLocks noChangeAspect="1"/>
          </p:cNvPicPr>
          <p:nvPr/>
        </p:nvPicPr>
        <p:blipFill>
          <a:blip r:embed="rId8" cstate="print"/>
          <a:stretch>
            <a:fillRect/>
          </a:stretch>
        </p:blipFill>
        <p:spPr>
          <a:xfrm>
            <a:off x="20161602" y="24955667"/>
            <a:ext cx="4680000" cy="3595784"/>
          </a:xfrm>
          <a:prstGeom prst="rect">
            <a:avLst/>
          </a:prstGeom>
        </p:spPr>
      </p:pic>
      <p:grpSp>
        <p:nvGrpSpPr>
          <p:cNvPr id="34" name="Grupo 33"/>
          <p:cNvGrpSpPr/>
          <p:nvPr/>
        </p:nvGrpSpPr>
        <p:grpSpPr>
          <a:xfrm>
            <a:off x="18595950" y="17754867"/>
            <a:ext cx="3600400" cy="2404800"/>
            <a:chOff x="19532054" y="13023219"/>
            <a:chExt cx="3600400" cy="2404800"/>
          </a:xfrm>
        </p:grpSpPr>
        <p:pic>
          <p:nvPicPr>
            <p:cNvPr id="32" name="Imagem 31" descr="HPIM3047.JPG"/>
            <p:cNvPicPr>
              <a:picLocks noChangeAspect="1"/>
            </p:cNvPicPr>
            <p:nvPr/>
          </p:nvPicPr>
          <p:blipFill>
            <a:blip r:embed="rId9" cstate="print"/>
            <a:stretch>
              <a:fillRect/>
            </a:stretch>
          </p:blipFill>
          <p:spPr>
            <a:xfrm>
              <a:off x="19532054" y="13023219"/>
              <a:ext cx="3600000" cy="2403030"/>
            </a:xfrm>
            <a:prstGeom prst="rect">
              <a:avLst/>
            </a:prstGeom>
            <a:ln w="38100">
              <a:noFill/>
            </a:ln>
          </p:spPr>
        </p:pic>
        <p:sp>
          <p:nvSpPr>
            <p:cNvPr id="33" name="Rectângulo 32"/>
            <p:cNvSpPr/>
            <p:nvPr/>
          </p:nvSpPr>
          <p:spPr bwMode="auto">
            <a:xfrm>
              <a:off x="19532454" y="13023219"/>
              <a:ext cx="3600000" cy="24048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grpSp>
      <p:sp>
        <p:nvSpPr>
          <p:cNvPr id="45" name="CaixaDeTexto 44"/>
          <p:cNvSpPr txBox="1"/>
          <p:nvPr/>
        </p:nvSpPr>
        <p:spPr>
          <a:xfrm>
            <a:off x="13339366" y="12786315"/>
            <a:ext cx="4158511" cy="1384995"/>
          </a:xfrm>
          <a:prstGeom prst="rect">
            <a:avLst/>
          </a:prstGeom>
          <a:noFill/>
        </p:spPr>
        <p:txBody>
          <a:bodyPr wrap="none" rtlCol="0">
            <a:spAutoFit/>
          </a:bodyPr>
          <a:lstStyle/>
          <a:p>
            <a:r>
              <a:rPr lang="en-US" sz="2800" b="1" dirty="0" smtClean="0"/>
              <a:t>Batch mixer </a:t>
            </a:r>
          </a:p>
          <a:p>
            <a:r>
              <a:rPr lang="en-US" sz="2800" b="1" dirty="0" smtClean="0"/>
              <a:t>Haake Rheomix </a:t>
            </a:r>
            <a:r>
              <a:rPr lang="en-US" sz="2800" b="1" dirty="0" err="1" smtClean="0"/>
              <a:t>OS600</a:t>
            </a:r>
            <a:endParaRPr lang="en-US" sz="2800" b="1" i="1" dirty="0" smtClean="0"/>
          </a:p>
          <a:p>
            <a:r>
              <a:rPr lang="en-US" sz="2800" b="1" i="1" dirty="0" smtClean="0"/>
              <a:t>(Thermo Scientific Inc.)</a:t>
            </a:r>
            <a:endParaRPr lang="en-US" sz="2800" b="1" i="1" dirty="0"/>
          </a:p>
        </p:txBody>
      </p:sp>
      <p:sp>
        <p:nvSpPr>
          <p:cNvPr id="46" name="CaixaDeTexto 45"/>
          <p:cNvSpPr txBox="1"/>
          <p:nvPr/>
        </p:nvSpPr>
        <p:spPr>
          <a:xfrm>
            <a:off x="19532054" y="16242699"/>
            <a:ext cx="7200800" cy="1384995"/>
          </a:xfrm>
          <a:prstGeom prst="rect">
            <a:avLst/>
          </a:prstGeom>
          <a:noFill/>
        </p:spPr>
        <p:txBody>
          <a:bodyPr wrap="square" rtlCol="0">
            <a:spAutoFit/>
          </a:bodyPr>
          <a:lstStyle/>
          <a:p>
            <a:r>
              <a:rPr lang="en-US" sz="2800" b="1" dirty="0" smtClean="0">
                <a:latin typeface="+mn-lt"/>
                <a:cs typeface="Times New Roman" pitchFamily="18" charset="0"/>
              </a:rPr>
              <a:t>Attachment of the</a:t>
            </a:r>
          </a:p>
          <a:p>
            <a:r>
              <a:rPr lang="en-US" sz="2800" b="1" dirty="0" smtClean="0">
                <a:latin typeface="+mn-lt"/>
                <a:cs typeface="Times New Roman" pitchFamily="18" charset="0"/>
              </a:rPr>
              <a:t>Diffuse Reflectance probe</a:t>
            </a:r>
          </a:p>
          <a:p>
            <a:r>
              <a:rPr lang="en-US" sz="2800" b="1" dirty="0" smtClean="0">
                <a:latin typeface="+mn-lt"/>
                <a:cs typeface="Times New Roman" pitchFamily="18" charset="0"/>
              </a:rPr>
              <a:t>(</a:t>
            </a:r>
            <a:r>
              <a:rPr lang="en-US" sz="2800" b="1" i="1" dirty="0" smtClean="0">
                <a:latin typeface="+mn-lt"/>
                <a:cs typeface="Times New Roman" pitchFamily="18" charset="0"/>
              </a:rPr>
              <a:t>Axiom Analytical Inc.</a:t>
            </a:r>
            <a:r>
              <a:rPr lang="en-US" sz="2800" b="1" dirty="0" smtClean="0">
                <a:latin typeface="+mn-lt"/>
                <a:cs typeface="Times New Roman" pitchFamily="18" charset="0"/>
              </a:rPr>
              <a:t>)</a:t>
            </a:r>
            <a:endParaRPr lang="en-US" sz="2800" b="1" i="1" dirty="0">
              <a:latin typeface="+mn-lt"/>
              <a:cs typeface="Times New Roman" pitchFamily="18" charset="0"/>
            </a:endParaRPr>
          </a:p>
        </p:txBody>
      </p:sp>
      <p:sp>
        <p:nvSpPr>
          <p:cNvPr id="47" name="Rectângulo 18"/>
          <p:cNvSpPr>
            <a:spLocks noChangeArrowheads="1"/>
          </p:cNvSpPr>
          <p:nvPr/>
        </p:nvSpPr>
        <p:spPr bwMode="auto">
          <a:xfrm>
            <a:off x="19460046" y="23731531"/>
            <a:ext cx="4806926" cy="954107"/>
          </a:xfrm>
          <a:prstGeom prst="rect">
            <a:avLst/>
          </a:prstGeom>
          <a:noFill/>
          <a:ln w="9525">
            <a:noFill/>
            <a:miter lim="800000"/>
            <a:headEnd/>
            <a:tailEnd/>
          </a:ln>
        </p:spPr>
        <p:txBody>
          <a:bodyPr wrap="square">
            <a:spAutoFit/>
          </a:bodyPr>
          <a:lstStyle/>
          <a:p>
            <a:r>
              <a:rPr lang="en-US" sz="2800" b="1" dirty="0">
                <a:latin typeface="+mn-lt"/>
                <a:cs typeface="Times New Roman" pitchFamily="18" charset="0"/>
              </a:rPr>
              <a:t>Spectrophotometer </a:t>
            </a:r>
            <a:endParaRPr lang="en-US" sz="2800" b="1" dirty="0" smtClean="0">
              <a:latin typeface="+mn-lt"/>
              <a:cs typeface="Times New Roman" pitchFamily="18" charset="0"/>
            </a:endParaRPr>
          </a:p>
          <a:p>
            <a:r>
              <a:rPr lang="en-US" sz="2800" b="1" dirty="0" smtClean="0">
                <a:latin typeface="+mn-lt"/>
                <a:cs typeface="Times New Roman" pitchFamily="18" charset="0"/>
              </a:rPr>
              <a:t>Matrix</a:t>
            </a:r>
            <a:r>
              <a:rPr lang="en-US" sz="2800" b="1" baseline="30000" dirty="0">
                <a:latin typeface="+mn-lt"/>
                <a:cs typeface="Times New Roman" pitchFamily="18" charset="0"/>
              </a:rPr>
              <a:t>®</a:t>
            </a:r>
            <a:r>
              <a:rPr lang="en-US" sz="2800" b="1" dirty="0">
                <a:latin typeface="+mn-lt"/>
                <a:cs typeface="Times New Roman" pitchFamily="18" charset="0"/>
              </a:rPr>
              <a:t> </a:t>
            </a:r>
            <a:r>
              <a:rPr lang="en-US" sz="2800" b="1" dirty="0" smtClean="0">
                <a:latin typeface="+mn-lt"/>
                <a:cs typeface="Times New Roman" pitchFamily="18" charset="0"/>
              </a:rPr>
              <a:t>F (</a:t>
            </a:r>
            <a:r>
              <a:rPr lang="en-US" sz="2800" b="1" i="1" dirty="0" smtClean="0">
                <a:latin typeface="+mn-lt"/>
                <a:cs typeface="Times New Roman" pitchFamily="18" charset="0"/>
              </a:rPr>
              <a:t>Bruker </a:t>
            </a:r>
            <a:r>
              <a:rPr lang="en-US" sz="2800" b="1" i="1" dirty="0">
                <a:latin typeface="+mn-lt"/>
                <a:cs typeface="Times New Roman" pitchFamily="18" charset="0"/>
              </a:rPr>
              <a:t>Opts.)</a:t>
            </a:r>
          </a:p>
        </p:txBody>
      </p:sp>
      <p:sp>
        <p:nvSpPr>
          <p:cNvPr id="48" name="Rectângulo 20"/>
          <p:cNvSpPr>
            <a:spLocks noChangeArrowheads="1"/>
          </p:cNvSpPr>
          <p:nvPr/>
        </p:nvSpPr>
        <p:spPr bwMode="auto">
          <a:xfrm>
            <a:off x="14491494" y="27691971"/>
            <a:ext cx="6336704" cy="954107"/>
          </a:xfrm>
          <a:prstGeom prst="rect">
            <a:avLst/>
          </a:prstGeom>
          <a:noFill/>
          <a:ln w="9525">
            <a:noFill/>
            <a:miter lim="800000"/>
            <a:headEnd/>
            <a:tailEnd/>
          </a:ln>
        </p:spPr>
        <p:txBody>
          <a:bodyPr wrap="square">
            <a:spAutoFit/>
          </a:bodyPr>
          <a:lstStyle/>
          <a:p>
            <a:r>
              <a:rPr lang="en-US" sz="2800" b="1" dirty="0">
                <a:latin typeface="+mn-lt"/>
                <a:cs typeface="Times New Roman" pitchFamily="18" charset="0"/>
              </a:rPr>
              <a:t>Workstation with </a:t>
            </a:r>
            <a:r>
              <a:rPr lang="en-US" sz="2800" b="1" dirty="0" smtClean="0">
                <a:latin typeface="+mn-lt"/>
                <a:cs typeface="Times New Roman" pitchFamily="18" charset="0"/>
              </a:rPr>
              <a:t>OPUS</a:t>
            </a:r>
            <a:r>
              <a:rPr lang="en-US" sz="2800" b="1" baseline="30000" dirty="0">
                <a:latin typeface="+mn-lt"/>
                <a:cs typeface="Times New Roman" pitchFamily="18" charset="0"/>
              </a:rPr>
              <a:t>® </a:t>
            </a:r>
            <a:r>
              <a:rPr lang="en-US" sz="2800" b="1" dirty="0">
                <a:latin typeface="+mn-lt"/>
                <a:cs typeface="Times New Roman" pitchFamily="18" charset="0"/>
              </a:rPr>
              <a:t> Quant2 </a:t>
            </a:r>
            <a:endParaRPr lang="en-US" sz="2800" b="1" dirty="0" smtClean="0">
              <a:latin typeface="+mn-lt"/>
              <a:cs typeface="Times New Roman" pitchFamily="18" charset="0"/>
            </a:endParaRPr>
          </a:p>
          <a:p>
            <a:r>
              <a:rPr lang="en-US" sz="2800" b="1" dirty="0" smtClean="0">
                <a:latin typeface="+mn-lt"/>
                <a:cs typeface="Times New Roman" pitchFamily="18" charset="0"/>
              </a:rPr>
              <a:t>software </a:t>
            </a:r>
            <a:r>
              <a:rPr lang="en-US" sz="2800" b="1" i="1" dirty="0" smtClean="0">
                <a:latin typeface="+mn-lt"/>
                <a:cs typeface="Times New Roman" pitchFamily="18" charset="0"/>
              </a:rPr>
              <a:t>(Bruker </a:t>
            </a:r>
            <a:r>
              <a:rPr lang="en-US" sz="2800" b="1" i="1" dirty="0">
                <a:latin typeface="+mn-lt"/>
                <a:cs typeface="Times New Roman" pitchFamily="18" charset="0"/>
              </a:rPr>
              <a:t>Opts.)</a:t>
            </a:r>
          </a:p>
        </p:txBody>
      </p:sp>
      <p:sp>
        <p:nvSpPr>
          <p:cNvPr id="60" name="CaixaDeTexto 21"/>
          <p:cNvSpPr txBox="1">
            <a:spLocks noChangeArrowheads="1"/>
          </p:cNvSpPr>
          <p:nvPr/>
        </p:nvSpPr>
        <p:spPr bwMode="auto">
          <a:xfrm rot="1347656">
            <a:off x="18170813" y="20648257"/>
            <a:ext cx="4002945" cy="830997"/>
          </a:xfrm>
          <a:prstGeom prst="rect">
            <a:avLst/>
          </a:prstGeom>
          <a:noFill/>
          <a:ln w="9525">
            <a:noFill/>
            <a:miter lim="800000"/>
            <a:headEnd/>
            <a:tailEnd/>
          </a:ln>
        </p:spPr>
        <p:txBody>
          <a:bodyPr wrap="square">
            <a:spAutoFit/>
          </a:bodyPr>
          <a:lstStyle/>
          <a:p>
            <a:pPr algn="r"/>
            <a:r>
              <a:rPr lang="en-US" sz="2400" dirty="0" smtClean="0">
                <a:latin typeface="+mn-lt"/>
                <a:cs typeface="Times New Roman" pitchFamily="18" charset="0"/>
              </a:rPr>
              <a:t>connection with </a:t>
            </a:r>
          </a:p>
          <a:p>
            <a:pPr algn="r"/>
            <a:r>
              <a:rPr lang="en-US" sz="2400" dirty="0" smtClean="0">
                <a:latin typeface="+mn-lt"/>
                <a:cs typeface="Times New Roman" pitchFamily="18" charset="0"/>
              </a:rPr>
              <a:t>fiber optic cables</a:t>
            </a:r>
            <a:endParaRPr lang="en-US" sz="2400" dirty="0">
              <a:latin typeface="+mn-lt"/>
              <a:cs typeface="Times New Roman" pitchFamily="18" charset="0"/>
            </a:endParaRPr>
          </a:p>
        </p:txBody>
      </p:sp>
      <p:sp>
        <p:nvSpPr>
          <p:cNvPr id="63" name="CaixaDeTexto 21"/>
          <p:cNvSpPr txBox="1">
            <a:spLocks noChangeArrowheads="1"/>
          </p:cNvSpPr>
          <p:nvPr/>
        </p:nvSpPr>
        <p:spPr bwMode="auto">
          <a:xfrm rot="20209685">
            <a:off x="17377454" y="25578527"/>
            <a:ext cx="4074953" cy="864096"/>
          </a:xfrm>
          <a:prstGeom prst="rect">
            <a:avLst/>
          </a:prstGeom>
          <a:noFill/>
          <a:ln w="9525">
            <a:noFill/>
            <a:miter lim="800000"/>
            <a:headEnd/>
            <a:tailEnd/>
          </a:ln>
        </p:spPr>
        <p:txBody>
          <a:bodyPr wrap="square">
            <a:spAutoFit/>
          </a:bodyPr>
          <a:lstStyle/>
          <a:p>
            <a:r>
              <a:rPr lang="en-US" sz="2400" dirty="0" err="1" smtClean="0">
                <a:latin typeface="+mn-lt"/>
                <a:cs typeface="Times New Roman" pitchFamily="18" charset="0"/>
              </a:rPr>
              <a:t>ethernet</a:t>
            </a:r>
            <a:r>
              <a:rPr lang="en-US" sz="2400" dirty="0" smtClean="0">
                <a:latin typeface="+mn-lt"/>
                <a:cs typeface="Times New Roman" pitchFamily="18" charset="0"/>
              </a:rPr>
              <a:t> connection </a:t>
            </a:r>
          </a:p>
          <a:p>
            <a:r>
              <a:rPr lang="en-US" sz="2400" dirty="0" smtClean="0">
                <a:latin typeface="+mn-lt"/>
                <a:cs typeface="Times New Roman" pitchFamily="18" charset="0"/>
              </a:rPr>
              <a:t>(LAN wire)</a:t>
            </a:r>
            <a:endParaRPr lang="en-US" sz="2400" dirty="0">
              <a:latin typeface="+mn-lt"/>
              <a:cs typeface="Times New Roman" pitchFamily="18" charset="0"/>
            </a:endParaRPr>
          </a:p>
        </p:txBody>
      </p:sp>
      <p:sp>
        <p:nvSpPr>
          <p:cNvPr id="64" name="Seta curvada à direita 63"/>
          <p:cNvSpPr/>
          <p:nvPr/>
        </p:nvSpPr>
        <p:spPr bwMode="auto">
          <a:xfrm rot="13500000" flipV="1">
            <a:off x="19847732" y="19320482"/>
            <a:ext cx="2444468" cy="4553106"/>
          </a:xfrm>
          <a:prstGeom prst="curvedRightArrow">
            <a:avLst/>
          </a:prstGeom>
          <a:solidFill>
            <a:srgbClr val="66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65" name="Seta curvada à direita 64"/>
          <p:cNvSpPr/>
          <p:nvPr/>
        </p:nvSpPr>
        <p:spPr bwMode="auto">
          <a:xfrm rot="18480000">
            <a:off x="17256216" y="24035523"/>
            <a:ext cx="2444400" cy="4554000"/>
          </a:xfrm>
          <a:prstGeom prst="curvedRightArrow">
            <a:avLst/>
          </a:prstGeom>
          <a:solidFill>
            <a:srgbClr val="66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70" name="Imagem 69" descr="torque.tif"/>
          <p:cNvPicPr>
            <a:picLocks noChangeAspect="1"/>
          </p:cNvPicPr>
          <p:nvPr/>
        </p:nvPicPr>
        <p:blipFill>
          <a:blip r:embed="rId10" cstate="print">
            <a:clrChange>
              <a:clrFrom>
                <a:srgbClr val="FFFFFF"/>
              </a:clrFrom>
              <a:clrTo>
                <a:srgbClr val="FFFFFF">
                  <a:alpha val="0"/>
                </a:srgbClr>
              </a:clrTo>
            </a:clrChange>
          </a:blip>
          <a:stretch>
            <a:fillRect/>
          </a:stretch>
        </p:blipFill>
        <p:spPr>
          <a:xfrm>
            <a:off x="28461646" y="6787059"/>
            <a:ext cx="5400000" cy="4306474"/>
          </a:xfrm>
          <a:prstGeom prst="rect">
            <a:avLst/>
          </a:prstGeom>
        </p:spPr>
      </p:pic>
      <p:pic>
        <p:nvPicPr>
          <p:cNvPr id="71" name="Imagem 70" descr="peaks.tif"/>
          <p:cNvPicPr>
            <a:picLocks noChangeAspect="1"/>
          </p:cNvPicPr>
          <p:nvPr/>
        </p:nvPicPr>
        <p:blipFill>
          <a:blip r:embed="rId11" cstate="print">
            <a:clrChange>
              <a:clrFrom>
                <a:srgbClr val="FFFFFF"/>
              </a:clrFrom>
              <a:clrTo>
                <a:srgbClr val="FFFFFF">
                  <a:alpha val="0"/>
                </a:srgbClr>
              </a:clrTo>
            </a:clrChange>
          </a:blip>
          <a:stretch>
            <a:fillRect/>
          </a:stretch>
        </p:blipFill>
        <p:spPr>
          <a:xfrm>
            <a:off x="37246022" y="6859067"/>
            <a:ext cx="5400000" cy="4261704"/>
          </a:xfrm>
          <a:prstGeom prst="rect">
            <a:avLst/>
          </a:prstGeom>
        </p:spPr>
      </p:pic>
      <p:pic>
        <p:nvPicPr>
          <p:cNvPr id="67" name="Imagem 66" descr="ploteta.tif"/>
          <p:cNvPicPr>
            <a:picLocks noChangeAspect="1"/>
          </p:cNvPicPr>
          <p:nvPr/>
        </p:nvPicPr>
        <p:blipFill>
          <a:blip r:embed="rId12" cstate="print">
            <a:clrChange>
              <a:clrFrom>
                <a:srgbClr val="FFFFFF"/>
              </a:clrFrom>
              <a:clrTo>
                <a:srgbClr val="FFFFFF">
                  <a:alpha val="0"/>
                </a:srgbClr>
              </a:clrTo>
            </a:clrChange>
          </a:blip>
          <a:stretch>
            <a:fillRect/>
          </a:stretch>
        </p:blipFill>
        <p:spPr>
          <a:xfrm>
            <a:off x="26228798" y="10675491"/>
            <a:ext cx="5400000" cy="4392203"/>
          </a:xfrm>
          <a:prstGeom prst="rect">
            <a:avLst/>
          </a:prstGeom>
        </p:spPr>
      </p:pic>
      <p:pic>
        <p:nvPicPr>
          <p:cNvPr id="72" name="Imagem 71" descr="plotmoduli.tif"/>
          <p:cNvPicPr preferRelativeResize="0">
            <a:picLocks/>
          </p:cNvPicPr>
          <p:nvPr/>
        </p:nvPicPr>
        <p:blipFill>
          <a:blip r:embed="rId13" cstate="print">
            <a:clrChange>
              <a:clrFrom>
                <a:srgbClr val="FFFFFF"/>
              </a:clrFrom>
              <a:clrTo>
                <a:srgbClr val="FFFFFF">
                  <a:alpha val="0"/>
                </a:srgbClr>
              </a:clrTo>
            </a:clrChange>
          </a:blip>
          <a:stretch>
            <a:fillRect/>
          </a:stretch>
        </p:blipFill>
        <p:spPr>
          <a:xfrm>
            <a:off x="31846038" y="10675979"/>
            <a:ext cx="5544000" cy="4392000"/>
          </a:xfrm>
          <a:prstGeom prst="rect">
            <a:avLst/>
          </a:prstGeom>
        </p:spPr>
      </p:pic>
      <p:sp>
        <p:nvSpPr>
          <p:cNvPr id="78" name="CaixaDeTexto 77"/>
          <p:cNvSpPr txBox="1"/>
          <p:nvPr/>
        </p:nvSpPr>
        <p:spPr>
          <a:xfrm>
            <a:off x="25940766" y="7736395"/>
            <a:ext cx="2376264" cy="2062103"/>
          </a:xfrm>
          <a:prstGeom prst="rect">
            <a:avLst/>
          </a:prstGeom>
          <a:noFill/>
        </p:spPr>
        <p:txBody>
          <a:bodyPr wrap="square" rtlCol="0">
            <a:spAutoFit/>
          </a:bodyPr>
          <a:lstStyle/>
          <a:p>
            <a:pPr algn="ctr"/>
            <a:r>
              <a:rPr lang="en-US" dirty="0" smtClean="0"/>
              <a:t>Maximum torque from the mixing equipment</a:t>
            </a:r>
            <a:endParaRPr lang="en-US" dirty="0"/>
          </a:p>
        </p:txBody>
      </p:sp>
      <p:sp>
        <p:nvSpPr>
          <p:cNvPr id="79" name="CaixaDeTexto 78"/>
          <p:cNvSpPr txBox="1"/>
          <p:nvPr/>
        </p:nvSpPr>
        <p:spPr>
          <a:xfrm>
            <a:off x="34437710" y="7592379"/>
            <a:ext cx="2664296" cy="2554545"/>
          </a:xfrm>
          <a:prstGeom prst="rect">
            <a:avLst/>
          </a:prstGeom>
          <a:noFill/>
        </p:spPr>
        <p:txBody>
          <a:bodyPr wrap="square" rtlCol="0">
            <a:spAutoFit/>
          </a:bodyPr>
          <a:lstStyle/>
          <a:p>
            <a:pPr algn="ctr"/>
            <a:r>
              <a:rPr lang="en-US" dirty="0" smtClean="0"/>
              <a:t>Wavenumber shift of the </a:t>
            </a:r>
          </a:p>
          <a:p>
            <a:pPr algn="ctr"/>
            <a:r>
              <a:rPr lang="en-US" dirty="0" smtClean="0"/>
              <a:t>Si-O peaks at 1050 and 1080 cm</a:t>
            </a:r>
            <a:r>
              <a:rPr lang="en-US" baseline="30000" dirty="0" smtClean="0"/>
              <a:t>-1</a:t>
            </a:r>
            <a:endParaRPr lang="en-US" baseline="30000" dirty="0"/>
          </a:p>
        </p:txBody>
      </p:sp>
      <p:sp>
        <p:nvSpPr>
          <p:cNvPr id="80" name="CaixaDeTexto 79"/>
          <p:cNvSpPr txBox="1"/>
          <p:nvPr/>
        </p:nvSpPr>
        <p:spPr>
          <a:xfrm>
            <a:off x="37966102" y="11467579"/>
            <a:ext cx="4176464" cy="2554545"/>
          </a:xfrm>
          <a:prstGeom prst="rect">
            <a:avLst/>
          </a:prstGeom>
          <a:noFill/>
        </p:spPr>
        <p:txBody>
          <a:bodyPr wrap="square" rtlCol="0">
            <a:spAutoFit/>
          </a:bodyPr>
          <a:lstStyle/>
          <a:p>
            <a:pPr algn="ctr"/>
            <a:r>
              <a:rPr lang="en-US" smtClean="0"/>
              <a:t>Rheological data derived from the η* (yield stress and power law index), G’ and G’’ curves </a:t>
            </a:r>
            <a:endParaRPr lang="en-US" baseline="30000"/>
          </a:p>
        </p:txBody>
      </p:sp>
      <p:pic>
        <p:nvPicPr>
          <p:cNvPr id="86" name="Imagem 85" descr="ModelNIR_Final.tif"/>
          <p:cNvPicPr>
            <a:picLocks noChangeAspect="1"/>
          </p:cNvPicPr>
          <p:nvPr/>
        </p:nvPicPr>
        <p:blipFill>
          <a:blip r:embed="rId14" cstate="print">
            <a:clrChange>
              <a:clrFrom>
                <a:srgbClr val="FFFFFF"/>
              </a:clrFrom>
              <a:clrTo>
                <a:srgbClr val="FFFFFF">
                  <a:alpha val="0"/>
                </a:srgbClr>
              </a:clrTo>
            </a:clrChange>
          </a:blip>
          <a:stretch>
            <a:fillRect/>
          </a:stretch>
        </p:blipFill>
        <p:spPr>
          <a:xfrm>
            <a:off x="37174014" y="16148099"/>
            <a:ext cx="5400000" cy="4247416"/>
          </a:xfrm>
          <a:prstGeom prst="rect">
            <a:avLst/>
          </a:prstGeom>
        </p:spPr>
      </p:pic>
      <p:pic>
        <p:nvPicPr>
          <p:cNvPr id="87" name="Imagem 86" descr="all spectra time.tif"/>
          <p:cNvPicPr>
            <a:picLocks noChangeAspect="1"/>
          </p:cNvPicPr>
          <p:nvPr/>
        </p:nvPicPr>
        <p:blipFill>
          <a:blip r:embed="rId15" cstate="print">
            <a:clrChange>
              <a:clrFrom>
                <a:srgbClr val="FFFFFF"/>
              </a:clrFrom>
              <a:clrTo>
                <a:srgbClr val="FFFFFF">
                  <a:alpha val="0"/>
                </a:srgbClr>
              </a:clrTo>
            </a:clrChange>
          </a:blip>
          <a:stretch>
            <a:fillRect/>
          </a:stretch>
        </p:blipFill>
        <p:spPr>
          <a:xfrm>
            <a:off x="28821086" y="16292423"/>
            <a:ext cx="5400000" cy="4032140"/>
          </a:xfrm>
          <a:prstGeom prst="rect">
            <a:avLst/>
          </a:prstGeom>
        </p:spPr>
      </p:pic>
      <p:sp>
        <p:nvSpPr>
          <p:cNvPr id="89" name="CaixaDeTexto 88"/>
          <p:cNvSpPr txBox="1"/>
          <p:nvPr/>
        </p:nvSpPr>
        <p:spPr>
          <a:xfrm>
            <a:off x="25940766" y="17012195"/>
            <a:ext cx="3024336" cy="2062103"/>
          </a:xfrm>
          <a:prstGeom prst="rect">
            <a:avLst/>
          </a:prstGeom>
          <a:noFill/>
        </p:spPr>
        <p:txBody>
          <a:bodyPr wrap="square" rtlCol="0">
            <a:spAutoFit/>
          </a:bodyPr>
          <a:lstStyle/>
          <a:p>
            <a:pPr algn="ctr"/>
            <a:r>
              <a:rPr lang="en-US" dirty="0" smtClean="0"/>
              <a:t>Example of NIR spectra measured during mixing</a:t>
            </a:r>
            <a:endParaRPr lang="en-US" dirty="0"/>
          </a:p>
        </p:txBody>
      </p:sp>
      <p:pic>
        <p:nvPicPr>
          <p:cNvPr id="93" name="Imagem 92" descr="MN_Torqur+RTPredic.tif"/>
          <p:cNvPicPr>
            <a:picLocks noChangeAspect="1"/>
          </p:cNvPicPr>
          <p:nvPr/>
        </p:nvPicPr>
        <p:blipFill>
          <a:blip r:embed="rId16" cstate="print">
            <a:clrChange>
              <a:clrFrom>
                <a:srgbClr val="FFFFFF"/>
              </a:clrFrom>
              <a:clrTo>
                <a:srgbClr val="FFFFFF">
                  <a:alpha val="0"/>
                </a:srgbClr>
              </a:clrTo>
            </a:clrChange>
          </a:blip>
          <a:stretch>
            <a:fillRect/>
          </a:stretch>
        </p:blipFill>
        <p:spPr>
          <a:xfrm>
            <a:off x="25940766" y="21548699"/>
            <a:ext cx="6319478" cy="7488832"/>
          </a:xfrm>
          <a:prstGeom prst="rect">
            <a:avLst/>
          </a:prstGeom>
        </p:spPr>
      </p:pic>
      <p:sp>
        <p:nvSpPr>
          <p:cNvPr id="1031" name="Rectangle 7"/>
          <p:cNvSpPr>
            <a:spLocks noChangeArrowheads="1"/>
          </p:cNvSpPr>
          <p:nvPr/>
        </p:nvSpPr>
        <p:spPr bwMode="auto">
          <a:xfrm>
            <a:off x="32349478" y="22570741"/>
            <a:ext cx="9433047"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0"/>
              </a:spcBef>
              <a:spcAft>
                <a:spcPts val="120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 Prediction results show that the dispersion state</a:t>
            </a:r>
            <a:r>
              <a:rPr kumimoji="0" lang="en-US" b="0" i="0" u="none" strike="noStrike" cap="none" normalizeH="0" dirty="0" smtClean="0">
                <a:ln>
                  <a:noFill/>
                </a:ln>
                <a:solidFill>
                  <a:schemeClr val="tx1"/>
                </a:solidFill>
                <a:effectLst/>
                <a:latin typeface="+mn-lt"/>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increases during the initial phase of mixing and stabilizes after a certain time</a:t>
            </a:r>
            <a:r>
              <a:rPr kumimoji="0" lang="en-US" b="0" i="0" u="none" strike="noStrike" cap="none" normalizeH="0" dirty="0" smtClean="0">
                <a:ln>
                  <a:noFill/>
                </a:ln>
                <a:solidFill>
                  <a:schemeClr val="tx1"/>
                </a:solidFill>
                <a:effectLst/>
                <a:latin typeface="+mn-lt"/>
                <a:ea typeface="Times New Roman" pitchFamily="18" charset="0"/>
                <a:cs typeface="Times New Roman" pitchFamily="18" charset="0"/>
              </a:rPr>
              <a:t> – </a:t>
            </a:r>
            <a:r>
              <a:rPr lang="en-US" dirty="0" smtClean="0">
                <a:latin typeface="+mn-lt"/>
                <a:ea typeface="Times New Roman" pitchFamily="18" charset="0"/>
                <a:cs typeface="Times New Roman" pitchFamily="18" charset="0"/>
              </a:rPr>
              <a:t>± 180 seconds for 125 rpm and ± 120 seconds for 175 rpm. </a:t>
            </a:r>
            <a:endPar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0" marR="0" lvl="0" indent="0" algn="just" defTabSz="914400" rtl="0" eaLnBrk="1" fontAlgn="base" latinLnBrk="0" hangingPunct="1">
              <a:lnSpc>
                <a:spcPct val="100000"/>
              </a:lnSpc>
              <a:spcBef>
                <a:spcPts val="0"/>
              </a:spcBef>
              <a:spcAft>
                <a:spcPts val="1200"/>
              </a:spcAft>
              <a:buClrTx/>
              <a:buSzTx/>
              <a:buFont typeface="Wingdings" pitchFamily="2" charset="2"/>
              <a:buChar char="§"/>
              <a:tabLst/>
            </a:pP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 The final dispersion levels</a:t>
            </a:r>
            <a:r>
              <a:rPr kumimoji="0" lang="en-US" b="0" i="0" u="none" strike="noStrike" cap="none" normalizeH="0" dirty="0" smtClean="0">
                <a:ln>
                  <a:noFill/>
                </a:ln>
                <a:solidFill>
                  <a:schemeClr val="tx1"/>
                </a:solidFill>
                <a:effectLst/>
                <a:latin typeface="+mn-lt"/>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predicted by NIR are of ± 42% for 125 rpm and ± 78% for 175 rpm.</a:t>
            </a:r>
            <a:r>
              <a:rPr kumimoji="0" lang="en-US" b="0" i="0" u="none" strike="noStrike" cap="none" normalizeH="0" dirty="0" smtClean="0">
                <a:ln>
                  <a:noFill/>
                </a:ln>
                <a:solidFill>
                  <a:schemeClr val="tx1"/>
                </a:solidFill>
                <a:effectLst/>
                <a:latin typeface="+mn-lt"/>
                <a:ea typeface="Times New Roman" pitchFamily="18" charset="0"/>
                <a:cs typeface="Times New Roman" pitchFamily="18" charset="0"/>
              </a:rPr>
              <a:t> These</a:t>
            </a:r>
            <a:r>
              <a:rPr kumimoji="0" lang="en-US" b="0" i="0" u="none" strike="noStrike" cap="none" normalizeH="0" baseline="0" dirty="0" smtClean="0">
                <a:ln>
                  <a:noFill/>
                </a:ln>
                <a:solidFill>
                  <a:schemeClr val="tx1"/>
                </a:solidFill>
                <a:effectLst/>
                <a:latin typeface="+mn-lt"/>
                <a:ea typeface="Times New Roman" pitchFamily="18" charset="0"/>
                <a:cs typeface="Times New Roman" pitchFamily="18" charset="0"/>
              </a:rPr>
              <a:t> are in agreement with the calibration values determined for the samples prepared at 50 rpm (15.4%),100 rpm (24.1%), 150 rpm (58.4%) and 200 rpm (90.1%). </a:t>
            </a:r>
            <a:endParaRPr kumimoji="0" lang="en-US" b="0" i="0" u="none" strike="noStrike" cap="none" normalizeH="0" baseline="0" dirty="0" smtClean="0">
              <a:ln>
                <a:noFill/>
              </a:ln>
              <a:solidFill>
                <a:schemeClr val="tx1"/>
              </a:solidFill>
              <a:effectLst/>
              <a:latin typeface="+mn-lt"/>
              <a:cs typeface="Arial" pitchFamily="34" charset="0"/>
            </a:endParaRPr>
          </a:p>
        </p:txBody>
      </p:sp>
      <p:graphicFrame>
        <p:nvGraphicFramePr>
          <p:cNvPr id="94" name="Tabela 93"/>
          <p:cNvGraphicFramePr>
            <a:graphicFrameLocks noGrp="1"/>
          </p:cNvGraphicFramePr>
          <p:nvPr/>
        </p:nvGraphicFramePr>
        <p:xfrm>
          <a:off x="13376582" y="5922963"/>
          <a:ext cx="10908000" cy="5048385"/>
        </p:xfrm>
        <a:graphic>
          <a:graphicData uri="http://schemas.openxmlformats.org/drawingml/2006/table">
            <a:tbl>
              <a:tblPr firstRow="1" bandRow="1">
                <a:noFill/>
                <a:effectLst/>
                <a:tableStyleId>{5C22544A-7EE6-4342-B048-85BDC9FD1C3A}</a:tableStyleId>
              </a:tblPr>
              <a:tblGrid>
                <a:gridCol w="10908000"/>
              </a:tblGrid>
              <a:tr h="1080000">
                <a:tc>
                  <a:txBody>
                    <a:bodyPr/>
                    <a:lstStyle/>
                    <a:p>
                      <a:pPr algn="ctr"/>
                      <a:r>
                        <a:rPr lang="en-US" sz="3600" noProof="0" dirty="0" smtClean="0">
                          <a:solidFill>
                            <a:schemeClr val="tx2"/>
                          </a:solidFill>
                        </a:rPr>
                        <a:t>OBJECTIVES</a:t>
                      </a:r>
                      <a:endParaRPr lang="en-US" sz="3600" noProof="0" dirty="0">
                        <a:solidFill>
                          <a:schemeClr val="tx2"/>
                        </a:solidFill>
                      </a:endParaRPr>
                    </a:p>
                  </a:txBody>
                  <a:tcPr marL="230692" marR="230692" marT="41856" marB="4185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r>
              <a:tr h="3968385">
                <a:tc>
                  <a:txBody>
                    <a:bodyPr/>
                    <a:lstStyle/>
                    <a:p>
                      <a:pPr algn="l">
                        <a:buFont typeface="Wingdings" pitchFamily="2" charset="2"/>
                        <a:buChar char="§"/>
                      </a:pPr>
                      <a:r>
                        <a:rPr lang="en-US" sz="3200" b="1" kern="1200" noProof="0" dirty="0" smtClean="0">
                          <a:solidFill>
                            <a:schemeClr val="dk1"/>
                          </a:solidFill>
                          <a:latin typeface="+mn-lt"/>
                          <a:ea typeface="+mn-ea"/>
                          <a:cs typeface="+mn-cs"/>
                        </a:rPr>
                        <a:t> To develop a general chemometric model able to correlate NIR spectral data with nanocomposites degree of mixing. </a:t>
                      </a:r>
                    </a:p>
                    <a:p>
                      <a:pPr algn="l">
                        <a:buFont typeface="Wingdings" pitchFamily="2" charset="2"/>
                        <a:buChar char="§"/>
                      </a:pPr>
                      <a:endParaRPr lang="en-US" sz="3200" b="1" kern="1200" noProof="0" dirty="0" smtClean="0">
                        <a:solidFill>
                          <a:schemeClr val="dk1"/>
                        </a:solidFill>
                        <a:latin typeface="+mn-lt"/>
                        <a:ea typeface="+mn-ea"/>
                        <a:cs typeface="+mn-cs"/>
                      </a:endParaRPr>
                    </a:p>
                    <a:p>
                      <a:pPr algn="l">
                        <a:buFont typeface="Wingdings" pitchFamily="2" charset="2"/>
                        <a:buChar char="§"/>
                      </a:pPr>
                      <a:r>
                        <a:rPr lang="en-US" sz="3200" b="1" noProof="0" smtClean="0">
                          <a:solidFill>
                            <a:schemeClr val="tx2"/>
                          </a:solidFill>
                        </a:rPr>
                        <a:t> To  </a:t>
                      </a:r>
                      <a:r>
                        <a:rPr lang="en-US" sz="3200" b="1" noProof="0" dirty="0" smtClean="0">
                          <a:solidFill>
                            <a:schemeClr val="tx2"/>
                          </a:solidFill>
                        </a:rPr>
                        <a:t>monitor</a:t>
                      </a:r>
                      <a:r>
                        <a:rPr lang="en-US" sz="3200" b="1" baseline="0" noProof="0" dirty="0" smtClean="0">
                          <a:solidFill>
                            <a:schemeClr val="tx2"/>
                          </a:solidFill>
                        </a:rPr>
                        <a:t> the evolution of the clay dispersion in real-time conditions.</a:t>
                      </a:r>
                      <a:endParaRPr lang="en-US" sz="3200" b="1" noProof="0" dirty="0">
                        <a:solidFill>
                          <a:schemeClr val="tx2"/>
                        </a:solidFill>
                      </a:endParaRPr>
                    </a:p>
                  </a:txBody>
                  <a:tcPr marL="230692" marR="230692" marT="41856" marB="418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9" name="Tabela 48"/>
          <p:cNvGraphicFramePr>
            <a:graphicFrameLocks noGrp="1"/>
          </p:cNvGraphicFramePr>
          <p:nvPr/>
        </p:nvGraphicFramePr>
        <p:xfrm>
          <a:off x="13376582" y="11323683"/>
          <a:ext cx="10908000" cy="1080000"/>
        </p:xfrm>
        <a:graphic>
          <a:graphicData uri="http://schemas.openxmlformats.org/drawingml/2006/table">
            <a:tbl>
              <a:tblPr firstRow="1" bandRow="1">
                <a:tableStyleId>{5C22544A-7EE6-4342-B048-85BDC9FD1C3A}</a:tableStyleId>
              </a:tblPr>
              <a:tblGrid>
                <a:gridCol w="10908000"/>
              </a:tblGrid>
              <a:tr h="1080000">
                <a:tc>
                  <a:txBody>
                    <a:bodyPr/>
                    <a:lstStyle/>
                    <a:p>
                      <a:pPr algn="ctr"/>
                      <a:r>
                        <a:rPr lang="en-US" sz="3600" noProof="0" dirty="0" smtClean="0">
                          <a:solidFill>
                            <a:schemeClr val="tx1"/>
                          </a:solidFill>
                        </a:rPr>
                        <a:t>IN-LINE</a:t>
                      </a:r>
                      <a:r>
                        <a:rPr lang="en-US" sz="3600" baseline="0" noProof="0" dirty="0" smtClean="0">
                          <a:solidFill>
                            <a:schemeClr val="tx1"/>
                          </a:solidFill>
                        </a:rPr>
                        <a:t> SET-UP</a:t>
                      </a:r>
                      <a:endParaRPr lang="en-US" sz="3600" noProof="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6FF66"/>
                    </a:solidFill>
                  </a:tcPr>
                </a:tc>
              </a:tr>
            </a:tbl>
          </a:graphicData>
        </a:graphic>
      </p:graphicFrame>
      <p:graphicFrame>
        <p:nvGraphicFramePr>
          <p:cNvPr id="50" name="Tabela 49"/>
          <p:cNvGraphicFramePr>
            <a:graphicFrameLocks noGrp="1"/>
          </p:cNvGraphicFramePr>
          <p:nvPr/>
        </p:nvGraphicFramePr>
        <p:xfrm>
          <a:off x="25724742" y="5851075"/>
          <a:ext cx="16524000" cy="1080000"/>
        </p:xfrm>
        <a:graphic>
          <a:graphicData uri="http://schemas.openxmlformats.org/drawingml/2006/table">
            <a:tbl>
              <a:tblPr firstRow="1" bandRow="1">
                <a:tableStyleId>{5C22544A-7EE6-4342-B048-85BDC9FD1C3A}</a:tableStyleId>
              </a:tblPr>
              <a:tblGrid>
                <a:gridCol w="16524000"/>
              </a:tblGrid>
              <a:tr h="1080000">
                <a:tc>
                  <a:txBody>
                    <a:bodyPr/>
                    <a:lstStyle/>
                    <a:p>
                      <a:pPr algn="ctr"/>
                      <a:r>
                        <a:rPr lang="en-US" sz="3600" noProof="0" dirty="0" smtClean="0">
                          <a:solidFill>
                            <a:schemeClr val="tx1"/>
                          </a:solidFill>
                        </a:rPr>
                        <a:t>CALIBRATION PARAMETERS</a:t>
                      </a:r>
                      <a:endParaRPr lang="en-US" sz="3600" noProof="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5D1F9"/>
                    </a:solidFill>
                  </a:tcPr>
                </a:tc>
              </a:tr>
            </a:tbl>
          </a:graphicData>
        </a:graphic>
      </p:graphicFrame>
      <p:graphicFrame>
        <p:nvGraphicFramePr>
          <p:cNvPr id="51" name="Tabela 50"/>
          <p:cNvGraphicFramePr>
            <a:graphicFrameLocks noGrp="1"/>
          </p:cNvGraphicFramePr>
          <p:nvPr/>
        </p:nvGraphicFramePr>
        <p:xfrm>
          <a:off x="25724742" y="15139987"/>
          <a:ext cx="16524000" cy="1080000"/>
        </p:xfrm>
        <a:graphic>
          <a:graphicData uri="http://schemas.openxmlformats.org/drawingml/2006/table">
            <a:tbl>
              <a:tblPr firstRow="1" bandRow="1">
                <a:tableStyleId>{5C22544A-7EE6-4342-B048-85BDC9FD1C3A}</a:tableStyleId>
              </a:tblPr>
              <a:tblGrid>
                <a:gridCol w="16524000"/>
              </a:tblGrid>
              <a:tr h="1080000">
                <a:tc>
                  <a:txBody>
                    <a:bodyPr/>
                    <a:lstStyle/>
                    <a:p>
                      <a:pPr algn="ctr"/>
                      <a:r>
                        <a:rPr lang="en-US" sz="3600" noProof="0" dirty="0" smtClean="0">
                          <a:solidFill>
                            <a:schemeClr val="tx1"/>
                          </a:solidFill>
                        </a:rPr>
                        <a:t>CHEMOMETRIC</a:t>
                      </a:r>
                      <a:r>
                        <a:rPr lang="en-US" sz="3600" baseline="0" noProof="0" dirty="0" smtClean="0">
                          <a:solidFill>
                            <a:schemeClr val="tx1"/>
                          </a:solidFill>
                        </a:rPr>
                        <a:t> RESULTS</a:t>
                      </a:r>
                      <a:endParaRPr lang="en-US" sz="3600" noProof="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66"/>
                    </a:solidFill>
                  </a:tcPr>
                </a:tc>
              </a:tr>
            </a:tbl>
          </a:graphicData>
        </a:graphic>
      </p:graphicFrame>
      <p:graphicFrame>
        <p:nvGraphicFramePr>
          <p:cNvPr id="52" name="Tabela 51"/>
          <p:cNvGraphicFramePr>
            <a:graphicFrameLocks noGrp="1"/>
          </p:cNvGraphicFramePr>
          <p:nvPr/>
        </p:nvGraphicFramePr>
        <p:xfrm>
          <a:off x="25724742" y="20396571"/>
          <a:ext cx="16524000" cy="1080000"/>
        </p:xfrm>
        <a:graphic>
          <a:graphicData uri="http://schemas.openxmlformats.org/drawingml/2006/table">
            <a:tbl>
              <a:tblPr firstRow="1" bandRow="1">
                <a:tableStyleId>{5C22544A-7EE6-4342-B048-85BDC9FD1C3A}</a:tableStyleId>
              </a:tblPr>
              <a:tblGrid>
                <a:gridCol w="16524000"/>
              </a:tblGrid>
              <a:tr h="1080000">
                <a:tc>
                  <a:txBody>
                    <a:bodyPr/>
                    <a:lstStyle/>
                    <a:p>
                      <a:pPr algn="ctr"/>
                      <a:r>
                        <a:rPr lang="en-US" sz="3600" noProof="0" dirty="0" smtClean="0">
                          <a:solidFill>
                            <a:schemeClr val="tx1"/>
                          </a:solidFill>
                        </a:rPr>
                        <a:t>REAL-TIME</a:t>
                      </a:r>
                      <a:r>
                        <a:rPr lang="en-US" sz="3600" baseline="0" noProof="0" dirty="0" smtClean="0">
                          <a:solidFill>
                            <a:schemeClr val="tx1"/>
                          </a:solidFill>
                        </a:rPr>
                        <a:t> PREDICTIONS</a:t>
                      </a:r>
                      <a:endParaRPr lang="en-US" sz="3600" noProof="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6FF66"/>
                    </a:solidFill>
                  </a:tcPr>
                </a:tc>
              </a:tr>
            </a:tbl>
          </a:graphicData>
        </a:graphic>
      </p:graphicFrame>
      <p:pic>
        <p:nvPicPr>
          <p:cNvPr id="53" name="Imagem 52" descr="MH.jpg"/>
          <p:cNvPicPr>
            <a:picLocks noChangeAspect="1"/>
          </p:cNvPicPr>
          <p:nvPr/>
        </p:nvPicPr>
        <p:blipFill>
          <a:blip r:embed="rId17" cstate="print"/>
          <a:stretch>
            <a:fillRect/>
          </a:stretch>
        </p:blipFill>
        <p:spPr>
          <a:xfrm>
            <a:off x="37174015" y="2997459"/>
            <a:ext cx="5040559" cy="909280"/>
          </a:xfrm>
          <a:prstGeom prst="rect">
            <a:avLst/>
          </a:prstGeom>
        </p:spPr>
      </p:pic>
      <p:sp>
        <p:nvSpPr>
          <p:cNvPr id="54" name="CaixaDeTexto 53"/>
          <p:cNvSpPr txBox="1"/>
          <p:nvPr/>
        </p:nvSpPr>
        <p:spPr>
          <a:xfrm>
            <a:off x="34715279" y="4072704"/>
            <a:ext cx="7571303" cy="1274195"/>
          </a:xfrm>
          <a:prstGeom prst="rect">
            <a:avLst/>
          </a:prstGeom>
          <a:noFill/>
        </p:spPr>
        <p:txBody>
          <a:bodyPr wrap="none" rtlCol="0">
            <a:spAutoFit/>
          </a:bodyPr>
          <a:lstStyle/>
          <a:p>
            <a:pPr lvl="0" algn="r" defTabSz="2952750">
              <a:spcBef>
                <a:spcPct val="20000"/>
              </a:spcBef>
            </a:pPr>
            <a:r>
              <a:rPr lang="en-US" sz="2400" dirty="0" smtClean="0"/>
              <a:t>IP 026685-</a:t>
            </a:r>
            <a:r>
              <a:rPr lang="en-US" sz="2400" dirty="0" err="1" smtClean="0"/>
              <a:t>2IP</a:t>
            </a:r>
            <a:r>
              <a:rPr lang="en-US" sz="2400" dirty="0" smtClean="0"/>
              <a:t> project</a:t>
            </a:r>
          </a:p>
          <a:p>
            <a:pPr lvl="0" algn="r" defTabSz="2952750">
              <a:spcBef>
                <a:spcPct val="20000"/>
              </a:spcBef>
            </a:pPr>
            <a:r>
              <a:rPr lang="en-US" sz="2400" dirty="0" smtClean="0"/>
              <a:t>6th Framework EC Program</a:t>
            </a:r>
          </a:p>
          <a:p>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487</Words>
  <Application>Microsoft Office PowerPoint</Application>
  <PresentationFormat>Personalizados</PresentationFormat>
  <Paragraphs>71</Paragraphs>
  <Slides>1</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3" baseType="lpstr">
      <vt:lpstr>Default Design</vt:lpstr>
      <vt:lpstr>Photo Editor Photo</vt:lpstr>
      <vt:lpstr>Diapositivo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Windows User</cp:lastModifiedBy>
  <cp:revision>194</cp:revision>
  <dcterms:created xsi:type="dcterms:W3CDTF">2005-08-05T10:55:41Z</dcterms:created>
  <dcterms:modified xsi:type="dcterms:W3CDTF">2011-10-07T10:49:21Z</dcterms:modified>
</cp:coreProperties>
</file>