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3" d="100"/>
          <a:sy n="33" d="100"/>
        </p:scale>
        <p:origin x="-72" y="-144"/>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png"/><Relationship Id="rId5" Type="http://schemas.openxmlformats.org/officeDocument/2006/relationships/image" Target="../media/image5.emf"/><Relationship Id="rId4"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oleObject" Target="../embeddings/oleObject1.bin"/><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10" Type="http://schemas.openxmlformats.org/officeDocument/2006/relationships/image" Target="../media/image8.png"/><Relationship Id="rId4" Type="http://schemas.openxmlformats.org/officeDocument/2006/relationships/image" Target="../media/image6.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xmlns="" val="4100371512"/>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Centre of Biological Engineering</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126"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xmlns="" val="3874759096"/>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881982" y="5634931"/>
            <a:ext cx="12817475" cy="23729573"/>
          </a:xfrm>
          <a:prstGeom prst="rect">
            <a:avLst/>
          </a:prstGeom>
          <a:noFill/>
          <a:ln w="9525">
            <a:noFill/>
            <a:miter lim="800000"/>
            <a:headEnd/>
            <a:tailEnd/>
          </a:ln>
        </p:spPr>
        <p:txBody>
          <a:bodyPr>
            <a:spAutoFit/>
          </a:bodyPr>
          <a:lstStyle/>
          <a:p>
            <a:pPr defTabSz="2952750">
              <a:spcBef>
                <a:spcPct val="50000"/>
              </a:spcBef>
            </a:pPr>
            <a:r>
              <a:rPr lang="en-US" sz="3600" b="1" dirty="0" smtClean="0"/>
              <a:t>Introduction</a:t>
            </a:r>
            <a:endParaRPr lang="en-US" sz="3600" b="1" dirty="0"/>
          </a:p>
          <a:p>
            <a:pPr algn="just" defTabSz="2952750">
              <a:spcBef>
                <a:spcPct val="50000"/>
              </a:spcBef>
            </a:pPr>
            <a:r>
              <a:rPr lang="en-US" dirty="0" smtClean="0"/>
              <a:t>Enzymatic </a:t>
            </a:r>
            <a:r>
              <a:rPr lang="en-US" dirty="0"/>
              <a:t>hydrolysis of cellulose to produce reducing </a:t>
            </a:r>
            <a:r>
              <a:rPr lang="en-US" dirty="0" smtClean="0"/>
              <a:t>sugars has </a:t>
            </a:r>
            <a:r>
              <a:rPr lang="en-US" dirty="0"/>
              <a:t>long been pursued for its large potential value in many </a:t>
            </a:r>
            <a:r>
              <a:rPr lang="en-US" dirty="0" smtClean="0"/>
              <a:t>industries such </a:t>
            </a:r>
            <a:r>
              <a:rPr lang="en-US" dirty="0"/>
              <a:t>as bioenergy, food, textile, detergent, animal feed, </a:t>
            </a:r>
            <a:r>
              <a:rPr lang="en-US" dirty="0" smtClean="0"/>
              <a:t>pulp and paper. </a:t>
            </a:r>
          </a:p>
          <a:p>
            <a:pPr algn="just" defTabSz="2952750">
              <a:spcBef>
                <a:spcPct val="50000"/>
              </a:spcBef>
            </a:pPr>
            <a:r>
              <a:rPr lang="en-US" dirty="0"/>
              <a:t>To render the enzymatic process </a:t>
            </a:r>
            <a:r>
              <a:rPr lang="en-US" dirty="0" smtClean="0"/>
              <a:t>of </a:t>
            </a:r>
            <a:r>
              <a:rPr lang="en-US" dirty="0"/>
              <a:t>lignocellulosic biomass is </a:t>
            </a:r>
            <a:r>
              <a:rPr lang="en-US" dirty="0" smtClean="0"/>
              <a:t>still a </a:t>
            </a:r>
            <a:r>
              <a:rPr lang="en-US" dirty="0"/>
              <a:t>critical cost center in the overall bioconversion process. A kinetic model of </a:t>
            </a:r>
            <a:r>
              <a:rPr lang="en-US" dirty="0" smtClean="0"/>
              <a:t>enzymatic hydrolysis </a:t>
            </a:r>
            <a:r>
              <a:rPr lang="en-US" dirty="0"/>
              <a:t>could be a useful forecasting tool in this context</a:t>
            </a:r>
            <a:r>
              <a:rPr lang="en-US" dirty="0" smtClean="0"/>
              <a:t>.</a:t>
            </a:r>
          </a:p>
          <a:p>
            <a:pPr algn="just" defTabSz="2952750">
              <a:spcBef>
                <a:spcPct val="50000"/>
              </a:spcBef>
            </a:pPr>
            <a:r>
              <a:rPr lang="en-US" dirty="0"/>
              <a:t>Empirical models such as artificial </a:t>
            </a:r>
            <a:r>
              <a:rPr lang="en-US" dirty="0" smtClean="0"/>
              <a:t>neural network </a:t>
            </a:r>
            <a:r>
              <a:rPr lang="en-US" dirty="0"/>
              <a:t>and response surface methodology models could </a:t>
            </a:r>
            <a:r>
              <a:rPr lang="en-US" dirty="0" smtClean="0"/>
              <a:t>accurately predict </a:t>
            </a:r>
            <a:r>
              <a:rPr lang="en-US" dirty="0"/>
              <a:t>the enzymatic reaction, and the reaction </a:t>
            </a:r>
            <a:r>
              <a:rPr lang="en-US" dirty="0" smtClean="0"/>
              <a:t>conditions could </a:t>
            </a:r>
            <a:r>
              <a:rPr lang="en-US" dirty="0"/>
              <a:t>always be optimized using these models. However, such models could </a:t>
            </a:r>
            <a:r>
              <a:rPr lang="en-US" dirty="0" smtClean="0"/>
              <a:t>not provide </a:t>
            </a:r>
            <a:r>
              <a:rPr lang="en-US" dirty="0"/>
              <a:t>any insight into the mechanistic details of the </a:t>
            </a:r>
            <a:r>
              <a:rPr lang="en-US" dirty="0" smtClean="0"/>
              <a:t>process and </a:t>
            </a:r>
            <a:r>
              <a:rPr lang="en-US" dirty="0"/>
              <a:t>be applied outside the conditions under which they are </a:t>
            </a:r>
            <a:r>
              <a:rPr lang="en-US" dirty="0" smtClean="0"/>
              <a:t>developed.</a:t>
            </a:r>
          </a:p>
          <a:p>
            <a:pPr algn="just" defTabSz="2952750">
              <a:spcBef>
                <a:spcPct val="50000"/>
              </a:spcBef>
            </a:pPr>
            <a:r>
              <a:rPr lang="en-US" dirty="0"/>
              <a:t>It has been generally accepted that cellulase deactivation </a:t>
            </a:r>
            <a:r>
              <a:rPr lang="en-US" dirty="0" smtClean="0"/>
              <a:t>during the </a:t>
            </a:r>
            <a:r>
              <a:rPr lang="en-US" dirty="0"/>
              <a:t>enzymatic hydrolytic process results in some hydrolytic rate slowdown. Cellulase could be deactivated by many factors </a:t>
            </a:r>
            <a:r>
              <a:rPr lang="en-US" dirty="0" smtClean="0"/>
              <a:t>including shear </a:t>
            </a:r>
            <a:r>
              <a:rPr lang="en-US" dirty="0"/>
              <a:t>force, temperature, ion strength, product inhibition, and </a:t>
            </a:r>
            <a:r>
              <a:rPr lang="en-US" dirty="0" smtClean="0"/>
              <a:t>ineffective adsorption </a:t>
            </a:r>
            <a:r>
              <a:rPr lang="en-US" dirty="0"/>
              <a:t>of </a:t>
            </a:r>
            <a:r>
              <a:rPr lang="en-US" dirty="0" smtClean="0"/>
              <a:t>cellulase.</a:t>
            </a:r>
            <a:endParaRPr lang="en-US" dirty="0"/>
          </a:p>
          <a:p>
            <a:pPr algn="just" defTabSz="2952750">
              <a:spcBef>
                <a:spcPct val="50000"/>
              </a:spcBef>
            </a:pPr>
            <a:r>
              <a:rPr lang="en-US" dirty="0"/>
              <a:t>This work, </a:t>
            </a:r>
            <a:r>
              <a:rPr lang="en-US" dirty="0" smtClean="0"/>
              <a:t>the </a:t>
            </a:r>
            <a:r>
              <a:rPr lang="en-US" dirty="0"/>
              <a:t>modeling and simulation of enzymatic hydrolysis pretreated solids obtained by a sequence of autohydrolysis (solubilization of hemicellulose) and organosolv (solubilization of lignin) were studied. </a:t>
            </a:r>
          </a:p>
          <a:p>
            <a:pPr defTabSz="2952750">
              <a:spcBef>
                <a:spcPct val="50000"/>
              </a:spcBef>
            </a:pPr>
            <a:endParaRPr lang="en-US" dirty="0"/>
          </a:p>
          <a:p>
            <a:pPr defTabSz="2952750">
              <a:spcBef>
                <a:spcPct val="50000"/>
              </a:spcBef>
            </a:pPr>
            <a:r>
              <a:rPr lang="en-US" sz="3600" b="1" dirty="0" smtClean="0"/>
              <a:t>Methodology</a:t>
            </a:r>
          </a:p>
          <a:p>
            <a:pPr defTabSz="2952750">
              <a:spcBef>
                <a:spcPct val="50000"/>
              </a:spcBef>
            </a:pPr>
            <a:endParaRPr lang="pt-PT" sz="3600" b="1" dirty="0"/>
          </a:p>
          <a:p>
            <a:pPr defTabSz="2952750">
              <a:spcBef>
                <a:spcPct val="50000"/>
              </a:spcBef>
            </a:pPr>
            <a:endParaRPr lang="pt-PT" dirty="0" smtClean="0"/>
          </a:p>
          <a:p>
            <a:pPr defTabSz="2952750">
              <a:spcBef>
                <a:spcPct val="50000"/>
              </a:spcBef>
            </a:pPr>
            <a:endParaRPr lang="pt-PT" dirty="0"/>
          </a:p>
          <a:p>
            <a:pPr defTabSz="2952750">
              <a:spcBef>
                <a:spcPct val="50000"/>
              </a:spcBef>
            </a:pPr>
            <a:endParaRPr lang="pt-PT" dirty="0" smtClean="0"/>
          </a:p>
          <a:p>
            <a:pPr defTabSz="2952750">
              <a:spcBef>
                <a:spcPct val="50000"/>
              </a:spcBef>
            </a:pPr>
            <a:endParaRPr lang="pt-PT" dirty="0"/>
          </a:p>
          <a:p>
            <a:pPr defTabSz="2952750">
              <a:spcBef>
                <a:spcPct val="50000"/>
              </a:spcBef>
            </a:pPr>
            <a:endParaRPr lang="pt-PT" dirty="0" smtClean="0"/>
          </a:p>
          <a:p>
            <a:pPr defTabSz="2952750">
              <a:spcBef>
                <a:spcPct val="50000"/>
              </a:spcBef>
            </a:pPr>
            <a:endParaRPr lang="pt-PT" dirty="0"/>
          </a:p>
          <a:p>
            <a:pPr defTabSz="2952750">
              <a:spcBef>
                <a:spcPct val="50000"/>
              </a:spcBef>
            </a:pPr>
            <a:endParaRPr lang="pt-PT" dirty="0" smtClean="0"/>
          </a:p>
          <a:p>
            <a:pPr defTabSz="2952750">
              <a:spcBef>
                <a:spcPct val="50000"/>
              </a:spcBef>
            </a:pPr>
            <a:endParaRPr lang="pt-PT" dirty="0"/>
          </a:p>
          <a:p>
            <a:pPr defTabSz="2952750">
              <a:spcBef>
                <a:spcPct val="50000"/>
              </a:spcBef>
            </a:pPr>
            <a:endParaRPr lang="pt-PT" dirty="0" smtClean="0"/>
          </a:p>
          <a:p>
            <a:pPr defTabSz="2952750">
              <a:spcBef>
                <a:spcPct val="50000"/>
              </a:spcBef>
            </a:pPr>
            <a:endParaRPr lang="pt-PT" dirty="0"/>
          </a:p>
          <a:p>
            <a:pPr defTabSz="2952750">
              <a:spcBef>
                <a:spcPct val="50000"/>
              </a:spcBef>
            </a:pPr>
            <a:endParaRPr lang="pt-PT" dirty="0"/>
          </a:p>
          <a:p>
            <a:pPr algn="just" defTabSz="2952750"/>
            <a:endParaRPr lang="pt-PT" dirty="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smtClean="0"/>
              <a:t>HECTOR A. RUIZ *</a:t>
            </a:r>
            <a:endParaRPr lang="en-US" sz="4000" dirty="0"/>
          </a:p>
          <a:p>
            <a:pPr algn="ctr" defTabSz="2952750">
              <a:spcBef>
                <a:spcPct val="20000"/>
              </a:spcBef>
            </a:pPr>
            <a:r>
              <a:rPr lang="en-US" sz="4000" dirty="0" smtClean="0"/>
              <a:t>António A. Vicente, José A. Teixeira </a:t>
            </a:r>
          </a:p>
          <a:p>
            <a:pPr algn="ctr" defTabSz="2952750">
              <a:spcBef>
                <a:spcPct val="20000"/>
              </a:spcBef>
            </a:pPr>
            <a:r>
              <a:rPr lang="pt-PT" dirty="0" smtClean="0"/>
              <a:t>* hector_ruiz@deb.</a:t>
            </a:r>
            <a:r>
              <a:rPr lang="pt-PT" dirty="0"/>
              <a:t>uminho.pt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pt-PT" sz="4800" b="1" dirty="0" smtClean="0"/>
              <a:t>SIMULATION </a:t>
            </a:r>
            <a:r>
              <a:rPr lang="pt-PT" sz="4800" b="1" dirty="0"/>
              <a:t>OF ENZYMATIC HYDROLYSIS OF WHEAT STRAW USING AUTOHYDROLYSIS AND </a:t>
            </a:r>
            <a:r>
              <a:rPr lang="pt-PT" sz="4800" b="1" dirty="0" smtClean="0"/>
              <a:t>ORGANOSOLV</a:t>
            </a:r>
            <a:endParaRPr lang="en-US" sz="4800" b="1" dirty="0"/>
          </a:p>
        </p:txBody>
      </p:sp>
      <p:pic>
        <p:nvPicPr>
          <p:cNvPr id="1037"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1038" name="Text Box 214"/>
          <p:cNvSpPr txBox="1">
            <a:spLocks noChangeArrowheads="1"/>
          </p:cNvSpPr>
          <p:nvPr/>
        </p:nvSpPr>
        <p:spPr bwMode="auto">
          <a:xfrm>
            <a:off x="14851063" y="5647085"/>
            <a:ext cx="12817475" cy="27422894"/>
          </a:xfrm>
          <a:prstGeom prst="rect">
            <a:avLst/>
          </a:prstGeom>
          <a:noFill/>
          <a:ln w="9525">
            <a:noFill/>
            <a:miter lim="800000"/>
            <a:headEnd/>
            <a:tailEnd/>
          </a:ln>
        </p:spPr>
        <p:txBody>
          <a:bodyPr>
            <a:spAutoFit/>
          </a:bodyPr>
          <a:lstStyle/>
          <a:p>
            <a:pPr algn="just" defTabSz="2952750">
              <a:spcBef>
                <a:spcPct val="50000"/>
              </a:spcBef>
            </a:pPr>
            <a:r>
              <a:rPr lang="en-US" sz="3600" b="1" dirty="0" smtClean="0"/>
              <a:t>Methodology</a:t>
            </a:r>
            <a:endParaRPr lang="en-US" sz="3600" b="1" dirty="0"/>
          </a:p>
          <a:p>
            <a:pPr algn="just" defTabSz="2952750">
              <a:spcBef>
                <a:spcPct val="50000"/>
              </a:spcBef>
            </a:pPr>
            <a:r>
              <a:rPr lang="en-US" dirty="0" smtClean="0"/>
              <a:t>The </a:t>
            </a:r>
            <a:r>
              <a:rPr lang="en-US" dirty="0"/>
              <a:t>autohydrolysis (APS) and sequence of autohydrolysis and organosolv (OPS) pretreated solids were used as substrate for enzymatic saccharification. </a:t>
            </a:r>
            <a:r>
              <a:rPr lang="en-US" dirty="0" smtClean="0"/>
              <a:t>Enzymatic </a:t>
            </a:r>
            <a:r>
              <a:rPr lang="en-US" dirty="0"/>
              <a:t>saccharification were performed in a jacketed glass reactor with a working volume of 50 mL </a:t>
            </a:r>
            <a:r>
              <a:rPr lang="en-US" dirty="0" smtClean="0"/>
              <a:t>at </a:t>
            </a:r>
            <a:r>
              <a:rPr lang="en-US" dirty="0"/>
              <a:t>50 ºC by duplicate, using cellulase (Celluclast 1.5 L) and β-glucosidase (Novozyme 188) with a loading of 40 FPU/g and 60 IU/g of cellulose, respectively, in 50 mM citrate buffer (pH 4.8) with 2 % (w/v) sodium azide to inhibit microbial contamination and a final cellulose concentration of 1 % (w/v</a:t>
            </a:r>
            <a:r>
              <a:rPr lang="en-US" dirty="0" smtClean="0"/>
              <a:t>). </a:t>
            </a:r>
            <a:r>
              <a:rPr lang="en-US" dirty="0"/>
              <a:t>Agitation was carried out using a magnetic stirrer (150 rpm) and samples were taken at 3 h intervals for the first 12 h and at 24 h intervals until a total time of 96 h. The samples were kept in boiling water for 5 min to inactive enzymatic activity, and then centrifuged at 8260 x </a:t>
            </a:r>
            <a:r>
              <a:rPr lang="en-US" i="1" dirty="0"/>
              <a:t>g</a:t>
            </a:r>
            <a:r>
              <a:rPr lang="en-US" dirty="0"/>
              <a:t> for 10 min to remove insoluble substrate; the supernatant was filtered through a 0.2 μm sterile membrane filter analyzed for soluble sugars in HPLC</a:t>
            </a:r>
            <a:r>
              <a:rPr lang="en-US" dirty="0" smtClean="0"/>
              <a:t>.</a:t>
            </a:r>
          </a:p>
          <a:p>
            <a:pPr algn="just" defTabSz="2952750">
              <a:spcBef>
                <a:spcPct val="50000"/>
              </a:spcBef>
            </a:pPr>
            <a:endParaRPr lang="en-US" sz="3600" b="1" dirty="0"/>
          </a:p>
          <a:p>
            <a:pPr algn="just" defTabSz="2952750">
              <a:spcBef>
                <a:spcPct val="50000"/>
              </a:spcBef>
            </a:pPr>
            <a:r>
              <a:rPr lang="en-GB" sz="3600" b="1" dirty="0" smtClean="0"/>
              <a:t>Modeling </a:t>
            </a:r>
            <a:r>
              <a:rPr lang="en-GB" sz="3600" b="1" dirty="0"/>
              <a:t>and simulation of enzymatic </a:t>
            </a:r>
            <a:r>
              <a:rPr lang="en-GB" sz="3600" b="1" dirty="0" smtClean="0"/>
              <a:t>hydrolysis</a:t>
            </a:r>
            <a:endParaRPr lang="en-GB" dirty="0"/>
          </a:p>
          <a:p>
            <a:pPr algn="just" defTabSz="2952750">
              <a:spcBef>
                <a:spcPct val="50000"/>
              </a:spcBef>
            </a:pPr>
            <a:r>
              <a:rPr lang="en-GB" dirty="0" smtClean="0"/>
              <a:t>Cellulase </a:t>
            </a:r>
            <a:r>
              <a:rPr lang="en-GB" dirty="0"/>
              <a:t>consists of three components is assumed to form a single combined effect on the hydrolysis of insoluble substrate. The assumptions of the model are: 1) cellulase enzyme containing endo-β-1,4-glucanase, exo-β-1,4-cellobiohydrolase and assuming a single combined effect in the hydrolysis of insoluble substrate; 2) surface structure of insoluble substrate was considered homogeneous. It is shown as the following equation</a:t>
            </a:r>
            <a:r>
              <a:rPr lang="en-GB" dirty="0" smtClean="0"/>
              <a:t>.</a:t>
            </a:r>
          </a:p>
          <a:p>
            <a:pPr algn="just" defTabSz="2952750">
              <a:spcBef>
                <a:spcPct val="50000"/>
              </a:spcBef>
            </a:pPr>
            <a:endParaRPr lang="en-GB" dirty="0"/>
          </a:p>
          <a:p>
            <a:pPr algn="just" defTabSz="2952750">
              <a:spcBef>
                <a:spcPct val="50000"/>
              </a:spcBef>
            </a:pPr>
            <a:r>
              <a:rPr lang="en-GB" dirty="0" smtClean="0"/>
              <a:t> </a:t>
            </a:r>
          </a:p>
          <a:p>
            <a:pPr algn="just"/>
            <a:r>
              <a:rPr lang="en-GB" dirty="0" smtClean="0"/>
              <a:t>Applying </a:t>
            </a:r>
            <a:r>
              <a:rPr lang="en-GB" dirty="0"/>
              <a:t>mass action law and quasi-steady-state theory, </a:t>
            </a:r>
            <a:r>
              <a:rPr lang="en-GB" dirty="0" smtClean="0"/>
              <a:t>a mathematical </a:t>
            </a:r>
            <a:r>
              <a:rPr lang="en-GB" dirty="0"/>
              <a:t>equation cab be deduced as follow: </a:t>
            </a:r>
            <a:endParaRPr lang="en-GB" dirty="0" smtClean="0"/>
          </a:p>
          <a:p>
            <a:endParaRPr lang="en-GB" dirty="0"/>
          </a:p>
          <a:p>
            <a:endParaRPr lang="en-GB" dirty="0" smtClean="0"/>
          </a:p>
          <a:p>
            <a:endParaRPr lang="en-GB" dirty="0" smtClean="0"/>
          </a:p>
          <a:p>
            <a:endParaRPr lang="en-GB" dirty="0" smtClean="0"/>
          </a:p>
          <a:p>
            <a:endParaRPr lang="en-GB" dirty="0"/>
          </a:p>
          <a:p>
            <a:pPr algn="just"/>
            <a:endParaRPr lang="en-GB" dirty="0" smtClean="0"/>
          </a:p>
          <a:p>
            <a:pPr algn="just"/>
            <a:r>
              <a:rPr lang="en-GB" dirty="0" smtClean="0"/>
              <a:t>where </a:t>
            </a:r>
            <a:r>
              <a:rPr lang="en-GB" i="1" dirty="0"/>
              <a:t>K</a:t>
            </a:r>
            <a:r>
              <a:rPr lang="en-GB" i="1" baseline="-25000" dirty="0"/>
              <a:t>e</a:t>
            </a:r>
            <a:r>
              <a:rPr lang="en-GB" dirty="0"/>
              <a:t> is the equilibrium constant. [</a:t>
            </a:r>
            <a:r>
              <a:rPr lang="en-GB" i="1" dirty="0"/>
              <a:t>S</a:t>
            </a:r>
            <a:r>
              <a:rPr lang="en-GB" i="1" baseline="-25000" dirty="0"/>
              <a:t>0</a:t>
            </a:r>
            <a:r>
              <a:rPr lang="en-GB" dirty="0"/>
              <a:t>], [</a:t>
            </a:r>
            <a:r>
              <a:rPr lang="en-GB" i="1" dirty="0"/>
              <a:t>p</a:t>
            </a:r>
            <a:r>
              <a:rPr lang="en-GB" dirty="0"/>
              <a:t>] and [</a:t>
            </a:r>
            <a:r>
              <a:rPr lang="en-GB" i="1" dirty="0"/>
              <a:t>E</a:t>
            </a:r>
            <a:r>
              <a:rPr lang="en-GB" dirty="0"/>
              <a:t>] represent concentrations of initial substrate, product and enzyme. When </a:t>
            </a:r>
            <a:r>
              <a:rPr lang="en-GB" dirty="0" smtClean="0"/>
              <a:t>cellulase deactivation </a:t>
            </a:r>
            <a:r>
              <a:rPr lang="en-GB" dirty="0"/>
              <a:t>is considered as a first order reaction, the </a:t>
            </a:r>
            <a:r>
              <a:rPr lang="en-GB" dirty="0" smtClean="0"/>
              <a:t>deactivation rate </a:t>
            </a:r>
            <a:r>
              <a:rPr lang="en-GB" dirty="0"/>
              <a:t>can be expressed by</a:t>
            </a:r>
            <a:r>
              <a:rPr lang="en-GB" dirty="0" smtClean="0"/>
              <a:t>:</a:t>
            </a:r>
          </a:p>
          <a:p>
            <a:pPr algn="just"/>
            <a:endParaRPr lang="en-GB" dirty="0"/>
          </a:p>
          <a:p>
            <a:pPr algn="just"/>
            <a:endParaRPr lang="en-GB" dirty="0" smtClean="0"/>
          </a:p>
          <a:p>
            <a:endParaRPr lang="en-GB" dirty="0"/>
          </a:p>
          <a:p>
            <a:pPr algn="just" defTabSz="2952750">
              <a:spcBef>
                <a:spcPct val="50000"/>
              </a:spcBef>
            </a:pPr>
            <a:endParaRPr lang="en-GB" dirty="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a:p>
          <a:p>
            <a:pPr algn="just" defTabSz="2952750">
              <a:spcBef>
                <a:spcPct val="50000"/>
              </a:spcBef>
            </a:pPr>
            <a:endParaRPr lang="en-US" dirty="0"/>
          </a:p>
        </p:txBody>
      </p:sp>
      <p:sp>
        <p:nvSpPr>
          <p:cNvPr id="1041" name="Text Box 214"/>
          <p:cNvSpPr txBox="1">
            <a:spLocks noChangeArrowheads="1"/>
          </p:cNvSpPr>
          <p:nvPr/>
        </p:nvSpPr>
        <p:spPr bwMode="auto">
          <a:xfrm>
            <a:off x="28676600" y="5659587"/>
            <a:ext cx="12817475" cy="23621849"/>
          </a:xfrm>
          <a:prstGeom prst="rect">
            <a:avLst/>
          </a:prstGeom>
          <a:noFill/>
          <a:ln w="9525">
            <a:noFill/>
            <a:miter lim="800000"/>
            <a:headEnd/>
            <a:tailEnd/>
          </a:ln>
        </p:spPr>
        <p:txBody>
          <a:bodyPr>
            <a:spAutoFit/>
          </a:bodyPr>
          <a:lstStyle/>
          <a:p>
            <a:pPr algn="just"/>
            <a:r>
              <a:rPr lang="en-GB" dirty="0" smtClean="0"/>
              <a:t>When </a:t>
            </a:r>
            <a:r>
              <a:rPr lang="en-GB" dirty="0"/>
              <a:t>cellulase deactivation is considered as a second order reaction, the deactivation rate can be expressed by the following equation:</a:t>
            </a:r>
            <a:r>
              <a:rPr lang="en-US" dirty="0"/>
              <a:t>When cellulase deactivation is considered as a second order reaction</a:t>
            </a:r>
            <a:r>
              <a:rPr lang="en-US" dirty="0" smtClean="0"/>
              <a:t>,</a:t>
            </a:r>
            <a:r>
              <a:rPr lang="es-ES_tradnl" dirty="0" smtClean="0"/>
              <a:t> </a:t>
            </a:r>
            <a:r>
              <a:rPr lang="en-US" dirty="0" smtClean="0"/>
              <a:t>the </a:t>
            </a:r>
            <a:r>
              <a:rPr lang="en-US" dirty="0"/>
              <a:t>deactivation rate can be expressed by the following equation:</a:t>
            </a:r>
          </a:p>
          <a:p>
            <a:endParaRPr lang="en-US" dirty="0" smtClean="0"/>
          </a:p>
          <a:p>
            <a:endParaRPr lang="en-US" dirty="0"/>
          </a:p>
          <a:p>
            <a:endParaRPr lang="en-US" dirty="0" smtClean="0"/>
          </a:p>
          <a:p>
            <a:endParaRPr lang="en-US" dirty="0"/>
          </a:p>
          <a:p>
            <a:r>
              <a:rPr lang="en-US" dirty="0" smtClean="0"/>
              <a:t>The </a:t>
            </a:r>
            <a:r>
              <a:rPr lang="en-US" dirty="0"/>
              <a:t>simulation of first and second order model was performed using Matlab software.</a:t>
            </a:r>
            <a:endParaRPr lang="es-ES_tradnl" dirty="0"/>
          </a:p>
          <a:p>
            <a:pPr algn="just" defTabSz="2952750">
              <a:spcBef>
                <a:spcPct val="50000"/>
              </a:spcBef>
            </a:pPr>
            <a:endParaRPr lang="en-GB" dirty="0"/>
          </a:p>
          <a:p>
            <a:pPr algn="just" defTabSz="2952750">
              <a:spcBef>
                <a:spcPts val="600"/>
              </a:spcBef>
            </a:pPr>
            <a:r>
              <a:rPr lang="en-US" b="1" dirty="0"/>
              <a:t>Results and </a:t>
            </a:r>
            <a:r>
              <a:rPr lang="en-US" b="1" dirty="0" smtClean="0"/>
              <a:t>Discussion</a:t>
            </a:r>
          </a:p>
          <a:p>
            <a:pPr algn="just" defTabSz="2952750">
              <a:spcBef>
                <a:spcPts val="600"/>
              </a:spcBef>
            </a:pPr>
            <a:endParaRPr lang="en-US" b="1" dirty="0" smtClean="0"/>
          </a:p>
          <a:p>
            <a:pPr algn="just" defTabSz="2952750">
              <a:spcBef>
                <a:spcPts val="600"/>
              </a:spcBef>
            </a:pPr>
            <a:r>
              <a:rPr lang="en-US" b="1" dirty="0" smtClean="0"/>
              <a:t>Simulation </a:t>
            </a:r>
            <a:r>
              <a:rPr lang="en-US" b="1" dirty="0"/>
              <a:t>of first and second order model</a:t>
            </a:r>
          </a:p>
          <a:p>
            <a:pPr algn="just" defTabSz="2952750">
              <a:spcBef>
                <a:spcPts val="600"/>
              </a:spcBef>
            </a:pPr>
            <a:r>
              <a:rPr lang="en-GB" dirty="0" smtClean="0"/>
              <a:t>The </a:t>
            </a:r>
            <a:r>
              <a:rPr lang="en-GB" dirty="0"/>
              <a:t>experimental glucose data concentration profiles of the enzymatic hydrolysis of APS and OPS, were fitted corresponding to the first and second order kinetic models, are shown in the Fig. 1A-B</a:t>
            </a:r>
            <a:r>
              <a:rPr lang="en-GB" dirty="0" smtClean="0"/>
              <a:t>. </a:t>
            </a:r>
            <a:r>
              <a:rPr lang="en-GB" dirty="0"/>
              <a:t>In all cases, a good agreement with the experimental results was obtained (correlation coefficient, </a:t>
            </a:r>
            <a:r>
              <a:rPr lang="en-GB" i="1" dirty="0"/>
              <a:t>R</a:t>
            </a:r>
            <a:r>
              <a:rPr lang="en-GB" baseline="30000" dirty="0"/>
              <a:t>2</a:t>
            </a:r>
            <a:r>
              <a:rPr lang="en-GB" dirty="0"/>
              <a:t> &gt; 0.97</a:t>
            </a:r>
            <a:r>
              <a:rPr lang="en-GB" dirty="0" smtClean="0"/>
              <a:t>). </a:t>
            </a:r>
            <a:endParaRPr lang="en-US" dirty="0"/>
          </a:p>
          <a:p>
            <a:pPr defTabSz="2952750">
              <a:spcBef>
                <a:spcPts val="600"/>
              </a:spcBef>
            </a:pPr>
            <a:endParaRPr lang="en-US" sz="3600" dirty="0"/>
          </a:p>
          <a:p>
            <a:pPr defTabSz="2952750">
              <a:spcBef>
                <a:spcPts val="600"/>
              </a:spcBef>
            </a:pPr>
            <a:endParaRPr lang="en-US" sz="3600" b="1" dirty="0" smtClean="0"/>
          </a:p>
          <a:p>
            <a:pPr defTabSz="2952750">
              <a:spcBef>
                <a:spcPts val="600"/>
              </a:spcBef>
            </a:pPr>
            <a:endParaRPr lang="en-US" sz="3600" b="1" dirty="0"/>
          </a:p>
          <a:p>
            <a:pPr defTabSz="2952750">
              <a:spcBef>
                <a:spcPts val="600"/>
              </a:spcBef>
            </a:pPr>
            <a:endParaRPr lang="en-US" sz="3600" b="1" dirty="0" smtClean="0"/>
          </a:p>
          <a:p>
            <a:pPr defTabSz="2952750">
              <a:spcBef>
                <a:spcPts val="600"/>
              </a:spcBef>
            </a:pPr>
            <a:endParaRPr lang="en-US" sz="3600" b="1" dirty="0"/>
          </a:p>
          <a:p>
            <a:pPr defTabSz="2952750">
              <a:spcBef>
                <a:spcPts val="600"/>
              </a:spcBef>
            </a:pPr>
            <a:endParaRPr lang="en-US" sz="3600" b="1" dirty="0" smtClean="0"/>
          </a:p>
          <a:p>
            <a:pPr defTabSz="2952750">
              <a:spcBef>
                <a:spcPts val="600"/>
              </a:spcBef>
            </a:pPr>
            <a:endParaRPr lang="en-US" sz="3600" b="1" dirty="0"/>
          </a:p>
          <a:p>
            <a:pPr defTabSz="2952750">
              <a:spcBef>
                <a:spcPts val="600"/>
              </a:spcBef>
            </a:pPr>
            <a:endParaRPr lang="en-US" sz="3600" b="1" dirty="0" smtClean="0"/>
          </a:p>
          <a:p>
            <a:pPr defTabSz="2952750">
              <a:spcBef>
                <a:spcPts val="600"/>
              </a:spcBef>
            </a:pPr>
            <a:endParaRPr lang="en-US" sz="3600" b="1" dirty="0"/>
          </a:p>
          <a:p>
            <a:pPr defTabSz="2952750">
              <a:spcBef>
                <a:spcPts val="600"/>
              </a:spcBef>
            </a:pPr>
            <a:endParaRPr lang="en-US" sz="3600" b="1" dirty="0" smtClean="0"/>
          </a:p>
          <a:p>
            <a:pPr defTabSz="2952750">
              <a:spcBef>
                <a:spcPts val="600"/>
              </a:spcBef>
            </a:pPr>
            <a:endParaRPr lang="en-US" sz="3600" b="1" dirty="0"/>
          </a:p>
          <a:p>
            <a:pPr defTabSz="2952750">
              <a:spcBef>
                <a:spcPts val="600"/>
              </a:spcBef>
            </a:pPr>
            <a:endParaRPr lang="en-US" sz="3600" b="1" dirty="0" smtClean="0"/>
          </a:p>
          <a:p>
            <a:pPr defTabSz="2952750">
              <a:spcBef>
                <a:spcPts val="600"/>
              </a:spcBef>
            </a:pPr>
            <a:endParaRPr lang="en-US" sz="3600" b="1" dirty="0"/>
          </a:p>
          <a:p>
            <a:pPr defTabSz="2952750">
              <a:spcBef>
                <a:spcPts val="600"/>
              </a:spcBef>
            </a:pPr>
            <a:endParaRPr lang="en-US" sz="3600" b="1" dirty="0" smtClean="0"/>
          </a:p>
          <a:p>
            <a:pPr defTabSz="2952750">
              <a:spcBef>
                <a:spcPts val="600"/>
              </a:spcBef>
            </a:pPr>
            <a:r>
              <a:rPr lang="en-US" sz="3600" b="1" dirty="0" smtClean="0"/>
              <a:t>Conclusion</a:t>
            </a:r>
            <a:endParaRPr lang="en-US" sz="3600" b="1" dirty="0"/>
          </a:p>
          <a:p>
            <a:pPr algn="just" defTabSz="2952750">
              <a:spcBef>
                <a:spcPts val="600"/>
              </a:spcBef>
            </a:pPr>
            <a:r>
              <a:rPr lang="en-GB" dirty="0"/>
              <a:t>The model based on the second order kinetics for cellulase deactivation was accurate on the description of the enzymatic saccharification process of all the studied substrates. This model can provide useful indications for the optimization of the kinetics of enzymatic saccharification of insoluble substrate for industrial applications.</a:t>
            </a:r>
            <a:endParaRPr lang="en-US" dirty="0"/>
          </a:p>
          <a:p>
            <a:pPr defTabSz="2952750">
              <a:spcBef>
                <a:spcPts val="600"/>
              </a:spcBef>
            </a:pPr>
            <a:endParaRPr lang="en-US" sz="3600" dirty="0"/>
          </a:p>
        </p:txBody>
      </p:sp>
      <p:sp>
        <p:nvSpPr>
          <p:cNvPr id="13" name="Rectangle 37"/>
          <p:cNvSpPr>
            <a:spLocks noChangeArrowheads="1"/>
          </p:cNvSpPr>
          <p:nvPr/>
        </p:nvSpPr>
        <p:spPr bwMode="auto">
          <a:xfrm>
            <a:off x="5058446" y="19964523"/>
            <a:ext cx="3487615" cy="749193"/>
          </a:xfrm>
          <a:prstGeom prst="rect">
            <a:avLst/>
          </a:prstGeom>
          <a:solidFill>
            <a:schemeClr val="bg1"/>
          </a:solidFill>
          <a:ln>
            <a:solidFill>
              <a:srgbClr val="75C1FF"/>
            </a:solidFill>
            <a:headEnd/>
            <a:tailEnd/>
          </a:ln>
        </p:spPr>
        <p:style>
          <a:lnRef idx="0">
            <a:schemeClr val="accent3"/>
          </a:lnRef>
          <a:fillRef idx="3">
            <a:schemeClr val="accent3"/>
          </a:fillRef>
          <a:effectRef idx="3">
            <a:schemeClr val="accent3"/>
          </a:effectRef>
          <a:fontRef idx="minor">
            <a:schemeClr val="lt1"/>
          </a:fontRef>
        </p:style>
        <p:txBody>
          <a:bodyPr wrap="none" lIns="100526" tIns="49381" rIns="100526" bIns="49381" anchor="ctr"/>
          <a:lstStyle>
            <a:lvl1pPr defTabSz="846138" eaLnBrk="0" hangingPunct="0">
              <a:defRPr sz="3200">
                <a:solidFill>
                  <a:schemeClr val="tx1"/>
                </a:solidFill>
                <a:latin typeface="Arial" charset="0"/>
                <a:ea typeface="ＭＳ Ｐゴシック" charset="0"/>
                <a:cs typeface="ＭＳ Ｐゴシック" charset="0"/>
              </a:defRPr>
            </a:lvl1pPr>
            <a:lvl2pPr marL="37931725" indent="-37474525" defTabSz="846138" eaLnBrk="0" hangingPunct="0">
              <a:defRPr sz="3200">
                <a:solidFill>
                  <a:schemeClr val="tx1"/>
                </a:solidFill>
                <a:latin typeface="Arial" charset="0"/>
                <a:ea typeface="ＭＳ Ｐゴシック" charset="0"/>
              </a:defRPr>
            </a:lvl2pPr>
            <a:lvl3pPr eaLnBrk="0" hangingPunct="0">
              <a:defRPr sz="3200">
                <a:solidFill>
                  <a:schemeClr val="tx1"/>
                </a:solidFill>
                <a:latin typeface="Arial" charset="0"/>
                <a:ea typeface="ＭＳ Ｐゴシック" charset="0"/>
              </a:defRPr>
            </a:lvl3pPr>
            <a:lvl4pPr eaLnBrk="0" hangingPunct="0">
              <a:defRPr sz="3200">
                <a:solidFill>
                  <a:schemeClr val="tx1"/>
                </a:solidFill>
                <a:latin typeface="Arial" charset="0"/>
                <a:ea typeface="ＭＳ Ｐゴシック" charset="0"/>
              </a:defRPr>
            </a:lvl4pPr>
            <a:lvl5pPr eaLnBrk="0" hangingPunct="0">
              <a:defRPr sz="3200">
                <a:solidFill>
                  <a:schemeClr val="tx1"/>
                </a:solidFill>
                <a:latin typeface="Arial" charset="0"/>
                <a:ea typeface="ＭＳ Ｐゴシック" charset="0"/>
              </a:defRPr>
            </a:lvl5pPr>
            <a:lvl6pPr marL="457200" eaLnBrk="0" fontAlgn="base" hangingPunct="0">
              <a:spcBef>
                <a:spcPct val="0"/>
              </a:spcBef>
              <a:spcAft>
                <a:spcPct val="0"/>
              </a:spcAft>
              <a:defRPr sz="3200">
                <a:solidFill>
                  <a:schemeClr val="tx1"/>
                </a:solidFill>
                <a:latin typeface="Arial" charset="0"/>
                <a:ea typeface="ＭＳ Ｐゴシック" charset="0"/>
              </a:defRPr>
            </a:lvl6pPr>
            <a:lvl7pPr marL="914400" eaLnBrk="0" fontAlgn="base" hangingPunct="0">
              <a:spcBef>
                <a:spcPct val="0"/>
              </a:spcBef>
              <a:spcAft>
                <a:spcPct val="0"/>
              </a:spcAft>
              <a:defRPr sz="3200">
                <a:solidFill>
                  <a:schemeClr val="tx1"/>
                </a:solidFill>
                <a:latin typeface="Arial" charset="0"/>
                <a:ea typeface="ＭＳ Ｐゴシック" charset="0"/>
              </a:defRPr>
            </a:lvl7pPr>
            <a:lvl8pPr marL="1371600" eaLnBrk="0" fontAlgn="base" hangingPunct="0">
              <a:spcBef>
                <a:spcPct val="0"/>
              </a:spcBef>
              <a:spcAft>
                <a:spcPct val="0"/>
              </a:spcAft>
              <a:defRPr sz="3200">
                <a:solidFill>
                  <a:schemeClr val="tx1"/>
                </a:solidFill>
                <a:latin typeface="Arial" charset="0"/>
                <a:ea typeface="ＭＳ Ｐゴシック" charset="0"/>
              </a:defRPr>
            </a:lvl8pPr>
            <a:lvl9pPr marL="1828800" eaLnBrk="0" fontAlgn="base" hangingPunct="0">
              <a:spcBef>
                <a:spcPct val="0"/>
              </a:spcBef>
              <a:spcAft>
                <a:spcPct val="0"/>
              </a:spcAft>
              <a:defRPr sz="3200">
                <a:solidFill>
                  <a:schemeClr val="tx1"/>
                </a:solidFill>
                <a:latin typeface="Arial" charset="0"/>
                <a:ea typeface="ＭＳ Ｐゴシック" charset="0"/>
              </a:defRPr>
            </a:lvl9pPr>
          </a:lstStyle>
          <a:p>
            <a:pPr algn="ctr" eaLnBrk="1" hangingPunct="1"/>
            <a:r>
              <a:rPr lang="en-US" sz="2700" b="1" dirty="0">
                <a:solidFill>
                  <a:srgbClr val="000000"/>
                </a:solidFill>
                <a:cs typeface="Arial" charset="0"/>
              </a:rPr>
              <a:t>Wheat straw</a:t>
            </a:r>
          </a:p>
        </p:txBody>
      </p:sp>
      <p:sp>
        <p:nvSpPr>
          <p:cNvPr id="16" name="Rectangle 37"/>
          <p:cNvSpPr>
            <a:spLocks noChangeArrowheads="1"/>
          </p:cNvSpPr>
          <p:nvPr/>
        </p:nvSpPr>
        <p:spPr bwMode="auto">
          <a:xfrm>
            <a:off x="4266358" y="21764723"/>
            <a:ext cx="6264696" cy="864096"/>
          </a:xfrm>
          <a:prstGeom prst="rect">
            <a:avLst/>
          </a:prstGeom>
          <a:solidFill>
            <a:schemeClr val="bg1"/>
          </a:solidFill>
          <a:ln>
            <a:solidFill>
              <a:srgbClr val="75C1FF"/>
            </a:solidFill>
            <a:headEnd/>
            <a:tailEnd/>
          </a:ln>
        </p:spPr>
        <p:style>
          <a:lnRef idx="0">
            <a:schemeClr val="accent3"/>
          </a:lnRef>
          <a:fillRef idx="3">
            <a:schemeClr val="accent3"/>
          </a:fillRef>
          <a:effectRef idx="3">
            <a:schemeClr val="accent3"/>
          </a:effectRef>
          <a:fontRef idx="minor">
            <a:schemeClr val="lt1"/>
          </a:fontRef>
        </p:style>
        <p:txBody>
          <a:bodyPr wrap="none" lIns="100526" tIns="49381" rIns="100526" bIns="49381" anchor="ctr"/>
          <a:lstStyle>
            <a:lvl1pPr defTabSz="844550" eaLnBrk="0" hangingPunct="0">
              <a:defRPr sz="3200">
                <a:solidFill>
                  <a:schemeClr val="tx1"/>
                </a:solidFill>
                <a:latin typeface="Arial" charset="0"/>
                <a:ea typeface="ＭＳ Ｐゴシック" charset="0"/>
                <a:cs typeface="ＭＳ Ｐゴシック" charset="0"/>
              </a:defRPr>
            </a:lvl1pPr>
            <a:lvl2pPr marL="37931725" indent="-37474525" defTabSz="844550" eaLnBrk="0" hangingPunct="0">
              <a:defRPr sz="3200">
                <a:solidFill>
                  <a:schemeClr val="tx1"/>
                </a:solidFill>
                <a:latin typeface="Arial" charset="0"/>
                <a:ea typeface="ＭＳ Ｐゴシック" charset="0"/>
              </a:defRPr>
            </a:lvl2pPr>
            <a:lvl3pPr eaLnBrk="0" hangingPunct="0">
              <a:defRPr sz="3200">
                <a:solidFill>
                  <a:schemeClr val="tx1"/>
                </a:solidFill>
                <a:latin typeface="Arial" charset="0"/>
                <a:ea typeface="ＭＳ Ｐゴシック" charset="0"/>
              </a:defRPr>
            </a:lvl3pPr>
            <a:lvl4pPr eaLnBrk="0" hangingPunct="0">
              <a:defRPr sz="3200">
                <a:solidFill>
                  <a:schemeClr val="tx1"/>
                </a:solidFill>
                <a:latin typeface="Arial" charset="0"/>
                <a:ea typeface="ＭＳ Ｐゴシック" charset="0"/>
              </a:defRPr>
            </a:lvl4pPr>
            <a:lvl5pPr eaLnBrk="0" hangingPunct="0">
              <a:defRPr sz="3200">
                <a:solidFill>
                  <a:schemeClr val="tx1"/>
                </a:solidFill>
                <a:latin typeface="Arial" charset="0"/>
                <a:ea typeface="ＭＳ Ｐゴシック" charset="0"/>
              </a:defRPr>
            </a:lvl5pPr>
            <a:lvl6pPr marL="457200" eaLnBrk="0" fontAlgn="base" hangingPunct="0">
              <a:spcBef>
                <a:spcPct val="0"/>
              </a:spcBef>
              <a:spcAft>
                <a:spcPct val="0"/>
              </a:spcAft>
              <a:defRPr sz="3200">
                <a:solidFill>
                  <a:schemeClr val="tx1"/>
                </a:solidFill>
                <a:latin typeface="Arial" charset="0"/>
                <a:ea typeface="ＭＳ Ｐゴシック" charset="0"/>
              </a:defRPr>
            </a:lvl6pPr>
            <a:lvl7pPr marL="914400" eaLnBrk="0" fontAlgn="base" hangingPunct="0">
              <a:spcBef>
                <a:spcPct val="0"/>
              </a:spcBef>
              <a:spcAft>
                <a:spcPct val="0"/>
              </a:spcAft>
              <a:defRPr sz="3200">
                <a:solidFill>
                  <a:schemeClr val="tx1"/>
                </a:solidFill>
                <a:latin typeface="Arial" charset="0"/>
                <a:ea typeface="ＭＳ Ｐゴシック" charset="0"/>
              </a:defRPr>
            </a:lvl7pPr>
            <a:lvl8pPr marL="1371600" eaLnBrk="0" fontAlgn="base" hangingPunct="0">
              <a:spcBef>
                <a:spcPct val="0"/>
              </a:spcBef>
              <a:spcAft>
                <a:spcPct val="0"/>
              </a:spcAft>
              <a:defRPr sz="3200">
                <a:solidFill>
                  <a:schemeClr val="tx1"/>
                </a:solidFill>
                <a:latin typeface="Arial" charset="0"/>
                <a:ea typeface="ＭＳ Ｐゴシック" charset="0"/>
              </a:defRPr>
            </a:lvl8pPr>
            <a:lvl9pPr marL="1828800" eaLnBrk="0" fontAlgn="base" hangingPunct="0">
              <a:spcBef>
                <a:spcPct val="0"/>
              </a:spcBef>
              <a:spcAft>
                <a:spcPct val="0"/>
              </a:spcAft>
              <a:defRPr sz="3200">
                <a:solidFill>
                  <a:schemeClr val="tx1"/>
                </a:solidFill>
                <a:latin typeface="Arial" charset="0"/>
                <a:ea typeface="ＭＳ Ｐゴシック" charset="0"/>
              </a:defRPr>
            </a:lvl9pPr>
          </a:lstStyle>
          <a:p>
            <a:pPr algn="ctr" eaLnBrk="1" hangingPunct="1"/>
            <a:r>
              <a:rPr lang="en-US" sz="2700" b="1" dirty="0" smtClean="0">
                <a:solidFill>
                  <a:srgbClr val="000000"/>
                </a:solidFill>
                <a:cs typeface="Arial" charset="0"/>
              </a:rPr>
              <a:t>Autohydrolysis (180 ºC/ 30 min</a:t>
            </a:r>
            <a:r>
              <a:rPr lang="en-US" sz="2700" dirty="0" smtClean="0">
                <a:solidFill>
                  <a:srgbClr val="000000"/>
                </a:solidFill>
                <a:cs typeface="Arial" charset="0"/>
              </a:rPr>
              <a:t>)</a:t>
            </a:r>
            <a:endParaRPr lang="en-US" sz="2700" dirty="0">
              <a:solidFill>
                <a:srgbClr val="000000"/>
              </a:solidFill>
              <a:cs typeface="Arial" charset="0"/>
            </a:endParaRPr>
          </a:p>
        </p:txBody>
      </p:sp>
      <p:sp>
        <p:nvSpPr>
          <p:cNvPr id="17" name="AutoShape 49"/>
          <p:cNvSpPr>
            <a:spLocks noChangeArrowheads="1"/>
          </p:cNvSpPr>
          <p:nvPr/>
        </p:nvSpPr>
        <p:spPr bwMode="auto">
          <a:xfrm rot="5400000">
            <a:off x="4239718" y="22943492"/>
            <a:ext cx="871538" cy="53022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5B97C8"/>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1410" tIns="45707" rIns="91410" bIns="45707" anchor="ctr">
            <a:spAutoFit/>
          </a:bodyPr>
          <a:lstStyle/>
          <a:p>
            <a:endParaRPr lang="pt-PT"/>
          </a:p>
        </p:txBody>
      </p:sp>
      <p:sp>
        <p:nvSpPr>
          <p:cNvPr id="18" name="AutoShape 49"/>
          <p:cNvSpPr>
            <a:spLocks noChangeArrowheads="1"/>
          </p:cNvSpPr>
          <p:nvPr/>
        </p:nvSpPr>
        <p:spPr bwMode="auto">
          <a:xfrm rot="5400000">
            <a:off x="6400751" y="20998482"/>
            <a:ext cx="869950" cy="53022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5B97C8"/>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1410" tIns="45707" rIns="91410" bIns="45707" anchor="ctr">
            <a:spAutoFit/>
          </a:bodyPr>
          <a:lstStyle/>
          <a:p>
            <a:endParaRPr lang="pt-PT"/>
          </a:p>
        </p:txBody>
      </p:sp>
      <p:sp>
        <p:nvSpPr>
          <p:cNvPr id="19" name="AutoShape 49"/>
          <p:cNvSpPr>
            <a:spLocks noChangeArrowheads="1"/>
          </p:cNvSpPr>
          <p:nvPr/>
        </p:nvSpPr>
        <p:spPr bwMode="auto">
          <a:xfrm rot="5400000">
            <a:off x="9542934" y="22942698"/>
            <a:ext cx="869950" cy="53022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5B97C8"/>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1410" tIns="45707" rIns="91410" bIns="45707" anchor="ctr">
            <a:spAutoFit/>
          </a:bodyPr>
          <a:lstStyle/>
          <a:p>
            <a:endParaRPr lang="pt-PT"/>
          </a:p>
        </p:txBody>
      </p:sp>
      <p:sp>
        <p:nvSpPr>
          <p:cNvPr id="20" name="Rectangle 37"/>
          <p:cNvSpPr>
            <a:spLocks noChangeArrowheads="1"/>
          </p:cNvSpPr>
          <p:nvPr/>
        </p:nvSpPr>
        <p:spPr bwMode="auto">
          <a:xfrm>
            <a:off x="7338040" y="23748922"/>
            <a:ext cx="5281246" cy="824113"/>
          </a:xfrm>
          <a:prstGeom prst="rect">
            <a:avLst/>
          </a:prstGeom>
          <a:solidFill>
            <a:schemeClr val="bg1"/>
          </a:solidFill>
          <a:ln>
            <a:solidFill>
              <a:srgbClr val="75C1FF"/>
            </a:solidFill>
            <a:headEnd/>
            <a:tailEnd/>
          </a:ln>
        </p:spPr>
        <p:style>
          <a:lnRef idx="0">
            <a:schemeClr val="accent3"/>
          </a:lnRef>
          <a:fillRef idx="3">
            <a:schemeClr val="accent3"/>
          </a:fillRef>
          <a:effectRef idx="3">
            <a:schemeClr val="accent3"/>
          </a:effectRef>
          <a:fontRef idx="minor">
            <a:schemeClr val="lt1"/>
          </a:fontRef>
        </p:style>
        <p:txBody>
          <a:bodyPr wrap="none" lIns="100526" tIns="49381" rIns="100526" bIns="49381" anchor="ctr"/>
          <a:lstStyle>
            <a:lvl1pPr defTabSz="844550" eaLnBrk="0" hangingPunct="0">
              <a:defRPr sz="3200">
                <a:solidFill>
                  <a:schemeClr val="tx1"/>
                </a:solidFill>
                <a:latin typeface="Arial" charset="0"/>
                <a:ea typeface="ＭＳ Ｐゴシック" charset="0"/>
                <a:cs typeface="ＭＳ Ｐゴシック" charset="0"/>
              </a:defRPr>
            </a:lvl1pPr>
            <a:lvl2pPr marL="37931725" indent="-37474525" defTabSz="844550" eaLnBrk="0" hangingPunct="0">
              <a:defRPr sz="3200">
                <a:solidFill>
                  <a:schemeClr val="tx1"/>
                </a:solidFill>
                <a:latin typeface="Arial" charset="0"/>
                <a:ea typeface="ＭＳ Ｐゴシック" charset="0"/>
              </a:defRPr>
            </a:lvl2pPr>
            <a:lvl3pPr eaLnBrk="0" hangingPunct="0">
              <a:defRPr sz="3200">
                <a:solidFill>
                  <a:schemeClr val="tx1"/>
                </a:solidFill>
                <a:latin typeface="Arial" charset="0"/>
                <a:ea typeface="ＭＳ Ｐゴシック" charset="0"/>
              </a:defRPr>
            </a:lvl3pPr>
            <a:lvl4pPr eaLnBrk="0" hangingPunct="0">
              <a:defRPr sz="3200">
                <a:solidFill>
                  <a:schemeClr val="tx1"/>
                </a:solidFill>
                <a:latin typeface="Arial" charset="0"/>
                <a:ea typeface="ＭＳ Ｐゴシック" charset="0"/>
              </a:defRPr>
            </a:lvl4pPr>
            <a:lvl5pPr eaLnBrk="0" hangingPunct="0">
              <a:defRPr sz="3200">
                <a:solidFill>
                  <a:schemeClr val="tx1"/>
                </a:solidFill>
                <a:latin typeface="Arial" charset="0"/>
                <a:ea typeface="ＭＳ Ｐゴシック" charset="0"/>
              </a:defRPr>
            </a:lvl5pPr>
            <a:lvl6pPr marL="457200" eaLnBrk="0" fontAlgn="base" hangingPunct="0">
              <a:spcBef>
                <a:spcPct val="0"/>
              </a:spcBef>
              <a:spcAft>
                <a:spcPct val="0"/>
              </a:spcAft>
              <a:defRPr sz="3200">
                <a:solidFill>
                  <a:schemeClr val="tx1"/>
                </a:solidFill>
                <a:latin typeface="Arial" charset="0"/>
                <a:ea typeface="ＭＳ Ｐゴシック" charset="0"/>
              </a:defRPr>
            </a:lvl6pPr>
            <a:lvl7pPr marL="914400" eaLnBrk="0" fontAlgn="base" hangingPunct="0">
              <a:spcBef>
                <a:spcPct val="0"/>
              </a:spcBef>
              <a:spcAft>
                <a:spcPct val="0"/>
              </a:spcAft>
              <a:defRPr sz="3200">
                <a:solidFill>
                  <a:schemeClr val="tx1"/>
                </a:solidFill>
                <a:latin typeface="Arial" charset="0"/>
                <a:ea typeface="ＭＳ Ｐゴシック" charset="0"/>
              </a:defRPr>
            </a:lvl7pPr>
            <a:lvl8pPr marL="1371600" eaLnBrk="0" fontAlgn="base" hangingPunct="0">
              <a:spcBef>
                <a:spcPct val="0"/>
              </a:spcBef>
              <a:spcAft>
                <a:spcPct val="0"/>
              </a:spcAft>
              <a:defRPr sz="3200">
                <a:solidFill>
                  <a:schemeClr val="tx1"/>
                </a:solidFill>
                <a:latin typeface="Arial" charset="0"/>
                <a:ea typeface="ＭＳ Ｐゴシック" charset="0"/>
              </a:defRPr>
            </a:lvl8pPr>
            <a:lvl9pPr marL="1828800" eaLnBrk="0" fontAlgn="base" hangingPunct="0">
              <a:spcBef>
                <a:spcPct val="0"/>
              </a:spcBef>
              <a:spcAft>
                <a:spcPct val="0"/>
              </a:spcAft>
              <a:defRPr sz="3200">
                <a:solidFill>
                  <a:schemeClr val="tx1"/>
                </a:solidFill>
                <a:latin typeface="Arial" charset="0"/>
                <a:ea typeface="ＭＳ Ｐゴシック" charset="0"/>
              </a:defRPr>
            </a:lvl9pPr>
          </a:lstStyle>
          <a:p>
            <a:pPr algn="ctr" eaLnBrk="1" hangingPunct="1"/>
            <a:r>
              <a:rPr lang="en-US" sz="2700" b="1" dirty="0" smtClean="0">
                <a:solidFill>
                  <a:srgbClr val="000000"/>
                </a:solidFill>
                <a:cs typeface="Arial" charset="0"/>
              </a:rPr>
              <a:t>Organosolv </a:t>
            </a:r>
            <a:r>
              <a:rPr lang="en-US" sz="2700" b="1" dirty="0">
                <a:solidFill>
                  <a:srgbClr val="000000"/>
                </a:solidFill>
                <a:cs typeface="Arial" charset="0"/>
              </a:rPr>
              <a:t>(180 ºC/ 2</a:t>
            </a:r>
            <a:r>
              <a:rPr lang="en-US" sz="2700" b="1" dirty="0" smtClean="0">
                <a:solidFill>
                  <a:srgbClr val="000000"/>
                </a:solidFill>
                <a:cs typeface="Arial" charset="0"/>
              </a:rPr>
              <a:t>0 min)</a:t>
            </a:r>
            <a:endParaRPr lang="en-US" sz="2700" b="1" dirty="0">
              <a:solidFill>
                <a:srgbClr val="000000"/>
              </a:solidFill>
              <a:cs typeface="Arial" charset="0"/>
            </a:endParaRPr>
          </a:p>
        </p:txBody>
      </p:sp>
      <p:sp>
        <p:nvSpPr>
          <p:cNvPr id="21" name="Rectangle 37"/>
          <p:cNvSpPr>
            <a:spLocks noChangeArrowheads="1"/>
          </p:cNvSpPr>
          <p:nvPr/>
        </p:nvSpPr>
        <p:spPr bwMode="auto">
          <a:xfrm>
            <a:off x="2826198" y="23780947"/>
            <a:ext cx="3600400" cy="792087"/>
          </a:xfrm>
          <a:prstGeom prst="rect">
            <a:avLst/>
          </a:prstGeom>
          <a:solidFill>
            <a:schemeClr val="bg1"/>
          </a:solidFill>
          <a:ln>
            <a:solidFill>
              <a:srgbClr val="75C1FF"/>
            </a:solidFill>
            <a:headEnd/>
            <a:tailEnd/>
          </a:ln>
        </p:spPr>
        <p:style>
          <a:lnRef idx="0">
            <a:schemeClr val="accent3"/>
          </a:lnRef>
          <a:fillRef idx="3">
            <a:schemeClr val="accent3"/>
          </a:fillRef>
          <a:effectRef idx="3">
            <a:schemeClr val="accent3"/>
          </a:effectRef>
          <a:fontRef idx="minor">
            <a:schemeClr val="lt1"/>
          </a:fontRef>
        </p:style>
        <p:txBody>
          <a:bodyPr wrap="none" lIns="100526" tIns="49381" rIns="100526" bIns="49381" anchor="ctr"/>
          <a:lstStyle>
            <a:lvl1pPr defTabSz="846138" eaLnBrk="0" hangingPunct="0">
              <a:defRPr sz="3200">
                <a:solidFill>
                  <a:schemeClr val="tx1"/>
                </a:solidFill>
                <a:latin typeface="Arial" charset="0"/>
                <a:ea typeface="ＭＳ Ｐゴシック" charset="0"/>
                <a:cs typeface="ＭＳ Ｐゴシック" charset="0"/>
              </a:defRPr>
            </a:lvl1pPr>
            <a:lvl2pPr marL="37931725" indent="-37474525" defTabSz="846138" eaLnBrk="0" hangingPunct="0">
              <a:defRPr sz="3200">
                <a:solidFill>
                  <a:schemeClr val="tx1"/>
                </a:solidFill>
                <a:latin typeface="Arial" charset="0"/>
                <a:ea typeface="ＭＳ Ｐゴシック" charset="0"/>
              </a:defRPr>
            </a:lvl2pPr>
            <a:lvl3pPr eaLnBrk="0" hangingPunct="0">
              <a:defRPr sz="3200">
                <a:solidFill>
                  <a:schemeClr val="tx1"/>
                </a:solidFill>
                <a:latin typeface="Arial" charset="0"/>
                <a:ea typeface="ＭＳ Ｐゴシック" charset="0"/>
              </a:defRPr>
            </a:lvl3pPr>
            <a:lvl4pPr eaLnBrk="0" hangingPunct="0">
              <a:defRPr sz="3200">
                <a:solidFill>
                  <a:schemeClr val="tx1"/>
                </a:solidFill>
                <a:latin typeface="Arial" charset="0"/>
                <a:ea typeface="ＭＳ Ｐゴシック" charset="0"/>
              </a:defRPr>
            </a:lvl4pPr>
            <a:lvl5pPr eaLnBrk="0" hangingPunct="0">
              <a:defRPr sz="3200">
                <a:solidFill>
                  <a:schemeClr val="tx1"/>
                </a:solidFill>
                <a:latin typeface="Arial" charset="0"/>
                <a:ea typeface="ＭＳ Ｐゴシック" charset="0"/>
              </a:defRPr>
            </a:lvl5pPr>
            <a:lvl6pPr marL="457200" eaLnBrk="0" fontAlgn="base" hangingPunct="0">
              <a:spcBef>
                <a:spcPct val="0"/>
              </a:spcBef>
              <a:spcAft>
                <a:spcPct val="0"/>
              </a:spcAft>
              <a:defRPr sz="3200">
                <a:solidFill>
                  <a:schemeClr val="tx1"/>
                </a:solidFill>
                <a:latin typeface="Arial" charset="0"/>
                <a:ea typeface="ＭＳ Ｐゴシック" charset="0"/>
              </a:defRPr>
            </a:lvl6pPr>
            <a:lvl7pPr marL="914400" eaLnBrk="0" fontAlgn="base" hangingPunct="0">
              <a:spcBef>
                <a:spcPct val="0"/>
              </a:spcBef>
              <a:spcAft>
                <a:spcPct val="0"/>
              </a:spcAft>
              <a:defRPr sz="3200">
                <a:solidFill>
                  <a:schemeClr val="tx1"/>
                </a:solidFill>
                <a:latin typeface="Arial" charset="0"/>
                <a:ea typeface="ＭＳ Ｐゴシック" charset="0"/>
              </a:defRPr>
            </a:lvl7pPr>
            <a:lvl8pPr marL="1371600" eaLnBrk="0" fontAlgn="base" hangingPunct="0">
              <a:spcBef>
                <a:spcPct val="0"/>
              </a:spcBef>
              <a:spcAft>
                <a:spcPct val="0"/>
              </a:spcAft>
              <a:defRPr sz="3200">
                <a:solidFill>
                  <a:schemeClr val="tx1"/>
                </a:solidFill>
                <a:latin typeface="Arial" charset="0"/>
                <a:ea typeface="ＭＳ Ｐゴシック" charset="0"/>
              </a:defRPr>
            </a:lvl8pPr>
            <a:lvl9pPr marL="1828800" eaLnBrk="0" fontAlgn="base" hangingPunct="0">
              <a:spcBef>
                <a:spcPct val="0"/>
              </a:spcBef>
              <a:spcAft>
                <a:spcPct val="0"/>
              </a:spcAft>
              <a:defRPr sz="3200">
                <a:solidFill>
                  <a:schemeClr val="tx1"/>
                </a:solidFill>
                <a:latin typeface="Arial" charset="0"/>
                <a:ea typeface="ＭＳ Ｐゴシック" charset="0"/>
              </a:defRPr>
            </a:lvl9pPr>
          </a:lstStyle>
          <a:p>
            <a:pPr algn="ctr" eaLnBrk="1" hangingPunct="1"/>
            <a:r>
              <a:rPr lang="en-US" sz="2700" b="1" dirty="0" smtClean="0">
                <a:solidFill>
                  <a:srgbClr val="000000"/>
                </a:solidFill>
                <a:cs typeface="Arial" charset="0"/>
              </a:rPr>
              <a:t>Enzymatic hydrolysis</a:t>
            </a:r>
            <a:endParaRPr lang="en-US" sz="2700" b="1" dirty="0">
              <a:solidFill>
                <a:srgbClr val="000000"/>
              </a:solidFill>
              <a:cs typeface="Arial" charset="0"/>
            </a:endParaRPr>
          </a:p>
        </p:txBody>
      </p:sp>
      <p:sp>
        <p:nvSpPr>
          <p:cNvPr id="22" name="AutoShape 49"/>
          <p:cNvSpPr>
            <a:spLocks noChangeArrowheads="1"/>
          </p:cNvSpPr>
          <p:nvPr/>
        </p:nvSpPr>
        <p:spPr bwMode="auto">
          <a:xfrm rot="5400000">
            <a:off x="9542934" y="24881059"/>
            <a:ext cx="869950" cy="53022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5B97C8"/>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1410" tIns="45707" rIns="91410" bIns="45707" anchor="ctr">
            <a:spAutoFit/>
          </a:bodyPr>
          <a:lstStyle/>
          <a:p>
            <a:endParaRPr lang="pt-PT"/>
          </a:p>
        </p:txBody>
      </p:sp>
      <p:sp>
        <p:nvSpPr>
          <p:cNvPr id="25" name="AutoShape 49"/>
          <p:cNvSpPr>
            <a:spLocks noChangeArrowheads="1"/>
          </p:cNvSpPr>
          <p:nvPr/>
        </p:nvSpPr>
        <p:spPr bwMode="auto">
          <a:xfrm rot="5400000">
            <a:off x="4214342" y="24953067"/>
            <a:ext cx="869950" cy="53022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5B97C8"/>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1410" tIns="45707" rIns="91410" bIns="45707" anchor="ctr">
            <a:spAutoFit/>
          </a:bodyPr>
          <a:lstStyle/>
          <a:p>
            <a:endParaRPr lang="pt-PT"/>
          </a:p>
        </p:txBody>
      </p:sp>
      <p:sp>
        <p:nvSpPr>
          <p:cNvPr id="26" name="Rectangle 37"/>
          <p:cNvSpPr>
            <a:spLocks noChangeArrowheads="1"/>
          </p:cNvSpPr>
          <p:nvPr/>
        </p:nvSpPr>
        <p:spPr bwMode="auto">
          <a:xfrm>
            <a:off x="2610174" y="25725163"/>
            <a:ext cx="4176464" cy="792088"/>
          </a:xfrm>
          <a:prstGeom prst="rect">
            <a:avLst/>
          </a:prstGeom>
          <a:solidFill>
            <a:schemeClr val="bg1"/>
          </a:solidFill>
          <a:ln>
            <a:solidFill>
              <a:srgbClr val="75C1FF"/>
            </a:solidFill>
            <a:headEnd/>
            <a:tailEnd/>
          </a:ln>
        </p:spPr>
        <p:style>
          <a:lnRef idx="0">
            <a:schemeClr val="accent3"/>
          </a:lnRef>
          <a:fillRef idx="3">
            <a:schemeClr val="accent3"/>
          </a:fillRef>
          <a:effectRef idx="3">
            <a:schemeClr val="accent3"/>
          </a:effectRef>
          <a:fontRef idx="minor">
            <a:schemeClr val="lt1"/>
          </a:fontRef>
        </p:style>
        <p:txBody>
          <a:bodyPr wrap="none" lIns="100526" tIns="49381" rIns="100526" bIns="49381" anchor="ctr"/>
          <a:lstStyle>
            <a:lvl1pPr defTabSz="846138" eaLnBrk="0" hangingPunct="0">
              <a:defRPr sz="3200">
                <a:solidFill>
                  <a:schemeClr val="tx1"/>
                </a:solidFill>
                <a:latin typeface="Arial" charset="0"/>
                <a:ea typeface="ＭＳ Ｐゴシック" charset="0"/>
                <a:cs typeface="ＭＳ Ｐゴシック" charset="0"/>
              </a:defRPr>
            </a:lvl1pPr>
            <a:lvl2pPr marL="37931725" indent="-37474525" defTabSz="846138" eaLnBrk="0" hangingPunct="0">
              <a:defRPr sz="3200">
                <a:solidFill>
                  <a:schemeClr val="tx1"/>
                </a:solidFill>
                <a:latin typeface="Arial" charset="0"/>
                <a:ea typeface="ＭＳ Ｐゴシック" charset="0"/>
              </a:defRPr>
            </a:lvl2pPr>
            <a:lvl3pPr eaLnBrk="0" hangingPunct="0">
              <a:defRPr sz="3200">
                <a:solidFill>
                  <a:schemeClr val="tx1"/>
                </a:solidFill>
                <a:latin typeface="Arial" charset="0"/>
                <a:ea typeface="ＭＳ Ｐゴシック" charset="0"/>
              </a:defRPr>
            </a:lvl3pPr>
            <a:lvl4pPr eaLnBrk="0" hangingPunct="0">
              <a:defRPr sz="3200">
                <a:solidFill>
                  <a:schemeClr val="tx1"/>
                </a:solidFill>
                <a:latin typeface="Arial" charset="0"/>
                <a:ea typeface="ＭＳ Ｐゴシック" charset="0"/>
              </a:defRPr>
            </a:lvl4pPr>
            <a:lvl5pPr eaLnBrk="0" hangingPunct="0">
              <a:defRPr sz="3200">
                <a:solidFill>
                  <a:schemeClr val="tx1"/>
                </a:solidFill>
                <a:latin typeface="Arial" charset="0"/>
                <a:ea typeface="ＭＳ Ｐゴシック" charset="0"/>
              </a:defRPr>
            </a:lvl5pPr>
            <a:lvl6pPr marL="457200" eaLnBrk="0" fontAlgn="base" hangingPunct="0">
              <a:spcBef>
                <a:spcPct val="0"/>
              </a:spcBef>
              <a:spcAft>
                <a:spcPct val="0"/>
              </a:spcAft>
              <a:defRPr sz="3200">
                <a:solidFill>
                  <a:schemeClr val="tx1"/>
                </a:solidFill>
                <a:latin typeface="Arial" charset="0"/>
                <a:ea typeface="ＭＳ Ｐゴシック" charset="0"/>
              </a:defRPr>
            </a:lvl6pPr>
            <a:lvl7pPr marL="914400" eaLnBrk="0" fontAlgn="base" hangingPunct="0">
              <a:spcBef>
                <a:spcPct val="0"/>
              </a:spcBef>
              <a:spcAft>
                <a:spcPct val="0"/>
              </a:spcAft>
              <a:defRPr sz="3200">
                <a:solidFill>
                  <a:schemeClr val="tx1"/>
                </a:solidFill>
                <a:latin typeface="Arial" charset="0"/>
                <a:ea typeface="ＭＳ Ｐゴシック" charset="0"/>
              </a:defRPr>
            </a:lvl7pPr>
            <a:lvl8pPr marL="1371600" eaLnBrk="0" fontAlgn="base" hangingPunct="0">
              <a:spcBef>
                <a:spcPct val="0"/>
              </a:spcBef>
              <a:spcAft>
                <a:spcPct val="0"/>
              </a:spcAft>
              <a:defRPr sz="3200">
                <a:solidFill>
                  <a:schemeClr val="tx1"/>
                </a:solidFill>
                <a:latin typeface="Arial" charset="0"/>
                <a:ea typeface="ＭＳ Ｐゴシック" charset="0"/>
              </a:defRPr>
            </a:lvl8pPr>
            <a:lvl9pPr marL="1828800" eaLnBrk="0" fontAlgn="base" hangingPunct="0">
              <a:spcBef>
                <a:spcPct val="0"/>
              </a:spcBef>
              <a:spcAft>
                <a:spcPct val="0"/>
              </a:spcAft>
              <a:defRPr sz="3200">
                <a:solidFill>
                  <a:schemeClr val="tx1"/>
                </a:solidFill>
                <a:latin typeface="Arial" charset="0"/>
                <a:ea typeface="ＭＳ Ｐゴシック" charset="0"/>
              </a:defRPr>
            </a:lvl9pPr>
          </a:lstStyle>
          <a:p>
            <a:pPr algn="ctr" eaLnBrk="1" hangingPunct="1"/>
            <a:r>
              <a:rPr lang="en-US" sz="2700" b="1" dirty="0" smtClean="0">
                <a:solidFill>
                  <a:srgbClr val="000000"/>
                </a:solidFill>
                <a:cs typeface="Arial" charset="0"/>
              </a:rPr>
              <a:t>Modeling and Simulation</a:t>
            </a:r>
            <a:endParaRPr lang="en-US" sz="2700" b="1" dirty="0">
              <a:solidFill>
                <a:srgbClr val="000000"/>
              </a:solidFill>
              <a:cs typeface="Arial" charset="0"/>
            </a:endParaRPr>
          </a:p>
        </p:txBody>
      </p:sp>
      <p:sp>
        <p:nvSpPr>
          <p:cNvPr id="27" name="AutoShape 49"/>
          <p:cNvSpPr>
            <a:spLocks noChangeArrowheads="1"/>
          </p:cNvSpPr>
          <p:nvPr/>
        </p:nvSpPr>
        <p:spPr bwMode="auto">
          <a:xfrm rot="5400000">
            <a:off x="9542934" y="26759122"/>
            <a:ext cx="869950" cy="53022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5B97C8"/>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1410" tIns="45707" rIns="91410" bIns="45707" anchor="ctr">
            <a:spAutoFit/>
          </a:bodyPr>
          <a:lstStyle/>
          <a:p>
            <a:endParaRPr lang="pt-PT"/>
          </a:p>
        </p:txBody>
      </p:sp>
      <p:sp>
        <p:nvSpPr>
          <p:cNvPr id="29" name="Rectangle 37"/>
          <p:cNvSpPr>
            <a:spLocks noChangeArrowheads="1"/>
          </p:cNvSpPr>
          <p:nvPr/>
        </p:nvSpPr>
        <p:spPr bwMode="auto">
          <a:xfrm>
            <a:off x="8154790" y="25653156"/>
            <a:ext cx="3600400" cy="792087"/>
          </a:xfrm>
          <a:prstGeom prst="rect">
            <a:avLst/>
          </a:prstGeom>
          <a:solidFill>
            <a:schemeClr val="bg1"/>
          </a:solidFill>
          <a:ln>
            <a:solidFill>
              <a:srgbClr val="75C1FF"/>
            </a:solidFill>
            <a:headEnd/>
            <a:tailEnd/>
          </a:ln>
        </p:spPr>
        <p:style>
          <a:lnRef idx="0">
            <a:schemeClr val="accent3"/>
          </a:lnRef>
          <a:fillRef idx="3">
            <a:schemeClr val="accent3"/>
          </a:fillRef>
          <a:effectRef idx="3">
            <a:schemeClr val="accent3"/>
          </a:effectRef>
          <a:fontRef idx="minor">
            <a:schemeClr val="lt1"/>
          </a:fontRef>
        </p:style>
        <p:txBody>
          <a:bodyPr wrap="none" lIns="100526" tIns="49381" rIns="100526" bIns="49381" anchor="ctr"/>
          <a:lstStyle>
            <a:lvl1pPr defTabSz="846138" eaLnBrk="0" hangingPunct="0">
              <a:defRPr sz="3200">
                <a:solidFill>
                  <a:schemeClr val="tx1"/>
                </a:solidFill>
                <a:latin typeface="Arial" charset="0"/>
                <a:ea typeface="ＭＳ Ｐゴシック" charset="0"/>
                <a:cs typeface="ＭＳ Ｐゴシック" charset="0"/>
              </a:defRPr>
            </a:lvl1pPr>
            <a:lvl2pPr marL="37931725" indent="-37474525" defTabSz="846138" eaLnBrk="0" hangingPunct="0">
              <a:defRPr sz="3200">
                <a:solidFill>
                  <a:schemeClr val="tx1"/>
                </a:solidFill>
                <a:latin typeface="Arial" charset="0"/>
                <a:ea typeface="ＭＳ Ｐゴシック" charset="0"/>
              </a:defRPr>
            </a:lvl2pPr>
            <a:lvl3pPr eaLnBrk="0" hangingPunct="0">
              <a:defRPr sz="3200">
                <a:solidFill>
                  <a:schemeClr val="tx1"/>
                </a:solidFill>
                <a:latin typeface="Arial" charset="0"/>
                <a:ea typeface="ＭＳ Ｐゴシック" charset="0"/>
              </a:defRPr>
            </a:lvl3pPr>
            <a:lvl4pPr eaLnBrk="0" hangingPunct="0">
              <a:defRPr sz="3200">
                <a:solidFill>
                  <a:schemeClr val="tx1"/>
                </a:solidFill>
                <a:latin typeface="Arial" charset="0"/>
                <a:ea typeface="ＭＳ Ｐゴシック" charset="0"/>
              </a:defRPr>
            </a:lvl4pPr>
            <a:lvl5pPr eaLnBrk="0" hangingPunct="0">
              <a:defRPr sz="3200">
                <a:solidFill>
                  <a:schemeClr val="tx1"/>
                </a:solidFill>
                <a:latin typeface="Arial" charset="0"/>
                <a:ea typeface="ＭＳ Ｐゴシック" charset="0"/>
              </a:defRPr>
            </a:lvl5pPr>
            <a:lvl6pPr marL="457200" eaLnBrk="0" fontAlgn="base" hangingPunct="0">
              <a:spcBef>
                <a:spcPct val="0"/>
              </a:spcBef>
              <a:spcAft>
                <a:spcPct val="0"/>
              </a:spcAft>
              <a:defRPr sz="3200">
                <a:solidFill>
                  <a:schemeClr val="tx1"/>
                </a:solidFill>
                <a:latin typeface="Arial" charset="0"/>
                <a:ea typeface="ＭＳ Ｐゴシック" charset="0"/>
              </a:defRPr>
            </a:lvl6pPr>
            <a:lvl7pPr marL="914400" eaLnBrk="0" fontAlgn="base" hangingPunct="0">
              <a:spcBef>
                <a:spcPct val="0"/>
              </a:spcBef>
              <a:spcAft>
                <a:spcPct val="0"/>
              </a:spcAft>
              <a:defRPr sz="3200">
                <a:solidFill>
                  <a:schemeClr val="tx1"/>
                </a:solidFill>
                <a:latin typeface="Arial" charset="0"/>
                <a:ea typeface="ＭＳ Ｐゴシック" charset="0"/>
              </a:defRPr>
            </a:lvl7pPr>
            <a:lvl8pPr marL="1371600" eaLnBrk="0" fontAlgn="base" hangingPunct="0">
              <a:spcBef>
                <a:spcPct val="0"/>
              </a:spcBef>
              <a:spcAft>
                <a:spcPct val="0"/>
              </a:spcAft>
              <a:defRPr sz="3200">
                <a:solidFill>
                  <a:schemeClr val="tx1"/>
                </a:solidFill>
                <a:latin typeface="Arial" charset="0"/>
                <a:ea typeface="ＭＳ Ｐゴシック" charset="0"/>
              </a:defRPr>
            </a:lvl8pPr>
            <a:lvl9pPr marL="1828800" eaLnBrk="0" fontAlgn="base" hangingPunct="0">
              <a:spcBef>
                <a:spcPct val="0"/>
              </a:spcBef>
              <a:spcAft>
                <a:spcPct val="0"/>
              </a:spcAft>
              <a:defRPr sz="3200">
                <a:solidFill>
                  <a:schemeClr val="tx1"/>
                </a:solidFill>
                <a:latin typeface="Arial" charset="0"/>
                <a:ea typeface="ＭＳ Ｐゴシック" charset="0"/>
              </a:defRPr>
            </a:lvl9pPr>
          </a:lstStyle>
          <a:p>
            <a:pPr algn="ctr" eaLnBrk="1" hangingPunct="1"/>
            <a:r>
              <a:rPr lang="en-US" sz="2700" b="1" dirty="0" smtClean="0">
                <a:solidFill>
                  <a:srgbClr val="000000"/>
                </a:solidFill>
                <a:cs typeface="Arial" charset="0"/>
              </a:rPr>
              <a:t>Enzymatic hydrolysis</a:t>
            </a:r>
            <a:endParaRPr lang="en-US" sz="2700" b="1" dirty="0">
              <a:solidFill>
                <a:srgbClr val="000000"/>
              </a:solidFill>
              <a:cs typeface="Arial" charset="0"/>
            </a:endParaRPr>
          </a:p>
        </p:txBody>
      </p:sp>
      <p:sp>
        <p:nvSpPr>
          <p:cNvPr id="30" name="Rectangle 37"/>
          <p:cNvSpPr>
            <a:spLocks noChangeArrowheads="1"/>
          </p:cNvSpPr>
          <p:nvPr/>
        </p:nvSpPr>
        <p:spPr bwMode="auto">
          <a:xfrm>
            <a:off x="8010774" y="27597371"/>
            <a:ext cx="4176464" cy="792088"/>
          </a:xfrm>
          <a:prstGeom prst="rect">
            <a:avLst/>
          </a:prstGeom>
          <a:solidFill>
            <a:schemeClr val="bg1"/>
          </a:solidFill>
          <a:ln>
            <a:solidFill>
              <a:srgbClr val="75C1FF"/>
            </a:solidFill>
            <a:headEnd/>
            <a:tailEnd/>
          </a:ln>
        </p:spPr>
        <p:style>
          <a:lnRef idx="0">
            <a:schemeClr val="accent3"/>
          </a:lnRef>
          <a:fillRef idx="3">
            <a:schemeClr val="accent3"/>
          </a:fillRef>
          <a:effectRef idx="3">
            <a:schemeClr val="accent3"/>
          </a:effectRef>
          <a:fontRef idx="minor">
            <a:schemeClr val="lt1"/>
          </a:fontRef>
        </p:style>
        <p:txBody>
          <a:bodyPr wrap="none" lIns="100526" tIns="49381" rIns="100526" bIns="49381" anchor="ctr"/>
          <a:lstStyle>
            <a:lvl1pPr defTabSz="846138" eaLnBrk="0" hangingPunct="0">
              <a:defRPr sz="3200">
                <a:solidFill>
                  <a:schemeClr val="tx1"/>
                </a:solidFill>
                <a:latin typeface="Arial" charset="0"/>
                <a:ea typeface="ＭＳ Ｐゴシック" charset="0"/>
                <a:cs typeface="ＭＳ Ｐゴシック" charset="0"/>
              </a:defRPr>
            </a:lvl1pPr>
            <a:lvl2pPr marL="37931725" indent="-37474525" defTabSz="846138" eaLnBrk="0" hangingPunct="0">
              <a:defRPr sz="3200">
                <a:solidFill>
                  <a:schemeClr val="tx1"/>
                </a:solidFill>
                <a:latin typeface="Arial" charset="0"/>
                <a:ea typeface="ＭＳ Ｐゴシック" charset="0"/>
              </a:defRPr>
            </a:lvl2pPr>
            <a:lvl3pPr eaLnBrk="0" hangingPunct="0">
              <a:defRPr sz="3200">
                <a:solidFill>
                  <a:schemeClr val="tx1"/>
                </a:solidFill>
                <a:latin typeface="Arial" charset="0"/>
                <a:ea typeface="ＭＳ Ｐゴシック" charset="0"/>
              </a:defRPr>
            </a:lvl3pPr>
            <a:lvl4pPr eaLnBrk="0" hangingPunct="0">
              <a:defRPr sz="3200">
                <a:solidFill>
                  <a:schemeClr val="tx1"/>
                </a:solidFill>
                <a:latin typeface="Arial" charset="0"/>
                <a:ea typeface="ＭＳ Ｐゴシック" charset="0"/>
              </a:defRPr>
            </a:lvl4pPr>
            <a:lvl5pPr eaLnBrk="0" hangingPunct="0">
              <a:defRPr sz="3200">
                <a:solidFill>
                  <a:schemeClr val="tx1"/>
                </a:solidFill>
                <a:latin typeface="Arial" charset="0"/>
                <a:ea typeface="ＭＳ Ｐゴシック" charset="0"/>
              </a:defRPr>
            </a:lvl5pPr>
            <a:lvl6pPr marL="457200" eaLnBrk="0" fontAlgn="base" hangingPunct="0">
              <a:spcBef>
                <a:spcPct val="0"/>
              </a:spcBef>
              <a:spcAft>
                <a:spcPct val="0"/>
              </a:spcAft>
              <a:defRPr sz="3200">
                <a:solidFill>
                  <a:schemeClr val="tx1"/>
                </a:solidFill>
                <a:latin typeface="Arial" charset="0"/>
                <a:ea typeface="ＭＳ Ｐゴシック" charset="0"/>
              </a:defRPr>
            </a:lvl6pPr>
            <a:lvl7pPr marL="914400" eaLnBrk="0" fontAlgn="base" hangingPunct="0">
              <a:spcBef>
                <a:spcPct val="0"/>
              </a:spcBef>
              <a:spcAft>
                <a:spcPct val="0"/>
              </a:spcAft>
              <a:defRPr sz="3200">
                <a:solidFill>
                  <a:schemeClr val="tx1"/>
                </a:solidFill>
                <a:latin typeface="Arial" charset="0"/>
                <a:ea typeface="ＭＳ Ｐゴシック" charset="0"/>
              </a:defRPr>
            </a:lvl7pPr>
            <a:lvl8pPr marL="1371600" eaLnBrk="0" fontAlgn="base" hangingPunct="0">
              <a:spcBef>
                <a:spcPct val="0"/>
              </a:spcBef>
              <a:spcAft>
                <a:spcPct val="0"/>
              </a:spcAft>
              <a:defRPr sz="3200">
                <a:solidFill>
                  <a:schemeClr val="tx1"/>
                </a:solidFill>
                <a:latin typeface="Arial" charset="0"/>
                <a:ea typeface="ＭＳ Ｐゴシック" charset="0"/>
              </a:defRPr>
            </a:lvl8pPr>
            <a:lvl9pPr marL="1828800" eaLnBrk="0" fontAlgn="base" hangingPunct="0">
              <a:spcBef>
                <a:spcPct val="0"/>
              </a:spcBef>
              <a:spcAft>
                <a:spcPct val="0"/>
              </a:spcAft>
              <a:defRPr sz="3200">
                <a:solidFill>
                  <a:schemeClr val="tx1"/>
                </a:solidFill>
                <a:latin typeface="Arial" charset="0"/>
                <a:ea typeface="ＭＳ Ｐゴシック" charset="0"/>
              </a:defRPr>
            </a:lvl9pPr>
          </a:lstStyle>
          <a:p>
            <a:pPr algn="ctr" eaLnBrk="1" hangingPunct="1"/>
            <a:r>
              <a:rPr lang="en-US" sz="2700" b="1" dirty="0" smtClean="0">
                <a:solidFill>
                  <a:srgbClr val="000000"/>
                </a:solidFill>
                <a:cs typeface="Arial" charset="0"/>
              </a:rPr>
              <a:t>Modeling and Simulation</a:t>
            </a:r>
            <a:endParaRPr lang="en-US" sz="2700" b="1" dirty="0">
              <a:solidFill>
                <a:srgbClr val="000000"/>
              </a:solidFill>
              <a:cs typeface="Arial"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xmlns="" val="2011568362"/>
              </p:ext>
            </p:extLst>
          </p:nvPr>
        </p:nvGraphicFramePr>
        <p:xfrm>
          <a:off x="18883982" y="19388459"/>
          <a:ext cx="4392488" cy="720080"/>
        </p:xfrm>
        <a:graphic>
          <a:graphicData uri="http://schemas.openxmlformats.org/presentationml/2006/ole">
            <p:oleObj spid="_x0000_s1127" name="Equation" r:id="rId5" imgW="1718640" imgH="191880" progId="Equation.3">
              <p:embed/>
            </p:oleObj>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xmlns="" val="65899372"/>
              </p:ext>
            </p:extLst>
          </p:nvPr>
        </p:nvGraphicFramePr>
        <p:xfrm>
          <a:off x="18307918" y="22124763"/>
          <a:ext cx="5846763" cy="1709240"/>
        </p:xfrm>
        <a:graphic>
          <a:graphicData uri="http://schemas.openxmlformats.org/presentationml/2006/ole">
            <p:oleObj spid="_x0000_s1128" name="Equation" r:id="rId6" imgW="2285640" imgH="520920" progId="Equation.3">
              <p:embed/>
            </p:oleObj>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xmlns="" val="2659280904"/>
              </p:ext>
            </p:extLst>
          </p:nvPr>
        </p:nvGraphicFramePr>
        <p:xfrm>
          <a:off x="20252134" y="27093315"/>
          <a:ext cx="2584450" cy="1485900"/>
        </p:xfrm>
        <a:graphic>
          <a:graphicData uri="http://schemas.openxmlformats.org/presentationml/2006/ole">
            <p:oleObj spid="_x0000_s1129" name="Equation" r:id="rId7" imgW="1005480" imgH="411120" progId="Equation.3">
              <p:embed/>
            </p:oleObj>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xmlns="" val="2491506732"/>
              </p:ext>
            </p:extLst>
          </p:nvPr>
        </p:nvGraphicFramePr>
        <p:xfrm>
          <a:off x="34077670" y="8299227"/>
          <a:ext cx="2746375" cy="1485900"/>
        </p:xfrm>
        <a:graphic>
          <a:graphicData uri="http://schemas.openxmlformats.org/presentationml/2006/ole">
            <p:oleObj spid="_x0000_s1130" name="Equation" r:id="rId8" imgW="1069560" imgH="411120" progId="Equation.3">
              <p:embed/>
            </p:oleObj>
          </a:graphicData>
        </a:graphic>
      </p:graphicFrame>
      <p:grpSp>
        <p:nvGrpSpPr>
          <p:cNvPr id="9" name="Group 8"/>
          <p:cNvGrpSpPr/>
          <p:nvPr/>
        </p:nvGrpSpPr>
        <p:grpSpPr>
          <a:xfrm>
            <a:off x="28893094" y="16364123"/>
            <a:ext cx="12673408" cy="6976646"/>
            <a:chOff x="29181126" y="18164323"/>
            <a:chExt cx="12304515" cy="6544598"/>
          </a:xfrm>
        </p:grpSpPr>
        <p:grpSp>
          <p:nvGrpSpPr>
            <p:cNvPr id="8" name="Group 7"/>
            <p:cNvGrpSpPr/>
            <p:nvPr/>
          </p:nvGrpSpPr>
          <p:grpSpPr>
            <a:xfrm>
              <a:off x="35085782" y="18164323"/>
              <a:ext cx="6399859" cy="6544598"/>
              <a:chOff x="35085782" y="18164323"/>
              <a:chExt cx="6399859" cy="6544598"/>
            </a:xfrm>
          </p:grpSpPr>
          <p:pic>
            <p:nvPicPr>
              <p:cNvPr id="1101" name="Picture 77" descr="Organosolv Glucose"/>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5385577" y="18911130"/>
                <a:ext cx="6100064" cy="57977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 Box 78"/>
              <p:cNvSpPr txBox="1">
                <a:spLocks noChangeArrowheads="1"/>
              </p:cNvSpPr>
              <p:nvPr/>
            </p:nvSpPr>
            <p:spPr bwMode="auto">
              <a:xfrm>
                <a:off x="35085782" y="18164323"/>
                <a:ext cx="1414307" cy="14472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91440" rIns="91440" bIns="91440" numCol="1" anchor="t" anchorCtr="0" compatLnSpc="1">
                <a:prstTxWarp prst="textNoShape">
                  <a:avLst/>
                </a:prstTxWarp>
              </a:bodyPr>
              <a:lstStyle>
                <a:lvl1pPr>
                  <a:defRPr sz="2400">
                    <a:solidFill>
                      <a:schemeClr val="tx1"/>
                    </a:solidFill>
                    <a:latin typeface="Arial" charset="0"/>
                    <a:ea typeface="ＭＳ Ｐゴシック" charset="0"/>
                  </a:defRPr>
                </a:lvl1pPr>
                <a:lvl2pPr>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3200" b="0" i="0" u="none" strike="noStrike" cap="none" normalizeH="0" baseline="0" dirty="0">
                    <a:ln>
                      <a:noFill/>
                    </a:ln>
                    <a:solidFill>
                      <a:schemeClr val="tx1"/>
                    </a:solidFill>
                    <a:effectLst/>
                    <a:latin typeface="Times" charset="0"/>
                    <a:ea typeface="ÇlÇr ñæí©" charset="0"/>
                  </a:rPr>
                  <a:t>(B)</a:t>
                </a:r>
                <a:endParaRPr kumimoji="0" lang="en-US" sz="3200" b="0" i="0" u="none" strike="noStrike" cap="none" normalizeH="0" baseline="0" dirty="0">
                  <a:ln>
                    <a:noFill/>
                  </a:ln>
                  <a:solidFill>
                    <a:schemeClr val="tx1"/>
                  </a:solidFill>
                  <a:effectLst/>
                </a:endParaRPr>
              </a:p>
            </p:txBody>
          </p:sp>
        </p:grpSp>
        <p:grpSp>
          <p:nvGrpSpPr>
            <p:cNvPr id="5" name="Group 79"/>
            <p:cNvGrpSpPr>
              <a:grpSpLocks/>
            </p:cNvGrpSpPr>
            <p:nvPr/>
          </p:nvGrpSpPr>
          <p:grpSpPr bwMode="auto">
            <a:xfrm>
              <a:off x="29181126" y="18308339"/>
              <a:ext cx="6036208" cy="6388866"/>
              <a:chOff x="6608" y="2843"/>
              <a:chExt cx="2995" cy="2422"/>
            </a:xfrm>
          </p:grpSpPr>
          <p:pic>
            <p:nvPicPr>
              <p:cNvPr id="1104" name="Picture 80" descr="Autohydrolysis Glucose"/>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6679" y="3078"/>
                <a:ext cx="2924" cy="2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 Box 81"/>
              <p:cNvSpPr txBox="1">
                <a:spLocks noChangeArrowheads="1"/>
              </p:cNvSpPr>
              <p:nvPr/>
            </p:nvSpPr>
            <p:spPr bwMode="auto">
              <a:xfrm>
                <a:off x="6608" y="2843"/>
                <a:ext cx="604" cy="4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91440" rIns="91440" bIns="91440" numCol="1" anchor="t" anchorCtr="0" compatLnSpc="1">
                <a:prstTxWarp prst="textNoShape">
                  <a:avLst/>
                </a:prstTxWarp>
              </a:bodyPr>
              <a:lstStyle>
                <a:lvl1pPr>
                  <a:defRPr sz="2400">
                    <a:solidFill>
                      <a:schemeClr val="tx1"/>
                    </a:solidFill>
                    <a:latin typeface="Arial" charset="0"/>
                    <a:ea typeface="ＭＳ Ｐゴシック" charset="0"/>
                  </a:defRPr>
                </a:lvl1pPr>
                <a:lvl2pPr>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3200" b="0" i="0" u="none" strike="noStrike" cap="none" normalizeH="0" baseline="0" dirty="0">
                    <a:ln>
                      <a:noFill/>
                    </a:ln>
                    <a:solidFill>
                      <a:schemeClr val="tx1"/>
                    </a:solidFill>
                    <a:effectLst/>
                    <a:latin typeface="Times" charset="0"/>
                    <a:ea typeface="ÇlÇr ñæí©" charset="0"/>
                  </a:rPr>
                  <a:t>(A)</a:t>
                </a:r>
                <a:endParaRPr kumimoji="0" lang="en-US" sz="3200" b="0" i="0" u="none" strike="noStrike" cap="none" normalizeH="0" baseline="0" dirty="0">
                  <a:ln>
                    <a:noFill/>
                  </a:ln>
                  <a:solidFill>
                    <a:schemeClr val="tx1"/>
                  </a:solidFill>
                  <a:effectLst/>
                </a:endParaRPr>
              </a:p>
            </p:txBody>
          </p:sp>
        </p:grpSp>
      </p:grpSp>
      <p:sp>
        <p:nvSpPr>
          <p:cNvPr id="38" name="TextBox 706"/>
          <p:cNvSpPr txBox="1">
            <a:spLocks noChangeArrowheads="1"/>
          </p:cNvSpPr>
          <p:nvPr/>
        </p:nvSpPr>
        <p:spPr bwMode="auto">
          <a:xfrm>
            <a:off x="29109118" y="23564923"/>
            <a:ext cx="12097344"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charset="0"/>
                <a:ea typeface="ＭＳ Ｐゴシック" charset="0"/>
                <a:cs typeface="ＭＳ Ｐゴシック" charset="0"/>
              </a:defRPr>
            </a:lvl1pPr>
            <a:lvl2pPr marL="37931725" indent="-37474525" eaLnBrk="0" hangingPunct="0">
              <a:defRPr sz="3200">
                <a:solidFill>
                  <a:schemeClr val="tx1"/>
                </a:solidFill>
                <a:latin typeface="Arial" charset="0"/>
                <a:ea typeface="ＭＳ Ｐゴシック" charset="0"/>
              </a:defRPr>
            </a:lvl2pPr>
            <a:lvl3pPr eaLnBrk="0" hangingPunct="0">
              <a:defRPr sz="3200">
                <a:solidFill>
                  <a:schemeClr val="tx1"/>
                </a:solidFill>
                <a:latin typeface="Arial" charset="0"/>
                <a:ea typeface="ＭＳ Ｐゴシック" charset="0"/>
              </a:defRPr>
            </a:lvl3pPr>
            <a:lvl4pPr eaLnBrk="0" hangingPunct="0">
              <a:defRPr sz="3200">
                <a:solidFill>
                  <a:schemeClr val="tx1"/>
                </a:solidFill>
                <a:latin typeface="Arial" charset="0"/>
                <a:ea typeface="ＭＳ Ｐゴシック" charset="0"/>
              </a:defRPr>
            </a:lvl4pPr>
            <a:lvl5pPr eaLnBrk="0" hangingPunct="0">
              <a:defRPr sz="3200">
                <a:solidFill>
                  <a:schemeClr val="tx1"/>
                </a:solidFill>
                <a:latin typeface="Arial" charset="0"/>
                <a:ea typeface="ＭＳ Ｐゴシック" charset="0"/>
              </a:defRPr>
            </a:lvl5pPr>
            <a:lvl6pPr marL="457200" eaLnBrk="0" fontAlgn="base" hangingPunct="0">
              <a:spcBef>
                <a:spcPct val="0"/>
              </a:spcBef>
              <a:spcAft>
                <a:spcPct val="0"/>
              </a:spcAft>
              <a:defRPr sz="3200">
                <a:solidFill>
                  <a:schemeClr val="tx1"/>
                </a:solidFill>
                <a:latin typeface="Arial" charset="0"/>
                <a:ea typeface="ＭＳ Ｐゴシック" charset="0"/>
              </a:defRPr>
            </a:lvl6pPr>
            <a:lvl7pPr marL="914400" eaLnBrk="0" fontAlgn="base" hangingPunct="0">
              <a:spcBef>
                <a:spcPct val="0"/>
              </a:spcBef>
              <a:spcAft>
                <a:spcPct val="0"/>
              </a:spcAft>
              <a:defRPr sz="3200">
                <a:solidFill>
                  <a:schemeClr val="tx1"/>
                </a:solidFill>
                <a:latin typeface="Arial" charset="0"/>
                <a:ea typeface="ＭＳ Ｐゴシック" charset="0"/>
              </a:defRPr>
            </a:lvl7pPr>
            <a:lvl8pPr marL="1371600" eaLnBrk="0" fontAlgn="base" hangingPunct="0">
              <a:spcBef>
                <a:spcPct val="0"/>
              </a:spcBef>
              <a:spcAft>
                <a:spcPct val="0"/>
              </a:spcAft>
              <a:defRPr sz="3200">
                <a:solidFill>
                  <a:schemeClr val="tx1"/>
                </a:solidFill>
                <a:latin typeface="Arial" charset="0"/>
                <a:ea typeface="ＭＳ Ｐゴシック" charset="0"/>
              </a:defRPr>
            </a:lvl8pPr>
            <a:lvl9pPr marL="18288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r>
              <a:rPr lang="en-US" dirty="0"/>
              <a:t>Figure 1. </a:t>
            </a:r>
            <a:r>
              <a:rPr lang="en-US" dirty="0" smtClean="0"/>
              <a:t>Simulation of first and second order model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1791</TotalTime>
  <Words>818</Words>
  <Application>Microsoft Office PowerPoint</Application>
  <PresentationFormat>Custom</PresentationFormat>
  <Paragraphs>86</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4" baseType="lpstr">
      <vt:lpstr>Default Design</vt:lpstr>
      <vt:lpstr>Photo Editor Photo</vt:lpstr>
      <vt:lpstr>Equation</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100</cp:revision>
  <dcterms:created xsi:type="dcterms:W3CDTF">2005-08-05T10:55:41Z</dcterms:created>
  <dcterms:modified xsi:type="dcterms:W3CDTF">2011-09-23T16:14:38Z</dcterms:modified>
</cp:coreProperties>
</file>