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Lst>
  <p:sldSz cx="42808525" cy="30279975"/>
  <p:notesSz cx="6797675" cy="9926638"/>
  <p:defaultTextStyle>
    <a:defPPr>
      <a:defRPr lang="en-US"/>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5D1F9"/>
    <a:srgbClr val="FFD5AB"/>
    <a:srgbClr val="FFF2B9"/>
    <a:srgbClr val="FFD215"/>
    <a:srgbClr val="FAD57A"/>
    <a:srgbClr val="FFC775"/>
    <a:srgbClr val="FFCC00"/>
    <a:srgbClr val="800000"/>
    <a:srgbClr val="93636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26" d="100"/>
          <a:sy n="26" d="100"/>
        </p:scale>
        <p:origin x="-180" y="-72"/>
      </p:cViewPr>
      <p:guideLst>
        <p:guide orient="horz" pos="9537"/>
        <p:guide pos="13483"/>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g\Documents\Zlatina\PhD\exsel\Bacteria\wine%20assays.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g\Documents\Zlatina\PhD\exsel\Bacteria\immobl.bacteria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pt-PT"/>
  <c:chart>
    <c:title>
      <c:tx>
        <c:rich>
          <a:bodyPr/>
          <a:lstStyle/>
          <a:p>
            <a:pPr>
              <a:defRPr/>
            </a:pPr>
            <a:r>
              <a:rPr lang="pt-PT" dirty="0" err="1"/>
              <a:t>Malic</a:t>
            </a:r>
            <a:r>
              <a:rPr lang="pt-PT" dirty="0"/>
              <a:t> </a:t>
            </a:r>
            <a:r>
              <a:rPr lang="pt-PT" dirty="0" err="1" smtClean="0"/>
              <a:t>acid</a:t>
            </a:r>
            <a:r>
              <a:rPr lang="pt-PT" sz="3360" b="1" i="0" u="none" strike="noStrike" baseline="0" dirty="0" smtClean="0">
                <a:effectLst/>
              </a:rPr>
              <a:t> </a:t>
            </a:r>
            <a:r>
              <a:rPr lang="pt-PT" sz="3360" b="1" i="0" u="none" strike="noStrike" baseline="0" dirty="0" err="1" smtClean="0">
                <a:solidFill>
                  <a:schemeClr val="tx1"/>
                </a:solidFill>
                <a:effectLst/>
              </a:rPr>
              <a:t>consumption</a:t>
            </a:r>
            <a:r>
              <a:rPr lang="pt-PT" sz="3360" b="1" i="0" u="none" strike="noStrike" baseline="0" dirty="0" smtClean="0">
                <a:effectLst/>
              </a:rPr>
              <a:t> </a:t>
            </a:r>
            <a:r>
              <a:rPr lang="pt-PT" dirty="0" smtClean="0"/>
              <a:t>(B)</a:t>
            </a:r>
            <a:endParaRPr lang="pt-PT" dirty="0"/>
          </a:p>
        </c:rich>
      </c:tx>
      <c:layout/>
    </c:title>
    <c:plotArea>
      <c:layout>
        <c:manualLayout>
          <c:layoutTarget val="inner"/>
          <c:xMode val="edge"/>
          <c:yMode val="edge"/>
          <c:x val="0.17273840769903795"/>
          <c:y val="0.19480351414406541"/>
          <c:w val="0.55136768920833956"/>
          <c:h val="0.65482210557013765"/>
        </c:manualLayout>
      </c:layout>
      <c:lineChart>
        <c:grouping val="standard"/>
        <c:ser>
          <c:idx val="0"/>
          <c:order val="0"/>
          <c:tx>
            <c:v>corn cobs</c:v>
          </c:tx>
          <c:spPr>
            <a:ln w="15875">
              <a:solidFill>
                <a:prstClr val="black"/>
              </a:solidFill>
            </a:ln>
          </c:spPr>
          <c:marker>
            <c:symbol val="diamond"/>
            <c:size val="5"/>
            <c:spPr>
              <a:solidFill>
                <a:sysClr val="windowText" lastClr="000000"/>
              </a:solidFill>
              <a:ln>
                <a:noFill/>
              </a:ln>
            </c:spPr>
          </c:marker>
          <c:cat>
            <c:numRef>
              <c:f>'malic acid'!$A$5:$A$10</c:f>
              <c:numCache>
                <c:formatCode>General</c:formatCode>
                <c:ptCount val="6"/>
                <c:pt idx="0">
                  <c:v>0</c:v>
                </c:pt>
                <c:pt idx="1">
                  <c:v>2</c:v>
                </c:pt>
                <c:pt idx="2">
                  <c:v>4</c:v>
                </c:pt>
                <c:pt idx="3">
                  <c:v>6</c:v>
                </c:pt>
                <c:pt idx="4">
                  <c:v>8</c:v>
                </c:pt>
                <c:pt idx="5">
                  <c:v>10</c:v>
                </c:pt>
              </c:numCache>
            </c:numRef>
          </c:cat>
          <c:val>
            <c:numRef>
              <c:f>'malic acid'!$B$5:$B$10</c:f>
              <c:numCache>
                <c:formatCode>0.00</c:formatCode>
                <c:ptCount val="6"/>
                <c:pt idx="0">
                  <c:v>5.2085585999999964</c:v>
                </c:pt>
                <c:pt idx="1">
                  <c:v>4.4490374999999993</c:v>
                </c:pt>
                <c:pt idx="2">
                  <c:v>1.3672826</c:v>
                </c:pt>
                <c:pt idx="3">
                  <c:v>1.0773268999999992</c:v>
                </c:pt>
                <c:pt idx="4">
                  <c:v>1.1315861999999999</c:v>
                </c:pt>
                <c:pt idx="5">
                  <c:v>0.90708419999999956</c:v>
                </c:pt>
              </c:numCache>
            </c:numRef>
          </c:val>
        </c:ser>
        <c:ser>
          <c:idx val="1"/>
          <c:order val="1"/>
          <c:tx>
            <c:v>seeds</c:v>
          </c:tx>
          <c:spPr>
            <a:ln w="3175">
              <a:solidFill>
                <a:srgbClr val="00FF00"/>
              </a:solidFill>
            </a:ln>
          </c:spPr>
          <c:marker>
            <c:symbol val="square"/>
            <c:size val="5"/>
            <c:spPr>
              <a:solidFill>
                <a:srgbClr val="00FF00"/>
              </a:solidFill>
              <a:ln>
                <a:noFill/>
              </a:ln>
            </c:spPr>
          </c:marker>
          <c:cat>
            <c:numRef>
              <c:f>'malic acid'!$A$5:$A$10</c:f>
              <c:numCache>
                <c:formatCode>General</c:formatCode>
                <c:ptCount val="6"/>
                <c:pt idx="0">
                  <c:v>0</c:v>
                </c:pt>
                <c:pt idx="1">
                  <c:v>2</c:v>
                </c:pt>
                <c:pt idx="2">
                  <c:v>4</c:v>
                </c:pt>
                <c:pt idx="3">
                  <c:v>6</c:v>
                </c:pt>
                <c:pt idx="4">
                  <c:v>8</c:v>
                </c:pt>
                <c:pt idx="5">
                  <c:v>10</c:v>
                </c:pt>
              </c:numCache>
            </c:numRef>
          </c:cat>
          <c:val>
            <c:numRef>
              <c:f>'malic acid'!$C$5:$C$10</c:f>
              <c:numCache>
                <c:formatCode>General</c:formatCode>
                <c:ptCount val="6"/>
              </c:numCache>
            </c:numRef>
          </c:val>
        </c:ser>
        <c:ser>
          <c:idx val="2"/>
          <c:order val="2"/>
          <c:tx>
            <c:v>stems</c:v>
          </c:tx>
          <c:spPr>
            <a:ln w="3175">
              <a:solidFill>
                <a:srgbClr val="F10FB6"/>
              </a:solidFill>
            </a:ln>
          </c:spPr>
          <c:marker>
            <c:symbol val="triangle"/>
            <c:size val="5"/>
            <c:spPr>
              <a:solidFill>
                <a:srgbClr val="F10FB6"/>
              </a:solidFill>
              <a:ln>
                <a:noFill/>
              </a:ln>
            </c:spPr>
          </c:marker>
          <c:cat>
            <c:numRef>
              <c:f>'malic acid'!$A$5:$A$10</c:f>
              <c:numCache>
                <c:formatCode>General</c:formatCode>
                <c:ptCount val="6"/>
                <c:pt idx="0">
                  <c:v>0</c:v>
                </c:pt>
                <c:pt idx="1">
                  <c:v>2</c:v>
                </c:pt>
                <c:pt idx="2">
                  <c:v>4</c:v>
                </c:pt>
                <c:pt idx="3">
                  <c:v>6</c:v>
                </c:pt>
                <c:pt idx="4">
                  <c:v>8</c:v>
                </c:pt>
                <c:pt idx="5">
                  <c:v>10</c:v>
                </c:pt>
              </c:numCache>
            </c:numRef>
          </c:cat>
          <c:val>
            <c:numRef>
              <c:f>'malic acid'!$D$5:$D$10</c:f>
              <c:numCache>
                <c:formatCode>0.00</c:formatCode>
                <c:ptCount val="6"/>
                <c:pt idx="0">
                  <c:v>5.1674988749999926</c:v>
                </c:pt>
                <c:pt idx="1">
                  <c:v>4.1426486249999996</c:v>
                </c:pt>
                <c:pt idx="2">
                  <c:v>0.74651212499999942</c:v>
                </c:pt>
                <c:pt idx="3">
                  <c:v>0.60446025000000003</c:v>
                </c:pt>
                <c:pt idx="4">
                  <c:v>0.5536691250000001</c:v>
                </c:pt>
                <c:pt idx="5">
                  <c:v>0.52865587500000044</c:v>
                </c:pt>
              </c:numCache>
            </c:numRef>
          </c:val>
        </c:ser>
        <c:ser>
          <c:idx val="3"/>
          <c:order val="3"/>
          <c:tx>
            <c:v>skin</c:v>
          </c:tx>
          <c:spPr>
            <a:ln w="3175">
              <a:solidFill>
                <a:srgbClr val="00B0F0"/>
              </a:solidFill>
            </a:ln>
          </c:spPr>
          <c:marker>
            <c:symbol val="circle"/>
            <c:size val="5"/>
            <c:spPr>
              <a:solidFill>
                <a:srgbClr val="00B0F0"/>
              </a:solidFill>
              <a:ln>
                <a:noFill/>
              </a:ln>
            </c:spPr>
          </c:marker>
          <c:cat>
            <c:numRef>
              <c:f>'malic acid'!$A$5:$A$10</c:f>
              <c:numCache>
                <c:formatCode>General</c:formatCode>
                <c:ptCount val="6"/>
                <c:pt idx="0">
                  <c:v>0</c:v>
                </c:pt>
                <c:pt idx="1">
                  <c:v>2</c:v>
                </c:pt>
                <c:pt idx="2">
                  <c:v>4</c:v>
                </c:pt>
                <c:pt idx="3">
                  <c:v>6</c:v>
                </c:pt>
                <c:pt idx="4">
                  <c:v>8</c:v>
                </c:pt>
                <c:pt idx="5">
                  <c:v>10</c:v>
                </c:pt>
              </c:numCache>
            </c:numRef>
          </c:cat>
          <c:val>
            <c:numRef>
              <c:f>'malic acid'!$E$5:$E$10</c:f>
              <c:numCache>
                <c:formatCode>0.00</c:formatCode>
                <c:ptCount val="6"/>
                <c:pt idx="0">
                  <c:v>5.1762701250000038</c:v>
                </c:pt>
                <c:pt idx="1">
                  <c:v>3.7124759999999974</c:v>
                </c:pt>
                <c:pt idx="2">
                  <c:v>0.74974612500000004</c:v>
                </c:pt>
                <c:pt idx="3">
                  <c:v>0.63432374999999996</c:v>
                </c:pt>
                <c:pt idx="4">
                  <c:v>0.608911125</c:v>
                </c:pt>
                <c:pt idx="5">
                  <c:v>0.57385237499999997</c:v>
                </c:pt>
              </c:numCache>
            </c:numRef>
          </c:val>
        </c:ser>
        <c:ser>
          <c:idx val="4"/>
          <c:order val="4"/>
          <c:tx>
            <c:v>free cells</c:v>
          </c:tx>
          <c:spPr>
            <a:ln w="15875">
              <a:solidFill>
                <a:srgbClr val="FFC000"/>
              </a:solidFill>
            </a:ln>
          </c:spPr>
          <c:marker>
            <c:symbol val="star"/>
            <c:size val="5"/>
            <c:spPr>
              <a:noFill/>
              <a:ln>
                <a:solidFill>
                  <a:srgbClr val="FFC000"/>
                </a:solidFill>
              </a:ln>
            </c:spPr>
          </c:marker>
          <c:cat>
            <c:numRef>
              <c:f>'malic acid'!$A$5:$A$10</c:f>
              <c:numCache>
                <c:formatCode>General</c:formatCode>
                <c:ptCount val="6"/>
                <c:pt idx="0">
                  <c:v>0</c:v>
                </c:pt>
                <c:pt idx="1">
                  <c:v>2</c:v>
                </c:pt>
                <c:pt idx="2">
                  <c:v>4</c:v>
                </c:pt>
                <c:pt idx="3">
                  <c:v>6</c:v>
                </c:pt>
                <c:pt idx="4">
                  <c:v>8</c:v>
                </c:pt>
                <c:pt idx="5">
                  <c:v>10</c:v>
                </c:pt>
              </c:numCache>
            </c:numRef>
          </c:cat>
          <c:val>
            <c:numRef>
              <c:f>'malic acid'!$F$5:$F$10</c:f>
              <c:numCache>
                <c:formatCode>0.00</c:formatCode>
                <c:ptCount val="6"/>
                <c:pt idx="0">
                  <c:v>6.0455097499999964</c:v>
                </c:pt>
                <c:pt idx="1">
                  <c:v>5.7875957499999959</c:v>
                </c:pt>
                <c:pt idx="2">
                  <c:v>3.88195925</c:v>
                </c:pt>
                <c:pt idx="3">
                  <c:v>1.5442974999999999</c:v>
                </c:pt>
                <c:pt idx="4">
                  <c:v>0.46442700000000026</c:v>
                </c:pt>
                <c:pt idx="5">
                  <c:v>0.40529500000000002</c:v>
                </c:pt>
              </c:numCache>
            </c:numRef>
          </c:val>
        </c:ser>
        <c:dLbls/>
        <c:marker val="1"/>
        <c:axId val="94686592"/>
        <c:axId val="94729728"/>
      </c:lineChart>
      <c:catAx>
        <c:axId val="94686592"/>
        <c:scaling>
          <c:orientation val="minMax"/>
        </c:scaling>
        <c:axPos val="b"/>
        <c:title>
          <c:tx>
            <c:rich>
              <a:bodyPr/>
              <a:lstStyle/>
              <a:p>
                <a:pPr>
                  <a:defRPr/>
                </a:pPr>
                <a:r>
                  <a:rPr lang="en-US"/>
                  <a:t>t/h</a:t>
                </a:r>
              </a:p>
            </c:rich>
          </c:tx>
          <c:layout/>
        </c:title>
        <c:numFmt formatCode="General" sourceLinked="1"/>
        <c:majorTickMark val="cross"/>
        <c:minorTickMark val="in"/>
        <c:tickLblPos val="nextTo"/>
        <c:spPr>
          <a:ln>
            <a:solidFill>
              <a:sysClr val="windowText" lastClr="000000"/>
            </a:solidFill>
          </a:ln>
        </c:spPr>
        <c:crossAx val="94729728"/>
        <c:crosses val="autoZero"/>
        <c:auto val="1"/>
        <c:lblAlgn val="ctr"/>
        <c:lblOffset val="100"/>
      </c:catAx>
      <c:valAx>
        <c:axId val="94729728"/>
        <c:scaling>
          <c:orientation val="minMax"/>
        </c:scaling>
        <c:axPos val="l"/>
        <c:title>
          <c:tx>
            <c:rich>
              <a:bodyPr/>
              <a:lstStyle/>
              <a:p>
                <a:pPr>
                  <a:defRPr/>
                </a:pPr>
                <a:r>
                  <a:rPr lang="en-US"/>
                  <a:t>C/(g/l)</a:t>
                </a:r>
              </a:p>
            </c:rich>
          </c:tx>
          <c:layout/>
        </c:title>
        <c:numFmt formatCode="0" sourceLinked="0"/>
        <c:majorTickMark val="cross"/>
        <c:minorTickMark val="in"/>
        <c:tickLblPos val="nextTo"/>
        <c:spPr>
          <a:ln>
            <a:solidFill>
              <a:prstClr val="black"/>
            </a:solidFill>
          </a:ln>
        </c:spPr>
        <c:crossAx val="94686592"/>
        <c:crosses val="autoZero"/>
        <c:crossBetween val="between"/>
      </c:valAx>
      <c:spPr>
        <a:ln w="3175">
          <a:solidFill>
            <a:prstClr val="black"/>
          </a:solidFill>
        </a:ln>
      </c:spPr>
    </c:plotArea>
    <c:legend>
      <c:legendPos val="r"/>
      <c:legendEntry>
        <c:idx val="1"/>
        <c:delete val="1"/>
      </c:legendEntry>
      <c:layout/>
    </c:legend>
    <c:plotVisOnly val="1"/>
    <c:dispBlanksAs val="gap"/>
  </c:chart>
  <c:spPr>
    <a:ln>
      <a:noFill/>
    </a:ln>
  </c:spPr>
  <c:txPr>
    <a:bodyPr/>
    <a:lstStyle/>
    <a:p>
      <a:pPr>
        <a:defRPr sz="2800">
          <a:latin typeface="Arial" pitchFamily="34" charset="0"/>
          <a:cs typeface="Arial" pitchFamily="34" charset="0"/>
        </a:defRPr>
      </a:pPr>
      <a:endParaRPr lang="pt-PT"/>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pt-PT"/>
  <c:chart>
    <c:title>
      <c:tx>
        <c:rich>
          <a:bodyPr/>
          <a:lstStyle/>
          <a:p>
            <a:pPr>
              <a:defRPr b="1"/>
            </a:pPr>
            <a:r>
              <a:rPr lang="pt-PT" b="1" dirty="0" err="1"/>
              <a:t>Malic</a:t>
            </a:r>
            <a:r>
              <a:rPr lang="pt-PT" b="1" dirty="0"/>
              <a:t> </a:t>
            </a:r>
            <a:r>
              <a:rPr lang="pt-PT" b="1" dirty="0" err="1" smtClean="0"/>
              <a:t>acid</a:t>
            </a:r>
            <a:r>
              <a:rPr lang="pt-PT" b="1" dirty="0" smtClean="0"/>
              <a:t> </a:t>
            </a:r>
            <a:r>
              <a:rPr lang="pt-PT" b="1" dirty="0" err="1" smtClean="0">
                <a:solidFill>
                  <a:schemeClr val="tx1"/>
                </a:solidFill>
              </a:rPr>
              <a:t>consumption</a:t>
            </a:r>
            <a:r>
              <a:rPr lang="pt-PT" b="1" dirty="0" smtClean="0"/>
              <a:t> (A)</a:t>
            </a:r>
            <a:endParaRPr lang="pt-PT" b="1" dirty="0"/>
          </a:p>
        </c:rich>
      </c:tx>
      <c:layout/>
    </c:title>
    <c:plotArea>
      <c:layout>
        <c:manualLayout>
          <c:layoutTarget val="inner"/>
          <c:xMode val="edge"/>
          <c:yMode val="edge"/>
          <c:x val="0.17273840769903795"/>
          <c:y val="0.19480351414406533"/>
          <c:w val="0.55136768920833956"/>
          <c:h val="0.65482210557013765"/>
        </c:manualLayout>
      </c:layout>
      <c:lineChart>
        <c:grouping val="standard"/>
        <c:ser>
          <c:idx val="0"/>
          <c:order val="0"/>
          <c:tx>
            <c:v>corn cobs</c:v>
          </c:tx>
          <c:spPr>
            <a:ln w="15875">
              <a:solidFill>
                <a:prstClr val="black"/>
              </a:solidFill>
            </a:ln>
          </c:spPr>
          <c:marker>
            <c:symbol val="diamond"/>
            <c:size val="5"/>
            <c:spPr>
              <a:solidFill>
                <a:sysClr val="windowText" lastClr="000000"/>
              </a:solidFill>
              <a:ln>
                <a:noFill/>
              </a:ln>
            </c:spPr>
          </c:marker>
          <c:cat>
            <c:numRef>
              <c:f>'malic acid'!$A$5:$A$10</c:f>
              <c:numCache>
                <c:formatCode>General</c:formatCode>
                <c:ptCount val="6"/>
                <c:pt idx="0">
                  <c:v>0</c:v>
                </c:pt>
                <c:pt idx="1">
                  <c:v>2</c:v>
                </c:pt>
                <c:pt idx="2">
                  <c:v>4</c:v>
                </c:pt>
                <c:pt idx="3">
                  <c:v>6</c:v>
                </c:pt>
                <c:pt idx="4">
                  <c:v>8</c:v>
                </c:pt>
                <c:pt idx="5">
                  <c:v>10</c:v>
                </c:pt>
              </c:numCache>
            </c:numRef>
          </c:cat>
          <c:val>
            <c:numRef>
              <c:f>'malic acid'!$B$5:$B$10</c:f>
              <c:numCache>
                <c:formatCode>0.00</c:formatCode>
                <c:ptCount val="6"/>
                <c:pt idx="0">
                  <c:v>5.8590957499999963</c:v>
                </c:pt>
                <c:pt idx="1">
                  <c:v>4.6250289999999961</c:v>
                </c:pt>
                <c:pt idx="2">
                  <c:v>1.0996375</c:v>
                </c:pt>
                <c:pt idx="3">
                  <c:v>0.53598800000000002</c:v>
                </c:pt>
                <c:pt idx="4">
                  <c:v>0.54010899999999951</c:v>
                </c:pt>
                <c:pt idx="5">
                  <c:v>0.5379775</c:v>
                </c:pt>
              </c:numCache>
            </c:numRef>
          </c:val>
        </c:ser>
        <c:ser>
          <c:idx val="2"/>
          <c:order val="1"/>
          <c:tx>
            <c:v>stems</c:v>
          </c:tx>
          <c:spPr>
            <a:ln w="3175">
              <a:solidFill>
                <a:srgbClr val="F10FB6"/>
              </a:solidFill>
            </a:ln>
          </c:spPr>
          <c:marker>
            <c:symbol val="triangle"/>
            <c:size val="5"/>
            <c:spPr>
              <a:solidFill>
                <a:srgbClr val="F10FB6"/>
              </a:solidFill>
              <a:ln>
                <a:noFill/>
              </a:ln>
            </c:spPr>
          </c:marker>
          <c:cat>
            <c:numRef>
              <c:f>'malic acid'!$A$5:$A$10</c:f>
              <c:numCache>
                <c:formatCode>General</c:formatCode>
                <c:ptCount val="6"/>
                <c:pt idx="0">
                  <c:v>0</c:v>
                </c:pt>
                <c:pt idx="1">
                  <c:v>2</c:v>
                </c:pt>
                <c:pt idx="2">
                  <c:v>4</c:v>
                </c:pt>
                <c:pt idx="3">
                  <c:v>6</c:v>
                </c:pt>
                <c:pt idx="4">
                  <c:v>8</c:v>
                </c:pt>
                <c:pt idx="5">
                  <c:v>10</c:v>
                </c:pt>
              </c:numCache>
            </c:numRef>
          </c:cat>
          <c:val>
            <c:numRef>
              <c:f>'malic acid'!$D$5:$D$10</c:f>
              <c:numCache>
                <c:formatCode>0.00</c:formatCode>
                <c:ptCount val="6"/>
                <c:pt idx="0">
                  <c:v>6.0284549999999957</c:v>
                </c:pt>
                <c:pt idx="1">
                  <c:v>4.3205632499999957</c:v>
                </c:pt>
                <c:pt idx="2">
                  <c:v>1.1583902499999998</c:v>
                </c:pt>
                <c:pt idx="3">
                  <c:v>0.59790450000000006</c:v>
                </c:pt>
                <c:pt idx="4">
                  <c:v>0.56274700000000044</c:v>
                </c:pt>
                <c:pt idx="5">
                  <c:v>0.58964725000000051</c:v>
                </c:pt>
              </c:numCache>
            </c:numRef>
          </c:val>
        </c:ser>
        <c:ser>
          <c:idx val="3"/>
          <c:order val="2"/>
          <c:tx>
            <c:v>skin</c:v>
          </c:tx>
          <c:spPr>
            <a:ln w="3175">
              <a:solidFill>
                <a:srgbClr val="00B0F0"/>
              </a:solidFill>
            </a:ln>
          </c:spPr>
          <c:marker>
            <c:symbol val="circle"/>
            <c:size val="5"/>
            <c:spPr>
              <a:solidFill>
                <a:srgbClr val="00B0F0"/>
              </a:solidFill>
              <a:ln>
                <a:noFill/>
              </a:ln>
            </c:spPr>
          </c:marker>
          <c:cat>
            <c:numRef>
              <c:f>'malic acid'!$A$5:$A$10</c:f>
              <c:numCache>
                <c:formatCode>General</c:formatCode>
                <c:ptCount val="6"/>
                <c:pt idx="0">
                  <c:v>0</c:v>
                </c:pt>
                <c:pt idx="1">
                  <c:v>2</c:v>
                </c:pt>
                <c:pt idx="2">
                  <c:v>4</c:v>
                </c:pt>
                <c:pt idx="3">
                  <c:v>6</c:v>
                </c:pt>
                <c:pt idx="4">
                  <c:v>8</c:v>
                </c:pt>
                <c:pt idx="5">
                  <c:v>10</c:v>
                </c:pt>
              </c:numCache>
            </c:numRef>
          </c:cat>
          <c:val>
            <c:numRef>
              <c:f>'malic acid'!$E$5:$E$10</c:f>
              <c:numCache>
                <c:formatCode>0.00</c:formatCode>
                <c:ptCount val="6"/>
                <c:pt idx="0">
                  <c:v>6.1135914999999965</c:v>
                </c:pt>
                <c:pt idx="1">
                  <c:v>5.5577467499999962</c:v>
                </c:pt>
                <c:pt idx="2">
                  <c:v>4.2147379999999961</c:v>
                </c:pt>
                <c:pt idx="3">
                  <c:v>1.4267772499999998</c:v>
                </c:pt>
                <c:pt idx="4">
                  <c:v>0.53330425000000004</c:v>
                </c:pt>
                <c:pt idx="5">
                  <c:v>0.46393825</c:v>
                </c:pt>
              </c:numCache>
            </c:numRef>
          </c:val>
        </c:ser>
        <c:ser>
          <c:idx val="4"/>
          <c:order val="3"/>
          <c:tx>
            <c:v>free cells</c:v>
          </c:tx>
          <c:spPr>
            <a:ln w="15875">
              <a:solidFill>
                <a:srgbClr val="FFC000"/>
              </a:solidFill>
            </a:ln>
          </c:spPr>
          <c:marker>
            <c:symbol val="star"/>
            <c:size val="5"/>
            <c:spPr>
              <a:noFill/>
              <a:ln>
                <a:solidFill>
                  <a:srgbClr val="FFC000"/>
                </a:solidFill>
              </a:ln>
            </c:spPr>
          </c:marker>
          <c:cat>
            <c:numRef>
              <c:f>'malic acid'!$A$5:$A$10</c:f>
              <c:numCache>
                <c:formatCode>General</c:formatCode>
                <c:ptCount val="6"/>
                <c:pt idx="0">
                  <c:v>0</c:v>
                </c:pt>
                <c:pt idx="1">
                  <c:v>2</c:v>
                </c:pt>
                <c:pt idx="2">
                  <c:v>4</c:v>
                </c:pt>
                <c:pt idx="3">
                  <c:v>6</c:v>
                </c:pt>
                <c:pt idx="4">
                  <c:v>8</c:v>
                </c:pt>
                <c:pt idx="5">
                  <c:v>10</c:v>
                </c:pt>
              </c:numCache>
            </c:numRef>
          </c:cat>
          <c:val>
            <c:numRef>
              <c:f>'malic acid'!$F$5:$F$10</c:f>
              <c:numCache>
                <c:formatCode>0.00</c:formatCode>
                <c:ptCount val="6"/>
                <c:pt idx="0">
                  <c:v>6.0455097499999964</c:v>
                </c:pt>
                <c:pt idx="1">
                  <c:v>5.7875957499999959</c:v>
                </c:pt>
                <c:pt idx="2">
                  <c:v>3.88195925</c:v>
                </c:pt>
                <c:pt idx="3">
                  <c:v>1.5442974999999999</c:v>
                </c:pt>
                <c:pt idx="4">
                  <c:v>0.46442700000000026</c:v>
                </c:pt>
                <c:pt idx="5">
                  <c:v>0.40529500000000002</c:v>
                </c:pt>
              </c:numCache>
            </c:numRef>
          </c:val>
        </c:ser>
        <c:dLbls/>
        <c:marker val="1"/>
        <c:axId val="95156096"/>
        <c:axId val="95215616"/>
      </c:lineChart>
      <c:catAx>
        <c:axId val="95156096"/>
        <c:scaling>
          <c:orientation val="minMax"/>
        </c:scaling>
        <c:axPos val="b"/>
        <c:title>
          <c:tx>
            <c:rich>
              <a:bodyPr/>
              <a:lstStyle/>
              <a:p>
                <a:pPr>
                  <a:defRPr b="1"/>
                </a:pPr>
                <a:r>
                  <a:rPr lang="pt-PT" b="1"/>
                  <a:t>t/h</a:t>
                </a:r>
              </a:p>
            </c:rich>
          </c:tx>
          <c:layout/>
        </c:title>
        <c:numFmt formatCode="General" sourceLinked="1"/>
        <c:majorTickMark val="cross"/>
        <c:minorTickMark val="in"/>
        <c:tickLblPos val="nextTo"/>
        <c:spPr>
          <a:ln>
            <a:solidFill>
              <a:sysClr val="windowText" lastClr="000000"/>
            </a:solidFill>
          </a:ln>
        </c:spPr>
        <c:txPr>
          <a:bodyPr rot="0" vert="horz"/>
          <a:lstStyle/>
          <a:p>
            <a:pPr>
              <a:defRPr/>
            </a:pPr>
            <a:endParaRPr lang="pt-PT"/>
          </a:p>
        </c:txPr>
        <c:crossAx val="95215616"/>
        <c:crosses val="autoZero"/>
        <c:auto val="1"/>
        <c:lblAlgn val="ctr"/>
        <c:lblOffset val="100"/>
      </c:catAx>
      <c:valAx>
        <c:axId val="95215616"/>
        <c:scaling>
          <c:orientation val="minMax"/>
        </c:scaling>
        <c:axPos val="l"/>
        <c:title>
          <c:tx>
            <c:rich>
              <a:bodyPr/>
              <a:lstStyle/>
              <a:p>
                <a:pPr>
                  <a:defRPr b="1"/>
                </a:pPr>
                <a:r>
                  <a:rPr lang="pt-PT" b="1"/>
                  <a:t>C/(g/l)</a:t>
                </a:r>
              </a:p>
            </c:rich>
          </c:tx>
          <c:layout/>
        </c:title>
        <c:numFmt formatCode="0" sourceLinked="0"/>
        <c:majorTickMark val="cross"/>
        <c:minorTickMark val="in"/>
        <c:tickLblPos val="nextTo"/>
        <c:spPr>
          <a:ln>
            <a:solidFill>
              <a:prstClr val="black"/>
            </a:solidFill>
          </a:ln>
        </c:spPr>
        <c:txPr>
          <a:bodyPr rot="0" vert="horz"/>
          <a:lstStyle/>
          <a:p>
            <a:pPr>
              <a:defRPr/>
            </a:pPr>
            <a:endParaRPr lang="pt-PT"/>
          </a:p>
        </c:txPr>
        <c:crossAx val="95156096"/>
        <c:crosses val="autoZero"/>
        <c:crossBetween val="between"/>
      </c:valAx>
      <c:spPr>
        <a:ln w="3175">
          <a:solidFill>
            <a:prstClr val="black"/>
          </a:solidFill>
        </a:ln>
      </c:spPr>
    </c:plotArea>
    <c:legend>
      <c:legendPos val="r"/>
      <c:layout/>
    </c:legend>
    <c:plotVisOnly val="1"/>
    <c:dispBlanksAs val="gap"/>
  </c:chart>
  <c:spPr>
    <a:ln>
      <a:noFill/>
    </a:ln>
  </c:spPr>
  <c:txPr>
    <a:bodyPr/>
    <a:lstStyle/>
    <a:p>
      <a:pPr>
        <a:defRPr sz="2800" b="0" i="0" u="none" strike="noStrike" baseline="0">
          <a:solidFill>
            <a:srgbClr val="000000"/>
          </a:solidFill>
          <a:latin typeface="Arial" pitchFamily="34" charset="0"/>
          <a:ea typeface="Calibri"/>
          <a:cs typeface="Arial" pitchFamily="34" charset="0"/>
        </a:defRPr>
      </a:pPr>
      <a:endParaRPr lang="pt-PT"/>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3209369" y="9405939"/>
            <a:ext cx="36389788" cy="6491287"/>
          </a:xfrm>
        </p:spPr>
        <p:txBody>
          <a:bodyPr/>
          <a:lstStyle/>
          <a:p>
            <a:r>
              <a:rPr lang="pt-PT" smtClean="0"/>
              <a:t>Clique para editar o estilo</a:t>
            </a:r>
            <a:endParaRPr lang="pt-PT"/>
          </a:p>
        </p:txBody>
      </p:sp>
      <p:sp>
        <p:nvSpPr>
          <p:cNvPr id="3" name="Subtítulo 2"/>
          <p:cNvSpPr>
            <a:spLocks noGrp="1"/>
          </p:cNvSpPr>
          <p:nvPr>
            <p:ph type="subTitle" idx="1"/>
          </p:nvPr>
        </p:nvSpPr>
        <p:spPr>
          <a:xfrm>
            <a:off x="6421917" y="17159289"/>
            <a:ext cx="29964696" cy="77374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smtClean="0"/>
              <a:t>Faça clique para editar o estilo</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24112FAB-FDCB-4207-9EB5-7C4254C7589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07F71158-5AED-4140-84FF-2351DE637DF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31035546" y="1212851"/>
            <a:ext cx="9631282" cy="25836563"/>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2141697" y="1212851"/>
            <a:ext cx="28588800" cy="25836563"/>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F631B07F-4A93-419D-87AC-EBF105AE0EA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9E38131A-9BE1-4D12-A34E-D84518A3A07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3380959" y="19457988"/>
            <a:ext cx="36386612" cy="6013450"/>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3380959" y="12833350"/>
            <a:ext cx="36386612" cy="6624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smtClean="0"/>
              <a:t>Clique para editar os estilos</a:t>
            </a:r>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50732C5C-1102-485E-939F-3A5B5A39E9F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2141698" y="7065963"/>
            <a:ext cx="19110041" cy="1998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21556788" y="7065963"/>
            <a:ext cx="19110041" cy="1998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890B3842-9728-4FBB-8923-CD5B390BDD8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2141697" y="6778626"/>
            <a:ext cx="18913030" cy="2824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2141697" y="9602789"/>
            <a:ext cx="18913030" cy="17446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21747444" y="6778626"/>
            <a:ext cx="18919385" cy="2824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21747444" y="9602789"/>
            <a:ext cx="18919385" cy="17446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Rectangle 4"/>
          <p:cNvSpPr>
            <a:spLocks noGrp="1" noChangeArrowheads="1"/>
          </p:cNvSpPr>
          <p:nvPr>
            <p:ph type="dt" sz="half" idx="10"/>
          </p:nvPr>
        </p:nvSpPr>
        <p:spPr>
          <a:ln/>
        </p:spPr>
        <p:txBody>
          <a:bodyPr/>
          <a:lstStyle>
            <a:lvl1pPr>
              <a:defRPr/>
            </a:lvl1pPr>
          </a:lstStyle>
          <a:p>
            <a:pPr>
              <a:defRPr/>
            </a:pPr>
            <a:endParaRPr lang="pt-PT"/>
          </a:p>
        </p:txBody>
      </p:sp>
      <p:sp>
        <p:nvSpPr>
          <p:cNvPr id="8" name="Rectangle 5"/>
          <p:cNvSpPr>
            <a:spLocks noGrp="1" noChangeArrowheads="1"/>
          </p:cNvSpPr>
          <p:nvPr>
            <p:ph type="ftr" sz="quarter" idx="11"/>
          </p:nvPr>
        </p:nvSpPr>
        <p:spPr>
          <a:ln/>
        </p:spPr>
        <p:txBody>
          <a:bodyPr/>
          <a:lstStyle>
            <a:lvl1pPr>
              <a:defRPr/>
            </a:lvl1pPr>
          </a:lstStyle>
          <a:p>
            <a:pPr>
              <a:defRPr/>
            </a:pPr>
            <a:endParaRPr lang="pt-PT"/>
          </a:p>
        </p:txBody>
      </p:sp>
      <p:sp>
        <p:nvSpPr>
          <p:cNvPr id="9" name="Rectangle 6"/>
          <p:cNvSpPr>
            <a:spLocks noGrp="1" noChangeArrowheads="1"/>
          </p:cNvSpPr>
          <p:nvPr>
            <p:ph type="sldNum" sz="quarter" idx="12"/>
          </p:nvPr>
        </p:nvSpPr>
        <p:spPr>
          <a:ln/>
        </p:spPr>
        <p:txBody>
          <a:bodyPr/>
          <a:lstStyle>
            <a:lvl1pPr>
              <a:defRPr/>
            </a:lvl1pPr>
          </a:lstStyle>
          <a:p>
            <a:pPr>
              <a:defRPr/>
            </a:pPr>
            <a:fld id="{E6DFB641-0E0B-43AB-8709-769999003D0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Rectangle 4"/>
          <p:cNvSpPr>
            <a:spLocks noGrp="1" noChangeArrowheads="1"/>
          </p:cNvSpPr>
          <p:nvPr>
            <p:ph type="dt" sz="half" idx="10"/>
          </p:nvPr>
        </p:nvSpPr>
        <p:spPr>
          <a:ln/>
        </p:spPr>
        <p:txBody>
          <a:bodyPr/>
          <a:lstStyle>
            <a:lvl1pPr>
              <a:defRPr/>
            </a:lvl1pPr>
          </a:lstStyle>
          <a:p>
            <a:pPr>
              <a:defRPr/>
            </a:pPr>
            <a:endParaRPr lang="pt-PT"/>
          </a:p>
        </p:txBody>
      </p:sp>
      <p:sp>
        <p:nvSpPr>
          <p:cNvPr id="4" name="Rectangle 5"/>
          <p:cNvSpPr>
            <a:spLocks noGrp="1" noChangeArrowheads="1"/>
          </p:cNvSpPr>
          <p:nvPr>
            <p:ph type="ftr" sz="quarter" idx="11"/>
          </p:nvPr>
        </p:nvSpPr>
        <p:spPr>
          <a:ln/>
        </p:spPr>
        <p:txBody>
          <a:bodyPr/>
          <a:lstStyle>
            <a:lvl1pPr>
              <a:defRPr/>
            </a:lvl1pPr>
          </a:lstStyle>
          <a:p>
            <a:pPr>
              <a:defRPr/>
            </a:pPr>
            <a:endParaRPr lang="pt-PT"/>
          </a:p>
        </p:txBody>
      </p:sp>
      <p:sp>
        <p:nvSpPr>
          <p:cNvPr id="5" name="Rectangle 6"/>
          <p:cNvSpPr>
            <a:spLocks noGrp="1" noChangeArrowheads="1"/>
          </p:cNvSpPr>
          <p:nvPr>
            <p:ph type="sldNum" sz="quarter" idx="12"/>
          </p:nvPr>
        </p:nvSpPr>
        <p:spPr>
          <a:ln/>
        </p:spPr>
        <p:txBody>
          <a:bodyPr/>
          <a:lstStyle>
            <a:lvl1pPr>
              <a:defRPr/>
            </a:lvl1pPr>
          </a:lstStyle>
          <a:p>
            <a:pPr>
              <a:defRPr/>
            </a:pPr>
            <a:fld id="{0C29C6F3-B373-4C58-B364-03C397BEBAA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PT"/>
          </a:p>
        </p:txBody>
      </p:sp>
      <p:sp>
        <p:nvSpPr>
          <p:cNvPr id="3" name="Rectangle 5"/>
          <p:cNvSpPr>
            <a:spLocks noGrp="1" noChangeArrowheads="1"/>
          </p:cNvSpPr>
          <p:nvPr>
            <p:ph type="ftr" sz="quarter" idx="11"/>
          </p:nvPr>
        </p:nvSpPr>
        <p:spPr>
          <a:ln/>
        </p:spPr>
        <p:txBody>
          <a:bodyPr/>
          <a:lstStyle>
            <a:lvl1pPr>
              <a:defRPr/>
            </a:lvl1pPr>
          </a:lstStyle>
          <a:p>
            <a:pPr>
              <a:defRPr/>
            </a:pPr>
            <a:endParaRPr lang="pt-PT"/>
          </a:p>
        </p:txBody>
      </p:sp>
      <p:sp>
        <p:nvSpPr>
          <p:cNvPr id="4" name="Rectangle 6"/>
          <p:cNvSpPr>
            <a:spLocks noGrp="1" noChangeArrowheads="1"/>
          </p:cNvSpPr>
          <p:nvPr>
            <p:ph type="sldNum" sz="quarter" idx="12"/>
          </p:nvPr>
        </p:nvSpPr>
        <p:spPr>
          <a:ln/>
        </p:spPr>
        <p:txBody>
          <a:bodyPr/>
          <a:lstStyle>
            <a:lvl1pPr>
              <a:defRPr/>
            </a:lvl1pPr>
          </a:lstStyle>
          <a:p>
            <a:pPr>
              <a:defRPr/>
            </a:pPr>
            <a:fld id="{8D13AB5E-15E9-477B-B9CE-FDDAE8267C8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141697" y="1204913"/>
            <a:ext cx="14083090" cy="513080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16736380" y="1204913"/>
            <a:ext cx="23930447" cy="258445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2141697" y="6335713"/>
            <a:ext cx="14083090" cy="20713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B127DDBB-10C4-491C-8878-6698F325947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2023" y="21196300"/>
            <a:ext cx="25684478" cy="2501900"/>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8392023" y="2705100"/>
            <a:ext cx="25684478" cy="181689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smtClean="0"/>
          </a:p>
        </p:txBody>
      </p:sp>
      <p:sp>
        <p:nvSpPr>
          <p:cNvPr id="4" name="Marcador de Posição do Texto 3"/>
          <p:cNvSpPr>
            <a:spLocks noGrp="1"/>
          </p:cNvSpPr>
          <p:nvPr>
            <p:ph type="body" sz="half" idx="2"/>
          </p:nvPr>
        </p:nvSpPr>
        <p:spPr>
          <a:xfrm>
            <a:off x="8392023" y="23698201"/>
            <a:ext cx="25684478" cy="3554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DB096722-211F-4B95-B00C-794E801BFD5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2141538" y="1212850"/>
            <a:ext cx="38525450" cy="5046663"/>
          </a:xfrm>
          <a:prstGeom prst="rect">
            <a:avLst/>
          </a:prstGeom>
          <a:noFill/>
          <a:ln w="9525">
            <a:noFill/>
            <a:miter lim="800000"/>
            <a:headEnd/>
            <a:tailEnd/>
          </a:ln>
        </p:spPr>
        <p:txBody>
          <a:bodyPr vert="horz" wrap="square" lIns="295232" tIns="147616" rIns="295232" bIns="147616"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2141538" y="7065963"/>
            <a:ext cx="38525450" cy="19983450"/>
          </a:xfrm>
          <a:prstGeom prst="rect">
            <a:avLst/>
          </a:prstGeom>
          <a:noFill/>
          <a:ln w="9525">
            <a:noFill/>
            <a:miter lim="800000"/>
            <a:headEnd/>
            <a:tailEnd/>
          </a:ln>
        </p:spPr>
        <p:txBody>
          <a:bodyPr vert="horz" wrap="square" lIns="295232" tIns="147616" rIns="295232" bIns="1476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141538" y="27574875"/>
            <a:ext cx="9986962" cy="2101850"/>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defRPr sz="4500"/>
            </a:lvl1pPr>
          </a:lstStyle>
          <a:p>
            <a:pPr>
              <a:defRPr/>
            </a:pPr>
            <a:endParaRPr lang="pt-PT"/>
          </a:p>
        </p:txBody>
      </p:sp>
      <p:sp>
        <p:nvSpPr>
          <p:cNvPr id="1029" name="Rectangle 5"/>
          <p:cNvSpPr>
            <a:spLocks noGrp="1" noChangeArrowheads="1"/>
          </p:cNvSpPr>
          <p:nvPr>
            <p:ph type="ftr" sz="quarter" idx="3"/>
          </p:nvPr>
        </p:nvSpPr>
        <p:spPr bwMode="auto">
          <a:xfrm>
            <a:off x="14627225" y="27574875"/>
            <a:ext cx="13554075" cy="2101850"/>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lgn="ctr">
              <a:defRPr sz="4500"/>
            </a:lvl1pPr>
          </a:lstStyle>
          <a:p>
            <a:pPr>
              <a:defRPr/>
            </a:pPr>
            <a:endParaRPr lang="pt-PT"/>
          </a:p>
        </p:txBody>
      </p:sp>
      <p:sp>
        <p:nvSpPr>
          <p:cNvPr id="1030" name="Rectangle 6"/>
          <p:cNvSpPr>
            <a:spLocks noGrp="1" noChangeArrowheads="1"/>
          </p:cNvSpPr>
          <p:nvPr>
            <p:ph type="sldNum" sz="quarter" idx="4"/>
          </p:nvPr>
        </p:nvSpPr>
        <p:spPr bwMode="auto">
          <a:xfrm>
            <a:off x="30680025" y="27574875"/>
            <a:ext cx="9986963" cy="2101850"/>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lgn="r">
              <a:defRPr sz="4500"/>
            </a:lvl1pPr>
          </a:lstStyle>
          <a:p>
            <a:pPr>
              <a:defRPr/>
            </a:pPr>
            <a:fld id="{FC7A8EC3-4143-4760-A800-89271910763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2952750" rtl="0" eaLnBrk="0" fontAlgn="base" hangingPunct="0">
        <a:spcBef>
          <a:spcPct val="0"/>
        </a:spcBef>
        <a:spcAft>
          <a:spcPct val="0"/>
        </a:spcAft>
        <a:defRPr sz="14200">
          <a:solidFill>
            <a:schemeClr val="tx2"/>
          </a:solidFill>
          <a:latin typeface="+mj-lt"/>
          <a:ea typeface="+mj-ea"/>
          <a:cs typeface="+mj-cs"/>
        </a:defRPr>
      </a:lvl1pPr>
      <a:lvl2pPr algn="ctr" defTabSz="2952750" rtl="0" eaLnBrk="0" fontAlgn="base" hangingPunct="0">
        <a:spcBef>
          <a:spcPct val="0"/>
        </a:spcBef>
        <a:spcAft>
          <a:spcPct val="0"/>
        </a:spcAft>
        <a:defRPr sz="14200">
          <a:solidFill>
            <a:schemeClr val="tx2"/>
          </a:solidFill>
          <a:latin typeface="Arial" charset="0"/>
        </a:defRPr>
      </a:lvl2pPr>
      <a:lvl3pPr algn="ctr" defTabSz="2952750" rtl="0" eaLnBrk="0" fontAlgn="base" hangingPunct="0">
        <a:spcBef>
          <a:spcPct val="0"/>
        </a:spcBef>
        <a:spcAft>
          <a:spcPct val="0"/>
        </a:spcAft>
        <a:defRPr sz="14200">
          <a:solidFill>
            <a:schemeClr val="tx2"/>
          </a:solidFill>
          <a:latin typeface="Arial" charset="0"/>
        </a:defRPr>
      </a:lvl3pPr>
      <a:lvl4pPr algn="ctr" defTabSz="2952750" rtl="0" eaLnBrk="0" fontAlgn="base" hangingPunct="0">
        <a:spcBef>
          <a:spcPct val="0"/>
        </a:spcBef>
        <a:spcAft>
          <a:spcPct val="0"/>
        </a:spcAft>
        <a:defRPr sz="14200">
          <a:solidFill>
            <a:schemeClr val="tx2"/>
          </a:solidFill>
          <a:latin typeface="Arial" charset="0"/>
        </a:defRPr>
      </a:lvl4pPr>
      <a:lvl5pPr algn="ctr" defTabSz="2952750" rtl="0" eaLnBrk="0" fontAlgn="base" hangingPunct="0">
        <a:spcBef>
          <a:spcPct val="0"/>
        </a:spcBef>
        <a:spcAft>
          <a:spcPct val="0"/>
        </a:spcAft>
        <a:defRPr sz="14200">
          <a:solidFill>
            <a:schemeClr val="tx2"/>
          </a:solidFill>
          <a:latin typeface="Arial" charset="0"/>
        </a:defRPr>
      </a:lvl5pPr>
      <a:lvl6pPr marL="457200" algn="ctr" defTabSz="2952750" rtl="0" fontAlgn="base">
        <a:spcBef>
          <a:spcPct val="0"/>
        </a:spcBef>
        <a:spcAft>
          <a:spcPct val="0"/>
        </a:spcAft>
        <a:defRPr sz="14200">
          <a:solidFill>
            <a:schemeClr val="tx2"/>
          </a:solidFill>
          <a:latin typeface="Arial" charset="0"/>
        </a:defRPr>
      </a:lvl6pPr>
      <a:lvl7pPr marL="914400" algn="ctr" defTabSz="2952750" rtl="0" fontAlgn="base">
        <a:spcBef>
          <a:spcPct val="0"/>
        </a:spcBef>
        <a:spcAft>
          <a:spcPct val="0"/>
        </a:spcAft>
        <a:defRPr sz="14200">
          <a:solidFill>
            <a:schemeClr val="tx2"/>
          </a:solidFill>
          <a:latin typeface="Arial" charset="0"/>
        </a:defRPr>
      </a:lvl7pPr>
      <a:lvl8pPr marL="1371600" algn="ctr" defTabSz="2952750" rtl="0" fontAlgn="base">
        <a:spcBef>
          <a:spcPct val="0"/>
        </a:spcBef>
        <a:spcAft>
          <a:spcPct val="0"/>
        </a:spcAft>
        <a:defRPr sz="14200">
          <a:solidFill>
            <a:schemeClr val="tx2"/>
          </a:solidFill>
          <a:latin typeface="Arial" charset="0"/>
        </a:defRPr>
      </a:lvl8pPr>
      <a:lvl9pPr marL="1828800" algn="ctr" defTabSz="2952750" rtl="0" fontAlgn="base">
        <a:spcBef>
          <a:spcPct val="0"/>
        </a:spcBef>
        <a:spcAft>
          <a:spcPct val="0"/>
        </a:spcAft>
        <a:defRPr sz="14200">
          <a:solidFill>
            <a:schemeClr val="tx2"/>
          </a:solidFill>
          <a:latin typeface="Arial" charset="0"/>
        </a:defRPr>
      </a:lvl9pPr>
    </p:titleStyle>
    <p:bodyStyle>
      <a:lvl1pPr marL="1106488" indent="-1106488" algn="l" defTabSz="2952750" rtl="0" eaLnBrk="0" fontAlgn="base" hangingPunct="0">
        <a:spcBef>
          <a:spcPct val="20000"/>
        </a:spcBef>
        <a:spcAft>
          <a:spcPct val="0"/>
        </a:spcAft>
        <a:buChar char="•"/>
        <a:defRPr sz="10300">
          <a:solidFill>
            <a:schemeClr val="tx1"/>
          </a:solidFill>
          <a:latin typeface="+mn-lt"/>
          <a:ea typeface="+mn-ea"/>
          <a:cs typeface="+mn-cs"/>
        </a:defRPr>
      </a:lvl1pPr>
      <a:lvl2pPr marL="2398713" indent="-922338" algn="l" defTabSz="2952750" rtl="0" eaLnBrk="0" fontAlgn="base" hangingPunct="0">
        <a:spcBef>
          <a:spcPct val="20000"/>
        </a:spcBef>
        <a:spcAft>
          <a:spcPct val="0"/>
        </a:spcAft>
        <a:buChar char="–"/>
        <a:defRPr sz="9000">
          <a:solidFill>
            <a:schemeClr val="tx1"/>
          </a:solidFill>
          <a:latin typeface="+mn-lt"/>
        </a:defRPr>
      </a:lvl2pPr>
      <a:lvl3pPr marL="3690938" indent="-738188" algn="l" defTabSz="2952750" rtl="0" eaLnBrk="0" fontAlgn="base" hangingPunct="0">
        <a:spcBef>
          <a:spcPct val="20000"/>
        </a:spcBef>
        <a:spcAft>
          <a:spcPct val="0"/>
        </a:spcAft>
        <a:buChar char="•"/>
        <a:defRPr sz="7700">
          <a:solidFill>
            <a:schemeClr val="tx1"/>
          </a:solidFill>
          <a:latin typeface="+mn-lt"/>
        </a:defRPr>
      </a:lvl3pPr>
      <a:lvl4pPr marL="5167313" indent="-738188" algn="l" defTabSz="2952750" rtl="0" eaLnBrk="0" fontAlgn="base" hangingPunct="0">
        <a:spcBef>
          <a:spcPct val="20000"/>
        </a:spcBef>
        <a:spcAft>
          <a:spcPct val="0"/>
        </a:spcAft>
        <a:buChar char="–"/>
        <a:defRPr sz="6500">
          <a:solidFill>
            <a:schemeClr val="tx1"/>
          </a:solidFill>
          <a:latin typeface="+mn-lt"/>
        </a:defRPr>
      </a:lvl4pPr>
      <a:lvl5pPr marL="6642100" indent="-738188" algn="l" defTabSz="2952750" rtl="0" eaLnBrk="0" fontAlgn="base" hangingPunct="0">
        <a:spcBef>
          <a:spcPct val="20000"/>
        </a:spcBef>
        <a:spcAft>
          <a:spcPct val="0"/>
        </a:spcAft>
        <a:buChar char="»"/>
        <a:defRPr sz="6500">
          <a:solidFill>
            <a:schemeClr val="tx1"/>
          </a:solidFill>
          <a:latin typeface="+mn-lt"/>
        </a:defRPr>
      </a:lvl5pPr>
      <a:lvl6pPr marL="7099300" indent="-738188" algn="l" defTabSz="2952750" rtl="0" fontAlgn="base">
        <a:spcBef>
          <a:spcPct val="20000"/>
        </a:spcBef>
        <a:spcAft>
          <a:spcPct val="0"/>
        </a:spcAft>
        <a:buChar char="»"/>
        <a:defRPr sz="6500">
          <a:solidFill>
            <a:schemeClr val="tx1"/>
          </a:solidFill>
          <a:latin typeface="+mn-lt"/>
        </a:defRPr>
      </a:lvl6pPr>
      <a:lvl7pPr marL="7556500" indent="-738188" algn="l" defTabSz="2952750" rtl="0" fontAlgn="base">
        <a:spcBef>
          <a:spcPct val="20000"/>
        </a:spcBef>
        <a:spcAft>
          <a:spcPct val="0"/>
        </a:spcAft>
        <a:buChar char="»"/>
        <a:defRPr sz="6500">
          <a:solidFill>
            <a:schemeClr val="tx1"/>
          </a:solidFill>
          <a:latin typeface="+mn-lt"/>
        </a:defRPr>
      </a:lvl7pPr>
      <a:lvl8pPr marL="8013700" indent="-738188" algn="l" defTabSz="2952750" rtl="0" fontAlgn="base">
        <a:spcBef>
          <a:spcPct val="20000"/>
        </a:spcBef>
        <a:spcAft>
          <a:spcPct val="0"/>
        </a:spcAft>
        <a:buChar char="»"/>
        <a:defRPr sz="6500">
          <a:solidFill>
            <a:schemeClr val="tx1"/>
          </a:solidFill>
          <a:latin typeface="+mn-lt"/>
        </a:defRPr>
      </a:lvl8pPr>
      <a:lvl9pPr marL="8470900" indent="-738188" algn="l" defTabSz="2952750" rtl="0" fontAlgn="base">
        <a:spcBef>
          <a:spcPct val="20000"/>
        </a:spcBef>
        <a:spcAft>
          <a:spcPct val="0"/>
        </a:spcAft>
        <a:buChar char="»"/>
        <a:defRPr sz="6500">
          <a:solidFill>
            <a:schemeClr val="tx1"/>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jpe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png"/><Relationship Id="rId11" Type="http://schemas.openxmlformats.org/officeDocument/2006/relationships/image" Target="../media/image7.jpeg"/><Relationship Id="rId5" Type="http://schemas.openxmlformats.org/officeDocument/2006/relationships/image" Target="../media/image3.png"/><Relationship Id="rId10" Type="http://schemas.openxmlformats.org/officeDocument/2006/relationships/chart" Target="../charts/chart2.xml"/><Relationship Id="rId4" Type="http://schemas.openxmlformats.org/officeDocument/2006/relationships/oleObject" Target="../embeddings/oleObject1.bin"/><Relationship Id="rId9"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7" name="Picture 8" descr="http://ian.umces.edu/imagelibrary/albums/userpics/12789/normal_ian-symbol-erlenmeyer-flask.png"/>
          <p:cNvPicPr>
            <a:picLocks noChangeAspect="1" noChangeArrowheads="1"/>
          </p:cNvPicPr>
          <p:nvPr/>
        </p:nvPicPr>
        <p:blipFill>
          <a:blip r:embed="rId3" cstate="print"/>
          <a:srcRect/>
          <a:stretch>
            <a:fillRect/>
          </a:stretch>
        </p:blipFill>
        <p:spPr bwMode="auto">
          <a:xfrm>
            <a:off x="11827198" y="20972635"/>
            <a:ext cx="2520280" cy="3933477"/>
          </a:xfrm>
          <a:prstGeom prst="rect">
            <a:avLst/>
          </a:prstGeom>
          <a:noFill/>
        </p:spPr>
      </p:pic>
      <p:pic>
        <p:nvPicPr>
          <p:cNvPr id="1032" name="Picture 8" descr="http://ian.umces.edu/imagelibrary/albums/userpics/12789/normal_ian-symbol-erlenmeyer-flask.png"/>
          <p:cNvPicPr>
            <a:picLocks noChangeAspect="1" noChangeArrowheads="1"/>
          </p:cNvPicPr>
          <p:nvPr/>
        </p:nvPicPr>
        <p:blipFill>
          <a:blip r:embed="rId3" cstate="print"/>
          <a:srcRect/>
          <a:stretch>
            <a:fillRect/>
          </a:stretch>
        </p:blipFill>
        <p:spPr bwMode="auto">
          <a:xfrm>
            <a:off x="7722742" y="22196771"/>
            <a:ext cx="2520280" cy="3933477"/>
          </a:xfrm>
          <a:prstGeom prst="rect">
            <a:avLst/>
          </a:prstGeom>
          <a:noFill/>
        </p:spPr>
      </p:pic>
      <p:graphicFrame>
        <p:nvGraphicFramePr>
          <p:cNvPr id="2259" name="Group 211"/>
          <p:cNvGraphicFramePr>
            <a:graphicFrameLocks noGrp="1"/>
          </p:cNvGraphicFramePr>
          <p:nvPr>
            <p:extLst>
              <p:ext uri="{D42A27DB-BD31-4B8C-83A1-F6EECF244321}">
                <p14:modId xmlns:p14="http://schemas.microsoft.com/office/powerpoint/2010/main" xmlns="" val="3392846393"/>
              </p:ext>
            </p:extLst>
          </p:nvPr>
        </p:nvGraphicFramePr>
        <p:xfrm>
          <a:off x="0" y="-1"/>
          <a:ext cx="42808525" cy="5635626"/>
        </p:xfrm>
        <a:graphic>
          <a:graphicData uri="http://schemas.openxmlformats.org/drawingml/2006/table">
            <a:tbl>
              <a:tblPr/>
              <a:tblGrid>
                <a:gridCol w="19243675"/>
                <a:gridCol w="23564850"/>
              </a:tblGrid>
              <a:tr h="2911517">
                <a:tc>
                  <a:txBody>
                    <a:bodyPr/>
                    <a:lstStyle/>
                    <a:p>
                      <a:pPr marL="0" marR="0" lvl="0" indent="0" algn="l" defTabSz="2952750" rtl="0" eaLnBrk="1" fontAlgn="base" latinLnBrk="0" hangingPunct="1">
                        <a:lnSpc>
                          <a:spcPct val="100000"/>
                        </a:lnSpc>
                        <a:spcBef>
                          <a:spcPct val="20000"/>
                        </a:spcBef>
                        <a:spcAft>
                          <a:spcPct val="0"/>
                        </a:spcAft>
                        <a:buClrTx/>
                        <a:buSzTx/>
                        <a:buFontTx/>
                        <a:buNone/>
                        <a:tabLst/>
                      </a:pPr>
                      <a:endParaRPr kumimoji="0" lang="pt-PT" sz="9400" b="0" i="0" u="none" strike="noStrike" cap="none" normalizeH="0" baseline="0" dirty="0" smtClean="0">
                        <a:ln>
                          <a:noFill/>
                        </a:ln>
                        <a:solidFill>
                          <a:schemeClr val="tx1"/>
                        </a:solidFill>
                        <a:effectLst/>
                        <a:latin typeface="Arial" charset="0"/>
                      </a:endParaRPr>
                    </a:p>
                  </a:txBody>
                  <a:tcPr marL="183029" marR="183029" horzOverflow="overflow">
                    <a:lnL>
                      <a:noFill/>
                    </a:lnL>
                    <a:lnR>
                      <a:noFill/>
                    </a:lnR>
                    <a:lnT>
                      <a:noFill/>
                    </a:lnT>
                    <a:lnB>
                      <a:noFill/>
                    </a:lnB>
                    <a:lnTlToBr>
                      <a:noFill/>
                    </a:lnTlToBr>
                    <a:lnBlToTr>
                      <a:noFill/>
                    </a:lnBlToTr>
                    <a:solidFill>
                      <a:srgbClr val="A5D1F9"/>
                    </a:solidFill>
                  </a:tcPr>
                </a:tc>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endParaRPr kumimoji="0" lang="pt-PT" sz="4000" b="1" i="0" u="none" strike="noStrike" cap="none" normalizeH="0" baseline="0" dirty="0" smtClean="0">
                        <a:ln>
                          <a:noFill/>
                        </a:ln>
                        <a:solidFill>
                          <a:schemeClr val="bg1"/>
                        </a:solidFill>
                        <a:effectLst/>
                        <a:latin typeface="Arial" charset="0"/>
                      </a:endParaRPr>
                    </a:p>
                  </a:txBody>
                  <a:tcPr marL="180147" marR="180147" marT="46800" marB="46800" anchor="ctr" horzOverflow="overflow">
                    <a:lnL>
                      <a:noFill/>
                    </a:lnL>
                    <a:lnR>
                      <a:noFill/>
                    </a:lnR>
                    <a:lnT>
                      <a:noFill/>
                    </a:lnT>
                    <a:lnB>
                      <a:noFill/>
                    </a:lnB>
                    <a:lnTlToBr>
                      <a:noFill/>
                    </a:lnTlToBr>
                    <a:lnBlToTr>
                      <a:noFill/>
                    </a:lnBlToTr>
                    <a:solidFill>
                      <a:srgbClr val="A5D1F9"/>
                    </a:solidFill>
                  </a:tcPr>
                </a:tc>
              </a:tr>
              <a:tr h="2724109">
                <a:tc>
                  <a:txBody>
                    <a:bodyPr/>
                    <a:lstStyle/>
                    <a:p>
                      <a:pPr marL="0" marR="0" lvl="0" indent="0" algn="l" defTabSz="295275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noProof="0" dirty="0" smtClean="0">
                          <a:ln>
                            <a:noFill/>
                          </a:ln>
                          <a:solidFill>
                            <a:schemeClr val="bg1"/>
                          </a:solidFill>
                          <a:effectLst/>
                          <a:latin typeface="Arial" charset="0"/>
                        </a:rPr>
                        <a:t> </a:t>
                      </a:r>
                      <a:r>
                        <a:rPr kumimoji="0" lang="en-US" sz="2400" b="0" i="0" u="none" strike="noStrike" cap="none" normalizeH="0" baseline="0" noProof="0" dirty="0" smtClean="0">
                          <a:ln>
                            <a:noFill/>
                          </a:ln>
                          <a:solidFill>
                            <a:schemeClr val="tx1"/>
                          </a:solidFill>
                          <a:effectLst/>
                          <a:latin typeface="Arial" charset="0"/>
                        </a:rPr>
                        <a:t>University of Minho</a:t>
                      </a:r>
                    </a:p>
                    <a:p>
                      <a:pPr marL="0" marR="0" lvl="0" indent="0" algn="l" defTabSz="295275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noProof="0" dirty="0" smtClean="0">
                          <a:ln>
                            <a:noFill/>
                          </a:ln>
                          <a:solidFill>
                            <a:schemeClr val="tx1"/>
                          </a:solidFill>
                          <a:effectLst/>
                          <a:latin typeface="Arial" charset="0"/>
                        </a:rPr>
                        <a:t> School of Engineering</a:t>
                      </a:r>
                    </a:p>
                    <a:p>
                      <a:pPr marL="0" marR="0" lvl="0" indent="0" algn="l" defTabSz="295275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noProof="0" dirty="0" smtClean="0">
                          <a:ln>
                            <a:noFill/>
                          </a:ln>
                          <a:solidFill>
                            <a:schemeClr val="tx1"/>
                          </a:solidFill>
                          <a:effectLst/>
                          <a:latin typeface="Arial" charset="0"/>
                        </a:rPr>
                        <a:t> Centre of Biological Engineering</a:t>
                      </a:r>
                    </a:p>
                  </a:txBody>
                  <a:tcPr marL="504412" marR="180147" marT="46800" marB="46800" anchor="ctr" horzOverflow="overflow">
                    <a:lnL>
                      <a:noFill/>
                    </a:lnL>
                    <a:lnR>
                      <a:noFill/>
                    </a:lnR>
                    <a:lnT>
                      <a:noFill/>
                    </a:lnT>
                    <a:lnB>
                      <a:noFill/>
                    </a:lnB>
                    <a:lnTlToBr>
                      <a:noFill/>
                    </a:lnTlToBr>
                    <a:lnBlToTr>
                      <a:noFill/>
                    </a:lnBlToTr>
                    <a:solidFill>
                      <a:srgbClr val="A5D1F9"/>
                    </a:solidFill>
                  </a:tcPr>
                </a:tc>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endParaRPr kumimoji="0" lang="pt-PT" sz="4000" b="0" i="0" u="none" strike="noStrike" cap="none" normalizeH="0" baseline="0" dirty="0" smtClean="0">
                        <a:ln>
                          <a:noFill/>
                        </a:ln>
                        <a:solidFill>
                          <a:schemeClr val="bg1"/>
                        </a:solidFill>
                        <a:effectLst/>
                        <a:latin typeface="Arial" charset="0"/>
                      </a:endParaRPr>
                    </a:p>
                  </a:txBody>
                  <a:tcPr marL="180147" marR="180147" marT="46800" marB="46800" anchor="ctr" horzOverflow="overflow">
                    <a:lnL>
                      <a:noFill/>
                    </a:lnL>
                    <a:lnR>
                      <a:noFill/>
                    </a:lnR>
                    <a:lnT>
                      <a:noFill/>
                    </a:lnT>
                    <a:lnB>
                      <a:noFill/>
                    </a:lnB>
                    <a:lnTlToBr>
                      <a:noFill/>
                    </a:lnTlToBr>
                    <a:lnBlToTr>
                      <a:noFill/>
                    </a:lnBlToTr>
                    <a:solidFill>
                      <a:srgbClr val="A5D1F9"/>
                    </a:solidFill>
                  </a:tcPr>
                </a:tc>
              </a:tr>
            </a:tbl>
          </a:graphicData>
        </a:graphic>
      </p:graphicFrame>
      <p:graphicFrame>
        <p:nvGraphicFramePr>
          <p:cNvPr id="1026" name="Object 27"/>
          <p:cNvGraphicFramePr>
            <a:graphicFrameLocks/>
          </p:cNvGraphicFramePr>
          <p:nvPr/>
        </p:nvGraphicFramePr>
        <p:xfrm>
          <a:off x="593725" y="593725"/>
          <a:ext cx="4013200" cy="1990725"/>
        </p:xfrm>
        <a:graphic>
          <a:graphicData uri="http://schemas.openxmlformats.org/presentationml/2006/ole">
            <p:oleObj spid="_x0000_s1033" name="Photo Editor Photo" r:id="rId4" imgW="4009524" imgH="1991003" progId="">
              <p:embed/>
            </p:oleObj>
          </a:graphicData>
        </a:graphic>
      </p:graphicFrame>
      <p:graphicFrame>
        <p:nvGraphicFramePr>
          <p:cNvPr id="2260" name="Group 212"/>
          <p:cNvGraphicFramePr>
            <a:graphicFrameLocks noGrp="1"/>
          </p:cNvGraphicFramePr>
          <p:nvPr>
            <p:extLst>
              <p:ext uri="{D42A27DB-BD31-4B8C-83A1-F6EECF244321}">
                <p14:modId xmlns:p14="http://schemas.microsoft.com/office/powerpoint/2010/main" xmlns="" val="31159863"/>
              </p:ext>
            </p:extLst>
          </p:nvPr>
        </p:nvGraphicFramePr>
        <p:xfrm>
          <a:off x="-18699" y="29037531"/>
          <a:ext cx="42827224" cy="1242444"/>
        </p:xfrm>
        <a:graphic>
          <a:graphicData uri="http://schemas.openxmlformats.org/drawingml/2006/table">
            <a:tbl>
              <a:tblPr/>
              <a:tblGrid>
                <a:gridCol w="42827224"/>
              </a:tblGrid>
              <a:tr h="1242444">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r>
                        <a:rPr kumimoji="0" lang="pt-PT" sz="4000" b="0" i="0" u="none" strike="noStrike" cap="none" normalizeH="0" baseline="0" dirty="0" smtClean="0">
                          <a:ln>
                            <a:noFill/>
                          </a:ln>
                          <a:solidFill>
                            <a:schemeClr val="tx1"/>
                          </a:solidFill>
                          <a:effectLst/>
                          <a:latin typeface="Arial" charset="0"/>
                        </a:rPr>
                        <a:t>Uma Escola a Reinventar o Futuro – Semana da Escola de Engenharia - </a:t>
                      </a:r>
                      <a:r>
                        <a:rPr kumimoji="0" lang="pt-PT" sz="4000" b="0" i="0" u="none" strike="noStrike" cap="none" normalizeH="0" baseline="0" dirty="0" smtClean="0">
                          <a:ln>
                            <a:noFill/>
                          </a:ln>
                          <a:solidFill>
                            <a:schemeClr val="tx1"/>
                          </a:solidFill>
                          <a:effectLst/>
                          <a:latin typeface="Arial" charset="0"/>
                        </a:rPr>
                        <a:t>24 </a:t>
                      </a:r>
                      <a:r>
                        <a:rPr kumimoji="0" lang="pt-PT" sz="4000" b="0" i="0" u="none" strike="noStrike" cap="none" normalizeH="0" baseline="0" dirty="0" smtClean="0">
                          <a:ln>
                            <a:noFill/>
                          </a:ln>
                          <a:solidFill>
                            <a:schemeClr val="tx1"/>
                          </a:solidFill>
                          <a:effectLst/>
                          <a:latin typeface="Arial" charset="0"/>
                        </a:rPr>
                        <a:t>a </a:t>
                      </a:r>
                      <a:r>
                        <a:rPr kumimoji="0" lang="pt-PT" sz="4000" b="0" i="0" u="none" strike="noStrike" cap="none" normalizeH="0" baseline="0" dirty="0" smtClean="0">
                          <a:ln>
                            <a:noFill/>
                          </a:ln>
                          <a:solidFill>
                            <a:schemeClr val="tx1"/>
                          </a:solidFill>
                          <a:effectLst/>
                          <a:latin typeface="Arial" charset="0"/>
                        </a:rPr>
                        <a:t>27 </a:t>
                      </a:r>
                      <a:r>
                        <a:rPr kumimoji="0" lang="pt-PT" sz="4000" b="0" i="0" u="none" strike="noStrike" cap="none" normalizeH="0" baseline="0" dirty="0" smtClean="0">
                          <a:ln>
                            <a:noFill/>
                          </a:ln>
                          <a:solidFill>
                            <a:schemeClr val="tx1"/>
                          </a:solidFill>
                          <a:effectLst/>
                          <a:latin typeface="Arial" charset="0"/>
                        </a:rPr>
                        <a:t>de Outubro de 2011</a:t>
                      </a:r>
                    </a:p>
                  </a:txBody>
                  <a:tcPr marL="180147" marR="180147" marT="46800" marB="46800" anchor="ctr" horzOverflow="overflow">
                    <a:lnL>
                      <a:noFill/>
                    </a:lnL>
                    <a:lnR>
                      <a:noFill/>
                    </a:lnR>
                    <a:lnT>
                      <a:noFill/>
                    </a:lnT>
                    <a:lnB>
                      <a:noFill/>
                    </a:lnB>
                    <a:lnTlToBr>
                      <a:noFill/>
                    </a:lnTlToBr>
                    <a:lnBlToTr>
                      <a:noFill/>
                    </a:lnBlToTr>
                    <a:solidFill>
                      <a:srgbClr val="A5D1F9"/>
                    </a:solidFill>
                  </a:tcPr>
                </a:tc>
              </a:tr>
            </a:tbl>
          </a:graphicData>
        </a:graphic>
      </p:graphicFrame>
      <p:sp>
        <p:nvSpPr>
          <p:cNvPr id="1034" name="Text Box 214"/>
          <p:cNvSpPr txBox="1">
            <a:spLocks noChangeArrowheads="1"/>
          </p:cNvSpPr>
          <p:nvPr/>
        </p:nvSpPr>
        <p:spPr bwMode="auto">
          <a:xfrm>
            <a:off x="954088" y="5635626"/>
            <a:ext cx="12817475" cy="18128040"/>
          </a:xfrm>
          <a:prstGeom prst="rect">
            <a:avLst/>
          </a:prstGeom>
          <a:noFill/>
          <a:ln w="9525">
            <a:noFill/>
            <a:miter lim="800000"/>
            <a:headEnd/>
            <a:tailEnd/>
          </a:ln>
        </p:spPr>
        <p:txBody>
          <a:bodyPr wrap="square">
            <a:spAutoFit/>
          </a:bodyPr>
          <a:lstStyle/>
          <a:p>
            <a:r>
              <a:rPr lang="en-US" sz="3600" b="1" dirty="0" smtClean="0"/>
              <a:t>ABSTRACT</a:t>
            </a:r>
            <a:endParaRPr lang="pt-PT" sz="3600" b="1" dirty="0"/>
          </a:p>
          <a:p>
            <a:pPr algn="just"/>
            <a:r>
              <a:rPr lang="en-US" dirty="0" smtClean="0"/>
              <a:t>The malolactic fermentation (MLF) in winemaking is a complex and difficult to control biological process. The implementation of MLF is very important for wines produced in cold regions as it reduces the acidity, brings biological stability and may improve the </a:t>
            </a:r>
            <a:r>
              <a:rPr lang="en-US" dirty="0" err="1" smtClean="0"/>
              <a:t>organoleptic</a:t>
            </a:r>
            <a:r>
              <a:rPr lang="en-US" dirty="0" smtClean="0"/>
              <a:t> characteristics of the product. MLF normally occurs spontaneously during storage of a new wine and is usually a very slow process that can undergo for weeks and even months, and not always give a satisfactory result. The use of immobilized lactic acid bacteria during MLF helps to accelerate the process and also simplifies the control of its extension. However, the material to be used as immobilization support must be carefully chosen in order to not negatively affect the final product, and should also be cheap, abundant in nature, and of food grade purity.</a:t>
            </a:r>
            <a:endParaRPr lang="pt-PT" dirty="0" smtClean="0"/>
          </a:p>
          <a:p>
            <a:pPr algn="just"/>
            <a:r>
              <a:rPr lang="en-US" dirty="0" smtClean="0"/>
              <a:t>The aim of the present work was to evaluate different low cost natural materials of food grade purity (namely corn cobs, grape stems and grape skins) and their concentration, for immobilization of </a:t>
            </a:r>
            <a:r>
              <a:rPr lang="en-US" i="1" dirty="0" smtClean="0"/>
              <a:t>Oenococcus oeni </a:t>
            </a:r>
            <a:r>
              <a:rPr lang="en-US" dirty="0" smtClean="0"/>
              <a:t>for use on MLF.</a:t>
            </a:r>
          </a:p>
          <a:p>
            <a:pPr algn="just"/>
            <a:endParaRPr lang="en-US" dirty="0" smtClean="0"/>
          </a:p>
          <a:p>
            <a:pPr algn="just"/>
            <a:r>
              <a:rPr lang="en-US" sz="3600" b="1" dirty="0" smtClean="0"/>
              <a:t>MATERIALS AND METHODS</a:t>
            </a:r>
          </a:p>
          <a:p>
            <a:pPr algn="just"/>
            <a:r>
              <a:rPr lang="en-US" dirty="0" smtClean="0"/>
              <a:t>Fermentation runs were performed in complex medium with the following composition (g L</a:t>
            </a:r>
            <a:r>
              <a:rPr lang="en-US" baseline="30000" dirty="0" smtClean="0"/>
              <a:t>–1</a:t>
            </a:r>
            <a:r>
              <a:rPr lang="en-US" dirty="0" smtClean="0"/>
              <a:t>): glucose (15), yeast extract (4.0), meat extract (8.0), bacteriological peptone (10.0), MgSO</a:t>
            </a:r>
            <a:r>
              <a:rPr lang="en-US" baseline="-25000" dirty="0" smtClean="0"/>
              <a:t>4</a:t>
            </a:r>
            <a:r>
              <a:rPr lang="en-US" dirty="0" smtClean="0"/>
              <a:t> (0.2), MnSO</a:t>
            </a:r>
            <a:r>
              <a:rPr lang="en-US" baseline="-25000" dirty="0" smtClean="0"/>
              <a:t>4 </a:t>
            </a:r>
            <a:r>
              <a:rPr lang="en-US" dirty="0" smtClean="0"/>
              <a:t>(0.05), sodium acetate (5.0), </a:t>
            </a:r>
            <a:r>
              <a:rPr lang="en-US" dirty="0" err="1" smtClean="0"/>
              <a:t>tween</a:t>
            </a:r>
            <a:r>
              <a:rPr lang="en-US" dirty="0" smtClean="0"/>
              <a:t> 80 (1.0), </a:t>
            </a:r>
            <a:r>
              <a:rPr lang="en-US" dirty="0" err="1" smtClean="0"/>
              <a:t>di</a:t>
            </a:r>
            <a:r>
              <a:rPr lang="en-US" dirty="0" smtClean="0"/>
              <a:t>-potassium hydrogen phosphate (2.0), </a:t>
            </a:r>
            <a:r>
              <a:rPr lang="en-US" dirty="0" err="1" smtClean="0"/>
              <a:t>di</a:t>
            </a:r>
            <a:r>
              <a:rPr lang="en-US" dirty="0" smtClean="0"/>
              <a:t>-ammonium hydrogen citrate (2.0) and malic acid (5.0). </a:t>
            </a:r>
            <a:endParaRPr lang="pt-PT" dirty="0" smtClean="0"/>
          </a:p>
          <a:p>
            <a:pPr algn="just"/>
            <a:r>
              <a:rPr lang="en-US" dirty="0" smtClean="0"/>
              <a:t> </a:t>
            </a:r>
            <a:endParaRPr lang="pt-PT" dirty="0" smtClean="0"/>
          </a:p>
          <a:p>
            <a:pPr algn="just"/>
            <a:endParaRPr lang="en-US" b="1" dirty="0" smtClean="0"/>
          </a:p>
          <a:p>
            <a:pPr algn="just"/>
            <a:endParaRPr lang="en-US" b="1" dirty="0" smtClean="0"/>
          </a:p>
          <a:p>
            <a:pPr algn="just"/>
            <a:endParaRPr lang="en-US" sz="3600" b="1" dirty="0" smtClean="0"/>
          </a:p>
          <a:p>
            <a:pPr algn="just"/>
            <a:endParaRPr lang="en-US" sz="3600" b="1" dirty="0" smtClean="0"/>
          </a:p>
          <a:p>
            <a:pPr algn="just"/>
            <a:endParaRPr lang="en-US" sz="3600" b="1" dirty="0" smtClean="0"/>
          </a:p>
          <a:p>
            <a:pPr algn="just"/>
            <a:endParaRPr lang="en-US" dirty="0" smtClean="0"/>
          </a:p>
          <a:p>
            <a:pPr algn="just"/>
            <a:endParaRPr lang="pt-PT" dirty="0" smtClean="0"/>
          </a:p>
          <a:p>
            <a:pPr algn="just" defTabSz="2952750"/>
            <a:endParaRPr lang="pt-PT" dirty="0"/>
          </a:p>
          <a:p>
            <a:pPr algn="just" defTabSz="2952750"/>
            <a:endParaRPr lang="pt-PT" dirty="0"/>
          </a:p>
        </p:txBody>
      </p:sp>
      <p:sp>
        <p:nvSpPr>
          <p:cNvPr id="1035" name="Rectangle 215"/>
          <p:cNvSpPr>
            <a:spLocks noChangeArrowheads="1"/>
          </p:cNvSpPr>
          <p:nvPr/>
        </p:nvSpPr>
        <p:spPr bwMode="auto">
          <a:xfrm>
            <a:off x="8874125" y="2322513"/>
            <a:ext cx="23350538" cy="2879725"/>
          </a:xfrm>
          <a:prstGeom prst="rect">
            <a:avLst/>
          </a:prstGeom>
          <a:solidFill>
            <a:srgbClr val="A5D1F9"/>
          </a:solidFill>
          <a:ln w="9525">
            <a:noFill/>
            <a:miter lim="800000"/>
            <a:headEnd/>
            <a:tailEnd/>
          </a:ln>
        </p:spPr>
        <p:txBody>
          <a:bodyPr lIns="90000" tIns="46800" rIns="90000" bIns="46800" anchor="ctr"/>
          <a:lstStyle/>
          <a:p>
            <a:pPr algn="ctr" defTabSz="2952750">
              <a:spcBef>
                <a:spcPct val="20000"/>
              </a:spcBef>
            </a:pPr>
            <a:r>
              <a:rPr lang="en-US" sz="4000" dirty="0"/>
              <a:t>Author*   </a:t>
            </a:r>
            <a:r>
              <a:rPr lang="en-US" sz="4000" dirty="0" smtClean="0"/>
              <a:t>ZLATINA GENISHEVA</a:t>
            </a:r>
            <a:endParaRPr lang="en-US" sz="4000" dirty="0"/>
          </a:p>
          <a:p>
            <a:pPr algn="ctr" defTabSz="2952750">
              <a:spcBef>
                <a:spcPct val="20000"/>
              </a:spcBef>
            </a:pPr>
            <a:r>
              <a:rPr lang="en-US" sz="4000" dirty="0"/>
              <a:t> </a:t>
            </a:r>
            <a:r>
              <a:rPr lang="en-US" sz="4000" dirty="0" smtClean="0"/>
              <a:t>Supervisors: José A. Teixeira, José M. Oliveira </a:t>
            </a:r>
            <a:endParaRPr lang="en-US" sz="4000" dirty="0"/>
          </a:p>
          <a:p>
            <a:pPr algn="ctr" defTabSz="2952750">
              <a:spcBef>
                <a:spcPct val="50000"/>
              </a:spcBef>
            </a:pPr>
            <a:r>
              <a:rPr lang="pt-PT" dirty="0"/>
              <a:t>* </a:t>
            </a:r>
            <a:r>
              <a:rPr lang="pt-PT" dirty="0" smtClean="0"/>
              <a:t>zlatina@deb.uminho.pt</a:t>
            </a:r>
            <a:endParaRPr lang="en-US" sz="4000" dirty="0"/>
          </a:p>
        </p:txBody>
      </p:sp>
      <p:sp>
        <p:nvSpPr>
          <p:cNvPr id="1036" name="Rectangle 216"/>
          <p:cNvSpPr>
            <a:spLocks noChangeArrowheads="1"/>
          </p:cNvSpPr>
          <p:nvPr/>
        </p:nvSpPr>
        <p:spPr bwMode="auto">
          <a:xfrm>
            <a:off x="8802688" y="0"/>
            <a:ext cx="24842787" cy="2322513"/>
          </a:xfrm>
          <a:prstGeom prst="rect">
            <a:avLst/>
          </a:prstGeom>
          <a:solidFill>
            <a:srgbClr val="A5D1F9"/>
          </a:solidFill>
          <a:ln w="9525">
            <a:noFill/>
            <a:miter lim="800000"/>
            <a:headEnd/>
            <a:tailEnd/>
          </a:ln>
        </p:spPr>
        <p:txBody>
          <a:bodyPr lIns="90000" tIns="46800" rIns="90000" bIns="46800" anchor="ctr"/>
          <a:lstStyle/>
          <a:p>
            <a:pPr algn="ctr" defTabSz="2952750">
              <a:spcBef>
                <a:spcPct val="20000"/>
              </a:spcBef>
            </a:pPr>
            <a:r>
              <a:rPr lang="pt-PT" sz="4800" b="1" dirty="0" smtClean="0"/>
              <a:t>INFLUENCE OF CONCENTRATION AND TYPE OF </a:t>
            </a:r>
            <a:r>
              <a:rPr lang="pt-PT" sz="4800" b="1" dirty="0" err="1" smtClean="0"/>
              <a:t>SUPPORT</a:t>
            </a:r>
            <a:r>
              <a:rPr lang="pt-PT" sz="4800" b="1" dirty="0" smtClean="0"/>
              <a:t> MATERIAL ON THE IMMOBILIZTION OF </a:t>
            </a:r>
            <a:r>
              <a:rPr lang="pt-PT" sz="4800" b="1" i="1" dirty="0" smtClean="0"/>
              <a:t>OENOCOCCUS OENI</a:t>
            </a:r>
            <a:endParaRPr lang="en-US" sz="4800" b="1" i="1" strike="sngStrike" dirty="0"/>
          </a:p>
        </p:txBody>
      </p:sp>
      <p:pic>
        <p:nvPicPr>
          <p:cNvPr id="1037" name="Picture 217"/>
          <p:cNvPicPr>
            <a:picLocks noChangeAspect="1" noChangeArrowheads="1"/>
          </p:cNvPicPr>
          <p:nvPr/>
        </p:nvPicPr>
        <p:blipFill>
          <a:blip r:embed="rId5" cstate="print"/>
          <a:srcRect/>
          <a:stretch>
            <a:fillRect/>
          </a:stretch>
        </p:blipFill>
        <p:spPr bwMode="auto">
          <a:xfrm>
            <a:off x="37893625" y="2754313"/>
            <a:ext cx="4289425" cy="1441450"/>
          </a:xfrm>
          <a:prstGeom prst="rect">
            <a:avLst/>
          </a:prstGeom>
          <a:noFill/>
          <a:ln w="9525">
            <a:noFill/>
            <a:miter lim="800000"/>
            <a:headEnd/>
            <a:tailEnd/>
          </a:ln>
        </p:spPr>
      </p:pic>
      <p:sp>
        <p:nvSpPr>
          <p:cNvPr id="1038" name="Text Box 214"/>
          <p:cNvSpPr txBox="1">
            <a:spLocks noChangeArrowheads="1"/>
          </p:cNvSpPr>
          <p:nvPr/>
        </p:nvSpPr>
        <p:spPr bwMode="auto">
          <a:xfrm>
            <a:off x="14851534" y="5706939"/>
            <a:ext cx="12817475" cy="5570756"/>
          </a:xfrm>
          <a:prstGeom prst="rect">
            <a:avLst/>
          </a:prstGeom>
          <a:noFill/>
          <a:ln w="9525">
            <a:noFill/>
            <a:miter lim="800000"/>
            <a:headEnd/>
            <a:tailEnd/>
          </a:ln>
        </p:spPr>
        <p:txBody>
          <a:bodyPr>
            <a:spAutoFit/>
          </a:bodyPr>
          <a:lstStyle/>
          <a:p>
            <a:r>
              <a:rPr lang="en-US" sz="3600" b="1" dirty="0" smtClean="0"/>
              <a:t>RESULTS AND DISCUSSION </a:t>
            </a:r>
            <a:endParaRPr lang="en-GB" dirty="0"/>
          </a:p>
          <a:p>
            <a:pPr algn="just"/>
            <a:r>
              <a:rPr lang="en-US" dirty="0" smtClean="0"/>
              <a:t>The statistical analysis clearly showed that fermentation results obtained by using low concentration of support material were different from those achieved when using high amount of support materials (Table 1).</a:t>
            </a:r>
            <a:endParaRPr lang="pt-PT" dirty="0" smtClean="0"/>
          </a:p>
          <a:p>
            <a:r>
              <a:rPr lang="en-US" dirty="0" smtClean="0"/>
              <a:t> </a:t>
            </a:r>
            <a:endParaRPr lang="pt-PT" dirty="0" smtClean="0"/>
          </a:p>
          <a:p>
            <a:r>
              <a:rPr lang="en-US" dirty="0" smtClean="0"/>
              <a:t>Table 1. Multiple comparison analysis (</a:t>
            </a:r>
            <a:r>
              <a:rPr lang="en-US" dirty="0" err="1" smtClean="0"/>
              <a:t>Tukey’s</a:t>
            </a:r>
            <a:r>
              <a:rPr lang="en-US" dirty="0" smtClean="0"/>
              <a:t> test; </a:t>
            </a:r>
            <a:r>
              <a:rPr lang="en-US" i="1" dirty="0" smtClean="0"/>
              <a:t>p</a:t>
            </a:r>
            <a:r>
              <a:rPr lang="en-US" dirty="0" smtClean="0"/>
              <a:t>&lt;0.05) for the concentration of immobilized cells (</a:t>
            </a:r>
            <a:r>
              <a:rPr lang="en-US" i="1" dirty="0" err="1" smtClean="0"/>
              <a:t>C</a:t>
            </a:r>
            <a:r>
              <a:rPr lang="en-US" baseline="-25000" dirty="0" err="1" smtClean="0"/>
              <a:t>i,biom</a:t>
            </a:r>
            <a:r>
              <a:rPr lang="en-US" dirty="0" smtClean="0"/>
              <a:t>) and lactic acid (</a:t>
            </a:r>
            <a:r>
              <a:rPr lang="en-US" i="1" dirty="0" smtClean="0"/>
              <a:t>C</a:t>
            </a:r>
            <a:r>
              <a:rPr lang="en-US" baseline="-25000" dirty="0" smtClean="0"/>
              <a:t>lac.ac</a:t>
            </a:r>
            <a:r>
              <a:rPr lang="en-US" dirty="0" smtClean="0"/>
              <a:t>), lactic acid yield (</a:t>
            </a:r>
            <a:r>
              <a:rPr lang="en-US" i="1" dirty="0" smtClean="0"/>
              <a:t>Y</a:t>
            </a:r>
            <a:r>
              <a:rPr lang="en-US" baseline="-25000" dirty="0" smtClean="0"/>
              <a:t>P/S</a:t>
            </a:r>
            <a:r>
              <a:rPr lang="en-US" dirty="0" smtClean="0"/>
              <a:t>) and productivity (</a:t>
            </a:r>
            <a:r>
              <a:rPr lang="en-US" i="1" dirty="0" err="1" smtClean="0"/>
              <a:t>Q</a:t>
            </a:r>
            <a:r>
              <a:rPr lang="en-US" baseline="-25000" dirty="0" err="1" smtClean="0"/>
              <a:t>p</a:t>
            </a:r>
            <a:r>
              <a:rPr lang="en-US" dirty="0" smtClean="0"/>
              <a:t>) during the MLF by </a:t>
            </a:r>
            <a:r>
              <a:rPr lang="en-US" i="1" dirty="0" smtClean="0"/>
              <a:t>O. oeni</a:t>
            </a:r>
            <a:r>
              <a:rPr lang="en-US" dirty="0" smtClean="0"/>
              <a:t>.</a:t>
            </a:r>
          </a:p>
          <a:p>
            <a:endParaRPr lang="pt-PT" dirty="0" smtClean="0"/>
          </a:p>
          <a:p>
            <a:r>
              <a:rPr lang="en-US" dirty="0" smtClean="0"/>
              <a:t> </a:t>
            </a:r>
            <a:endParaRPr lang="pt-PT" dirty="0" smtClean="0"/>
          </a:p>
        </p:txBody>
      </p:sp>
      <p:sp>
        <p:nvSpPr>
          <p:cNvPr id="1041" name="Text Box 214"/>
          <p:cNvSpPr txBox="1">
            <a:spLocks noChangeArrowheads="1"/>
          </p:cNvSpPr>
          <p:nvPr/>
        </p:nvSpPr>
        <p:spPr bwMode="auto">
          <a:xfrm>
            <a:off x="28676600" y="5740545"/>
            <a:ext cx="12961910" cy="12895838"/>
          </a:xfrm>
          <a:prstGeom prst="rect">
            <a:avLst/>
          </a:prstGeom>
          <a:noFill/>
          <a:ln w="9525">
            <a:noFill/>
            <a:miter lim="800000"/>
            <a:headEnd/>
            <a:tailEnd/>
          </a:ln>
        </p:spPr>
        <p:txBody>
          <a:bodyPr wrap="square">
            <a:spAutoFit/>
          </a:bodyPr>
          <a:lstStyle/>
          <a:p>
            <a:pPr algn="just" defTabSz="2952750">
              <a:spcBef>
                <a:spcPct val="50000"/>
              </a:spcBef>
            </a:pPr>
            <a:endParaRPr lang="en-US" dirty="0"/>
          </a:p>
          <a:p>
            <a:pPr algn="just" defTabSz="2952750">
              <a:spcBef>
                <a:spcPct val="50000"/>
              </a:spcBef>
            </a:pPr>
            <a:endParaRPr lang="en-GB" dirty="0"/>
          </a:p>
          <a:p>
            <a:pPr defTabSz="2952750">
              <a:spcBef>
                <a:spcPts val="600"/>
              </a:spcBef>
            </a:pPr>
            <a:endParaRPr lang="en-US" sz="3600" dirty="0"/>
          </a:p>
          <a:p>
            <a:pPr defTabSz="2952750">
              <a:spcBef>
                <a:spcPts val="600"/>
              </a:spcBef>
            </a:pPr>
            <a:endParaRPr lang="en-US" sz="3600" dirty="0"/>
          </a:p>
          <a:p>
            <a:pPr defTabSz="2952750">
              <a:spcBef>
                <a:spcPts val="600"/>
              </a:spcBef>
            </a:pPr>
            <a:endParaRPr lang="en-US" sz="3600" dirty="0"/>
          </a:p>
          <a:p>
            <a:pPr defTabSz="2952750">
              <a:spcBef>
                <a:spcPts val="600"/>
              </a:spcBef>
            </a:pPr>
            <a:endParaRPr lang="en-US" sz="3600" dirty="0"/>
          </a:p>
          <a:p>
            <a:pPr defTabSz="2952750">
              <a:spcBef>
                <a:spcPts val="600"/>
              </a:spcBef>
            </a:pPr>
            <a:endParaRPr lang="en-US" sz="3600" dirty="0"/>
          </a:p>
          <a:p>
            <a:pPr defTabSz="2952750">
              <a:spcBef>
                <a:spcPts val="600"/>
              </a:spcBef>
            </a:pPr>
            <a:endParaRPr lang="en-US" sz="3600" dirty="0"/>
          </a:p>
          <a:p>
            <a:pPr defTabSz="2952750">
              <a:spcBef>
                <a:spcPts val="600"/>
              </a:spcBef>
            </a:pPr>
            <a:endParaRPr lang="en-US" sz="3600" dirty="0"/>
          </a:p>
          <a:p>
            <a:pPr defTabSz="2952750">
              <a:spcBef>
                <a:spcPts val="600"/>
              </a:spcBef>
            </a:pPr>
            <a:endParaRPr lang="en-US" sz="3600" dirty="0"/>
          </a:p>
          <a:p>
            <a:pPr defTabSz="2952750">
              <a:spcBef>
                <a:spcPts val="600"/>
              </a:spcBef>
            </a:pPr>
            <a:endParaRPr lang="en-US" sz="3600" dirty="0"/>
          </a:p>
          <a:p>
            <a:pPr defTabSz="2952750">
              <a:spcBef>
                <a:spcPts val="600"/>
              </a:spcBef>
            </a:pPr>
            <a:endParaRPr lang="en-US" sz="3600" dirty="0"/>
          </a:p>
          <a:p>
            <a:pPr defTabSz="2952750">
              <a:spcBef>
                <a:spcPts val="600"/>
              </a:spcBef>
            </a:pPr>
            <a:endParaRPr lang="en-US" sz="3600" dirty="0"/>
          </a:p>
          <a:p>
            <a:pPr defTabSz="2952750">
              <a:spcBef>
                <a:spcPts val="600"/>
              </a:spcBef>
            </a:pPr>
            <a:endParaRPr lang="en-US" sz="3600" dirty="0"/>
          </a:p>
          <a:p>
            <a:pPr defTabSz="2952750">
              <a:spcBef>
                <a:spcPts val="600"/>
              </a:spcBef>
            </a:pPr>
            <a:endParaRPr lang="en-US" sz="3600" dirty="0"/>
          </a:p>
          <a:p>
            <a:pPr defTabSz="2952750">
              <a:spcBef>
                <a:spcPts val="600"/>
              </a:spcBef>
            </a:pPr>
            <a:endParaRPr lang="en-US" sz="3600" dirty="0"/>
          </a:p>
          <a:p>
            <a:pPr defTabSz="2952750">
              <a:spcBef>
                <a:spcPts val="600"/>
              </a:spcBef>
            </a:pPr>
            <a:endParaRPr lang="en-US" sz="3600" dirty="0"/>
          </a:p>
          <a:p>
            <a:pPr defTabSz="2952750">
              <a:spcBef>
                <a:spcPts val="600"/>
              </a:spcBef>
            </a:pPr>
            <a:endParaRPr lang="en-US" sz="3600" dirty="0"/>
          </a:p>
          <a:p>
            <a:pPr algn="just" defTabSz="2952750">
              <a:spcBef>
                <a:spcPct val="50000"/>
              </a:spcBef>
            </a:pPr>
            <a:endParaRPr lang="en-US" dirty="0"/>
          </a:p>
          <a:p>
            <a:pPr algn="just" defTabSz="2952750">
              <a:spcBef>
                <a:spcPct val="50000"/>
              </a:spcBef>
            </a:pPr>
            <a:endParaRPr lang="en-US" dirty="0"/>
          </a:p>
        </p:txBody>
      </p:sp>
      <p:graphicFrame>
        <p:nvGraphicFramePr>
          <p:cNvPr id="17" name="Tabela 16"/>
          <p:cNvGraphicFramePr>
            <a:graphicFrameLocks noGrp="1"/>
          </p:cNvGraphicFramePr>
          <p:nvPr/>
        </p:nvGraphicFramePr>
        <p:xfrm>
          <a:off x="14923542" y="11035531"/>
          <a:ext cx="12025333" cy="8140271"/>
        </p:xfrm>
        <a:graphic>
          <a:graphicData uri="http://schemas.openxmlformats.org/drawingml/2006/table">
            <a:tbl>
              <a:tblPr/>
              <a:tblGrid>
                <a:gridCol w="2680807"/>
                <a:gridCol w="27018"/>
                <a:gridCol w="1351683"/>
                <a:gridCol w="704243"/>
                <a:gridCol w="1969766"/>
                <a:gridCol w="827021"/>
                <a:gridCol w="1818887"/>
                <a:gridCol w="827021"/>
                <a:gridCol w="1818887"/>
              </a:tblGrid>
              <a:tr h="772495">
                <a:tc>
                  <a:txBody>
                    <a:bodyPr/>
                    <a:lstStyle/>
                    <a:p>
                      <a:pPr>
                        <a:spcAft>
                          <a:spcPts val="0"/>
                        </a:spcAft>
                      </a:pPr>
                      <a:r>
                        <a:rPr lang="en-US" sz="3200" dirty="0">
                          <a:latin typeface="+mn-lt"/>
                          <a:ea typeface="Times New Roman"/>
                          <a:cs typeface="Times New Roman"/>
                        </a:rPr>
                        <a:t>Support and </a:t>
                      </a:r>
                      <a:endParaRPr lang="pt-PT" sz="3200" dirty="0">
                        <a:latin typeface="+mn-lt"/>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3200">
                        <a:latin typeface="+mn-lt"/>
                        <a:ea typeface="Times New Roman"/>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3200" i="1">
                          <a:latin typeface="+mn-lt"/>
                          <a:ea typeface="Times New Roman"/>
                          <a:cs typeface="Times New Roman"/>
                        </a:rPr>
                        <a:t>C</a:t>
                      </a:r>
                      <a:r>
                        <a:rPr lang="en-US" sz="3200" baseline="-25000">
                          <a:latin typeface="+mn-lt"/>
                          <a:ea typeface="Times New Roman"/>
                          <a:cs typeface="Times New Roman"/>
                        </a:rPr>
                        <a:t>i,biom</a:t>
                      </a:r>
                      <a:endParaRPr lang="pt-PT" sz="3200">
                        <a:latin typeface="+mn-lt"/>
                        <a:ea typeface="Times New Roman"/>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3200">
                        <a:latin typeface="+mn-lt"/>
                        <a:ea typeface="Times New Roman"/>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3200" i="1">
                          <a:latin typeface="+mn-lt"/>
                          <a:ea typeface="Times New Roman"/>
                          <a:cs typeface="Times New Roman"/>
                        </a:rPr>
                        <a:t>C</a:t>
                      </a:r>
                      <a:r>
                        <a:rPr lang="en-US" sz="3200" baseline="-25000">
                          <a:latin typeface="+mn-lt"/>
                          <a:ea typeface="Times New Roman"/>
                          <a:cs typeface="Times New Roman"/>
                        </a:rPr>
                        <a:t>lac.ac.</a:t>
                      </a:r>
                      <a:endParaRPr lang="pt-PT" sz="3200">
                        <a:latin typeface="+mn-lt"/>
                        <a:ea typeface="Times New Roman"/>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3200">
                        <a:latin typeface="+mn-lt"/>
                        <a:ea typeface="Times New Roman"/>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3200" i="1">
                          <a:latin typeface="+mn-lt"/>
                          <a:ea typeface="Times New Roman"/>
                          <a:cs typeface="Times New Roman"/>
                        </a:rPr>
                        <a:t>Y</a:t>
                      </a:r>
                      <a:r>
                        <a:rPr lang="en-US" sz="3200" baseline="-25000">
                          <a:latin typeface="+mn-lt"/>
                          <a:ea typeface="Times New Roman"/>
                          <a:cs typeface="Times New Roman"/>
                        </a:rPr>
                        <a:t>P/S</a:t>
                      </a:r>
                      <a:endParaRPr lang="pt-PT" sz="3200">
                        <a:latin typeface="+mn-lt"/>
                        <a:ea typeface="Times New Roman"/>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3200">
                        <a:latin typeface="+mn-lt"/>
                        <a:ea typeface="Times New Roman"/>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3200" i="1">
                          <a:latin typeface="+mn-lt"/>
                          <a:ea typeface="Times New Roman"/>
                          <a:cs typeface="Times New Roman"/>
                        </a:rPr>
                        <a:t>Q</a:t>
                      </a:r>
                      <a:r>
                        <a:rPr lang="en-US" sz="3200" baseline="-25000">
                          <a:latin typeface="+mn-lt"/>
                          <a:ea typeface="Times New Roman"/>
                          <a:cs typeface="Times New Roman"/>
                        </a:rPr>
                        <a:t>P</a:t>
                      </a:r>
                      <a:endParaRPr lang="pt-PT" sz="3200">
                        <a:latin typeface="+mn-lt"/>
                        <a:ea typeface="Times New Roman"/>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9297">
                <a:tc>
                  <a:txBody>
                    <a:bodyPr/>
                    <a:lstStyle/>
                    <a:p>
                      <a:pPr>
                        <a:spcAft>
                          <a:spcPts val="0"/>
                        </a:spcAft>
                      </a:pPr>
                      <a:r>
                        <a:rPr lang="en-US" sz="3200">
                          <a:latin typeface="+mn-lt"/>
                          <a:ea typeface="Times New Roman"/>
                          <a:cs typeface="Times New Roman"/>
                        </a:rPr>
                        <a:t>concentration</a:t>
                      </a:r>
                      <a:endParaRPr lang="pt-PT" sz="3200">
                        <a:latin typeface="+mn-lt"/>
                        <a:ea typeface="Times New Roman"/>
                        <a:cs typeface="Times New Roman"/>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3200">
                        <a:latin typeface="+mn-lt"/>
                        <a:ea typeface="Times New Roman"/>
                        <a:cs typeface="Times New Roman"/>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3200">
                          <a:latin typeface="+mn-lt"/>
                          <a:ea typeface="Times New Roman"/>
                          <a:cs typeface="Times New Roman"/>
                        </a:rPr>
                        <a:t>mg g</a:t>
                      </a:r>
                      <a:r>
                        <a:rPr lang="en-US" sz="3200" baseline="30000">
                          <a:latin typeface="+mn-lt"/>
                          <a:ea typeface="Times New Roman"/>
                          <a:cs typeface="Times New Roman"/>
                        </a:rPr>
                        <a:t>–1</a:t>
                      </a:r>
                      <a:endParaRPr lang="pt-PT" sz="3200">
                        <a:latin typeface="+mn-lt"/>
                        <a:ea typeface="Times New Roman"/>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3200">
                        <a:latin typeface="+mn-lt"/>
                        <a:ea typeface="Times New Roman"/>
                        <a:cs typeface="Times New Roman"/>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3200">
                          <a:solidFill>
                            <a:srgbClr val="000000"/>
                          </a:solidFill>
                          <a:latin typeface="+mn-lt"/>
                          <a:ea typeface="Times New Roman"/>
                          <a:cs typeface="Times New Roman"/>
                        </a:rPr>
                        <a:t>g L</a:t>
                      </a:r>
                      <a:r>
                        <a:rPr lang="en-US" sz="3200" baseline="30000">
                          <a:solidFill>
                            <a:srgbClr val="000000"/>
                          </a:solidFill>
                          <a:latin typeface="+mn-lt"/>
                          <a:ea typeface="Times New Roman"/>
                          <a:cs typeface="Times New Roman"/>
                        </a:rPr>
                        <a:t>–1</a:t>
                      </a:r>
                      <a:endParaRPr lang="pt-PT" sz="3200">
                        <a:latin typeface="+mn-lt"/>
                        <a:ea typeface="Times New Roman"/>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3200">
                        <a:latin typeface="+mn-lt"/>
                        <a:ea typeface="Times New Roman"/>
                        <a:cs typeface="Times New Roman"/>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3200">
                          <a:latin typeface="+mn-lt"/>
                          <a:ea typeface="Times New Roman"/>
                          <a:cs typeface="Times New Roman"/>
                        </a:rPr>
                        <a:t>g g</a:t>
                      </a:r>
                      <a:r>
                        <a:rPr lang="en-US" sz="3200" baseline="30000">
                          <a:latin typeface="+mn-lt"/>
                          <a:ea typeface="Times New Roman"/>
                          <a:cs typeface="Times New Roman"/>
                        </a:rPr>
                        <a:t>–1</a:t>
                      </a:r>
                      <a:endParaRPr lang="pt-PT" sz="3200">
                        <a:latin typeface="+mn-lt"/>
                        <a:ea typeface="Times New Roman"/>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3200">
                        <a:latin typeface="+mn-lt"/>
                        <a:ea typeface="Times New Roman"/>
                        <a:cs typeface="Times New Roman"/>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3200">
                          <a:solidFill>
                            <a:srgbClr val="000000"/>
                          </a:solidFill>
                          <a:latin typeface="+mn-lt"/>
                          <a:ea typeface="Times New Roman"/>
                          <a:cs typeface="Times New Roman"/>
                        </a:rPr>
                        <a:t>g L</a:t>
                      </a:r>
                      <a:r>
                        <a:rPr lang="en-US" sz="3200" baseline="30000">
                          <a:solidFill>
                            <a:srgbClr val="000000"/>
                          </a:solidFill>
                          <a:latin typeface="+mn-lt"/>
                          <a:ea typeface="Times New Roman"/>
                          <a:cs typeface="Times New Roman"/>
                        </a:rPr>
                        <a:t>–1</a:t>
                      </a:r>
                      <a:r>
                        <a:rPr lang="en-US" sz="3200">
                          <a:solidFill>
                            <a:srgbClr val="000000"/>
                          </a:solidFill>
                          <a:latin typeface="+mn-lt"/>
                          <a:ea typeface="Times New Roman"/>
                          <a:cs typeface="Times New Roman"/>
                        </a:rPr>
                        <a:t> h</a:t>
                      </a:r>
                      <a:r>
                        <a:rPr lang="en-US" sz="3200" baseline="30000">
                          <a:solidFill>
                            <a:srgbClr val="000000"/>
                          </a:solidFill>
                          <a:latin typeface="+mn-lt"/>
                          <a:ea typeface="Times New Roman"/>
                          <a:cs typeface="Times New Roman"/>
                        </a:rPr>
                        <a:t>–1</a:t>
                      </a:r>
                      <a:endParaRPr lang="pt-PT" sz="3200">
                        <a:latin typeface="+mn-lt"/>
                        <a:ea typeface="Times New Roman"/>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0325">
                <a:tc gridSpan="2">
                  <a:txBody>
                    <a:bodyPr/>
                    <a:lstStyle/>
                    <a:p>
                      <a:pPr>
                        <a:spcBef>
                          <a:spcPts val="200"/>
                        </a:spcBef>
                        <a:spcAft>
                          <a:spcPts val="0"/>
                        </a:spcAft>
                      </a:pPr>
                      <a:r>
                        <a:rPr lang="en-US" sz="3200">
                          <a:latin typeface="+mn-lt"/>
                          <a:ea typeface="Times New Roman"/>
                          <a:cs typeface="Times New Roman"/>
                        </a:rPr>
                        <a:t>Corn cobs</a:t>
                      </a:r>
                      <a:br>
                        <a:rPr lang="en-US" sz="3200">
                          <a:latin typeface="+mn-lt"/>
                          <a:ea typeface="Times New Roman"/>
                          <a:cs typeface="Times New Roman"/>
                        </a:rPr>
                      </a:br>
                      <a:r>
                        <a:rPr lang="en-US" sz="3200">
                          <a:latin typeface="+mn-lt"/>
                          <a:ea typeface="Times New Roman"/>
                          <a:cs typeface="Times New Roman"/>
                        </a:rPr>
                        <a:t>10 </a:t>
                      </a:r>
                      <a:r>
                        <a:rPr lang="en-US" sz="3200">
                          <a:solidFill>
                            <a:srgbClr val="000000"/>
                          </a:solidFill>
                          <a:latin typeface="+mn-lt"/>
                          <a:ea typeface="Times New Roman"/>
                          <a:cs typeface="Times New Roman"/>
                        </a:rPr>
                        <a:t>g L</a:t>
                      </a:r>
                      <a:r>
                        <a:rPr lang="en-US" sz="3200" baseline="30000">
                          <a:solidFill>
                            <a:srgbClr val="000000"/>
                          </a:solidFill>
                          <a:latin typeface="+mn-lt"/>
                          <a:ea typeface="Times New Roman"/>
                          <a:cs typeface="Times New Roman"/>
                        </a:rPr>
                        <a:t>–1</a:t>
                      </a:r>
                      <a:endParaRPr lang="pt-PT" sz="3200">
                        <a:latin typeface="+mn-lt"/>
                        <a:ea typeface="Times New Roman"/>
                        <a:cs typeface="Times New Roman"/>
                      </a:endParaRPr>
                    </a:p>
                  </a:txBody>
                  <a:tcPr marL="0" marR="0" marT="9525"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pt-PT"/>
                    </a:p>
                  </a:txBody>
                  <a:tcPr/>
                </a:tc>
                <a:tc gridSpan="2">
                  <a:txBody>
                    <a:bodyPr/>
                    <a:lstStyle/>
                    <a:p>
                      <a:pPr>
                        <a:spcAft>
                          <a:spcPts val="0"/>
                        </a:spcAft>
                      </a:pPr>
                      <a:r>
                        <a:rPr lang="en-US" sz="3200" dirty="0">
                          <a:latin typeface="+mn-lt"/>
                          <a:ea typeface="Times New Roman"/>
                          <a:cs typeface="Times New Roman"/>
                        </a:rPr>
                        <a:t>32.8 </a:t>
                      </a:r>
                      <a:r>
                        <a:rPr lang="en-US" sz="3200" baseline="30000" dirty="0">
                          <a:latin typeface="+mn-lt"/>
                          <a:ea typeface="Times New Roman"/>
                          <a:cs typeface="Times New Roman"/>
                        </a:rPr>
                        <a:t>b</a:t>
                      </a:r>
                      <a:r>
                        <a:rPr lang="en-US" sz="3200" dirty="0">
                          <a:latin typeface="+mn-lt"/>
                          <a:ea typeface="Times New Roman"/>
                          <a:cs typeface="Times New Roman"/>
                        </a:rPr>
                        <a:t> </a:t>
                      </a:r>
                      <a:endParaRPr lang="pt-PT" sz="3200" dirty="0">
                        <a:latin typeface="+mn-lt"/>
                        <a:ea typeface="Times New Roman"/>
                        <a:cs typeface="Times New Roman"/>
                      </a:endParaRPr>
                    </a:p>
                  </a:txBody>
                  <a:tcPr marL="68580" marR="68580" marT="9525"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pt-PT"/>
                    </a:p>
                  </a:txBody>
                  <a:tcPr/>
                </a:tc>
                <a:tc gridSpan="2">
                  <a:txBody>
                    <a:bodyPr/>
                    <a:lstStyle/>
                    <a:p>
                      <a:pPr>
                        <a:spcAft>
                          <a:spcPts val="0"/>
                        </a:spcAft>
                      </a:pPr>
                      <a:r>
                        <a:rPr lang="en-US" sz="3200" dirty="0">
                          <a:latin typeface="+mn-lt"/>
                          <a:ea typeface="Times New Roman"/>
                          <a:cs typeface="Times New Roman"/>
                        </a:rPr>
                        <a:t>32.52 ª </a:t>
                      </a:r>
                      <a:endParaRPr lang="pt-PT" sz="3200" dirty="0">
                        <a:latin typeface="+mn-lt"/>
                        <a:ea typeface="Times New Roman"/>
                        <a:cs typeface="Times New Roman"/>
                      </a:endParaRPr>
                    </a:p>
                  </a:txBody>
                  <a:tcPr marL="68580" marR="68580" marT="9525"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pt-PT"/>
                    </a:p>
                  </a:txBody>
                  <a:tcPr/>
                </a:tc>
                <a:tc gridSpan="2">
                  <a:txBody>
                    <a:bodyPr/>
                    <a:lstStyle/>
                    <a:p>
                      <a:pPr>
                        <a:spcAft>
                          <a:spcPts val="0"/>
                        </a:spcAft>
                      </a:pPr>
                      <a:r>
                        <a:rPr lang="en-US" sz="3200">
                          <a:latin typeface="+mn-lt"/>
                          <a:ea typeface="Times New Roman"/>
                          <a:cs typeface="Times New Roman"/>
                        </a:rPr>
                        <a:t>1.90 </a:t>
                      </a:r>
                      <a:r>
                        <a:rPr lang="en-US" sz="3200" baseline="30000">
                          <a:latin typeface="+mn-lt"/>
                          <a:ea typeface="Times New Roman"/>
                          <a:cs typeface="Times New Roman"/>
                        </a:rPr>
                        <a:t>a</a:t>
                      </a:r>
                      <a:endParaRPr lang="pt-PT" sz="3200">
                        <a:latin typeface="+mn-lt"/>
                        <a:ea typeface="Times New Roman"/>
                        <a:cs typeface="Times New Roman"/>
                      </a:endParaRPr>
                    </a:p>
                  </a:txBody>
                  <a:tcPr marL="68580" marR="68580" marT="9525"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pt-PT"/>
                    </a:p>
                  </a:txBody>
                  <a:tcPr/>
                </a:tc>
                <a:tc>
                  <a:txBody>
                    <a:bodyPr/>
                    <a:lstStyle/>
                    <a:p>
                      <a:pPr>
                        <a:spcAft>
                          <a:spcPts val="0"/>
                        </a:spcAft>
                      </a:pPr>
                      <a:r>
                        <a:rPr lang="en-US" sz="3200" dirty="0">
                          <a:latin typeface="+mn-lt"/>
                          <a:ea typeface="Times New Roman"/>
                          <a:cs typeface="Times New Roman"/>
                        </a:rPr>
                        <a:t>4.06 ª </a:t>
                      </a:r>
                      <a:endParaRPr lang="pt-PT" sz="3200" dirty="0">
                        <a:latin typeface="+mn-lt"/>
                        <a:ea typeface="Times New Roman"/>
                        <a:cs typeface="Times New Roman"/>
                      </a:endParaRPr>
                    </a:p>
                  </a:txBody>
                  <a:tcPr marL="68580" marR="68580" marT="9525" marB="0" anchor="ctr">
                    <a:lnL>
                      <a:noFill/>
                    </a:lnL>
                    <a:lnR>
                      <a:noFill/>
                    </a:lnR>
                    <a:lnT w="12700" cap="flat" cmpd="sng" algn="ctr">
                      <a:solidFill>
                        <a:srgbClr val="000000"/>
                      </a:solidFill>
                      <a:prstDash val="solid"/>
                      <a:round/>
                      <a:headEnd type="none" w="med" len="med"/>
                      <a:tailEnd type="none" w="med" len="med"/>
                    </a:lnT>
                    <a:lnB>
                      <a:noFill/>
                    </a:lnB>
                  </a:tcPr>
                </a:tc>
              </a:tr>
              <a:tr h="1197648">
                <a:tc gridSpan="2">
                  <a:txBody>
                    <a:bodyPr/>
                    <a:lstStyle/>
                    <a:p>
                      <a:pPr>
                        <a:spcBef>
                          <a:spcPts val="200"/>
                        </a:spcBef>
                        <a:spcAft>
                          <a:spcPts val="0"/>
                        </a:spcAft>
                      </a:pPr>
                      <a:r>
                        <a:rPr lang="en-US" sz="3200">
                          <a:latin typeface="+mn-lt"/>
                          <a:ea typeface="Times New Roman"/>
                          <a:cs typeface="Times New Roman"/>
                        </a:rPr>
                        <a:t>Grape skins</a:t>
                      </a:r>
                      <a:br>
                        <a:rPr lang="en-US" sz="3200">
                          <a:latin typeface="+mn-lt"/>
                          <a:ea typeface="Times New Roman"/>
                          <a:cs typeface="Times New Roman"/>
                        </a:rPr>
                      </a:br>
                      <a:r>
                        <a:rPr lang="en-US" sz="3200">
                          <a:latin typeface="+mn-lt"/>
                          <a:ea typeface="Times New Roman"/>
                          <a:cs typeface="Times New Roman"/>
                        </a:rPr>
                        <a:t>10 </a:t>
                      </a:r>
                      <a:r>
                        <a:rPr lang="en-US" sz="3200">
                          <a:solidFill>
                            <a:srgbClr val="000000"/>
                          </a:solidFill>
                          <a:latin typeface="+mn-lt"/>
                          <a:ea typeface="Times New Roman"/>
                          <a:cs typeface="Times New Roman"/>
                        </a:rPr>
                        <a:t>g L</a:t>
                      </a:r>
                      <a:r>
                        <a:rPr lang="en-US" sz="3200" baseline="30000">
                          <a:solidFill>
                            <a:srgbClr val="000000"/>
                          </a:solidFill>
                          <a:latin typeface="+mn-lt"/>
                          <a:ea typeface="Times New Roman"/>
                          <a:cs typeface="Times New Roman"/>
                        </a:rPr>
                        <a:t>–1</a:t>
                      </a:r>
                      <a:endParaRPr lang="pt-PT" sz="3200">
                        <a:latin typeface="+mn-lt"/>
                        <a:ea typeface="Times New Roman"/>
                        <a:cs typeface="Times New Roman"/>
                      </a:endParaRPr>
                    </a:p>
                  </a:txBody>
                  <a:tcPr marL="0" marR="0" marT="9525" marB="0">
                    <a:lnL>
                      <a:noFill/>
                    </a:lnL>
                    <a:lnR>
                      <a:noFill/>
                    </a:lnR>
                    <a:lnT>
                      <a:noFill/>
                    </a:lnT>
                    <a:lnB>
                      <a:noFill/>
                    </a:lnB>
                  </a:tcPr>
                </a:tc>
                <a:tc hMerge="1">
                  <a:txBody>
                    <a:bodyPr/>
                    <a:lstStyle/>
                    <a:p>
                      <a:endParaRPr lang="pt-PT"/>
                    </a:p>
                  </a:txBody>
                  <a:tcPr/>
                </a:tc>
                <a:tc gridSpan="2">
                  <a:txBody>
                    <a:bodyPr/>
                    <a:lstStyle/>
                    <a:p>
                      <a:pPr>
                        <a:spcAft>
                          <a:spcPts val="0"/>
                        </a:spcAft>
                      </a:pPr>
                      <a:r>
                        <a:rPr lang="en-US" sz="3200">
                          <a:latin typeface="+mn-lt"/>
                          <a:ea typeface="Times New Roman"/>
                          <a:cs typeface="Times New Roman"/>
                        </a:rPr>
                        <a:t>40.75 </a:t>
                      </a:r>
                      <a:r>
                        <a:rPr lang="en-US" sz="3200" baseline="30000">
                          <a:latin typeface="+mn-lt"/>
                          <a:ea typeface="Times New Roman"/>
                          <a:cs typeface="Times New Roman"/>
                        </a:rPr>
                        <a:t>b</a:t>
                      </a:r>
                      <a:r>
                        <a:rPr lang="en-US" sz="3200">
                          <a:latin typeface="+mn-lt"/>
                          <a:ea typeface="Times New Roman"/>
                          <a:cs typeface="Times New Roman"/>
                        </a:rPr>
                        <a:t> </a:t>
                      </a:r>
                      <a:endParaRPr lang="pt-PT" sz="3200">
                        <a:latin typeface="+mn-lt"/>
                        <a:ea typeface="Times New Roman"/>
                        <a:cs typeface="Times New Roman"/>
                      </a:endParaRPr>
                    </a:p>
                  </a:txBody>
                  <a:tcPr marL="68580" marR="68580" marT="9525" marB="0" anchor="ctr">
                    <a:lnL>
                      <a:noFill/>
                    </a:lnL>
                    <a:lnR>
                      <a:noFill/>
                    </a:lnR>
                    <a:lnT>
                      <a:noFill/>
                    </a:lnT>
                    <a:lnB>
                      <a:noFill/>
                    </a:lnB>
                  </a:tcPr>
                </a:tc>
                <a:tc hMerge="1">
                  <a:txBody>
                    <a:bodyPr/>
                    <a:lstStyle/>
                    <a:p>
                      <a:endParaRPr lang="pt-PT"/>
                    </a:p>
                  </a:txBody>
                  <a:tcPr/>
                </a:tc>
                <a:tc gridSpan="2">
                  <a:txBody>
                    <a:bodyPr/>
                    <a:lstStyle/>
                    <a:p>
                      <a:pPr>
                        <a:spcAft>
                          <a:spcPts val="0"/>
                        </a:spcAft>
                      </a:pPr>
                      <a:r>
                        <a:rPr lang="en-US" sz="3200">
                          <a:latin typeface="+mn-lt"/>
                          <a:ea typeface="Times New Roman"/>
                          <a:cs typeface="Times New Roman"/>
                        </a:rPr>
                        <a:t>27.36 </a:t>
                      </a:r>
                      <a:r>
                        <a:rPr lang="en-US" sz="3200" baseline="30000">
                          <a:latin typeface="+mn-lt"/>
                          <a:ea typeface="Times New Roman"/>
                          <a:cs typeface="Times New Roman"/>
                        </a:rPr>
                        <a:t>b</a:t>
                      </a:r>
                      <a:r>
                        <a:rPr lang="en-US" sz="3200">
                          <a:latin typeface="+mn-lt"/>
                          <a:ea typeface="Times New Roman"/>
                          <a:cs typeface="Times New Roman"/>
                        </a:rPr>
                        <a:t> </a:t>
                      </a:r>
                      <a:endParaRPr lang="pt-PT" sz="3200">
                        <a:latin typeface="+mn-lt"/>
                        <a:ea typeface="Times New Roman"/>
                        <a:cs typeface="Times New Roman"/>
                      </a:endParaRPr>
                    </a:p>
                  </a:txBody>
                  <a:tcPr marL="68580" marR="68580" marT="9525" marB="0" anchor="ctr">
                    <a:lnL>
                      <a:noFill/>
                    </a:lnL>
                    <a:lnR>
                      <a:noFill/>
                    </a:lnR>
                    <a:lnT>
                      <a:noFill/>
                    </a:lnT>
                    <a:lnB>
                      <a:noFill/>
                    </a:lnB>
                  </a:tcPr>
                </a:tc>
                <a:tc hMerge="1">
                  <a:txBody>
                    <a:bodyPr/>
                    <a:lstStyle/>
                    <a:p>
                      <a:endParaRPr lang="pt-PT"/>
                    </a:p>
                  </a:txBody>
                  <a:tcPr/>
                </a:tc>
                <a:tc gridSpan="2">
                  <a:txBody>
                    <a:bodyPr/>
                    <a:lstStyle/>
                    <a:p>
                      <a:pPr>
                        <a:spcAft>
                          <a:spcPts val="0"/>
                        </a:spcAft>
                      </a:pPr>
                      <a:r>
                        <a:rPr lang="en-US" sz="3200">
                          <a:latin typeface="+mn-lt"/>
                          <a:ea typeface="Times New Roman"/>
                          <a:cs typeface="Times New Roman"/>
                        </a:rPr>
                        <a:t>2.01 ª </a:t>
                      </a:r>
                      <a:endParaRPr lang="pt-PT" sz="3200">
                        <a:latin typeface="+mn-lt"/>
                        <a:ea typeface="Times New Roman"/>
                        <a:cs typeface="Times New Roman"/>
                      </a:endParaRPr>
                    </a:p>
                  </a:txBody>
                  <a:tcPr marL="68580" marR="68580" marT="9525" marB="0" anchor="ctr">
                    <a:lnL>
                      <a:noFill/>
                    </a:lnL>
                    <a:lnR>
                      <a:noFill/>
                    </a:lnR>
                    <a:lnT>
                      <a:noFill/>
                    </a:lnT>
                    <a:lnB>
                      <a:noFill/>
                    </a:lnB>
                  </a:tcPr>
                </a:tc>
                <a:tc hMerge="1">
                  <a:txBody>
                    <a:bodyPr/>
                    <a:lstStyle/>
                    <a:p>
                      <a:endParaRPr lang="pt-PT"/>
                    </a:p>
                  </a:txBody>
                  <a:tcPr/>
                </a:tc>
                <a:tc>
                  <a:txBody>
                    <a:bodyPr/>
                    <a:lstStyle/>
                    <a:p>
                      <a:pPr>
                        <a:spcAft>
                          <a:spcPts val="0"/>
                        </a:spcAft>
                      </a:pPr>
                      <a:r>
                        <a:rPr lang="en-US" sz="3200">
                          <a:latin typeface="+mn-lt"/>
                          <a:ea typeface="Times New Roman"/>
                          <a:cs typeface="Times New Roman"/>
                        </a:rPr>
                        <a:t>3.42 </a:t>
                      </a:r>
                      <a:r>
                        <a:rPr lang="en-US" sz="3200" baseline="30000">
                          <a:latin typeface="+mn-lt"/>
                          <a:ea typeface="Times New Roman"/>
                          <a:cs typeface="Times New Roman"/>
                        </a:rPr>
                        <a:t>b</a:t>
                      </a:r>
                      <a:r>
                        <a:rPr lang="en-US" sz="3200">
                          <a:latin typeface="+mn-lt"/>
                          <a:ea typeface="Times New Roman"/>
                          <a:cs typeface="Times New Roman"/>
                        </a:rPr>
                        <a:t> </a:t>
                      </a:r>
                      <a:endParaRPr lang="pt-PT" sz="3200">
                        <a:latin typeface="+mn-lt"/>
                        <a:ea typeface="Times New Roman"/>
                        <a:cs typeface="Times New Roman"/>
                      </a:endParaRPr>
                    </a:p>
                  </a:txBody>
                  <a:tcPr marL="68580" marR="68580" marT="9525" marB="0" anchor="ctr">
                    <a:lnL>
                      <a:noFill/>
                    </a:lnL>
                    <a:lnR>
                      <a:noFill/>
                    </a:lnR>
                    <a:lnT>
                      <a:noFill/>
                    </a:lnT>
                    <a:lnB>
                      <a:noFill/>
                    </a:lnB>
                  </a:tcPr>
                </a:tc>
              </a:tr>
              <a:tr h="1000325">
                <a:tc gridSpan="2">
                  <a:txBody>
                    <a:bodyPr/>
                    <a:lstStyle/>
                    <a:p>
                      <a:pPr>
                        <a:spcBef>
                          <a:spcPts val="200"/>
                        </a:spcBef>
                        <a:spcAft>
                          <a:spcPts val="0"/>
                        </a:spcAft>
                      </a:pPr>
                      <a:r>
                        <a:rPr lang="en-US" sz="3200">
                          <a:latin typeface="+mn-lt"/>
                          <a:ea typeface="Times New Roman"/>
                          <a:cs typeface="Times New Roman"/>
                        </a:rPr>
                        <a:t>Grape stems</a:t>
                      </a:r>
                      <a:br>
                        <a:rPr lang="en-US" sz="3200">
                          <a:latin typeface="+mn-lt"/>
                          <a:ea typeface="Times New Roman"/>
                          <a:cs typeface="Times New Roman"/>
                        </a:rPr>
                      </a:br>
                      <a:r>
                        <a:rPr lang="en-US" sz="3200">
                          <a:latin typeface="+mn-lt"/>
                          <a:ea typeface="Times New Roman"/>
                          <a:cs typeface="Times New Roman"/>
                        </a:rPr>
                        <a:t>10 </a:t>
                      </a:r>
                      <a:r>
                        <a:rPr lang="en-US" sz="3200">
                          <a:solidFill>
                            <a:srgbClr val="000000"/>
                          </a:solidFill>
                          <a:latin typeface="+mn-lt"/>
                          <a:ea typeface="Times New Roman"/>
                          <a:cs typeface="Times New Roman"/>
                        </a:rPr>
                        <a:t>g L</a:t>
                      </a:r>
                      <a:r>
                        <a:rPr lang="en-US" sz="3200" baseline="30000">
                          <a:solidFill>
                            <a:srgbClr val="000000"/>
                          </a:solidFill>
                          <a:latin typeface="+mn-lt"/>
                          <a:ea typeface="Times New Roman"/>
                          <a:cs typeface="Times New Roman"/>
                        </a:rPr>
                        <a:t>–1</a:t>
                      </a:r>
                      <a:endParaRPr lang="pt-PT" sz="3200">
                        <a:latin typeface="+mn-lt"/>
                        <a:ea typeface="Times New Roman"/>
                        <a:cs typeface="Times New Roman"/>
                      </a:endParaRPr>
                    </a:p>
                  </a:txBody>
                  <a:tcPr marL="0" marR="0" marT="9525" marB="0">
                    <a:lnL>
                      <a:noFill/>
                    </a:lnL>
                    <a:lnR>
                      <a:noFill/>
                    </a:lnR>
                    <a:lnT>
                      <a:noFill/>
                    </a:lnT>
                    <a:lnB w="12700" cap="flat" cmpd="sng" algn="ctr">
                      <a:solidFill>
                        <a:srgbClr val="000000"/>
                      </a:solidFill>
                      <a:prstDash val="dash"/>
                      <a:round/>
                      <a:headEnd type="none" w="med" len="med"/>
                      <a:tailEnd type="none" w="med" len="med"/>
                    </a:lnB>
                  </a:tcPr>
                </a:tc>
                <a:tc hMerge="1">
                  <a:txBody>
                    <a:bodyPr/>
                    <a:lstStyle/>
                    <a:p>
                      <a:endParaRPr lang="pt-PT"/>
                    </a:p>
                  </a:txBody>
                  <a:tcPr/>
                </a:tc>
                <a:tc gridSpan="2">
                  <a:txBody>
                    <a:bodyPr/>
                    <a:lstStyle/>
                    <a:p>
                      <a:pPr>
                        <a:spcAft>
                          <a:spcPts val="0"/>
                        </a:spcAft>
                      </a:pPr>
                      <a:r>
                        <a:rPr lang="en-US" sz="3200">
                          <a:latin typeface="+mn-lt"/>
                          <a:ea typeface="Times New Roman"/>
                          <a:cs typeface="Times New Roman"/>
                        </a:rPr>
                        <a:t>31.0 </a:t>
                      </a:r>
                      <a:r>
                        <a:rPr lang="en-US" sz="3200" baseline="30000">
                          <a:latin typeface="+mn-lt"/>
                          <a:ea typeface="Times New Roman"/>
                          <a:cs typeface="Times New Roman"/>
                        </a:rPr>
                        <a:t>b</a:t>
                      </a:r>
                      <a:r>
                        <a:rPr lang="en-US" sz="3200">
                          <a:latin typeface="+mn-lt"/>
                          <a:ea typeface="Times New Roman"/>
                          <a:cs typeface="Times New Roman"/>
                        </a:rPr>
                        <a:t> </a:t>
                      </a:r>
                      <a:endParaRPr lang="pt-PT" sz="3200">
                        <a:latin typeface="+mn-lt"/>
                        <a:ea typeface="Times New Roman"/>
                        <a:cs typeface="Times New Roman"/>
                      </a:endParaRPr>
                    </a:p>
                  </a:txBody>
                  <a:tcPr marL="68580" marR="68580" marT="9525" marB="0" anchor="ctr">
                    <a:lnL>
                      <a:noFill/>
                    </a:lnL>
                    <a:lnR>
                      <a:noFill/>
                    </a:lnR>
                    <a:lnT>
                      <a:noFill/>
                    </a:lnT>
                    <a:lnB w="12700" cap="flat" cmpd="sng" algn="ctr">
                      <a:solidFill>
                        <a:srgbClr val="000000"/>
                      </a:solidFill>
                      <a:prstDash val="dash"/>
                      <a:round/>
                      <a:headEnd type="none" w="med" len="med"/>
                      <a:tailEnd type="none" w="med" len="med"/>
                    </a:lnB>
                  </a:tcPr>
                </a:tc>
                <a:tc hMerge="1">
                  <a:txBody>
                    <a:bodyPr/>
                    <a:lstStyle/>
                    <a:p>
                      <a:endParaRPr lang="pt-PT"/>
                    </a:p>
                  </a:txBody>
                  <a:tcPr/>
                </a:tc>
                <a:tc gridSpan="2">
                  <a:txBody>
                    <a:bodyPr/>
                    <a:lstStyle/>
                    <a:p>
                      <a:pPr>
                        <a:spcAft>
                          <a:spcPts val="0"/>
                        </a:spcAft>
                      </a:pPr>
                      <a:r>
                        <a:rPr lang="en-US" sz="3200">
                          <a:latin typeface="+mn-lt"/>
                          <a:ea typeface="Times New Roman"/>
                          <a:cs typeface="Times New Roman"/>
                        </a:rPr>
                        <a:t>32.27 ª </a:t>
                      </a:r>
                      <a:endParaRPr lang="pt-PT" sz="3200">
                        <a:latin typeface="+mn-lt"/>
                        <a:ea typeface="Times New Roman"/>
                        <a:cs typeface="Times New Roman"/>
                      </a:endParaRPr>
                    </a:p>
                  </a:txBody>
                  <a:tcPr marL="68580" marR="68580" marT="9525" marB="0" anchor="ctr">
                    <a:lnL>
                      <a:noFill/>
                    </a:lnL>
                    <a:lnR>
                      <a:noFill/>
                    </a:lnR>
                    <a:lnT>
                      <a:noFill/>
                    </a:lnT>
                    <a:lnB w="12700" cap="flat" cmpd="sng" algn="ctr">
                      <a:solidFill>
                        <a:srgbClr val="000000"/>
                      </a:solidFill>
                      <a:prstDash val="dash"/>
                      <a:round/>
                      <a:headEnd type="none" w="med" len="med"/>
                      <a:tailEnd type="none" w="med" len="med"/>
                    </a:lnB>
                  </a:tcPr>
                </a:tc>
                <a:tc hMerge="1">
                  <a:txBody>
                    <a:bodyPr/>
                    <a:lstStyle/>
                    <a:p>
                      <a:endParaRPr lang="pt-PT"/>
                    </a:p>
                  </a:txBody>
                  <a:tcPr/>
                </a:tc>
                <a:tc gridSpan="2">
                  <a:txBody>
                    <a:bodyPr/>
                    <a:lstStyle/>
                    <a:p>
                      <a:pPr>
                        <a:spcAft>
                          <a:spcPts val="0"/>
                        </a:spcAft>
                      </a:pPr>
                      <a:r>
                        <a:rPr lang="en-US" sz="3200" dirty="0">
                          <a:latin typeface="+mn-lt"/>
                          <a:ea typeface="Times New Roman"/>
                          <a:cs typeface="Times New Roman"/>
                        </a:rPr>
                        <a:t>1.92 </a:t>
                      </a:r>
                      <a:r>
                        <a:rPr lang="en-US" sz="3200" baseline="30000" dirty="0">
                          <a:latin typeface="+mn-lt"/>
                          <a:ea typeface="Times New Roman"/>
                          <a:cs typeface="Times New Roman"/>
                        </a:rPr>
                        <a:t>a</a:t>
                      </a:r>
                      <a:r>
                        <a:rPr lang="en-US" sz="3200" dirty="0">
                          <a:latin typeface="+mn-lt"/>
                          <a:ea typeface="Times New Roman"/>
                          <a:cs typeface="Times New Roman"/>
                        </a:rPr>
                        <a:t> </a:t>
                      </a:r>
                      <a:endParaRPr lang="pt-PT" sz="3200" dirty="0">
                        <a:latin typeface="+mn-lt"/>
                        <a:ea typeface="Times New Roman"/>
                        <a:cs typeface="Times New Roman"/>
                      </a:endParaRPr>
                    </a:p>
                  </a:txBody>
                  <a:tcPr marL="68580" marR="68580" marT="9525" marB="0" anchor="ctr">
                    <a:lnL>
                      <a:noFill/>
                    </a:lnL>
                    <a:lnR>
                      <a:noFill/>
                    </a:lnR>
                    <a:lnT>
                      <a:noFill/>
                    </a:lnT>
                    <a:lnB w="12700" cap="flat" cmpd="sng" algn="ctr">
                      <a:solidFill>
                        <a:srgbClr val="000000"/>
                      </a:solidFill>
                      <a:prstDash val="dash"/>
                      <a:round/>
                      <a:headEnd type="none" w="med" len="med"/>
                      <a:tailEnd type="none" w="med" len="med"/>
                    </a:lnB>
                  </a:tcPr>
                </a:tc>
                <a:tc hMerge="1">
                  <a:txBody>
                    <a:bodyPr/>
                    <a:lstStyle/>
                    <a:p>
                      <a:endParaRPr lang="pt-PT"/>
                    </a:p>
                  </a:txBody>
                  <a:tcPr/>
                </a:tc>
                <a:tc>
                  <a:txBody>
                    <a:bodyPr/>
                    <a:lstStyle/>
                    <a:p>
                      <a:pPr>
                        <a:spcAft>
                          <a:spcPts val="0"/>
                        </a:spcAft>
                      </a:pPr>
                      <a:r>
                        <a:rPr lang="en-US" sz="3200" dirty="0">
                          <a:latin typeface="+mn-lt"/>
                          <a:ea typeface="Times New Roman"/>
                          <a:cs typeface="Times New Roman"/>
                        </a:rPr>
                        <a:t>4.03 ª </a:t>
                      </a:r>
                      <a:endParaRPr lang="pt-PT" sz="3200" dirty="0">
                        <a:latin typeface="+mn-lt"/>
                        <a:ea typeface="Times New Roman"/>
                        <a:cs typeface="Times New Roman"/>
                      </a:endParaRPr>
                    </a:p>
                  </a:txBody>
                  <a:tcPr marL="68580" marR="68580" marT="9525" marB="0" anchor="ctr">
                    <a:lnL>
                      <a:noFill/>
                    </a:lnL>
                    <a:lnR>
                      <a:noFill/>
                    </a:lnR>
                    <a:lnT>
                      <a:noFill/>
                    </a:lnT>
                    <a:lnB w="12700" cap="flat" cmpd="sng" algn="ctr">
                      <a:solidFill>
                        <a:srgbClr val="000000"/>
                      </a:solidFill>
                      <a:prstDash val="dash"/>
                      <a:round/>
                      <a:headEnd type="none" w="med" len="med"/>
                      <a:tailEnd type="none" w="med" len="med"/>
                    </a:lnB>
                  </a:tcPr>
                </a:tc>
              </a:tr>
              <a:tr h="1197648">
                <a:tc gridSpan="2">
                  <a:txBody>
                    <a:bodyPr/>
                    <a:lstStyle/>
                    <a:p>
                      <a:pPr>
                        <a:spcBef>
                          <a:spcPts val="200"/>
                        </a:spcBef>
                        <a:spcAft>
                          <a:spcPts val="0"/>
                        </a:spcAft>
                      </a:pPr>
                      <a:r>
                        <a:rPr lang="en-US" sz="3200">
                          <a:latin typeface="+mn-lt"/>
                          <a:ea typeface="Times New Roman"/>
                          <a:cs typeface="Times New Roman"/>
                        </a:rPr>
                        <a:t>Corn cobs</a:t>
                      </a:r>
                      <a:br>
                        <a:rPr lang="en-US" sz="3200">
                          <a:latin typeface="+mn-lt"/>
                          <a:ea typeface="Times New Roman"/>
                          <a:cs typeface="Times New Roman"/>
                        </a:rPr>
                      </a:br>
                      <a:r>
                        <a:rPr lang="en-US" sz="3200">
                          <a:latin typeface="+mn-lt"/>
                          <a:ea typeface="Times New Roman"/>
                          <a:cs typeface="Times New Roman"/>
                        </a:rPr>
                        <a:t>30</a:t>
                      </a:r>
                      <a:r>
                        <a:rPr lang="en-US" sz="3200">
                          <a:solidFill>
                            <a:srgbClr val="000000"/>
                          </a:solidFill>
                          <a:latin typeface="+mn-lt"/>
                          <a:ea typeface="Times New Roman"/>
                          <a:cs typeface="Times New Roman"/>
                        </a:rPr>
                        <a:t> g L</a:t>
                      </a:r>
                      <a:r>
                        <a:rPr lang="en-US" sz="3200" baseline="30000">
                          <a:solidFill>
                            <a:srgbClr val="000000"/>
                          </a:solidFill>
                          <a:latin typeface="+mn-lt"/>
                          <a:ea typeface="Times New Roman"/>
                          <a:cs typeface="Times New Roman"/>
                        </a:rPr>
                        <a:t>–1</a:t>
                      </a:r>
                      <a:endParaRPr lang="pt-PT" sz="3200">
                        <a:latin typeface="+mn-lt"/>
                        <a:ea typeface="Times New Roman"/>
                        <a:cs typeface="Times New Roman"/>
                      </a:endParaRPr>
                    </a:p>
                  </a:txBody>
                  <a:tcPr marL="0" marR="0" marT="9525" marB="0">
                    <a:lnL>
                      <a:noFill/>
                    </a:lnL>
                    <a:lnR>
                      <a:noFill/>
                    </a:lnR>
                    <a:lnT w="12700" cap="flat" cmpd="sng" algn="ctr">
                      <a:solidFill>
                        <a:srgbClr val="000000"/>
                      </a:solidFill>
                      <a:prstDash val="dash"/>
                      <a:round/>
                      <a:headEnd type="none" w="med" len="med"/>
                      <a:tailEnd type="none" w="med" len="med"/>
                    </a:lnT>
                    <a:lnB>
                      <a:noFill/>
                    </a:lnB>
                  </a:tcPr>
                </a:tc>
                <a:tc hMerge="1">
                  <a:txBody>
                    <a:bodyPr/>
                    <a:lstStyle/>
                    <a:p>
                      <a:endParaRPr lang="pt-PT"/>
                    </a:p>
                  </a:txBody>
                  <a:tcPr/>
                </a:tc>
                <a:tc gridSpan="2">
                  <a:txBody>
                    <a:bodyPr/>
                    <a:lstStyle/>
                    <a:p>
                      <a:pPr>
                        <a:spcAft>
                          <a:spcPts val="0"/>
                        </a:spcAft>
                      </a:pPr>
                      <a:r>
                        <a:rPr lang="en-US" sz="3200">
                          <a:latin typeface="+mn-lt"/>
                          <a:ea typeface="Times New Roman"/>
                          <a:cs typeface="Times New Roman"/>
                        </a:rPr>
                        <a:t>111.0 </a:t>
                      </a:r>
                      <a:r>
                        <a:rPr lang="en-US" sz="3200" baseline="30000">
                          <a:latin typeface="+mn-lt"/>
                          <a:ea typeface="Times New Roman"/>
                          <a:cs typeface="Times New Roman"/>
                        </a:rPr>
                        <a:t>a</a:t>
                      </a:r>
                      <a:endParaRPr lang="pt-PT" sz="3200">
                        <a:latin typeface="+mn-lt"/>
                        <a:ea typeface="Times New Roman"/>
                        <a:cs typeface="Times New Roman"/>
                      </a:endParaRPr>
                    </a:p>
                  </a:txBody>
                  <a:tcPr marL="68580" marR="68580" marT="9525" marB="0" anchor="ctr">
                    <a:lnL>
                      <a:noFill/>
                    </a:lnL>
                    <a:lnR>
                      <a:noFill/>
                    </a:lnR>
                    <a:lnT w="12700" cap="flat" cmpd="sng" algn="ctr">
                      <a:solidFill>
                        <a:srgbClr val="000000"/>
                      </a:solidFill>
                      <a:prstDash val="dash"/>
                      <a:round/>
                      <a:headEnd type="none" w="med" len="med"/>
                      <a:tailEnd type="none" w="med" len="med"/>
                    </a:lnT>
                    <a:lnB>
                      <a:noFill/>
                    </a:lnB>
                  </a:tcPr>
                </a:tc>
                <a:tc hMerge="1">
                  <a:txBody>
                    <a:bodyPr/>
                    <a:lstStyle/>
                    <a:p>
                      <a:endParaRPr lang="pt-PT"/>
                    </a:p>
                  </a:txBody>
                  <a:tcPr/>
                </a:tc>
                <a:tc gridSpan="2">
                  <a:txBody>
                    <a:bodyPr/>
                    <a:lstStyle/>
                    <a:p>
                      <a:pPr>
                        <a:spcAft>
                          <a:spcPts val="0"/>
                        </a:spcAft>
                      </a:pPr>
                      <a:r>
                        <a:rPr lang="en-US" sz="3200">
                          <a:latin typeface="+mn-lt"/>
                          <a:ea typeface="Times New Roman"/>
                          <a:cs typeface="Times New Roman"/>
                        </a:rPr>
                        <a:t>14.72 </a:t>
                      </a:r>
                      <a:r>
                        <a:rPr lang="en-US" sz="3200" baseline="30000">
                          <a:latin typeface="+mn-lt"/>
                          <a:ea typeface="Times New Roman"/>
                          <a:cs typeface="Times New Roman"/>
                        </a:rPr>
                        <a:t>c</a:t>
                      </a:r>
                      <a:endParaRPr lang="pt-PT" sz="3200">
                        <a:latin typeface="+mn-lt"/>
                        <a:ea typeface="Times New Roman"/>
                        <a:cs typeface="Times New Roman"/>
                      </a:endParaRPr>
                    </a:p>
                  </a:txBody>
                  <a:tcPr marL="68580" marR="68580" marT="9525" marB="0" anchor="ctr">
                    <a:lnL>
                      <a:noFill/>
                    </a:lnL>
                    <a:lnR>
                      <a:noFill/>
                    </a:lnR>
                    <a:lnT w="12700" cap="flat" cmpd="sng" algn="ctr">
                      <a:solidFill>
                        <a:srgbClr val="000000"/>
                      </a:solidFill>
                      <a:prstDash val="dash"/>
                      <a:round/>
                      <a:headEnd type="none" w="med" len="med"/>
                      <a:tailEnd type="none" w="med" len="med"/>
                    </a:lnT>
                    <a:lnB>
                      <a:noFill/>
                    </a:lnB>
                  </a:tcPr>
                </a:tc>
                <a:tc hMerge="1">
                  <a:txBody>
                    <a:bodyPr/>
                    <a:lstStyle/>
                    <a:p>
                      <a:endParaRPr lang="pt-PT"/>
                    </a:p>
                  </a:txBody>
                  <a:tcPr/>
                </a:tc>
                <a:tc gridSpan="2">
                  <a:txBody>
                    <a:bodyPr/>
                    <a:lstStyle/>
                    <a:p>
                      <a:pPr>
                        <a:spcAft>
                          <a:spcPts val="0"/>
                        </a:spcAft>
                      </a:pPr>
                      <a:r>
                        <a:rPr lang="en-US" sz="3200">
                          <a:latin typeface="+mn-lt"/>
                          <a:ea typeface="Times New Roman"/>
                          <a:cs typeface="Times New Roman"/>
                        </a:rPr>
                        <a:t>1.02 </a:t>
                      </a:r>
                      <a:r>
                        <a:rPr lang="en-US" sz="3200" baseline="30000">
                          <a:latin typeface="+mn-lt"/>
                          <a:ea typeface="Times New Roman"/>
                          <a:cs typeface="Times New Roman"/>
                        </a:rPr>
                        <a:t>b</a:t>
                      </a:r>
                      <a:endParaRPr lang="pt-PT" sz="3200">
                        <a:latin typeface="+mn-lt"/>
                        <a:ea typeface="Times New Roman"/>
                        <a:cs typeface="Times New Roman"/>
                      </a:endParaRPr>
                    </a:p>
                  </a:txBody>
                  <a:tcPr marL="68580" marR="68580" marT="9525" marB="0" anchor="ctr">
                    <a:lnL>
                      <a:noFill/>
                    </a:lnL>
                    <a:lnR>
                      <a:noFill/>
                    </a:lnR>
                    <a:lnT w="12700" cap="flat" cmpd="sng" algn="ctr">
                      <a:solidFill>
                        <a:srgbClr val="000000"/>
                      </a:solidFill>
                      <a:prstDash val="dash"/>
                      <a:round/>
                      <a:headEnd type="none" w="med" len="med"/>
                      <a:tailEnd type="none" w="med" len="med"/>
                    </a:lnT>
                    <a:lnB>
                      <a:noFill/>
                    </a:lnB>
                  </a:tcPr>
                </a:tc>
                <a:tc hMerge="1">
                  <a:txBody>
                    <a:bodyPr/>
                    <a:lstStyle/>
                    <a:p>
                      <a:endParaRPr lang="pt-PT"/>
                    </a:p>
                  </a:txBody>
                  <a:tcPr/>
                </a:tc>
                <a:tc>
                  <a:txBody>
                    <a:bodyPr/>
                    <a:lstStyle/>
                    <a:p>
                      <a:pPr>
                        <a:spcAft>
                          <a:spcPts val="0"/>
                        </a:spcAft>
                      </a:pPr>
                      <a:r>
                        <a:rPr lang="en-US" sz="3200">
                          <a:latin typeface="+mn-lt"/>
                          <a:ea typeface="Times New Roman"/>
                          <a:cs typeface="Times New Roman"/>
                        </a:rPr>
                        <a:t>1.84 </a:t>
                      </a:r>
                      <a:r>
                        <a:rPr lang="en-US" sz="3200" baseline="30000">
                          <a:latin typeface="+mn-lt"/>
                          <a:ea typeface="Times New Roman"/>
                          <a:cs typeface="Times New Roman"/>
                        </a:rPr>
                        <a:t>c</a:t>
                      </a:r>
                      <a:endParaRPr lang="pt-PT" sz="3200">
                        <a:latin typeface="+mn-lt"/>
                        <a:ea typeface="Times New Roman"/>
                        <a:cs typeface="Times New Roman"/>
                      </a:endParaRPr>
                    </a:p>
                  </a:txBody>
                  <a:tcPr marL="68580" marR="68580" marT="9525" marB="0" anchor="ctr">
                    <a:lnL>
                      <a:noFill/>
                    </a:lnL>
                    <a:lnR>
                      <a:noFill/>
                    </a:lnR>
                    <a:lnT w="12700" cap="flat" cmpd="sng" algn="ctr">
                      <a:solidFill>
                        <a:srgbClr val="000000"/>
                      </a:solidFill>
                      <a:prstDash val="dash"/>
                      <a:round/>
                      <a:headEnd type="none" w="med" len="med"/>
                      <a:tailEnd type="none" w="med" len="med"/>
                    </a:lnT>
                    <a:lnB>
                      <a:noFill/>
                    </a:lnB>
                  </a:tcPr>
                </a:tc>
              </a:tr>
              <a:tr h="1197648">
                <a:tc gridSpan="2">
                  <a:txBody>
                    <a:bodyPr/>
                    <a:lstStyle/>
                    <a:p>
                      <a:pPr>
                        <a:spcBef>
                          <a:spcPts val="200"/>
                        </a:spcBef>
                        <a:spcAft>
                          <a:spcPts val="0"/>
                        </a:spcAft>
                      </a:pPr>
                      <a:r>
                        <a:rPr lang="en-US" sz="3200">
                          <a:latin typeface="+mn-lt"/>
                          <a:ea typeface="Times New Roman"/>
                          <a:cs typeface="Times New Roman"/>
                        </a:rPr>
                        <a:t>Grape skins</a:t>
                      </a:r>
                      <a:br>
                        <a:rPr lang="en-US" sz="3200">
                          <a:latin typeface="+mn-lt"/>
                          <a:ea typeface="Times New Roman"/>
                          <a:cs typeface="Times New Roman"/>
                        </a:rPr>
                      </a:br>
                      <a:r>
                        <a:rPr lang="en-US" sz="3200">
                          <a:latin typeface="+mn-lt"/>
                          <a:ea typeface="Times New Roman"/>
                          <a:cs typeface="Times New Roman"/>
                        </a:rPr>
                        <a:t>30</a:t>
                      </a:r>
                      <a:r>
                        <a:rPr lang="en-US" sz="3200">
                          <a:solidFill>
                            <a:srgbClr val="000000"/>
                          </a:solidFill>
                          <a:latin typeface="+mn-lt"/>
                          <a:ea typeface="Times New Roman"/>
                          <a:cs typeface="Times New Roman"/>
                        </a:rPr>
                        <a:t> g L</a:t>
                      </a:r>
                      <a:r>
                        <a:rPr lang="en-US" sz="3200" baseline="30000">
                          <a:solidFill>
                            <a:srgbClr val="000000"/>
                          </a:solidFill>
                          <a:latin typeface="+mn-lt"/>
                          <a:ea typeface="Times New Roman"/>
                          <a:cs typeface="Times New Roman"/>
                        </a:rPr>
                        <a:t>–1</a:t>
                      </a:r>
                      <a:endParaRPr lang="pt-PT" sz="3200">
                        <a:latin typeface="+mn-lt"/>
                        <a:ea typeface="Times New Roman"/>
                        <a:cs typeface="Times New Roman"/>
                      </a:endParaRPr>
                    </a:p>
                  </a:txBody>
                  <a:tcPr marL="0" marR="0" marT="9525" marB="0">
                    <a:lnL>
                      <a:noFill/>
                    </a:lnL>
                    <a:lnR>
                      <a:noFill/>
                    </a:lnR>
                    <a:lnT>
                      <a:noFill/>
                    </a:lnT>
                    <a:lnB>
                      <a:noFill/>
                    </a:lnB>
                  </a:tcPr>
                </a:tc>
                <a:tc hMerge="1">
                  <a:txBody>
                    <a:bodyPr/>
                    <a:lstStyle/>
                    <a:p>
                      <a:endParaRPr lang="pt-PT"/>
                    </a:p>
                  </a:txBody>
                  <a:tcPr/>
                </a:tc>
                <a:tc gridSpan="2">
                  <a:txBody>
                    <a:bodyPr/>
                    <a:lstStyle/>
                    <a:p>
                      <a:pPr>
                        <a:spcAft>
                          <a:spcPts val="0"/>
                        </a:spcAft>
                      </a:pPr>
                      <a:r>
                        <a:rPr lang="en-US" sz="3200">
                          <a:latin typeface="+mn-lt"/>
                          <a:ea typeface="Times New Roman"/>
                          <a:cs typeface="Times New Roman"/>
                        </a:rPr>
                        <a:t>108.8 </a:t>
                      </a:r>
                      <a:r>
                        <a:rPr lang="en-US" sz="3200" baseline="30000">
                          <a:latin typeface="+mn-lt"/>
                          <a:ea typeface="Times New Roman"/>
                          <a:cs typeface="Times New Roman"/>
                        </a:rPr>
                        <a:t>a</a:t>
                      </a:r>
                      <a:endParaRPr lang="pt-PT" sz="3200">
                        <a:latin typeface="+mn-lt"/>
                        <a:ea typeface="Times New Roman"/>
                        <a:cs typeface="Times New Roman"/>
                      </a:endParaRPr>
                    </a:p>
                  </a:txBody>
                  <a:tcPr marL="68580" marR="68580" marT="9525" marB="0" anchor="ctr">
                    <a:lnL>
                      <a:noFill/>
                    </a:lnL>
                    <a:lnR>
                      <a:noFill/>
                    </a:lnR>
                    <a:lnT>
                      <a:noFill/>
                    </a:lnT>
                    <a:lnB>
                      <a:noFill/>
                    </a:lnB>
                  </a:tcPr>
                </a:tc>
                <a:tc hMerge="1">
                  <a:txBody>
                    <a:bodyPr/>
                    <a:lstStyle/>
                    <a:p>
                      <a:endParaRPr lang="pt-PT"/>
                    </a:p>
                  </a:txBody>
                  <a:tcPr/>
                </a:tc>
                <a:tc gridSpan="2">
                  <a:txBody>
                    <a:bodyPr/>
                    <a:lstStyle/>
                    <a:p>
                      <a:pPr>
                        <a:spcAft>
                          <a:spcPts val="0"/>
                        </a:spcAft>
                      </a:pPr>
                      <a:r>
                        <a:rPr lang="en-US" sz="3200">
                          <a:latin typeface="+mn-lt"/>
                          <a:ea typeface="Times New Roman"/>
                          <a:cs typeface="Times New Roman"/>
                        </a:rPr>
                        <a:t>14.07 </a:t>
                      </a:r>
                      <a:r>
                        <a:rPr lang="en-US" sz="3200" baseline="30000">
                          <a:latin typeface="+mn-lt"/>
                          <a:ea typeface="Times New Roman"/>
                          <a:cs typeface="Times New Roman"/>
                        </a:rPr>
                        <a:t>c</a:t>
                      </a:r>
                      <a:endParaRPr lang="pt-PT" sz="3200">
                        <a:latin typeface="+mn-lt"/>
                        <a:ea typeface="Times New Roman"/>
                        <a:cs typeface="Times New Roman"/>
                      </a:endParaRPr>
                    </a:p>
                  </a:txBody>
                  <a:tcPr marL="68580" marR="68580" marT="9525" marB="0" anchor="ctr">
                    <a:lnL>
                      <a:noFill/>
                    </a:lnL>
                    <a:lnR>
                      <a:noFill/>
                    </a:lnR>
                    <a:lnT>
                      <a:noFill/>
                    </a:lnT>
                    <a:lnB>
                      <a:noFill/>
                    </a:lnB>
                  </a:tcPr>
                </a:tc>
                <a:tc hMerge="1">
                  <a:txBody>
                    <a:bodyPr/>
                    <a:lstStyle/>
                    <a:p>
                      <a:endParaRPr lang="pt-PT"/>
                    </a:p>
                  </a:txBody>
                  <a:tcPr/>
                </a:tc>
                <a:tc gridSpan="2">
                  <a:txBody>
                    <a:bodyPr/>
                    <a:lstStyle/>
                    <a:p>
                      <a:pPr>
                        <a:spcAft>
                          <a:spcPts val="0"/>
                        </a:spcAft>
                      </a:pPr>
                      <a:r>
                        <a:rPr lang="en-US" sz="3200">
                          <a:latin typeface="+mn-lt"/>
                          <a:ea typeface="Times New Roman"/>
                          <a:cs typeface="Times New Roman"/>
                        </a:rPr>
                        <a:t>1.05 </a:t>
                      </a:r>
                      <a:r>
                        <a:rPr lang="en-US" sz="3200" baseline="30000">
                          <a:latin typeface="+mn-lt"/>
                          <a:ea typeface="Times New Roman"/>
                          <a:cs typeface="Times New Roman"/>
                        </a:rPr>
                        <a:t>b</a:t>
                      </a:r>
                      <a:endParaRPr lang="pt-PT" sz="3200">
                        <a:latin typeface="+mn-lt"/>
                        <a:ea typeface="Times New Roman"/>
                        <a:cs typeface="Times New Roman"/>
                      </a:endParaRPr>
                    </a:p>
                  </a:txBody>
                  <a:tcPr marL="68580" marR="68580" marT="9525" marB="0" anchor="ctr">
                    <a:lnL>
                      <a:noFill/>
                    </a:lnL>
                    <a:lnR>
                      <a:noFill/>
                    </a:lnR>
                    <a:lnT>
                      <a:noFill/>
                    </a:lnT>
                    <a:lnB>
                      <a:noFill/>
                    </a:lnB>
                  </a:tcPr>
                </a:tc>
                <a:tc hMerge="1">
                  <a:txBody>
                    <a:bodyPr/>
                    <a:lstStyle/>
                    <a:p>
                      <a:endParaRPr lang="pt-PT"/>
                    </a:p>
                  </a:txBody>
                  <a:tcPr/>
                </a:tc>
                <a:tc>
                  <a:txBody>
                    <a:bodyPr/>
                    <a:lstStyle/>
                    <a:p>
                      <a:pPr>
                        <a:spcAft>
                          <a:spcPts val="0"/>
                        </a:spcAft>
                      </a:pPr>
                      <a:r>
                        <a:rPr lang="en-US" sz="3200" dirty="0">
                          <a:latin typeface="+mn-lt"/>
                          <a:ea typeface="Times New Roman"/>
                          <a:cs typeface="Times New Roman"/>
                        </a:rPr>
                        <a:t>1.76 </a:t>
                      </a:r>
                      <a:r>
                        <a:rPr lang="en-US" sz="3200" baseline="30000" dirty="0">
                          <a:latin typeface="+mn-lt"/>
                          <a:ea typeface="Times New Roman"/>
                          <a:cs typeface="Times New Roman"/>
                        </a:rPr>
                        <a:t>c</a:t>
                      </a:r>
                      <a:endParaRPr lang="pt-PT" sz="3200" dirty="0">
                        <a:latin typeface="+mn-lt"/>
                        <a:ea typeface="Times New Roman"/>
                        <a:cs typeface="Times New Roman"/>
                      </a:endParaRPr>
                    </a:p>
                  </a:txBody>
                  <a:tcPr marL="68580" marR="68580" marT="9525" marB="0" anchor="ctr">
                    <a:lnL>
                      <a:noFill/>
                    </a:lnL>
                    <a:lnR>
                      <a:noFill/>
                    </a:lnR>
                    <a:lnT>
                      <a:noFill/>
                    </a:lnT>
                    <a:lnB>
                      <a:noFill/>
                    </a:lnB>
                  </a:tcPr>
                </a:tc>
              </a:tr>
              <a:tr h="981519">
                <a:tc gridSpan="2">
                  <a:txBody>
                    <a:bodyPr/>
                    <a:lstStyle/>
                    <a:p>
                      <a:pPr>
                        <a:spcBef>
                          <a:spcPts val="200"/>
                        </a:spcBef>
                        <a:spcAft>
                          <a:spcPts val="0"/>
                        </a:spcAft>
                      </a:pPr>
                      <a:r>
                        <a:rPr lang="en-US" sz="3200" dirty="0">
                          <a:latin typeface="+mn-lt"/>
                          <a:ea typeface="Times New Roman"/>
                          <a:cs typeface="Times New Roman"/>
                        </a:rPr>
                        <a:t>Grape stems</a:t>
                      </a:r>
                      <a:br>
                        <a:rPr lang="en-US" sz="3200" dirty="0">
                          <a:latin typeface="+mn-lt"/>
                          <a:ea typeface="Times New Roman"/>
                          <a:cs typeface="Times New Roman"/>
                        </a:rPr>
                      </a:br>
                      <a:r>
                        <a:rPr lang="en-US" sz="3200" dirty="0">
                          <a:latin typeface="+mn-lt"/>
                          <a:ea typeface="Times New Roman"/>
                          <a:cs typeface="Times New Roman"/>
                        </a:rPr>
                        <a:t>30</a:t>
                      </a:r>
                      <a:r>
                        <a:rPr lang="en-US" sz="3200" dirty="0">
                          <a:solidFill>
                            <a:srgbClr val="000000"/>
                          </a:solidFill>
                          <a:latin typeface="+mn-lt"/>
                          <a:ea typeface="Times New Roman"/>
                          <a:cs typeface="Times New Roman"/>
                        </a:rPr>
                        <a:t> g L</a:t>
                      </a:r>
                      <a:r>
                        <a:rPr lang="en-US" sz="3200" baseline="30000" dirty="0">
                          <a:solidFill>
                            <a:srgbClr val="000000"/>
                          </a:solidFill>
                          <a:latin typeface="+mn-lt"/>
                          <a:ea typeface="Times New Roman"/>
                          <a:cs typeface="Times New Roman"/>
                        </a:rPr>
                        <a:t>–1</a:t>
                      </a:r>
                      <a:endParaRPr lang="pt-PT" sz="3200" dirty="0">
                        <a:latin typeface="+mn-lt"/>
                        <a:ea typeface="Times New Roman"/>
                        <a:cs typeface="Times New Roman"/>
                      </a:endParaRPr>
                    </a:p>
                  </a:txBody>
                  <a:tcPr marL="0" marR="0" marT="9525"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pt-PT"/>
                    </a:p>
                  </a:txBody>
                  <a:tcPr/>
                </a:tc>
                <a:tc gridSpan="2">
                  <a:txBody>
                    <a:bodyPr/>
                    <a:lstStyle/>
                    <a:p>
                      <a:pPr>
                        <a:spcAft>
                          <a:spcPts val="0"/>
                        </a:spcAft>
                      </a:pPr>
                      <a:r>
                        <a:rPr lang="en-US" sz="3200">
                          <a:latin typeface="+mn-lt"/>
                          <a:ea typeface="Times New Roman"/>
                          <a:cs typeface="Times New Roman"/>
                        </a:rPr>
                        <a:t>40.7 </a:t>
                      </a:r>
                      <a:r>
                        <a:rPr lang="en-US" sz="3200" baseline="30000">
                          <a:latin typeface="+mn-lt"/>
                          <a:ea typeface="Times New Roman"/>
                          <a:cs typeface="Times New Roman"/>
                        </a:rPr>
                        <a:t>b</a:t>
                      </a:r>
                      <a:r>
                        <a:rPr lang="en-US" sz="3200">
                          <a:latin typeface="+mn-lt"/>
                          <a:ea typeface="Times New Roman"/>
                          <a:cs typeface="Times New Roman"/>
                        </a:rPr>
                        <a:t> </a:t>
                      </a:r>
                      <a:endParaRPr lang="pt-PT" sz="3200">
                        <a:latin typeface="+mn-lt"/>
                        <a:ea typeface="Times New Roman"/>
                        <a:cs typeface="Times New Roman"/>
                      </a:endParaRPr>
                    </a:p>
                  </a:txBody>
                  <a:tcPr marL="68580" marR="68580" marT="9525"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pt-PT"/>
                    </a:p>
                  </a:txBody>
                  <a:tcPr/>
                </a:tc>
                <a:tc gridSpan="2">
                  <a:txBody>
                    <a:bodyPr/>
                    <a:lstStyle/>
                    <a:p>
                      <a:pPr>
                        <a:spcAft>
                          <a:spcPts val="0"/>
                        </a:spcAft>
                      </a:pPr>
                      <a:r>
                        <a:rPr lang="en-US" sz="3200">
                          <a:latin typeface="+mn-lt"/>
                          <a:ea typeface="Times New Roman"/>
                          <a:cs typeface="Times New Roman"/>
                        </a:rPr>
                        <a:t>14.68 </a:t>
                      </a:r>
                      <a:r>
                        <a:rPr lang="en-US" sz="3200" baseline="30000">
                          <a:latin typeface="+mn-lt"/>
                          <a:ea typeface="Times New Roman"/>
                          <a:cs typeface="Times New Roman"/>
                        </a:rPr>
                        <a:t>c</a:t>
                      </a:r>
                      <a:r>
                        <a:rPr lang="en-US" sz="3200">
                          <a:latin typeface="+mn-lt"/>
                          <a:ea typeface="Times New Roman"/>
                          <a:cs typeface="Times New Roman"/>
                        </a:rPr>
                        <a:t> </a:t>
                      </a:r>
                      <a:endParaRPr lang="pt-PT" sz="3200">
                        <a:latin typeface="+mn-lt"/>
                        <a:ea typeface="Times New Roman"/>
                        <a:cs typeface="Times New Roman"/>
                      </a:endParaRPr>
                    </a:p>
                  </a:txBody>
                  <a:tcPr marL="68580" marR="68580" marT="9525"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pt-PT"/>
                    </a:p>
                  </a:txBody>
                  <a:tcPr/>
                </a:tc>
                <a:tc gridSpan="2">
                  <a:txBody>
                    <a:bodyPr/>
                    <a:lstStyle/>
                    <a:p>
                      <a:pPr>
                        <a:spcAft>
                          <a:spcPts val="0"/>
                        </a:spcAft>
                      </a:pPr>
                      <a:r>
                        <a:rPr lang="en-US" sz="3200">
                          <a:latin typeface="+mn-lt"/>
                          <a:ea typeface="Times New Roman"/>
                          <a:cs typeface="Times New Roman"/>
                        </a:rPr>
                        <a:t>1.09 </a:t>
                      </a:r>
                      <a:r>
                        <a:rPr lang="en-US" sz="3200" baseline="30000">
                          <a:latin typeface="+mn-lt"/>
                          <a:ea typeface="Times New Roman"/>
                          <a:cs typeface="Times New Roman"/>
                        </a:rPr>
                        <a:t>b</a:t>
                      </a:r>
                      <a:r>
                        <a:rPr lang="en-US" sz="3200">
                          <a:latin typeface="+mn-lt"/>
                          <a:ea typeface="Times New Roman"/>
                          <a:cs typeface="Times New Roman"/>
                        </a:rPr>
                        <a:t> </a:t>
                      </a:r>
                      <a:endParaRPr lang="pt-PT" sz="3200">
                        <a:latin typeface="+mn-lt"/>
                        <a:ea typeface="Times New Roman"/>
                        <a:cs typeface="Times New Roman"/>
                      </a:endParaRPr>
                    </a:p>
                  </a:txBody>
                  <a:tcPr marL="68580" marR="68580" marT="9525"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pt-PT"/>
                    </a:p>
                  </a:txBody>
                  <a:tcPr/>
                </a:tc>
                <a:tc>
                  <a:txBody>
                    <a:bodyPr/>
                    <a:lstStyle/>
                    <a:p>
                      <a:pPr>
                        <a:spcAft>
                          <a:spcPts val="0"/>
                        </a:spcAft>
                      </a:pPr>
                      <a:r>
                        <a:rPr lang="en-US" sz="3200" dirty="0">
                          <a:latin typeface="+mn-lt"/>
                          <a:ea typeface="Times New Roman"/>
                          <a:cs typeface="Times New Roman"/>
                        </a:rPr>
                        <a:t>1.83 </a:t>
                      </a:r>
                      <a:r>
                        <a:rPr lang="en-US" sz="3200" baseline="30000" dirty="0">
                          <a:latin typeface="+mn-lt"/>
                          <a:ea typeface="Times New Roman"/>
                          <a:cs typeface="Times New Roman"/>
                        </a:rPr>
                        <a:t>c</a:t>
                      </a:r>
                      <a:r>
                        <a:rPr lang="en-US" sz="3200" dirty="0">
                          <a:latin typeface="+mn-lt"/>
                          <a:ea typeface="Times New Roman"/>
                          <a:cs typeface="Times New Roman"/>
                        </a:rPr>
                        <a:t> </a:t>
                      </a:r>
                      <a:endParaRPr lang="pt-PT" sz="3200" dirty="0">
                        <a:latin typeface="+mn-lt"/>
                        <a:ea typeface="Times New Roman"/>
                        <a:cs typeface="Times New Roman"/>
                      </a:endParaRPr>
                    </a:p>
                  </a:txBody>
                  <a:tcPr marL="68580" marR="68580" marT="9525"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18" name="CaixaDeTexto 17"/>
          <p:cNvSpPr txBox="1"/>
          <p:nvPr/>
        </p:nvSpPr>
        <p:spPr>
          <a:xfrm>
            <a:off x="14779526" y="19316451"/>
            <a:ext cx="12817424" cy="12865060"/>
          </a:xfrm>
          <a:prstGeom prst="rect">
            <a:avLst/>
          </a:prstGeom>
          <a:noFill/>
        </p:spPr>
        <p:txBody>
          <a:bodyPr wrap="square" rtlCol="0">
            <a:spAutoFit/>
          </a:bodyPr>
          <a:lstStyle/>
          <a:p>
            <a:pPr algn="just" defTabSz="2952750">
              <a:spcBef>
                <a:spcPts val="600"/>
              </a:spcBef>
            </a:pPr>
            <a:r>
              <a:rPr lang="en-US" dirty="0" smtClean="0"/>
              <a:t>All the fermentation runs with immobilized cells had high percentage of malic acid conversion (&gt; 78 %). Fermentations in presence of 30 g L</a:t>
            </a:r>
            <a:r>
              <a:rPr lang="en-US" baseline="30000" dirty="0" smtClean="0"/>
              <a:t>–1</a:t>
            </a:r>
            <a:r>
              <a:rPr lang="en-US" dirty="0" smtClean="0"/>
              <a:t> of grape skin showed the highest percentage of malic acid conversion (91 %), while the lowest value (78 %) was detected for fermentations in presence of 10 g L</a:t>
            </a:r>
            <a:r>
              <a:rPr lang="en-US" baseline="30000" dirty="0" smtClean="0"/>
              <a:t>–1</a:t>
            </a:r>
            <a:r>
              <a:rPr lang="en-US" dirty="0" smtClean="0"/>
              <a:t> of corn cobs. </a:t>
            </a:r>
          </a:p>
          <a:p>
            <a:pPr algn="just" defTabSz="2952750">
              <a:spcBef>
                <a:spcPts val="600"/>
              </a:spcBef>
            </a:pPr>
            <a:r>
              <a:rPr lang="en-US" dirty="0" smtClean="0"/>
              <a:t>Corn cobs and grape skins in amounts of 30 g L</a:t>
            </a:r>
            <a:r>
              <a:rPr lang="en-US" baseline="30000" dirty="0" smtClean="0"/>
              <a:t>–1</a:t>
            </a:r>
            <a:r>
              <a:rPr lang="en-US" dirty="0" smtClean="0"/>
              <a:t> were the best support materials for </a:t>
            </a:r>
            <a:r>
              <a:rPr lang="en-US" i="1" dirty="0" smtClean="0"/>
              <a:t>O. oeni </a:t>
            </a:r>
            <a:r>
              <a:rPr lang="en-US" dirty="0" smtClean="0"/>
              <a:t>immobilization, since they immobilized the highest amount of cells (111.0 mg g</a:t>
            </a:r>
            <a:r>
              <a:rPr lang="en-US" baseline="30000" dirty="0" smtClean="0"/>
              <a:t>–1</a:t>
            </a:r>
            <a:r>
              <a:rPr lang="en-US" dirty="0" smtClean="0"/>
              <a:t> and 108.8 mg g</a:t>
            </a:r>
            <a:r>
              <a:rPr lang="en-US" baseline="30000" dirty="0" smtClean="0"/>
              <a:t>–1</a:t>
            </a:r>
            <a:r>
              <a:rPr lang="en-US" dirty="0" smtClean="0"/>
              <a:t>, respectively). How-ever, fermentation with cells immobilized on</a:t>
            </a:r>
            <a:br>
              <a:rPr lang="en-US" dirty="0" smtClean="0"/>
            </a:br>
            <a:r>
              <a:rPr lang="en-US" dirty="0" smtClean="0"/>
              <a:t>10 g L</a:t>
            </a:r>
            <a:r>
              <a:rPr lang="en-US" baseline="30000" dirty="0" smtClean="0"/>
              <a:t>–1</a:t>
            </a:r>
            <a:r>
              <a:rPr lang="en-US" dirty="0" smtClean="0"/>
              <a:t> of corn cobs and grape stems gave higher productivity in lactic acid, </a:t>
            </a:r>
            <a:r>
              <a:rPr lang="en-US" i="1" dirty="0" err="1" smtClean="0"/>
              <a:t>Q</a:t>
            </a:r>
            <a:r>
              <a:rPr lang="en-US" baseline="-25000" dirty="0" err="1" smtClean="0"/>
              <a:t>p</a:t>
            </a:r>
            <a:r>
              <a:rPr lang="en-US" dirty="0" smtClean="0"/>
              <a:t> (4.06 g L</a:t>
            </a:r>
            <a:r>
              <a:rPr lang="en-US" baseline="30000" dirty="0" smtClean="0"/>
              <a:t>–1</a:t>
            </a:r>
            <a:r>
              <a:rPr lang="en-US" dirty="0" smtClean="0"/>
              <a:t> h</a:t>
            </a:r>
            <a:r>
              <a:rPr lang="en-US" baseline="30000" dirty="0" smtClean="0"/>
              <a:t>–1</a:t>
            </a:r>
            <a:r>
              <a:rPr lang="en-US" dirty="0" smtClean="0"/>
              <a:t> and 4.03 g L</a:t>
            </a:r>
            <a:r>
              <a:rPr lang="en-US" baseline="30000" dirty="0" smtClean="0"/>
              <a:t>–1</a:t>
            </a:r>
            <a:r>
              <a:rPr lang="en-US" dirty="0" smtClean="0"/>
              <a:t> h</a:t>
            </a:r>
            <a:r>
              <a:rPr lang="en-US" baseline="30000" dirty="0" smtClean="0"/>
              <a:t>–1</a:t>
            </a:r>
            <a:r>
              <a:rPr lang="en-US" dirty="0" smtClean="0"/>
              <a:t>, respectively); and the cells immobilized on 10 g L</a:t>
            </a:r>
            <a:r>
              <a:rPr lang="en-US" baseline="30000" dirty="0" smtClean="0"/>
              <a:t>–1</a:t>
            </a:r>
            <a:r>
              <a:rPr lang="en-US" dirty="0" smtClean="0"/>
              <a:t> of grape skins provided the highest lactic acid yield of 2.01 g </a:t>
            </a:r>
            <a:r>
              <a:rPr lang="en-US" dirty="0" err="1" smtClean="0"/>
              <a:t>g</a:t>
            </a:r>
            <a:r>
              <a:rPr lang="en-US" baseline="30000" dirty="0" smtClean="0"/>
              <a:t>–1</a:t>
            </a:r>
            <a:r>
              <a:rPr lang="en-US" dirty="0" smtClean="0"/>
              <a:t>. As a whole, fermentations with bacteria immobilized on 10 g L</a:t>
            </a:r>
            <a:r>
              <a:rPr lang="en-US" baseline="30000" dirty="0" smtClean="0"/>
              <a:t>–1</a:t>
            </a:r>
            <a:r>
              <a:rPr lang="en-US" dirty="0" smtClean="0"/>
              <a:t> support yielded more significant concentrations of lactic acid. Additionally, malic acid consumption was faster in the fermentations with immobilized cells compared to fermentations with free cells, except for the assays with 10 g L</a:t>
            </a:r>
            <a:r>
              <a:rPr lang="en-US" baseline="30000" dirty="0" smtClean="0"/>
              <a:t>–1</a:t>
            </a:r>
            <a:r>
              <a:rPr lang="en-US" dirty="0" smtClean="0"/>
              <a:t> of grape skins (Figure 1). Figure 2 shows images of the bacteria immobilized on the support materials.</a:t>
            </a:r>
            <a:endParaRPr lang="pt-PT" dirty="0" smtClean="0"/>
          </a:p>
          <a:p>
            <a:pPr algn="just" defTabSz="2952750">
              <a:spcBef>
                <a:spcPts val="600"/>
              </a:spcBef>
            </a:pPr>
            <a:endParaRPr lang="en-US" dirty="0" smtClean="0"/>
          </a:p>
          <a:p>
            <a:pPr algn="just" defTabSz="2952750">
              <a:spcBef>
                <a:spcPts val="600"/>
              </a:spcBef>
            </a:pPr>
            <a:endParaRPr lang="en-US" dirty="0" smtClean="0"/>
          </a:p>
          <a:p>
            <a:pPr algn="just" defTabSz="2952750">
              <a:spcBef>
                <a:spcPts val="600"/>
              </a:spcBef>
            </a:pPr>
            <a:endParaRPr lang="en-US" dirty="0" smtClean="0"/>
          </a:p>
          <a:p>
            <a:pPr algn="just" defTabSz="2952750">
              <a:spcBef>
                <a:spcPts val="600"/>
              </a:spcBef>
            </a:pPr>
            <a:endParaRPr lang="en-US" dirty="0" smtClean="0"/>
          </a:p>
          <a:p>
            <a:pPr algn="just" defTabSz="2952750">
              <a:spcBef>
                <a:spcPts val="600"/>
              </a:spcBef>
            </a:pPr>
            <a:endParaRPr lang="en-US" dirty="0" smtClean="0"/>
          </a:p>
          <a:p>
            <a:pPr algn="just" defTabSz="2952750">
              <a:spcBef>
                <a:spcPts val="600"/>
              </a:spcBef>
            </a:pPr>
            <a:endParaRPr lang="pt-PT" dirty="0" smtClean="0"/>
          </a:p>
        </p:txBody>
      </p:sp>
      <p:sp>
        <p:nvSpPr>
          <p:cNvPr id="21" name="CaixaDeTexto 20"/>
          <p:cNvSpPr txBox="1"/>
          <p:nvPr/>
        </p:nvSpPr>
        <p:spPr>
          <a:xfrm>
            <a:off x="29613174" y="21764723"/>
            <a:ext cx="12097344" cy="584775"/>
          </a:xfrm>
          <a:prstGeom prst="rect">
            <a:avLst/>
          </a:prstGeom>
          <a:noFill/>
        </p:spPr>
        <p:txBody>
          <a:bodyPr wrap="square" rtlCol="0">
            <a:spAutoFit/>
          </a:bodyPr>
          <a:lstStyle/>
          <a:p>
            <a:endParaRPr lang="pt-PT" dirty="0"/>
          </a:p>
        </p:txBody>
      </p:sp>
      <p:sp>
        <p:nvSpPr>
          <p:cNvPr id="34" name="CaixaDeTexto 33"/>
          <p:cNvSpPr txBox="1"/>
          <p:nvPr/>
        </p:nvSpPr>
        <p:spPr>
          <a:xfrm>
            <a:off x="28173014" y="18524363"/>
            <a:ext cx="13177464" cy="3539430"/>
          </a:xfrm>
          <a:prstGeom prst="rect">
            <a:avLst/>
          </a:prstGeom>
          <a:noFill/>
        </p:spPr>
        <p:txBody>
          <a:bodyPr wrap="square" rtlCol="0">
            <a:spAutoFit/>
          </a:bodyPr>
          <a:lstStyle/>
          <a:p>
            <a:pPr algn="just"/>
            <a:r>
              <a:rPr lang="en-US" dirty="0" smtClean="0"/>
              <a:t>These results are of great interest since demonstrated that all the evaluated support materials may be used without any pretreatment since these materials are new materials for the immobilization of </a:t>
            </a:r>
            <a:r>
              <a:rPr lang="en-US" i="1" dirty="0" smtClean="0"/>
              <a:t>Oenococcus</a:t>
            </a:r>
            <a:r>
              <a:rPr lang="en-US" dirty="0" smtClean="0"/>
              <a:t> </a:t>
            </a:r>
            <a:r>
              <a:rPr lang="en-US" i="1" dirty="0" smtClean="0"/>
              <a:t>oeni </a:t>
            </a:r>
            <a:r>
              <a:rPr lang="en-US" dirty="0" smtClean="0"/>
              <a:t>during MLF. As these materials are agricultural and wine industry wastes, their use for cells immobilization could be an alternative for their application and valorization.</a:t>
            </a:r>
            <a:endParaRPr lang="pt-PT" dirty="0" smtClean="0"/>
          </a:p>
          <a:p>
            <a:pPr algn="just"/>
            <a:endParaRPr lang="pt-PT" dirty="0"/>
          </a:p>
        </p:txBody>
      </p:sp>
      <p:grpSp>
        <p:nvGrpSpPr>
          <p:cNvPr id="42" name="Grupo 41"/>
          <p:cNvGrpSpPr/>
          <p:nvPr/>
        </p:nvGrpSpPr>
        <p:grpSpPr>
          <a:xfrm>
            <a:off x="28245022" y="21692715"/>
            <a:ext cx="6419280" cy="4464496"/>
            <a:chOff x="36389245" y="23924963"/>
            <a:chExt cx="6419280" cy="4464496"/>
          </a:xfrm>
        </p:grpSpPr>
        <p:pic>
          <p:nvPicPr>
            <p:cNvPr id="1047" name="Imagem 1" descr="C:\Users\Lg\Documents\Zlatina\PhD\Fotos\1fev11bacteria\C1.immo.12h.TiF"/>
            <p:cNvPicPr>
              <a:picLocks noChangeAspect="1" noChangeArrowheads="1"/>
            </p:cNvPicPr>
            <p:nvPr/>
          </p:nvPicPr>
          <p:blipFill>
            <a:blip r:embed="rId6" cstate="print"/>
            <a:srcRect/>
            <a:stretch>
              <a:fillRect/>
            </a:stretch>
          </p:blipFill>
          <p:spPr bwMode="auto">
            <a:xfrm>
              <a:off x="36389245" y="23996971"/>
              <a:ext cx="6419280" cy="4392488"/>
            </a:xfrm>
            <a:prstGeom prst="rect">
              <a:avLst/>
            </a:prstGeom>
            <a:noFill/>
            <a:ln w="9525">
              <a:noFill/>
              <a:miter lim="800000"/>
              <a:headEnd/>
              <a:tailEnd/>
            </a:ln>
          </p:spPr>
        </p:pic>
        <p:sp>
          <p:nvSpPr>
            <p:cNvPr id="41" name="CaixaDeTexto 40"/>
            <p:cNvSpPr txBox="1"/>
            <p:nvPr/>
          </p:nvSpPr>
          <p:spPr>
            <a:xfrm>
              <a:off x="42160453" y="23924963"/>
              <a:ext cx="648072" cy="584775"/>
            </a:xfrm>
            <a:prstGeom prst="rect">
              <a:avLst/>
            </a:prstGeom>
            <a:noFill/>
          </p:spPr>
          <p:txBody>
            <a:bodyPr wrap="square" rtlCol="0">
              <a:spAutoFit/>
            </a:bodyPr>
            <a:lstStyle/>
            <a:p>
              <a:r>
                <a:rPr lang="pt-PT" b="1" dirty="0" smtClean="0">
                  <a:solidFill>
                    <a:schemeClr val="bg1"/>
                  </a:solidFill>
                </a:rPr>
                <a:t>A</a:t>
              </a:r>
              <a:endParaRPr lang="pt-PT" b="1" dirty="0">
                <a:solidFill>
                  <a:schemeClr val="bg1"/>
                </a:solidFill>
              </a:endParaRPr>
            </a:p>
          </p:txBody>
        </p:sp>
      </p:grpSp>
      <p:grpSp>
        <p:nvGrpSpPr>
          <p:cNvPr id="45" name="Grupo 44"/>
          <p:cNvGrpSpPr/>
          <p:nvPr/>
        </p:nvGrpSpPr>
        <p:grpSpPr>
          <a:xfrm>
            <a:off x="31557390" y="22628819"/>
            <a:ext cx="6245118" cy="4290848"/>
            <a:chOff x="31557390" y="20684603"/>
            <a:chExt cx="6245118" cy="4290848"/>
          </a:xfrm>
        </p:grpSpPr>
        <p:pic>
          <p:nvPicPr>
            <p:cNvPr id="1048" name="Imagem 2" descr="C:\Users\Lg\Documents\Zlatina\PhD\Fotos\1fev11bacteria\E1.imm.12h.TiF"/>
            <p:cNvPicPr>
              <a:picLocks noChangeAspect="1" noChangeArrowheads="1"/>
            </p:cNvPicPr>
            <p:nvPr/>
          </p:nvPicPr>
          <p:blipFill>
            <a:blip r:embed="rId7" cstate="print"/>
            <a:srcRect/>
            <a:stretch>
              <a:fillRect/>
            </a:stretch>
          </p:blipFill>
          <p:spPr bwMode="auto">
            <a:xfrm>
              <a:off x="31557390" y="20684603"/>
              <a:ext cx="6245118" cy="4290848"/>
            </a:xfrm>
            <a:prstGeom prst="rect">
              <a:avLst/>
            </a:prstGeom>
            <a:noFill/>
            <a:ln w="9525">
              <a:noFill/>
              <a:miter lim="800000"/>
              <a:headEnd/>
              <a:tailEnd/>
            </a:ln>
          </p:spPr>
        </p:pic>
        <p:sp>
          <p:nvSpPr>
            <p:cNvPr id="44" name="CaixaDeTexto 43"/>
            <p:cNvSpPr txBox="1"/>
            <p:nvPr/>
          </p:nvSpPr>
          <p:spPr>
            <a:xfrm>
              <a:off x="37029998" y="20684603"/>
              <a:ext cx="648072" cy="584775"/>
            </a:xfrm>
            <a:prstGeom prst="rect">
              <a:avLst/>
            </a:prstGeom>
            <a:noFill/>
          </p:spPr>
          <p:txBody>
            <a:bodyPr wrap="square" rtlCol="0">
              <a:spAutoFit/>
            </a:bodyPr>
            <a:lstStyle/>
            <a:p>
              <a:r>
                <a:rPr lang="pt-PT" b="1" dirty="0" smtClean="0">
                  <a:solidFill>
                    <a:schemeClr val="bg1"/>
                  </a:solidFill>
                </a:rPr>
                <a:t>B</a:t>
              </a:r>
              <a:endParaRPr lang="pt-PT" b="1" dirty="0">
                <a:solidFill>
                  <a:schemeClr val="bg1"/>
                </a:solidFill>
              </a:endParaRPr>
            </a:p>
          </p:txBody>
        </p:sp>
      </p:grpSp>
      <p:grpSp>
        <p:nvGrpSpPr>
          <p:cNvPr id="39" name="Grupo 38"/>
          <p:cNvGrpSpPr/>
          <p:nvPr/>
        </p:nvGrpSpPr>
        <p:grpSpPr>
          <a:xfrm>
            <a:off x="35373814" y="23348899"/>
            <a:ext cx="6266043" cy="4410795"/>
            <a:chOff x="29469158" y="24140987"/>
            <a:chExt cx="6266043" cy="4410795"/>
          </a:xfrm>
        </p:grpSpPr>
        <p:pic>
          <p:nvPicPr>
            <p:cNvPr id="1046" name="Imagem 3" descr="C:\Users\Lg\Documents\Zlatina\PhD\Fotos\1fev11bacteria\P1b.imm.24h.TiF"/>
            <p:cNvPicPr>
              <a:picLocks noChangeAspect="1" noChangeArrowheads="1"/>
            </p:cNvPicPr>
            <p:nvPr/>
          </p:nvPicPr>
          <p:blipFill>
            <a:blip r:embed="rId8" cstate="print"/>
            <a:srcRect/>
            <a:stretch>
              <a:fillRect/>
            </a:stretch>
          </p:blipFill>
          <p:spPr bwMode="auto">
            <a:xfrm>
              <a:off x="29469158" y="24212995"/>
              <a:ext cx="6266043" cy="4338787"/>
            </a:xfrm>
            <a:prstGeom prst="rect">
              <a:avLst/>
            </a:prstGeom>
            <a:noFill/>
            <a:ln w="9525">
              <a:noFill/>
              <a:miter lim="800000"/>
              <a:headEnd/>
              <a:tailEnd/>
            </a:ln>
          </p:spPr>
        </p:pic>
        <p:sp>
          <p:nvSpPr>
            <p:cNvPr id="38" name="CaixaDeTexto 37"/>
            <p:cNvSpPr txBox="1"/>
            <p:nvPr/>
          </p:nvSpPr>
          <p:spPr>
            <a:xfrm>
              <a:off x="35085782" y="24140987"/>
              <a:ext cx="648072" cy="584775"/>
            </a:xfrm>
            <a:prstGeom prst="rect">
              <a:avLst/>
            </a:prstGeom>
            <a:noFill/>
          </p:spPr>
          <p:txBody>
            <a:bodyPr wrap="square" rtlCol="0">
              <a:spAutoFit/>
            </a:bodyPr>
            <a:lstStyle/>
            <a:p>
              <a:r>
                <a:rPr lang="pt-PT" b="1" dirty="0" smtClean="0">
                  <a:solidFill>
                    <a:schemeClr val="bg1"/>
                  </a:solidFill>
                </a:rPr>
                <a:t>C</a:t>
              </a:r>
              <a:endParaRPr lang="pt-PT" b="1" dirty="0">
                <a:solidFill>
                  <a:schemeClr val="bg1"/>
                </a:solidFill>
              </a:endParaRPr>
            </a:p>
          </p:txBody>
        </p:sp>
      </p:grpSp>
      <p:sp>
        <p:nvSpPr>
          <p:cNvPr id="1051" name="Rectangle 27"/>
          <p:cNvSpPr>
            <a:spLocks noChangeArrowheads="1"/>
          </p:cNvSpPr>
          <p:nvPr/>
        </p:nvSpPr>
        <p:spPr bwMode="auto">
          <a:xfrm>
            <a:off x="27884982" y="27885403"/>
            <a:ext cx="1346549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dirty="0" smtClean="0">
                <a:ln>
                  <a:noFill/>
                </a:ln>
                <a:solidFill>
                  <a:schemeClr val="tx1"/>
                </a:solidFill>
                <a:effectLst/>
                <a:latin typeface="+mn-lt"/>
                <a:ea typeface="Times New Roman" pitchFamily="18" charset="0"/>
                <a:cs typeface="Times New Roman" pitchFamily="18" charset="0"/>
              </a:rPr>
              <a:t>Figure 2. Scanning electron microscopy of support materials with immobilized cells of </a:t>
            </a:r>
            <a:r>
              <a:rPr kumimoji="0" lang="en-US" sz="3000" b="0" i="1" u="none" strike="noStrike" cap="none" normalizeH="0" baseline="0" dirty="0" smtClean="0">
                <a:ln>
                  <a:noFill/>
                </a:ln>
                <a:solidFill>
                  <a:schemeClr val="tx1"/>
                </a:solidFill>
                <a:effectLst/>
                <a:latin typeface="+mn-lt"/>
                <a:ea typeface="Times New Roman" pitchFamily="18" charset="0"/>
                <a:cs typeface="Times New Roman" pitchFamily="18" charset="0"/>
              </a:rPr>
              <a:t>O. oeni</a:t>
            </a:r>
            <a:r>
              <a:rPr kumimoji="0" lang="en-US" sz="3000" b="0" i="0" u="none" strike="noStrike" cap="none" normalizeH="0" baseline="0" dirty="0" smtClean="0">
                <a:ln>
                  <a:noFill/>
                </a:ln>
                <a:solidFill>
                  <a:schemeClr val="tx1"/>
                </a:solidFill>
                <a:effectLst/>
                <a:latin typeface="+mn-lt"/>
                <a:ea typeface="Times New Roman" pitchFamily="18" charset="0"/>
                <a:cs typeface="Times New Roman" pitchFamily="18" charset="0"/>
              </a:rPr>
              <a:t>. A – corn cobs, B – grape skins, C – grape stems.</a:t>
            </a:r>
            <a:endParaRPr kumimoji="0" lang="en-US" sz="3000" b="0" i="0" u="none" strike="noStrike" cap="none" normalizeH="0" baseline="0" dirty="0" smtClean="0">
              <a:ln>
                <a:noFill/>
              </a:ln>
              <a:solidFill>
                <a:schemeClr val="tx1"/>
              </a:solidFill>
              <a:effectLst/>
              <a:latin typeface="+mn-lt"/>
              <a:cs typeface="Arial" pitchFamily="34" charset="0"/>
            </a:endParaRPr>
          </a:p>
        </p:txBody>
      </p:sp>
      <p:sp>
        <p:nvSpPr>
          <p:cNvPr id="1052" name="Rectangle 28"/>
          <p:cNvSpPr>
            <a:spLocks noChangeArrowheads="1"/>
          </p:cNvSpPr>
          <p:nvPr/>
        </p:nvSpPr>
        <p:spPr bwMode="auto">
          <a:xfrm>
            <a:off x="28389038" y="17188439"/>
            <a:ext cx="12745416"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dirty="0" smtClean="0">
                <a:ln>
                  <a:noFill/>
                </a:ln>
                <a:solidFill>
                  <a:schemeClr val="tx1"/>
                </a:solidFill>
                <a:effectLst/>
                <a:latin typeface="+mn-lt"/>
                <a:ea typeface="Times New Roman" pitchFamily="18" charset="0"/>
                <a:cs typeface="Times New Roman" pitchFamily="18" charset="0"/>
              </a:rPr>
              <a:t>Figure 1. Malic acid consumption as a function of the time. A – materials in concentration of 10 </a:t>
            </a:r>
            <a:r>
              <a:rPr kumimoji="0" lang="en-US" sz="3000" b="0" i="0" u="none" strike="noStrike" cap="none" normalizeH="0" baseline="0" dirty="0" smtClean="0">
                <a:ln>
                  <a:noFill/>
                </a:ln>
                <a:solidFill>
                  <a:srgbClr val="000000"/>
                </a:solidFill>
                <a:effectLst/>
                <a:latin typeface="+mn-lt"/>
                <a:ea typeface="Times New Roman" pitchFamily="18" charset="0"/>
                <a:cs typeface="Times New Roman" pitchFamily="18" charset="0"/>
              </a:rPr>
              <a:t>g L</a:t>
            </a:r>
            <a:r>
              <a:rPr kumimoji="0" lang="en-US" sz="3000" b="0" i="0" u="none" strike="noStrike" cap="none" normalizeH="0" baseline="30000" dirty="0" smtClean="0">
                <a:ln>
                  <a:noFill/>
                </a:ln>
                <a:solidFill>
                  <a:srgbClr val="000000"/>
                </a:solidFill>
                <a:effectLst/>
                <a:latin typeface="+mn-lt"/>
                <a:ea typeface="Times New Roman" pitchFamily="18" charset="0"/>
                <a:cs typeface="Times New Roman" pitchFamily="18" charset="0"/>
              </a:rPr>
              <a:t>–1</a:t>
            </a:r>
            <a:r>
              <a:rPr kumimoji="0" lang="en-US" sz="3000" b="0" i="0" u="none" strike="noStrike" cap="none" normalizeH="0" baseline="0" dirty="0" smtClean="0">
                <a:ln>
                  <a:noFill/>
                </a:ln>
                <a:solidFill>
                  <a:schemeClr val="tx1"/>
                </a:solidFill>
                <a:effectLst/>
                <a:latin typeface="+mn-lt"/>
                <a:ea typeface="Times New Roman" pitchFamily="18" charset="0"/>
                <a:cs typeface="Times New Roman" pitchFamily="18" charset="0"/>
              </a:rPr>
              <a:t>, B – materials in concentration of 30 </a:t>
            </a:r>
            <a:r>
              <a:rPr kumimoji="0" lang="en-US" sz="3000" b="0" i="0" u="none" strike="noStrike" cap="none" normalizeH="0" baseline="0" dirty="0" smtClean="0">
                <a:ln>
                  <a:noFill/>
                </a:ln>
                <a:solidFill>
                  <a:srgbClr val="000000"/>
                </a:solidFill>
                <a:effectLst/>
                <a:latin typeface="+mn-lt"/>
                <a:ea typeface="Times New Roman" pitchFamily="18" charset="0"/>
                <a:cs typeface="Times New Roman" pitchFamily="18" charset="0"/>
              </a:rPr>
              <a:t>g L</a:t>
            </a:r>
            <a:r>
              <a:rPr kumimoji="0" lang="en-US" sz="3000" b="0" i="0" u="none" strike="noStrike" cap="none" normalizeH="0" baseline="30000" dirty="0" smtClean="0">
                <a:ln>
                  <a:noFill/>
                </a:ln>
                <a:solidFill>
                  <a:srgbClr val="000000"/>
                </a:solidFill>
                <a:effectLst/>
                <a:latin typeface="+mn-lt"/>
                <a:ea typeface="Times New Roman" pitchFamily="18" charset="0"/>
                <a:cs typeface="Times New Roman" pitchFamily="18" charset="0"/>
              </a:rPr>
              <a:t>–1</a:t>
            </a:r>
            <a:r>
              <a:rPr kumimoji="0" lang="en-US" sz="3000" b="0" i="0" u="none" strike="noStrike" cap="none" normalizeH="0" baseline="0" dirty="0" smtClean="0">
                <a:ln>
                  <a:noFill/>
                </a:ln>
                <a:solidFill>
                  <a:schemeClr val="tx1"/>
                </a:solidFill>
                <a:effectLst/>
                <a:latin typeface="+mn-lt"/>
                <a:ea typeface="Times New Roman" pitchFamily="18" charset="0"/>
                <a:cs typeface="Times New Roman" pitchFamily="18" charset="0"/>
              </a:rPr>
              <a:t>.</a:t>
            </a:r>
            <a:endParaRPr kumimoji="0" lang="pt-PT" sz="30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PT" sz="3000" b="0" i="0" u="none" strike="noStrike" cap="none" normalizeH="0" baseline="0" dirty="0" smtClean="0">
              <a:ln>
                <a:noFill/>
              </a:ln>
              <a:solidFill>
                <a:schemeClr val="tx1"/>
              </a:solidFill>
              <a:effectLst/>
              <a:latin typeface="+mn-lt"/>
              <a:cs typeface="Arial" pitchFamily="34" charset="0"/>
            </a:endParaRPr>
          </a:p>
        </p:txBody>
      </p:sp>
      <p:graphicFrame>
        <p:nvGraphicFramePr>
          <p:cNvPr id="28" name="Chart 1"/>
          <p:cNvGraphicFramePr>
            <a:graphicFrameLocks/>
          </p:cNvGraphicFramePr>
          <p:nvPr>
            <p:extLst>
              <p:ext uri="{D42A27DB-BD31-4B8C-83A1-F6EECF244321}">
                <p14:modId xmlns:p14="http://schemas.microsoft.com/office/powerpoint/2010/main" xmlns="" val="3713484225"/>
              </p:ext>
            </p:extLst>
          </p:nvPr>
        </p:nvGraphicFramePr>
        <p:xfrm>
          <a:off x="32565502" y="11395571"/>
          <a:ext cx="9217024" cy="5616624"/>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9" name="Chart 1"/>
          <p:cNvGraphicFramePr>
            <a:graphicFrameLocks/>
          </p:cNvGraphicFramePr>
          <p:nvPr>
            <p:extLst>
              <p:ext uri="{D42A27DB-BD31-4B8C-83A1-F6EECF244321}">
                <p14:modId xmlns:p14="http://schemas.microsoft.com/office/powerpoint/2010/main" xmlns="" val="2039499917"/>
              </p:ext>
            </p:extLst>
          </p:nvPr>
        </p:nvGraphicFramePr>
        <p:xfrm>
          <a:off x="28028998" y="5994971"/>
          <a:ext cx="9073008" cy="5616624"/>
        </p:xfrm>
        <a:graphic>
          <a:graphicData uri="http://schemas.openxmlformats.org/drawingml/2006/chart">
            <c:chart xmlns:c="http://schemas.openxmlformats.org/drawingml/2006/chart" xmlns:r="http://schemas.openxmlformats.org/officeDocument/2006/relationships" r:id="rId10"/>
          </a:graphicData>
        </a:graphic>
      </p:graphicFrame>
      <p:grpSp>
        <p:nvGrpSpPr>
          <p:cNvPr id="30" name="Grupo 29"/>
          <p:cNvGrpSpPr/>
          <p:nvPr/>
        </p:nvGrpSpPr>
        <p:grpSpPr>
          <a:xfrm>
            <a:off x="953991" y="18596372"/>
            <a:ext cx="14510066" cy="9092172"/>
            <a:chOff x="11880" y="1217316"/>
            <a:chExt cx="7976110" cy="5004453"/>
          </a:xfrm>
        </p:grpSpPr>
        <p:grpSp>
          <p:nvGrpSpPr>
            <p:cNvPr id="31" name="Grupo 45"/>
            <p:cNvGrpSpPr/>
            <p:nvPr/>
          </p:nvGrpSpPr>
          <p:grpSpPr>
            <a:xfrm>
              <a:off x="2109748" y="1772193"/>
              <a:ext cx="2454111" cy="734665"/>
              <a:chOff x="2109748" y="1813635"/>
              <a:chExt cx="2454111" cy="696259"/>
            </a:xfrm>
          </p:grpSpPr>
          <p:sp>
            <p:nvSpPr>
              <p:cNvPr id="82" name="Seta curvada para baixo 81"/>
              <p:cNvSpPr/>
              <p:nvPr/>
            </p:nvSpPr>
            <p:spPr>
              <a:xfrm>
                <a:off x="2743068" y="2076571"/>
                <a:ext cx="1355184" cy="433323"/>
              </a:xfrm>
              <a:prstGeom prst="curvedDownArrow">
                <a:avLst>
                  <a:gd name="adj1" fmla="val 25000"/>
                  <a:gd name="adj2" fmla="val 74038"/>
                  <a:gd name="adj3" fmla="val 250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000">
                  <a:solidFill>
                    <a:schemeClr val="tx1"/>
                  </a:solidFill>
                  <a:latin typeface="Arial" pitchFamily="34" charset="0"/>
                  <a:cs typeface="Arial" pitchFamily="34" charset="0"/>
                </a:endParaRPr>
              </a:p>
            </p:txBody>
          </p:sp>
          <p:sp>
            <p:nvSpPr>
              <p:cNvPr id="83" name="CaixaDeTexto 82"/>
              <p:cNvSpPr txBox="1"/>
              <p:nvPr/>
            </p:nvSpPr>
            <p:spPr>
              <a:xfrm>
                <a:off x="2109748" y="1813635"/>
                <a:ext cx="2454111" cy="272932"/>
              </a:xfrm>
              <a:prstGeom prst="rect">
                <a:avLst/>
              </a:prstGeom>
              <a:noFill/>
            </p:spPr>
            <p:txBody>
              <a:bodyPr wrap="square" rtlCol="0">
                <a:spAutoFit/>
              </a:bodyPr>
              <a:lstStyle/>
              <a:p>
                <a:r>
                  <a:rPr lang="en-US" sz="2800" smtClean="0">
                    <a:latin typeface="Arial" pitchFamily="34" charset="0"/>
                    <a:cs typeface="Arial" pitchFamily="34" charset="0"/>
                  </a:rPr>
                  <a:t>10 g/L  / 30 g/L support</a:t>
                </a:r>
              </a:p>
            </p:txBody>
          </p:sp>
        </p:grpSp>
        <p:grpSp>
          <p:nvGrpSpPr>
            <p:cNvPr id="32" name="Grupo 81"/>
            <p:cNvGrpSpPr/>
            <p:nvPr/>
          </p:nvGrpSpPr>
          <p:grpSpPr>
            <a:xfrm>
              <a:off x="11880" y="1217316"/>
              <a:ext cx="7976110" cy="5004453"/>
              <a:chOff x="11880" y="1217316"/>
              <a:chExt cx="7976110" cy="5004453"/>
            </a:xfrm>
          </p:grpSpPr>
          <p:grpSp>
            <p:nvGrpSpPr>
              <p:cNvPr id="33" name="Grupo 30"/>
              <p:cNvGrpSpPr/>
              <p:nvPr/>
            </p:nvGrpSpPr>
            <p:grpSpPr>
              <a:xfrm>
                <a:off x="11880" y="1217316"/>
                <a:ext cx="2880321" cy="2709488"/>
                <a:chOff x="479424" y="1876091"/>
                <a:chExt cx="2880321" cy="2567846"/>
              </a:xfrm>
            </p:grpSpPr>
            <p:grpSp>
              <p:nvGrpSpPr>
                <p:cNvPr id="69" name="Grupo 24"/>
                <p:cNvGrpSpPr/>
                <p:nvPr/>
              </p:nvGrpSpPr>
              <p:grpSpPr>
                <a:xfrm>
                  <a:off x="827584" y="2420888"/>
                  <a:ext cx="1145888" cy="1046994"/>
                  <a:chOff x="683568" y="836712"/>
                  <a:chExt cx="1145888" cy="1046994"/>
                </a:xfrm>
              </p:grpSpPr>
              <p:sp>
                <p:nvSpPr>
                  <p:cNvPr id="72" name="Forma livre 71"/>
                  <p:cNvSpPr/>
                  <p:nvPr/>
                </p:nvSpPr>
                <p:spPr>
                  <a:xfrm>
                    <a:off x="683568" y="1196752"/>
                    <a:ext cx="432602" cy="318960"/>
                  </a:xfrm>
                  <a:custGeom>
                    <a:avLst/>
                    <a:gdLst>
                      <a:gd name="connsiteX0" fmla="*/ 123509 w 432602"/>
                      <a:gd name="connsiteY0" fmla="*/ 61306 h 318960"/>
                      <a:gd name="connsiteX1" fmla="*/ 239419 w 432602"/>
                      <a:gd name="connsiteY1" fmla="*/ 22669 h 318960"/>
                      <a:gd name="connsiteX2" fmla="*/ 265177 w 432602"/>
                      <a:gd name="connsiteY2" fmla="*/ 61306 h 318960"/>
                      <a:gd name="connsiteX3" fmla="*/ 239419 w 432602"/>
                      <a:gd name="connsiteY3" fmla="*/ 99942 h 318960"/>
                      <a:gd name="connsiteX4" fmla="*/ 432602 w 432602"/>
                      <a:gd name="connsiteY4" fmla="*/ 112821 h 318960"/>
                      <a:gd name="connsiteX5" fmla="*/ 329571 w 432602"/>
                      <a:gd name="connsiteY5" fmla="*/ 125700 h 318960"/>
                      <a:gd name="connsiteX6" fmla="*/ 329571 w 432602"/>
                      <a:gd name="connsiteY6" fmla="*/ 215852 h 318960"/>
                      <a:gd name="connsiteX7" fmla="*/ 368208 w 432602"/>
                      <a:gd name="connsiteY7" fmla="*/ 241610 h 318960"/>
                      <a:gd name="connsiteX8" fmla="*/ 355329 w 432602"/>
                      <a:gd name="connsiteY8" fmla="*/ 280247 h 318960"/>
                      <a:gd name="connsiteX9" fmla="*/ 239419 w 432602"/>
                      <a:gd name="connsiteY9" fmla="*/ 280247 h 318960"/>
                      <a:gd name="connsiteX10" fmla="*/ 213662 w 432602"/>
                      <a:gd name="connsiteY10" fmla="*/ 306004 h 318960"/>
                      <a:gd name="connsiteX11" fmla="*/ 136388 w 432602"/>
                      <a:gd name="connsiteY11" fmla="*/ 293126 h 318960"/>
                      <a:gd name="connsiteX12" fmla="*/ 149267 w 432602"/>
                      <a:gd name="connsiteY12" fmla="*/ 241610 h 318960"/>
                      <a:gd name="connsiteX13" fmla="*/ 71994 w 432602"/>
                      <a:gd name="connsiteY13" fmla="*/ 164337 h 318960"/>
                      <a:gd name="connsiteX14" fmla="*/ 59115 w 432602"/>
                      <a:gd name="connsiteY14" fmla="*/ 112821 h 318960"/>
                      <a:gd name="connsiteX15" fmla="*/ 162146 w 432602"/>
                      <a:gd name="connsiteY15" fmla="*/ 112821 h 318960"/>
                      <a:gd name="connsiteX16" fmla="*/ 175025 w 432602"/>
                      <a:gd name="connsiteY16" fmla="*/ 151458 h 318960"/>
                      <a:gd name="connsiteX17" fmla="*/ 136388 w 432602"/>
                      <a:gd name="connsiteY17" fmla="*/ 177216 h 318960"/>
                      <a:gd name="connsiteX18" fmla="*/ 46236 w 432602"/>
                      <a:gd name="connsiteY18" fmla="*/ 151458 h 318960"/>
                      <a:gd name="connsiteX19" fmla="*/ 7600 w 432602"/>
                      <a:gd name="connsiteY19" fmla="*/ 164337 h 318960"/>
                      <a:gd name="connsiteX20" fmla="*/ 46236 w 432602"/>
                      <a:gd name="connsiteY20" fmla="*/ 280247 h 318960"/>
                      <a:gd name="connsiteX21" fmla="*/ 84873 w 432602"/>
                      <a:gd name="connsiteY21" fmla="*/ 293126 h 318960"/>
                      <a:gd name="connsiteX22" fmla="*/ 123509 w 432602"/>
                      <a:gd name="connsiteY22" fmla="*/ 280247 h 318960"/>
                      <a:gd name="connsiteX23" fmla="*/ 162146 w 432602"/>
                      <a:gd name="connsiteY23" fmla="*/ 202973 h 318960"/>
                      <a:gd name="connsiteX24" fmla="*/ 136388 w 432602"/>
                      <a:gd name="connsiteY24" fmla="*/ 164337 h 318960"/>
                      <a:gd name="connsiteX25" fmla="*/ 97752 w 432602"/>
                      <a:gd name="connsiteY25" fmla="*/ 125700 h 318960"/>
                      <a:gd name="connsiteX26" fmla="*/ 84873 w 432602"/>
                      <a:gd name="connsiteY26" fmla="*/ 87064 h 318960"/>
                      <a:gd name="connsiteX27" fmla="*/ 123509 w 432602"/>
                      <a:gd name="connsiteY27" fmla="*/ 74185 h 318960"/>
                      <a:gd name="connsiteX28" fmla="*/ 123509 w 432602"/>
                      <a:gd name="connsiteY28" fmla="*/ 61306 h 31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2602" h="318960">
                        <a:moveTo>
                          <a:pt x="123509" y="61306"/>
                        </a:moveTo>
                        <a:cubicBezTo>
                          <a:pt x="142827" y="52720"/>
                          <a:pt x="171414" y="0"/>
                          <a:pt x="239419" y="22669"/>
                        </a:cubicBezTo>
                        <a:cubicBezTo>
                          <a:pt x="248005" y="35548"/>
                          <a:pt x="265177" y="45827"/>
                          <a:pt x="265177" y="61306"/>
                        </a:cubicBezTo>
                        <a:cubicBezTo>
                          <a:pt x="265177" y="76784"/>
                          <a:pt x="224625" y="95390"/>
                          <a:pt x="239419" y="99942"/>
                        </a:cubicBezTo>
                        <a:cubicBezTo>
                          <a:pt x="301102" y="118921"/>
                          <a:pt x="368208" y="108528"/>
                          <a:pt x="432602" y="112821"/>
                        </a:cubicBezTo>
                        <a:cubicBezTo>
                          <a:pt x="398258" y="117114"/>
                          <a:pt x="361706" y="112846"/>
                          <a:pt x="329571" y="125700"/>
                        </a:cubicBezTo>
                        <a:cubicBezTo>
                          <a:pt x="281309" y="145005"/>
                          <a:pt x="311598" y="194284"/>
                          <a:pt x="329571" y="215852"/>
                        </a:cubicBezTo>
                        <a:cubicBezTo>
                          <a:pt x="339480" y="227743"/>
                          <a:pt x="355329" y="233024"/>
                          <a:pt x="368208" y="241610"/>
                        </a:cubicBezTo>
                        <a:cubicBezTo>
                          <a:pt x="363915" y="254489"/>
                          <a:pt x="365930" y="271766"/>
                          <a:pt x="355329" y="280247"/>
                        </a:cubicBezTo>
                        <a:cubicBezTo>
                          <a:pt x="322591" y="306438"/>
                          <a:pt x="271685" y="286700"/>
                          <a:pt x="239419" y="280247"/>
                        </a:cubicBezTo>
                        <a:cubicBezTo>
                          <a:pt x="207666" y="184989"/>
                          <a:pt x="248473" y="286112"/>
                          <a:pt x="213662" y="306004"/>
                        </a:cubicBezTo>
                        <a:cubicBezTo>
                          <a:pt x="190989" y="318960"/>
                          <a:pt x="162146" y="297419"/>
                          <a:pt x="136388" y="293126"/>
                        </a:cubicBezTo>
                        <a:cubicBezTo>
                          <a:pt x="140681" y="275954"/>
                          <a:pt x="157183" y="257442"/>
                          <a:pt x="149267" y="241610"/>
                        </a:cubicBezTo>
                        <a:cubicBezTo>
                          <a:pt x="132977" y="209029"/>
                          <a:pt x="71994" y="164337"/>
                          <a:pt x="71994" y="164337"/>
                        </a:cubicBezTo>
                        <a:cubicBezTo>
                          <a:pt x="67701" y="147165"/>
                          <a:pt x="50008" y="127999"/>
                          <a:pt x="59115" y="112821"/>
                        </a:cubicBezTo>
                        <a:cubicBezTo>
                          <a:pt x="77034" y="82957"/>
                          <a:pt x="144227" y="108341"/>
                          <a:pt x="162146" y="112821"/>
                        </a:cubicBezTo>
                        <a:cubicBezTo>
                          <a:pt x="166439" y="125700"/>
                          <a:pt x="180067" y="138853"/>
                          <a:pt x="175025" y="151458"/>
                        </a:cubicBezTo>
                        <a:cubicBezTo>
                          <a:pt x="169276" y="165830"/>
                          <a:pt x="151711" y="175027"/>
                          <a:pt x="136388" y="177216"/>
                        </a:cubicBezTo>
                        <a:cubicBezTo>
                          <a:pt x="125069" y="178833"/>
                          <a:pt x="60734" y="156291"/>
                          <a:pt x="46236" y="151458"/>
                        </a:cubicBezTo>
                        <a:cubicBezTo>
                          <a:pt x="33357" y="155751"/>
                          <a:pt x="11329" y="151284"/>
                          <a:pt x="7600" y="164337"/>
                        </a:cubicBezTo>
                        <a:cubicBezTo>
                          <a:pt x="0" y="190936"/>
                          <a:pt x="19640" y="258970"/>
                          <a:pt x="46236" y="280247"/>
                        </a:cubicBezTo>
                        <a:cubicBezTo>
                          <a:pt x="56837" y="288728"/>
                          <a:pt x="71994" y="288833"/>
                          <a:pt x="84873" y="293126"/>
                        </a:cubicBezTo>
                        <a:cubicBezTo>
                          <a:pt x="97752" y="288833"/>
                          <a:pt x="112909" y="288728"/>
                          <a:pt x="123509" y="280247"/>
                        </a:cubicBezTo>
                        <a:cubicBezTo>
                          <a:pt x="146206" y="262089"/>
                          <a:pt x="153662" y="228426"/>
                          <a:pt x="162146" y="202973"/>
                        </a:cubicBezTo>
                        <a:cubicBezTo>
                          <a:pt x="153560" y="190094"/>
                          <a:pt x="146297" y="176228"/>
                          <a:pt x="136388" y="164337"/>
                        </a:cubicBezTo>
                        <a:cubicBezTo>
                          <a:pt x="124728" y="150345"/>
                          <a:pt x="107855" y="140855"/>
                          <a:pt x="97752" y="125700"/>
                        </a:cubicBezTo>
                        <a:cubicBezTo>
                          <a:pt x="90222" y="114405"/>
                          <a:pt x="89166" y="99943"/>
                          <a:pt x="84873" y="87064"/>
                        </a:cubicBezTo>
                        <a:cubicBezTo>
                          <a:pt x="97752" y="82771"/>
                          <a:pt x="109934" y="74185"/>
                          <a:pt x="123509" y="74185"/>
                        </a:cubicBezTo>
                        <a:cubicBezTo>
                          <a:pt x="137085" y="74185"/>
                          <a:pt x="104191" y="69892"/>
                          <a:pt x="123509" y="61306"/>
                        </a:cubicBez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en-US" sz="2000">
                      <a:solidFill>
                        <a:schemeClr val="tx1"/>
                      </a:solidFill>
                      <a:latin typeface="Arial" pitchFamily="34" charset="0"/>
                      <a:cs typeface="Arial" pitchFamily="34" charset="0"/>
                    </a:endParaRPr>
                  </a:p>
                </p:txBody>
              </p:sp>
              <p:sp>
                <p:nvSpPr>
                  <p:cNvPr id="73" name="Forma livre 72"/>
                  <p:cNvSpPr/>
                  <p:nvPr/>
                </p:nvSpPr>
                <p:spPr>
                  <a:xfrm>
                    <a:off x="1043608" y="1196752"/>
                    <a:ext cx="318879" cy="282973"/>
                  </a:xfrm>
                  <a:custGeom>
                    <a:avLst/>
                    <a:gdLst>
                      <a:gd name="connsiteX0" fmla="*/ 79947 w 318879"/>
                      <a:gd name="connsiteY0" fmla="*/ 205699 h 282973"/>
                      <a:gd name="connsiteX1" fmla="*/ 54189 w 318879"/>
                      <a:gd name="connsiteY1" fmla="*/ 167063 h 282973"/>
                      <a:gd name="connsiteX2" fmla="*/ 15552 w 318879"/>
                      <a:gd name="connsiteY2" fmla="*/ 154184 h 282973"/>
                      <a:gd name="connsiteX3" fmla="*/ 67068 w 318879"/>
                      <a:gd name="connsiteY3" fmla="*/ 89789 h 282973"/>
                      <a:gd name="connsiteX4" fmla="*/ 79947 w 318879"/>
                      <a:gd name="connsiteY4" fmla="*/ 12516 h 282973"/>
                      <a:gd name="connsiteX5" fmla="*/ 131462 w 318879"/>
                      <a:gd name="connsiteY5" fmla="*/ 25395 h 282973"/>
                      <a:gd name="connsiteX6" fmla="*/ 221614 w 318879"/>
                      <a:gd name="connsiteY6" fmla="*/ 51153 h 282973"/>
                      <a:gd name="connsiteX7" fmla="*/ 195856 w 318879"/>
                      <a:gd name="connsiteY7" fmla="*/ 115547 h 282973"/>
                      <a:gd name="connsiteX8" fmla="*/ 273130 w 318879"/>
                      <a:gd name="connsiteY8" fmla="*/ 141305 h 282973"/>
                      <a:gd name="connsiteX9" fmla="*/ 234493 w 318879"/>
                      <a:gd name="connsiteY9" fmla="*/ 154184 h 282973"/>
                      <a:gd name="connsiteX10" fmla="*/ 182978 w 318879"/>
                      <a:gd name="connsiteY10" fmla="*/ 192820 h 282973"/>
                      <a:gd name="connsiteX11" fmla="*/ 118583 w 318879"/>
                      <a:gd name="connsiteY11" fmla="*/ 282973 h 282973"/>
                      <a:gd name="connsiteX12" fmla="*/ 41310 w 318879"/>
                      <a:gd name="connsiteY12" fmla="*/ 244336 h 282973"/>
                      <a:gd name="connsiteX13" fmla="*/ 79947 w 318879"/>
                      <a:gd name="connsiteY13" fmla="*/ 231457 h 282973"/>
                      <a:gd name="connsiteX14" fmla="*/ 79947 w 318879"/>
                      <a:gd name="connsiteY14" fmla="*/ 205699 h 28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879" h="282973">
                        <a:moveTo>
                          <a:pt x="79947" y="205699"/>
                        </a:moveTo>
                        <a:cubicBezTo>
                          <a:pt x="75654" y="194967"/>
                          <a:pt x="66276" y="176732"/>
                          <a:pt x="54189" y="167063"/>
                        </a:cubicBezTo>
                        <a:cubicBezTo>
                          <a:pt x="43588" y="158582"/>
                          <a:pt x="21623" y="166326"/>
                          <a:pt x="15552" y="154184"/>
                        </a:cubicBezTo>
                        <a:cubicBezTo>
                          <a:pt x="0" y="123080"/>
                          <a:pt x="55133" y="97746"/>
                          <a:pt x="67068" y="89789"/>
                        </a:cubicBezTo>
                        <a:cubicBezTo>
                          <a:pt x="71361" y="64031"/>
                          <a:pt x="61482" y="30981"/>
                          <a:pt x="79947" y="12516"/>
                        </a:cubicBezTo>
                        <a:cubicBezTo>
                          <a:pt x="92463" y="0"/>
                          <a:pt x="114443" y="20532"/>
                          <a:pt x="131462" y="25395"/>
                        </a:cubicBezTo>
                        <a:cubicBezTo>
                          <a:pt x="260795" y="62348"/>
                          <a:pt x="60572" y="10892"/>
                          <a:pt x="221614" y="51153"/>
                        </a:cubicBezTo>
                        <a:cubicBezTo>
                          <a:pt x="205225" y="62079"/>
                          <a:pt x="148665" y="81840"/>
                          <a:pt x="195856" y="115547"/>
                        </a:cubicBezTo>
                        <a:cubicBezTo>
                          <a:pt x="217950" y="131328"/>
                          <a:pt x="273130" y="141305"/>
                          <a:pt x="273130" y="141305"/>
                        </a:cubicBezTo>
                        <a:cubicBezTo>
                          <a:pt x="260251" y="145598"/>
                          <a:pt x="239535" y="141579"/>
                          <a:pt x="234493" y="154184"/>
                        </a:cubicBezTo>
                        <a:cubicBezTo>
                          <a:pt x="208895" y="218178"/>
                          <a:pt x="318879" y="220001"/>
                          <a:pt x="182978" y="192820"/>
                        </a:cubicBezTo>
                        <a:cubicBezTo>
                          <a:pt x="152927" y="282973"/>
                          <a:pt x="182978" y="261508"/>
                          <a:pt x="118583" y="282973"/>
                        </a:cubicBezTo>
                        <a:cubicBezTo>
                          <a:pt x="109055" y="279797"/>
                          <a:pt x="41310" y="260980"/>
                          <a:pt x="41310" y="244336"/>
                        </a:cubicBezTo>
                        <a:cubicBezTo>
                          <a:pt x="41310" y="230760"/>
                          <a:pt x="67068" y="235750"/>
                          <a:pt x="79947" y="231457"/>
                        </a:cubicBezTo>
                        <a:cubicBezTo>
                          <a:pt x="51808" y="189248"/>
                          <a:pt x="84240" y="216431"/>
                          <a:pt x="79947" y="205699"/>
                        </a:cubicBez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en-US" sz="2000">
                      <a:solidFill>
                        <a:schemeClr val="tx1"/>
                      </a:solidFill>
                      <a:latin typeface="Arial" pitchFamily="34" charset="0"/>
                      <a:cs typeface="Arial" pitchFamily="34" charset="0"/>
                    </a:endParaRPr>
                  </a:p>
                </p:txBody>
              </p:sp>
              <p:sp>
                <p:nvSpPr>
                  <p:cNvPr id="74" name="Forma livre 73"/>
                  <p:cNvSpPr/>
                  <p:nvPr/>
                </p:nvSpPr>
                <p:spPr>
                  <a:xfrm>
                    <a:off x="971600" y="1484784"/>
                    <a:ext cx="318879" cy="282973"/>
                  </a:xfrm>
                  <a:custGeom>
                    <a:avLst/>
                    <a:gdLst>
                      <a:gd name="connsiteX0" fmla="*/ 79947 w 318879"/>
                      <a:gd name="connsiteY0" fmla="*/ 205699 h 282973"/>
                      <a:gd name="connsiteX1" fmla="*/ 54189 w 318879"/>
                      <a:gd name="connsiteY1" fmla="*/ 167063 h 282973"/>
                      <a:gd name="connsiteX2" fmla="*/ 15552 w 318879"/>
                      <a:gd name="connsiteY2" fmla="*/ 154184 h 282973"/>
                      <a:gd name="connsiteX3" fmla="*/ 67068 w 318879"/>
                      <a:gd name="connsiteY3" fmla="*/ 89789 h 282973"/>
                      <a:gd name="connsiteX4" fmla="*/ 79947 w 318879"/>
                      <a:gd name="connsiteY4" fmla="*/ 12516 h 282973"/>
                      <a:gd name="connsiteX5" fmla="*/ 131462 w 318879"/>
                      <a:gd name="connsiteY5" fmla="*/ 25395 h 282973"/>
                      <a:gd name="connsiteX6" fmla="*/ 221614 w 318879"/>
                      <a:gd name="connsiteY6" fmla="*/ 51153 h 282973"/>
                      <a:gd name="connsiteX7" fmla="*/ 195856 w 318879"/>
                      <a:gd name="connsiteY7" fmla="*/ 115547 h 282973"/>
                      <a:gd name="connsiteX8" fmla="*/ 273130 w 318879"/>
                      <a:gd name="connsiteY8" fmla="*/ 141305 h 282973"/>
                      <a:gd name="connsiteX9" fmla="*/ 234493 w 318879"/>
                      <a:gd name="connsiteY9" fmla="*/ 154184 h 282973"/>
                      <a:gd name="connsiteX10" fmla="*/ 182978 w 318879"/>
                      <a:gd name="connsiteY10" fmla="*/ 192820 h 282973"/>
                      <a:gd name="connsiteX11" fmla="*/ 118583 w 318879"/>
                      <a:gd name="connsiteY11" fmla="*/ 282973 h 282973"/>
                      <a:gd name="connsiteX12" fmla="*/ 41310 w 318879"/>
                      <a:gd name="connsiteY12" fmla="*/ 244336 h 282973"/>
                      <a:gd name="connsiteX13" fmla="*/ 79947 w 318879"/>
                      <a:gd name="connsiteY13" fmla="*/ 231457 h 282973"/>
                      <a:gd name="connsiteX14" fmla="*/ 79947 w 318879"/>
                      <a:gd name="connsiteY14" fmla="*/ 205699 h 28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879" h="282973">
                        <a:moveTo>
                          <a:pt x="79947" y="205699"/>
                        </a:moveTo>
                        <a:cubicBezTo>
                          <a:pt x="75654" y="194967"/>
                          <a:pt x="66276" y="176732"/>
                          <a:pt x="54189" y="167063"/>
                        </a:cubicBezTo>
                        <a:cubicBezTo>
                          <a:pt x="43588" y="158582"/>
                          <a:pt x="21623" y="166326"/>
                          <a:pt x="15552" y="154184"/>
                        </a:cubicBezTo>
                        <a:cubicBezTo>
                          <a:pt x="0" y="123080"/>
                          <a:pt x="55133" y="97746"/>
                          <a:pt x="67068" y="89789"/>
                        </a:cubicBezTo>
                        <a:cubicBezTo>
                          <a:pt x="71361" y="64031"/>
                          <a:pt x="61482" y="30981"/>
                          <a:pt x="79947" y="12516"/>
                        </a:cubicBezTo>
                        <a:cubicBezTo>
                          <a:pt x="92463" y="0"/>
                          <a:pt x="114443" y="20532"/>
                          <a:pt x="131462" y="25395"/>
                        </a:cubicBezTo>
                        <a:cubicBezTo>
                          <a:pt x="260795" y="62348"/>
                          <a:pt x="60572" y="10892"/>
                          <a:pt x="221614" y="51153"/>
                        </a:cubicBezTo>
                        <a:cubicBezTo>
                          <a:pt x="205225" y="62079"/>
                          <a:pt x="148665" y="81840"/>
                          <a:pt x="195856" y="115547"/>
                        </a:cubicBezTo>
                        <a:cubicBezTo>
                          <a:pt x="217950" y="131328"/>
                          <a:pt x="273130" y="141305"/>
                          <a:pt x="273130" y="141305"/>
                        </a:cubicBezTo>
                        <a:cubicBezTo>
                          <a:pt x="260251" y="145598"/>
                          <a:pt x="239535" y="141579"/>
                          <a:pt x="234493" y="154184"/>
                        </a:cubicBezTo>
                        <a:cubicBezTo>
                          <a:pt x="208895" y="218178"/>
                          <a:pt x="318879" y="220001"/>
                          <a:pt x="182978" y="192820"/>
                        </a:cubicBezTo>
                        <a:cubicBezTo>
                          <a:pt x="152927" y="282973"/>
                          <a:pt x="182978" y="261508"/>
                          <a:pt x="118583" y="282973"/>
                        </a:cubicBezTo>
                        <a:cubicBezTo>
                          <a:pt x="109055" y="279797"/>
                          <a:pt x="41310" y="260980"/>
                          <a:pt x="41310" y="244336"/>
                        </a:cubicBezTo>
                        <a:cubicBezTo>
                          <a:pt x="41310" y="230760"/>
                          <a:pt x="67068" y="235750"/>
                          <a:pt x="79947" y="231457"/>
                        </a:cubicBezTo>
                        <a:cubicBezTo>
                          <a:pt x="51808" y="189248"/>
                          <a:pt x="84240" y="216431"/>
                          <a:pt x="79947" y="205699"/>
                        </a:cubicBez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en-US" sz="2000">
                      <a:solidFill>
                        <a:schemeClr val="tx1"/>
                      </a:solidFill>
                      <a:latin typeface="Arial" pitchFamily="34" charset="0"/>
                      <a:cs typeface="Arial" pitchFamily="34" charset="0"/>
                    </a:endParaRPr>
                  </a:p>
                </p:txBody>
              </p:sp>
              <p:sp>
                <p:nvSpPr>
                  <p:cNvPr id="75" name="Forma livre 74"/>
                  <p:cNvSpPr/>
                  <p:nvPr/>
                </p:nvSpPr>
                <p:spPr>
                  <a:xfrm>
                    <a:off x="1300766" y="1500449"/>
                    <a:ext cx="309093" cy="305287"/>
                  </a:xfrm>
                  <a:custGeom>
                    <a:avLst/>
                    <a:gdLst>
                      <a:gd name="connsiteX0" fmla="*/ 77273 w 309093"/>
                      <a:gd name="connsiteY0" fmla="*/ 83652 h 305287"/>
                      <a:gd name="connsiteX1" fmla="*/ 51516 w 309093"/>
                      <a:gd name="connsiteY1" fmla="*/ 122289 h 305287"/>
                      <a:gd name="connsiteX2" fmla="*/ 38637 w 309093"/>
                      <a:gd name="connsiteY2" fmla="*/ 160926 h 305287"/>
                      <a:gd name="connsiteX3" fmla="*/ 0 w 309093"/>
                      <a:gd name="connsiteY3" fmla="*/ 186683 h 305287"/>
                      <a:gd name="connsiteX4" fmla="*/ 38637 w 309093"/>
                      <a:gd name="connsiteY4" fmla="*/ 212441 h 305287"/>
                      <a:gd name="connsiteX5" fmla="*/ 115910 w 309093"/>
                      <a:gd name="connsiteY5" fmla="*/ 238199 h 305287"/>
                      <a:gd name="connsiteX6" fmla="*/ 154547 w 309093"/>
                      <a:gd name="connsiteY6" fmla="*/ 263957 h 305287"/>
                      <a:gd name="connsiteX7" fmla="*/ 180304 w 309093"/>
                      <a:gd name="connsiteY7" fmla="*/ 302593 h 305287"/>
                      <a:gd name="connsiteX8" fmla="*/ 270457 w 309093"/>
                      <a:gd name="connsiteY8" fmla="*/ 276836 h 305287"/>
                      <a:gd name="connsiteX9" fmla="*/ 244699 w 309093"/>
                      <a:gd name="connsiteY9" fmla="*/ 238199 h 305287"/>
                      <a:gd name="connsiteX10" fmla="*/ 283335 w 309093"/>
                      <a:gd name="connsiteY10" fmla="*/ 212441 h 305287"/>
                      <a:gd name="connsiteX11" fmla="*/ 309093 w 309093"/>
                      <a:gd name="connsiteY11" fmla="*/ 173805 h 305287"/>
                      <a:gd name="connsiteX12" fmla="*/ 270457 w 309093"/>
                      <a:gd name="connsiteY12" fmla="*/ 135168 h 305287"/>
                      <a:gd name="connsiteX13" fmla="*/ 180304 w 309093"/>
                      <a:gd name="connsiteY13" fmla="*/ 109410 h 305287"/>
                      <a:gd name="connsiteX14" fmla="*/ 231820 w 309093"/>
                      <a:gd name="connsiteY14" fmla="*/ 45016 h 305287"/>
                      <a:gd name="connsiteX15" fmla="*/ 206062 w 309093"/>
                      <a:gd name="connsiteY15" fmla="*/ 6379 h 305287"/>
                      <a:gd name="connsiteX16" fmla="*/ 64395 w 309093"/>
                      <a:gd name="connsiteY16" fmla="*/ 19258 h 305287"/>
                      <a:gd name="connsiteX17" fmla="*/ 90152 w 309093"/>
                      <a:gd name="connsiteY17" fmla="*/ 57895 h 305287"/>
                      <a:gd name="connsiteX18" fmla="*/ 12879 w 309093"/>
                      <a:gd name="connsiteY18" fmla="*/ 83652 h 305287"/>
                      <a:gd name="connsiteX19" fmla="*/ 64395 w 309093"/>
                      <a:gd name="connsiteY19" fmla="*/ 148047 h 3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9093" h="305287">
                        <a:moveTo>
                          <a:pt x="77273" y="83652"/>
                        </a:moveTo>
                        <a:cubicBezTo>
                          <a:pt x="68687" y="96531"/>
                          <a:pt x="58438" y="108445"/>
                          <a:pt x="51516" y="122289"/>
                        </a:cubicBezTo>
                        <a:cubicBezTo>
                          <a:pt x="45445" y="134432"/>
                          <a:pt x="47118" y="150325"/>
                          <a:pt x="38637" y="160926"/>
                        </a:cubicBezTo>
                        <a:cubicBezTo>
                          <a:pt x="28968" y="173013"/>
                          <a:pt x="12879" y="178097"/>
                          <a:pt x="0" y="186683"/>
                        </a:cubicBezTo>
                        <a:cubicBezTo>
                          <a:pt x="12879" y="195269"/>
                          <a:pt x="24492" y="206154"/>
                          <a:pt x="38637" y="212441"/>
                        </a:cubicBezTo>
                        <a:cubicBezTo>
                          <a:pt x="63448" y="223468"/>
                          <a:pt x="115910" y="238199"/>
                          <a:pt x="115910" y="238199"/>
                        </a:cubicBezTo>
                        <a:cubicBezTo>
                          <a:pt x="128789" y="246785"/>
                          <a:pt x="143602" y="253012"/>
                          <a:pt x="154547" y="263957"/>
                        </a:cubicBezTo>
                        <a:cubicBezTo>
                          <a:pt x="165492" y="274902"/>
                          <a:pt x="165620" y="297698"/>
                          <a:pt x="180304" y="302593"/>
                        </a:cubicBezTo>
                        <a:cubicBezTo>
                          <a:pt x="188388" y="305287"/>
                          <a:pt x="258440" y="280842"/>
                          <a:pt x="270457" y="276836"/>
                        </a:cubicBezTo>
                        <a:cubicBezTo>
                          <a:pt x="261871" y="263957"/>
                          <a:pt x="241664" y="253377"/>
                          <a:pt x="244699" y="238199"/>
                        </a:cubicBezTo>
                        <a:cubicBezTo>
                          <a:pt x="247734" y="223021"/>
                          <a:pt x="272390" y="223386"/>
                          <a:pt x="283335" y="212441"/>
                        </a:cubicBezTo>
                        <a:cubicBezTo>
                          <a:pt x="294280" y="201496"/>
                          <a:pt x="300507" y="186684"/>
                          <a:pt x="309093" y="173805"/>
                        </a:cubicBezTo>
                        <a:cubicBezTo>
                          <a:pt x="296214" y="160926"/>
                          <a:pt x="285611" y="145271"/>
                          <a:pt x="270457" y="135168"/>
                        </a:cubicBezTo>
                        <a:cubicBezTo>
                          <a:pt x="259371" y="127778"/>
                          <a:pt x="187173" y="111127"/>
                          <a:pt x="180304" y="109410"/>
                        </a:cubicBezTo>
                        <a:cubicBezTo>
                          <a:pt x="202878" y="94361"/>
                          <a:pt x="238041" y="82340"/>
                          <a:pt x="231820" y="45016"/>
                        </a:cubicBezTo>
                        <a:cubicBezTo>
                          <a:pt x="229275" y="29748"/>
                          <a:pt x="214648" y="19258"/>
                          <a:pt x="206062" y="6379"/>
                        </a:cubicBezTo>
                        <a:cubicBezTo>
                          <a:pt x="158840" y="10672"/>
                          <a:pt x="107725" y="0"/>
                          <a:pt x="64395" y="19258"/>
                        </a:cubicBezTo>
                        <a:cubicBezTo>
                          <a:pt x="50251" y="25544"/>
                          <a:pt x="99821" y="45808"/>
                          <a:pt x="90152" y="57895"/>
                        </a:cubicBezTo>
                        <a:cubicBezTo>
                          <a:pt x="73191" y="79096"/>
                          <a:pt x="12879" y="83652"/>
                          <a:pt x="12879" y="83652"/>
                        </a:cubicBezTo>
                        <a:cubicBezTo>
                          <a:pt x="45372" y="132392"/>
                          <a:pt x="27692" y="111344"/>
                          <a:pt x="64395" y="148047"/>
                        </a:cubicBezTo>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en-US" sz="2000">
                      <a:latin typeface="Arial" pitchFamily="34" charset="0"/>
                      <a:cs typeface="Arial" pitchFamily="34" charset="0"/>
                    </a:endParaRPr>
                  </a:p>
                </p:txBody>
              </p:sp>
              <p:sp>
                <p:nvSpPr>
                  <p:cNvPr id="76" name="Forma livre 75"/>
                  <p:cNvSpPr/>
                  <p:nvPr/>
                </p:nvSpPr>
                <p:spPr>
                  <a:xfrm>
                    <a:off x="1331640" y="1196752"/>
                    <a:ext cx="397923" cy="408443"/>
                  </a:xfrm>
                  <a:custGeom>
                    <a:avLst/>
                    <a:gdLst>
                      <a:gd name="connsiteX0" fmla="*/ 114588 w 397923"/>
                      <a:gd name="connsiteY0" fmla="*/ 86471 h 408443"/>
                      <a:gd name="connsiteX1" fmla="*/ 63072 w 397923"/>
                      <a:gd name="connsiteY1" fmla="*/ 215260 h 408443"/>
                      <a:gd name="connsiteX2" fmla="*/ 101709 w 397923"/>
                      <a:gd name="connsiteY2" fmla="*/ 228139 h 408443"/>
                      <a:gd name="connsiteX3" fmla="*/ 140346 w 397923"/>
                      <a:gd name="connsiteY3" fmla="*/ 253897 h 408443"/>
                      <a:gd name="connsiteX4" fmla="*/ 101709 w 397923"/>
                      <a:gd name="connsiteY4" fmla="*/ 331170 h 408443"/>
                      <a:gd name="connsiteX5" fmla="*/ 114588 w 397923"/>
                      <a:gd name="connsiteY5" fmla="*/ 382686 h 408443"/>
                      <a:gd name="connsiteX6" fmla="*/ 153225 w 397923"/>
                      <a:gd name="connsiteY6" fmla="*/ 395564 h 408443"/>
                      <a:gd name="connsiteX7" fmla="*/ 230498 w 397923"/>
                      <a:gd name="connsiteY7" fmla="*/ 408443 h 408443"/>
                      <a:gd name="connsiteX8" fmla="*/ 294892 w 397923"/>
                      <a:gd name="connsiteY8" fmla="*/ 344049 h 408443"/>
                      <a:gd name="connsiteX9" fmla="*/ 243377 w 397923"/>
                      <a:gd name="connsiteY9" fmla="*/ 266776 h 408443"/>
                      <a:gd name="connsiteX10" fmla="*/ 282013 w 397923"/>
                      <a:gd name="connsiteY10" fmla="*/ 253897 h 408443"/>
                      <a:gd name="connsiteX11" fmla="*/ 385044 w 397923"/>
                      <a:gd name="connsiteY11" fmla="*/ 241018 h 408443"/>
                      <a:gd name="connsiteX12" fmla="*/ 359286 w 397923"/>
                      <a:gd name="connsiteY12" fmla="*/ 202381 h 408443"/>
                      <a:gd name="connsiteX13" fmla="*/ 256256 w 397923"/>
                      <a:gd name="connsiteY13" fmla="*/ 150866 h 408443"/>
                      <a:gd name="connsiteX14" fmla="*/ 307771 w 397923"/>
                      <a:gd name="connsiteY14" fmla="*/ 163745 h 408443"/>
                      <a:gd name="connsiteX15" fmla="*/ 385044 w 397923"/>
                      <a:gd name="connsiteY15" fmla="*/ 189502 h 408443"/>
                      <a:gd name="connsiteX16" fmla="*/ 359286 w 397923"/>
                      <a:gd name="connsiteY16" fmla="*/ 150866 h 408443"/>
                      <a:gd name="connsiteX17" fmla="*/ 346408 w 397923"/>
                      <a:gd name="connsiteY17" fmla="*/ 73593 h 408443"/>
                      <a:gd name="connsiteX18" fmla="*/ 307771 w 397923"/>
                      <a:gd name="connsiteY18" fmla="*/ 99350 h 408443"/>
                      <a:gd name="connsiteX19" fmla="*/ 269134 w 397923"/>
                      <a:gd name="connsiteY19" fmla="*/ 112229 h 408443"/>
                      <a:gd name="connsiteX20" fmla="*/ 191861 w 397923"/>
                      <a:gd name="connsiteY20" fmla="*/ 73593 h 408443"/>
                      <a:gd name="connsiteX21" fmla="*/ 178982 w 397923"/>
                      <a:gd name="connsiteY21" fmla="*/ 112229 h 408443"/>
                      <a:gd name="connsiteX22" fmla="*/ 140346 w 397923"/>
                      <a:gd name="connsiteY22" fmla="*/ 125108 h 408443"/>
                      <a:gd name="connsiteX23" fmla="*/ 101709 w 397923"/>
                      <a:gd name="connsiteY23" fmla="*/ 99350 h 408443"/>
                      <a:gd name="connsiteX24" fmla="*/ 63072 w 397923"/>
                      <a:gd name="connsiteY24" fmla="*/ 112229 h 408443"/>
                      <a:gd name="connsiteX25" fmla="*/ 88830 w 397923"/>
                      <a:gd name="connsiteY25" fmla="*/ 150866 h 408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7923" h="408443">
                        <a:moveTo>
                          <a:pt x="114588" y="86471"/>
                        </a:moveTo>
                        <a:cubicBezTo>
                          <a:pt x="63631" y="137428"/>
                          <a:pt x="0" y="152188"/>
                          <a:pt x="63072" y="215260"/>
                        </a:cubicBezTo>
                        <a:cubicBezTo>
                          <a:pt x="72671" y="224859"/>
                          <a:pt x="88830" y="223846"/>
                          <a:pt x="101709" y="228139"/>
                        </a:cubicBezTo>
                        <a:cubicBezTo>
                          <a:pt x="114588" y="236725"/>
                          <a:pt x="134597" y="239525"/>
                          <a:pt x="140346" y="253897"/>
                        </a:cubicBezTo>
                        <a:cubicBezTo>
                          <a:pt x="147011" y="270559"/>
                          <a:pt x="107132" y="323035"/>
                          <a:pt x="101709" y="331170"/>
                        </a:cubicBezTo>
                        <a:cubicBezTo>
                          <a:pt x="106002" y="348342"/>
                          <a:pt x="103530" y="368864"/>
                          <a:pt x="114588" y="382686"/>
                        </a:cubicBezTo>
                        <a:cubicBezTo>
                          <a:pt x="123069" y="393287"/>
                          <a:pt x="139973" y="392619"/>
                          <a:pt x="153225" y="395564"/>
                        </a:cubicBezTo>
                        <a:cubicBezTo>
                          <a:pt x="178716" y="401229"/>
                          <a:pt x="204740" y="404150"/>
                          <a:pt x="230498" y="408443"/>
                        </a:cubicBezTo>
                        <a:cubicBezTo>
                          <a:pt x="242131" y="400688"/>
                          <a:pt x="300431" y="368976"/>
                          <a:pt x="294892" y="344049"/>
                        </a:cubicBezTo>
                        <a:cubicBezTo>
                          <a:pt x="288177" y="313829"/>
                          <a:pt x="243377" y="266776"/>
                          <a:pt x="243377" y="266776"/>
                        </a:cubicBezTo>
                        <a:cubicBezTo>
                          <a:pt x="256256" y="262483"/>
                          <a:pt x="268657" y="256325"/>
                          <a:pt x="282013" y="253897"/>
                        </a:cubicBezTo>
                        <a:cubicBezTo>
                          <a:pt x="316066" y="247706"/>
                          <a:pt x="356246" y="260217"/>
                          <a:pt x="385044" y="241018"/>
                        </a:cubicBezTo>
                        <a:cubicBezTo>
                          <a:pt x="397923" y="232432"/>
                          <a:pt x="370231" y="213326"/>
                          <a:pt x="359286" y="202381"/>
                        </a:cubicBezTo>
                        <a:cubicBezTo>
                          <a:pt x="315503" y="158598"/>
                          <a:pt x="310542" y="164438"/>
                          <a:pt x="256256" y="150866"/>
                        </a:cubicBezTo>
                        <a:cubicBezTo>
                          <a:pt x="283759" y="233380"/>
                          <a:pt x="246743" y="163745"/>
                          <a:pt x="307771" y="163745"/>
                        </a:cubicBezTo>
                        <a:cubicBezTo>
                          <a:pt x="334922" y="163745"/>
                          <a:pt x="385044" y="189502"/>
                          <a:pt x="385044" y="189502"/>
                        </a:cubicBezTo>
                        <a:cubicBezTo>
                          <a:pt x="376458" y="176623"/>
                          <a:pt x="364181" y="165550"/>
                          <a:pt x="359286" y="150866"/>
                        </a:cubicBezTo>
                        <a:cubicBezTo>
                          <a:pt x="351028" y="126093"/>
                          <a:pt x="364872" y="92058"/>
                          <a:pt x="346408" y="73593"/>
                        </a:cubicBezTo>
                        <a:cubicBezTo>
                          <a:pt x="335463" y="62648"/>
                          <a:pt x="321615" y="92428"/>
                          <a:pt x="307771" y="99350"/>
                        </a:cubicBezTo>
                        <a:cubicBezTo>
                          <a:pt x="295628" y="105421"/>
                          <a:pt x="282013" y="107936"/>
                          <a:pt x="269134" y="112229"/>
                        </a:cubicBezTo>
                        <a:cubicBezTo>
                          <a:pt x="221298" y="40474"/>
                          <a:pt x="228658" y="0"/>
                          <a:pt x="191861" y="73593"/>
                        </a:cubicBezTo>
                        <a:cubicBezTo>
                          <a:pt x="185790" y="85735"/>
                          <a:pt x="188581" y="102630"/>
                          <a:pt x="178982" y="112229"/>
                        </a:cubicBezTo>
                        <a:cubicBezTo>
                          <a:pt x="169383" y="121828"/>
                          <a:pt x="153225" y="120815"/>
                          <a:pt x="140346" y="125108"/>
                        </a:cubicBezTo>
                        <a:cubicBezTo>
                          <a:pt x="127467" y="116522"/>
                          <a:pt x="116977" y="101895"/>
                          <a:pt x="101709" y="99350"/>
                        </a:cubicBezTo>
                        <a:cubicBezTo>
                          <a:pt x="88318" y="97118"/>
                          <a:pt x="69143" y="100087"/>
                          <a:pt x="63072" y="112229"/>
                        </a:cubicBezTo>
                        <a:cubicBezTo>
                          <a:pt x="41717" y="154939"/>
                          <a:pt x="73630" y="150866"/>
                          <a:pt x="88830" y="150866"/>
                        </a:cubicBezTo>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en-US" sz="2000">
                      <a:latin typeface="Arial" pitchFamily="34" charset="0"/>
                      <a:cs typeface="Arial" pitchFamily="34" charset="0"/>
                    </a:endParaRPr>
                  </a:p>
                </p:txBody>
              </p:sp>
              <p:sp>
                <p:nvSpPr>
                  <p:cNvPr id="77" name="Forma livre 76"/>
                  <p:cNvSpPr/>
                  <p:nvPr/>
                </p:nvSpPr>
                <p:spPr>
                  <a:xfrm>
                    <a:off x="827584" y="836712"/>
                    <a:ext cx="443224" cy="421886"/>
                  </a:xfrm>
                  <a:custGeom>
                    <a:avLst/>
                    <a:gdLst>
                      <a:gd name="connsiteX0" fmla="*/ 28147 w 443224"/>
                      <a:gd name="connsiteY0" fmla="*/ 230550 h 421886"/>
                      <a:gd name="connsiteX1" fmla="*/ 66784 w 443224"/>
                      <a:gd name="connsiteY1" fmla="*/ 307824 h 421886"/>
                      <a:gd name="connsiteX2" fmla="*/ 28147 w 443224"/>
                      <a:gd name="connsiteY2" fmla="*/ 346460 h 421886"/>
                      <a:gd name="connsiteX3" fmla="*/ 182693 w 443224"/>
                      <a:gd name="connsiteY3" fmla="*/ 397976 h 421886"/>
                      <a:gd name="connsiteX4" fmla="*/ 156936 w 443224"/>
                      <a:gd name="connsiteY4" fmla="*/ 359339 h 421886"/>
                      <a:gd name="connsiteX5" fmla="*/ 182693 w 443224"/>
                      <a:gd name="connsiteY5" fmla="*/ 320703 h 421886"/>
                      <a:gd name="connsiteX6" fmla="*/ 247088 w 443224"/>
                      <a:gd name="connsiteY6" fmla="*/ 307824 h 421886"/>
                      <a:gd name="connsiteX7" fmla="*/ 259967 w 443224"/>
                      <a:gd name="connsiteY7" fmla="*/ 243429 h 421886"/>
                      <a:gd name="connsiteX8" fmla="*/ 221330 w 443224"/>
                      <a:gd name="connsiteY8" fmla="*/ 217672 h 421886"/>
                      <a:gd name="connsiteX9" fmla="*/ 272846 w 443224"/>
                      <a:gd name="connsiteY9" fmla="*/ 153277 h 421886"/>
                      <a:gd name="connsiteX10" fmla="*/ 350119 w 443224"/>
                      <a:gd name="connsiteY10" fmla="*/ 166156 h 421886"/>
                      <a:gd name="connsiteX11" fmla="*/ 388755 w 443224"/>
                      <a:gd name="connsiteY11" fmla="*/ 179035 h 421886"/>
                      <a:gd name="connsiteX12" fmla="*/ 375877 w 443224"/>
                      <a:gd name="connsiteY12" fmla="*/ 230550 h 421886"/>
                      <a:gd name="connsiteX13" fmla="*/ 388755 w 443224"/>
                      <a:gd name="connsiteY13" fmla="*/ 243429 h 421886"/>
                      <a:gd name="connsiteX14" fmla="*/ 375877 w 443224"/>
                      <a:gd name="connsiteY14" fmla="*/ 179035 h 421886"/>
                      <a:gd name="connsiteX15" fmla="*/ 311482 w 443224"/>
                      <a:gd name="connsiteY15" fmla="*/ 114641 h 421886"/>
                      <a:gd name="connsiteX16" fmla="*/ 234209 w 443224"/>
                      <a:gd name="connsiteY16" fmla="*/ 88883 h 421886"/>
                      <a:gd name="connsiteX17" fmla="*/ 144057 w 443224"/>
                      <a:gd name="connsiteY17" fmla="*/ 127520 h 421886"/>
                      <a:gd name="connsiteX18" fmla="*/ 131178 w 443224"/>
                      <a:gd name="connsiteY18" fmla="*/ 191914 h 421886"/>
                      <a:gd name="connsiteX19" fmla="*/ 15268 w 443224"/>
                      <a:gd name="connsiteY19" fmla="*/ 179035 h 421886"/>
                      <a:gd name="connsiteX20" fmla="*/ 53905 w 443224"/>
                      <a:gd name="connsiteY20" fmla="*/ 204793 h 421886"/>
                      <a:gd name="connsiteX21" fmla="*/ 118299 w 443224"/>
                      <a:gd name="connsiteY21" fmla="*/ 191914 h 421886"/>
                      <a:gd name="connsiteX22" fmla="*/ 105420 w 443224"/>
                      <a:gd name="connsiteY22" fmla="*/ 101762 h 421886"/>
                      <a:gd name="connsiteX23" fmla="*/ 324361 w 443224"/>
                      <a:gd name="connsiteY23" fmla="*/ 50246 h 421886"/>
                      <a:gd name="connsiteX24" fmla="*/ 362998 w 443224"/>
                      <a:gd name="connsiteY24" fmla="*/ 63125 h 421886"/>
                      <a:gd name="connsiteX25" fmla="*/ 388755 w 443224"/>
                      <a:gd name="connsiteY25" fmla="*/ 140398 h 421886"/>
                      <a:gd name="connsiteX26" fmla="*/ 401634 w 443224"/>
                      <a:gd name="connsiteY26" fmla="*/ 179035 h 421886"/>
                      <a:gd name="connsiteX27" fmla="*/ 440271 w 443224"/>
                      <a:gd name="connsiteY27" fmla="*/ 204793 h 421886"/>
                      <a:gd name="connsiteX28" fmla="*/ 427392 w 443224"/>
                      <a:gd name="connsiteY28" fmla="*/ 256308 h 421886"/>
                      <a:gd name="connsiteX29" fmla="*/ 324361 w 443224"/>
                      <a:gd name="connsiteY29" fmla="*/ 217672 h 421886"/>
                      <a:gd name="connsiteX30" fmla="*/ 285724 w 443224"/>
                      <a:gd name="connsiteY30" fmla="*/ 204793 h 421886"/>
                      <a:gd name="connsiteX31" fmla="*/ 221330 w 443224"/>
                      <a:gd name="connsiteY31" fmla="*/ 204793 h 42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3224" h="421886">
                        <a:moveTo>
                          <a:pt x="28147" y="230550"/>
                        </a:moveTo>
                        <a:cubicBezTo>
                          <a:pt x="34415" y="239952"/>
                          <a:pt x="72709" y="290050"/>
                          <a:pt x="66784" y="307824"/>
                        </a:cubicBezTo>
                        <a:cubicBezTo>
                          <a:pt x="61024" y="325103"/>
                          <a:pt x="41026" y="333581"/>
                          <a:pt x="28147" y="346460"/>
                        </a:cubicBezTo>
                        <a:cubicBezTo>
                          <a:pt x="74729" y="381397"/>
                          <a:pt x="110964" y="421886"/>
                          <a:pt x="182693" y="397976"/>
                        </a:cubicBezTo>
                        <a:cubicBezTo>
                          <a:pt x="197377" y="393081"/>
                          <a:pt x="165522" y="372218"/>
                          <a:pt x="156936" y="359339"/>
                        </a:cubicBezTo>
                        <a:cubicBezTo>
                          <a:pt x="165522" y="346460"/>
                          <a:pt x="169254" y="328382"/>
                          <a:pt x="182693" y="320703"/>
                        </a:cubicBezTo>
                        <a:cubicBezTo>
                          <a:pt x="201699" y="309843"/>
                          <a:pt x="231609" y="323303"/>
                          <a:pt x="247088" y="307824"/>
                        </a:cubicBezTo>
                        <a:cubicBezTo>
                          <a:pt x="262567" y="292345"/>
                          <a:pt x="255674" y="264894"/>
                          <a:pt x="259967" y="243429"/>
                        </a:cubicBezTo>
                        <a:cubicBezTo>
                          <a:pt x="247088" y="234843"/>
                          <a:pt x="226225" y="232356"/>
                          <a:pt x="221330" y="217672"/>
                        </a:cubicBezTo>
                        <a:cubicBezTo>
                          <a:pt x="203541" y="164306"/>
                          <a:pt x="243463" y="163071"/>
                          <a:pt x="272846" y="153277"/>
                        </a:cubicBezTo>
                        <a:cubicBezTo>
                          <a:pt x="298604" y="157570"/>
                          <a:pt x="324628" y="160491"/>
                          <a:pt x="350119" y="166156"/>
                        </a:cubicBezTo>
                        <a:cubicBezTo>
                          <a:pt x="363371" y="169101"/>
                          <a:pt x="383713" y="166431"/>
                          <a:pt x="388755" y="179035"/>
                        </a:cubicBezTo>
                        <a:cubicBezTo>
                          <a:pt x="395329" y="195469"/>
                          <a:pt x="385695" y="215823"/>
                          <a:pt x="375877" y="230550"/>
                        </a:cubicBezTo>
                        <a:cubicBezTo>
                          <a:pt x="358089" y="257232"/>
                          <a:pt x="281541" y="270233"/>
                          <a:pt x="388755" y="243429"/>
                        </a:cubicBezTo>
                        <a:cubicBezTo>
                          <a:pt x="384462" y="221964"/>
                          <a:pt x="383563" y="199531"/>
                          <a:pt x="375877" y="179035"/>
                        </a:cubicBezTo>
                        <a:cubicBezTo>
                          <a:pt x="364715" y="149269"/>
                          <a:pt x="339817" y="127234"/>
                          <a:pt x="311482" y="114641"/>
                        </a:cubicBezTo>
                        <a:cubicBezTo>
                          <a:pt x="286671" y="103614"/>
                          <a:pt x="234209" y="88883"/>
                          <a:pt x="234209" y="88883"/>
                        </a:cubicBezTo>
                        <a:cubicBezTo>
                          <a:pt x="211750" y="94498"/>
                          <a:pt x="158881" y="101578"/>
                          <a:pt x="144057" y="127520"/>
                        </a:cubicBezTo>
                        <a:cubicBezTo>
                          <a:pt x="133197" y="146526"/>
                          <a:pt x="135471" y="170449"/>
                          <a:pt x="131178" y="191914"/>
                        </a:cubicBezTo>
                        <a:cubicBezTo>
                          <a:pt x="92541" y="187621"/>
                          <a:pt x="53613" y="172644"/>
                          <a:pt x="15268" y="179035"/>
                        </a:cubicBezTo>
                        <a:cubicBezTo>
                          <a:pt x="0" y="181580"/>
                          <a:pt x="38546" y="202873"/>
                          <a:pt x="53905" y="204793"/>
                        </a:cubicBezTo>
                        <a:cubicBezTo>
                          <a:pt x="75626" y="207508"/>
                          <a:pt x="96834" y="196207"/>
                          <a:pt x="118299" y="191914"/>
                        </a:cubicBezTo>
                        <a:cubicBezTo>
                          <a:pt x="114006" y="161863"/>
                          <a:pt x="105420" y="132118"/>
                          <a:pt x="105420" y="101762"/>
                        </a:cubicBezTo>
                        <a:cubicBezTo>
                          <a:pt x="105420" y="0"/>
                          <a:pt x="280367" y="52996"/>
                          <a:pt x="324361" y="50246"/>
                        </a:cubicBezTo>
                        <a:cubicBezTo>
                          <a:pt x="337240" y="54539"/>
                          <a:pt x="355107" y="52078"/>
                          <a:pt x="362998" y="63125"/>
                        </a:cubicBezTo>
                        <a:cubicBezTo>
                          <a:pt x="378779" y="85219"/>
                          <a:pt x="380169" y="114640"/>
                          <a:pt x="388755" y="140398"/>
                        </a:cubicBezTo>
                        <a:cubicBezTo>
                          <a:pt x="393048" y="153277"/>
                          <a:pt x="390338" y="171505"/>
                          <a:pt x="401634" y="179035"/>
                        </a:cubicBezTo>
                        <a:lnTo>
                          <a:pt x="440271" y="204793"/>
                        </a:lnTo>
                        <a:cubicBezTo>
                          <a:pt x="435978" y="221965"/>
                          <a:pt x="443224" y="248392"/>
                          <a:pt x="427392" y="256308"/>
                        </a:cubicBezTo>
                        <a:cubicBezTo>
                          <a:pt x="390122" y="274943"/>
                          <a:pt x="351299" y="231141"/>
                          <a:pt x="324361" y="217672"/>
                        </a:cubicBezTo>
                        <a:cubicBezTo>
                          <a:pt x="312218" y="211601"/>
                          <a:pt x="298603" y="209086"/>
                          <a:pt x="285724" y="204793"/>
                        </a:cubicBezTo>
                        <a:cubicBezTo>
                          <a:pt x="236985" y="237285"/>
                          <a:pt x="258033" y="241495"/>
                          <a:pt x="221330" y="204793"/>
                        </a:cubicBezTo>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en-US" sz="2000">
                      <a:latin typeface="Arial" pitchFamily="34" charset="0"/>
                      <a:cs typeface="Arial" pitchFamily="34" charset="0"/>
                    </a:endParaRPr>
                  </a:p>
                </p:txBody>
              </p:sp>
              <p:sp>
                <p:nvSpPr>
                  <p:cNvPr id="78" name="Forma livre 77"/>
                  <p:cNvSpPr/>
                  <p:nvPr/>
                </p:nvSpPr>
                <p:spPr>
                  <a:xfrm>
                    <a:off x="1187624" y="1052736"/>
                    <a:ext cx="284534" cy="282205"/>
                  </a:xfrm>
                  <a:custGeom>
                    <a:avLst/>
                    <a:gdLst>
                      <a:gd name="connsiteX0" fmla="*/ 78472 w 284534"/>
                      <a:gd name="connsiteY0" fmla="*/ 59510 h 282205"/>
                      <a:gd name="connsiteX1" fmla="*/ 14077 w 284534"/>
                      <a:gd name="connsiteY1" fmla="*/ 162541 h 282205"/>
                      <a:gd name="connsiteX2" fmla="*/ 52714 w 284534"/>
                      <a:gd name="connsiteY2" fmla="*/ 188298 h 282205"/>
                      <a:gd name="connsiteX3" fmla="*/ 91351 w 284534"/>
                      <a:gd name="connsiteY3" fmla="*/ 162541 h 282205"/>
                      <a:gd name="connsiteX4" fmla="*/ 104229 w 284534"/>
                      <a:gd name="connsiteY4" fmla="*/ 239814 h 282205"/>
                      <a:gd name="connsiteX5" fmla="*/ 117108 w 284534"/>
                      <a:gd name="connsiteY5" fmla="*/ 278451 h 282205"/>
                      <a:gd name="connsiteX6" fmla="*/ 155745 w 284534"/>
                      <a:gd name="connsiteY6" fmla="*/ 252693 h 282205"/>
                      <a:gd name="connsiteX7" fmla="*/ 284534 w 284534"/>
                      <a:gd name="connsiteY7" fmla="*/ 239814 h 282205"/>
                      <a:gd name="connsiteX8" fmla="*/ 245897 w 284534"/>
                      <a:gd name="connsiteY8" fmla="*/ 162541 h 282205"/>
                      <a:gd name="connsiteX9" fmla="*/ 207260 w 284534"/>
                      <a:gd name="connsiteY9" fmla="*/ 123904 h 282205"/>
                      <a:gd name="connsiteX10" fmla="*/ 129987 w 284534"/>
                      <a:gd name="connsiteY10" fmla="*/ 72389 h 282205"/>
                      <a:gd name="connsiteX11" fmla="*/ 194382 w 284534"/>
                      <a:gd name="connsiteY11" fmla="*/ 59510 h 282205"/>
                      <a:gd name="connsiteX12" fmla="*/ 233018 w 284534"/>
                      <a:gd name="connsiteY12" fmla="*/ 72389 h 282205"/>
                      <a:gd name="connsiteX13" fmla="*/ 220139 w 284534"/>
                      <a:gd name="connsiteY13" fmla="*/ 33752 h 282205"/>
                      <a:gd name="connsiteX14" fmla="*/ 168624 w 284534"/>
                      <a:gd name="connsiteY14" fmla="*/ 7994 h 282205"/>
                      <a:gd name="connsiteX15" fmla="*/ 52714 w 284534"/>
                      <a:gd name="connsiteY15" fmla="*/ 59510 h 282205"/>
                      <a:gd name="connsiteX16" fmla="*/ 78472 w 284534"/>
                      <a:gd name="connsiteY16" fmla="*/ 59510 h 282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4534" h="282205">
                        <a:moveTo>
                          <a:pt x="78472" y="59510"/>
                        </a:moveTo>
                        <a:cubicBezTo>
                          <a:pt x="72033" y="76682"/>
                          <a:pt x="0" y="120311"/>
                          <a:pt x="14077" y="162541"/>
                        </a:cubicBezTo>
                        <a:cubicBezTo>
                          <a:pt x="18972" y="177225"/>
                          <a:pt x="39835" y="179712"/>
                          <a:pt x="52714" y="188298"/>
                        </a:cubicBezTo>
                        <a:cubicBezTo>
                          <a:pt x="65593" y="179712"/>
                          <a:pt x="76173" y="159505"/>
                          <a:pt x="91351" y="162541"/>
                        </a:cubicBezTo>
                        <a:cubicBezTo>
                          <a:pt x="138161" y="171903"/>
                          <a:pt x="110142" y="222076"/>
                          <a:pt x="104229" y="239814"/>
                        </a:cubicBezTo>
                        <a:cubicBezTo>
                          <a:pt x="108522" y="252693"/>
                          <a:pt x="103938" y="275158"/>
                          <a:pt x="117108" y="278451"/>
                        </a:cubicBezTo>
                        <a:cubicBezTo>
                          <a:pt x="132124" y="282205"/>
                          <a:pt x="140663" y="256174"/>
                          <a:pt x="155745" y="252693"/>
                        </a:cubicBezTo>
                        <a:cubicBezTo>
                          <a:pt x="197784" y="242992"/>
                          <a:pt x="241604" y="244107"/>
                          <a:pt x="284534" y="239814"/>
                        </a:cubicBezTo>
                        <a:cubicBezTo>
                          <a:pt x="194381" y="179712"/>
                          <a:pt x="181502" y="205470"/>
                          <a:pt x="245897" y="162541"/>
                        </a:cubicBezTo>
                        <a:cubicBezTo>
                          <a:pt x="233018" y="149662"/>
                          <a:pt x="222415" y="134007"/>
                          <a:pt x="207260" y="123904"/>
                        </a:cubicBezTo>
                        <a:cubicBezTo>
                          <a:pt x="95425" y="49346"/>
                          <a:pt x="253249" y="195648"/>
                          <a:pt x="129987" y="72389"/>
                        </a:cubicBezTo>
                        <a:cubicBezTo>
                          <a:pt x="151452" y="68096"/>
                          <a:pt x="172492" y="59510"/>
                          <a:pt x="194382" y="59510"/>
                        </a:cubicBezTo>
                        <a:cubicBezTo>
                          <a:pt x="207957" y="59510"/>
                          <a:pt x="223419" y="81988"/>
                          <a:pt x="233018" y="72389"/>
                        </a:cubicBezTo>
                        <a:cubicBezTo>
                          <a:pt x="242617" y="62789"/>
                          <a:pt x="229738" y="43352"/>
                          <a:pt x="220139" y="33752"/>
                        </a:cubicBezTo>
                        <a:cubicBezTo>
                          <a:pt x="206564" y="20176"/>
                          <a:pt x="185796" y="16580"/>
                          <a:pt x="168624" y="7994"/>
                        </a:cubicBezTo>
                        <a:cubicBezTo>
                          <a:pt x="123345" y="14463"/>
                          <a:pt x="64616" y="0"/>
                          <a:pt x="52714" y="59510"/>
                        </a:cubicBezTo>
                        <a:cubicBezTo>
                          <a:pt x="50831" y="68923"/>
                          <a:pt x="84912" y="42338"/>
                          <a:pt x="78472" y="59510"/>
                        </a:cubicBez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en-US" sz="2000">
                      <a:solidFill>
                        <a:schemeClr val="tx1"/>
                      </a:solidFill>
                      <a:latin typeface="Arial" pitchFamily="34" charset="0"/>
                      <a:cs typeface="Arial" pitchFamily="34" charset="0"/>
                    </a:endParaRPr>
                  </a:p>
                </p:txBody>
              </p:sp>
              <p:sp>
                <p:nvSpPr>
                  <p:cNvPr id="79" name="Forma livre 21"/>
                  <p:cNvSpPr/>
                  <p:nvPr/>
                </p:nvSpPr>
                <p:spPr>
                  <a:xfrm>
                    <a:off x="1259632" y="908720"/>
                    <a:ext cx="319734" cy="354934"/>
                  </a:xfrm>
                  <a:custGeom>
                    <a:avLst/>
                    <a:gdLst>
                      <a:gd name="connsiteX0" fmla="*/ 107347 w 319734"/>
                      <a:gd name="connsiteY0" fmla="*/ 135993 h 354934"/>
                      <a:gd name="connsiteX1" fmla="*/ 42953 w 319734"/>
                      <a:gd name="connsiteY1" fmla="*/ 20084 h 354934"/>
                      <a:gd name="connsiteX2" fmla="*/ 17195 w 319734"/>
                      <a:gd name="connsiteY2" fmla="*/ 135993 h 354934"/>
                      <a:gd name="connsiteX3" fmla="*/ 4316 w 319734"/>
                      <a:gd name="connsiteY3" fmla="*/ 174630 h 354934"/>
                      <a:gd name="connsiteX4" fmla="*/ 17195 w 319734"/>
                      <a:gd name="connsiteY4" fmla="*/ 251903 h 354934"/>
                      <a:gd name="connsiteX5" fmla="*/ 94468 w 319734"/>
                      <a:gd name="connsiteY5" fmla="*/ 277661 h 354934"/>
                      <a:gd name="connsiteX6" fmla="*/ 236136 w 319734"/>
                      <a:gd name="connsiteY6" fmla="*/ 316298 h 354934"/>
                      <a:gd name="connsiteX7" fmla="*/ 223257 w 319734"/>
                      <a:gd name="connsiteY7" fmla="*/ 354934 h 354934"/>
                      <a:gd name="connsiteX8" fmla="*/ 210378 w 319734"/>
                      <a:gd name="connsiteY8" fmla="*/ 316298 h 354934"/>
                      <a:gd name="connsiteX9" fmla="*/ 223257 w 319734"/>
                      <a:gd name="connsiteY9" fmla="*/ 226145 h 354934"/>
                      <a:gd name="connsiteX10" fmla="*/ 261894 w 319734"/>
                      <a:gd name="connsiteY10" fmla="*/ 213267 h 354934"/>
                      <a:gd name="connsiteX11" fmla="*/ 261894 w 319734"/>
                      <a:gd name="connsiteY11" fmla="*/ 135993 h 354934"/>
                      <a:gd name="connsiteX12" fmla="*/ 274772 w 319734"/>
                      <a:gd name="connsiteY12" fmla="*/ 71599 h 354934"/>
                      <a:gd name="connsiteX13" fmla="*/ 261894 w 319734"/>
                      <a:gd name="connsiteY13" fmla="*/ 32962 h 354934"/>
                      <a:gd name="connsiteX14" fmla="*/ 120226 w 319734"/>
                      <a:gd name="connsiteY14" fmla="*/ 71599 h 354934"/>
                      <a:gd name="connsiteX15" fmla="*/ 94468 w 319734"/>
                      <a:gd name="connsiteY15" fmla="*/ 110236 h 354934"/>
                      <a:gd name="connsiteX16" fmla="*/ 81589 w 319734"/>
                      <a:gd name="connsiteY16" fmla="*/ 32962 h 354934"/>
                      <a:gd name="connsiteX17" fmla="*/ 133105 w 319734"/>
                      <a:gd name="connsiteY17" fmla="*/ 45841 h 35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9734" h="354934">
                        <a:moveTo>
                          <a:pt x="107347" y="135993"/>
                        </a:moveTo>
                        <a:cubicBezTo>
                          <a:pt x="48302" y="47425"/>
                          <a:pt x="65622" y="88088"/>
                          <a:pt x="42953" y="20084"/>
                        </a:cubicBezTo>
                        <a:cubicBezTo>
                          <a:pt x="13961" y="107058"/>
                          <a:pt x="47416" y="0"/>
                          <a:pt x="17195" y="135993"/>
                        </a:cubicBezTo>
                        <a:cubicBezTo>
                          <a:pt x="14250" y="149245"/>
                          <a:pt x="8609" y="161751"/>
                          <a:pt x="4316" y="174630"/>
                        </a:cubicBezTo>
                        <a:cubicBezTo>
                          <a:pt x="8609" y="200388"/>
                          <a:pt x="0" y="232251"/>
                          <a:pt x="17195" y="251903"/>
                        </a:cubicBezTo>
                        <a:cubicBezTo>
                          <a:pt x="35074" y="272336"/>
                          <a:pt x="70183" y="265519"/>
                          <a:pt x="94468" y="277661"/>
                        </a:cubicBezTo>
                        <a:cubicBezTo>
                          <a:pt x="173135" y="316995"/>
                          <a:pt x="126978" y="300704"/>
                          <a:pt x="236136" y="316298"/>
                        </a:cubicBezTo>
                        <a:cubicBezTo>
                          <a:pt x="231843" y="329177"/>
                          <a:pt x="236832" y="354934"/>
                          <a:pt x="223257" y="354934"/>
                        </a:cubicBezTo>
                        <a:cubicBezTo>
                          <a:pt x="209682" y="354934"/>
                          <a:pt x="210378" y="329873"/>
                          <a:pt x="210378" y="316298"/>
                        </a:cubicBezTo>
                        <a:cubicBezTo>
                          <a:pt x="210378" y="285942"/>
                          <a:pt x="209681" y="253296"/>
                          <a:pt x="223257" y="226145"/>
                        </a:cubicBezTo>
                        <a:cubicBezTo>
                          <a:pt x="229328" y="214003"/>
                          <a:pt x="249015" y="217560"/>
                          <a:pt x="261894" y="213267"/>
                        </a:cubicBezTo>
                        <a:cubicBezTo>
                          <a:pt x="319734" y="126504"/>
                          <a:pt x="272739" y="222756"/>
                          <a:pt x="261894" y="135993"/>
                        </a:cubicBezTo>
                        <a:cubicBezTo>
                          <a:pt x="259179" y="114272"/>
                          <a:pt x="270479" y="93064"/>
                          <a:pt x="274772" y="71599"/>
                        </a:cubicBezTo>
                        <a:cubicBezTo>
                          <a:pt x="270479" y="58720"/>
                          <a:pt x="275146" y="35907"/>
                          <a:pt x="261894" y="32962"/>
                        </a:cubicBezTo>
                        <a:cubicBezTo>
                          <a:pt x="189751" y="16930"/>
                          <a:pt x="166979" y="40431"/>
                          <a:pt x="120226" y="71599"/>
                        </a:cubicBezTo>
                        <a:cubicBezTo>
                          <a:pt x="111640" y="84478"/>
                          <a:pt x="109947" y="110236"/>
                          <a:pt x="94468" y="110236"/>
                        </a:cubicBezTo>
                        <a:cubicBezTo>
                          <a:pt x="44538" y="110236"/>
                          <a:pt x="78414" y="42489"/>
                          <a:pt x="81589" y="32962"/>
                        </a:cubicBezTo>
                        <a:cubicBezTo>
                          <a:pt x="124299" y="47199"/>
                          <a:pt x="106650" y="45841"/>
                          <a:pt x="133105" y="45841"/>
                        </a:cubicBezTo>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en-US" sz="2000">
                      <a:latin typeface="Arial" pitchFamily="34" charset="0"/>
                      <a:cs typeface="Arial" pitchFamily="34" charset="0"/>
                    </a:endParaRPr>
                  </a:p>
                </p:txBody>
              </p:sp>
              <p:sp>
                <p:nvSpPr>
                  <p:cNvPr id="80" name="Forma livre 22"/>
                  <p:cNvSpPr/>
                  <p:nvPr/>
                </p:nvSpPr>
                <p:spPr>
                  <a:xfrm>
                    <a:off x="1475656" y="1196752"/>
                    <a:ext cx="353800" cy="301894"/>
                  </a:xfrm>
                  <a:custGeom>
                    <a:avLst/>
                    <a:gdLst>
                      <a:gd name="connsiteX0" fmla="*/ 70465 w 353800"/>
                      <a:gd name="connsiteY0" fmla="*/ 193183 h 270456"/>
                      <a:gd name="connsiteX1" fmla="*/ 57586 w 353800"/>
                      <a:gd name="connsiteY1" fmla="*/ 154546 h 270456"/>
                      <a:gd name="connsiteX2" fmla="*/ 44708 w 353800"/>
                      <a:gd name="connsiteY2" fmla="*/ 25757 h 270456"/>
                      <a:gd name="connsiteX3" fmla="*/ 83344 w 353800"/>
                      <a:gd name="connsiteY3" fmla="*/ 0 h 270456"/>
                      <a:gd name="connsiteX4" fmla="*/ 160617 w 353800"/>
                      <a:gd name="connsiteY4" fmla="*/ 12879 h 270456"/>
                      <a:gd name="connsiteX5" fmla="*/ 186375 w 353800"/>
                      <a:gd name="connsiteY5" fmla="*/ 51515 h 270456"/>
                      <a:gd name="connsiteX6" fmla="*/ 302285 w 353800"/>
                      <a:gd name="connsiteY6" fmla="*/ 90152 h 270456"/>
                      <a:gd name="connsiteX7" fmla="*/ 289406 w 353800"/>
                      <a:gd name="connsiteY7" fmla="*/ 154546 h 270456"/>
                      <a:gd name="connsiteX8" fmla="*/ 276527 w 353800"/>
                      <a:gd name="connsiteY8" fmla="*/ 193183 h 270456"/>
                      <a:gd name="connsiteX9" fmla="*/ 353800 w 353800"/>
                      <a:gd name="connsiteY9" fmla="*/ 244698 h 270456"/>
                      <a:gd name="connsiteX10" fmla="*/ 199254 w 353800"/>
                      <a:gd name="connsiteY10" fmla="*/ 244698 h 270456"/>
                      <a:gd name="connsiteX11" fmla="*/ 121981 w 353800"/>
                      <a:gd name="connsiteY11" fmla="*/ 218941 h 270456"/>
                      <a:gd name="connsiteX12" fmla="*/ 6071 w 353800"/>
                      <a:gd name="connsiteY12" fmla="*/ 270456 h 270456"/>
                      <a:gd name="connsiteX13" fmla="*/ 18950 w 353800"/>
                      <a:gd name="connsiteY13" fmla="*/ 231819 h 270456"/>
                      <a:gd name="connsiteX14" fmla="*/ 6071 w 353800"/>
                      <a:gd name="connsiteY14" fmla="*/ 193183 h 270456"/>
                      <a:gd name="connsiteX15" fmla="*/ 44708 w 353800"/>
                      <a:gd name="connsiteY15" fmla="*/ 180304 h 270456"/>
                      <a:gd name="connsiteX16" fmla="*/ 70465 w 353800"/>
                      <a:gd name="connsiteY16" fmla="*/ 193183 h 27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3800" h="270456">
                        <a:moveTo>
                          <a:pt x="70465" y="193183"/>
                        </a:moveTo>
                        <a:cubicBezTo>
                          <a:pt x="72611" y="188890"/>
                          <a:pt x="62353" y="167257"/>
                          <a:pt x="57586" y="154546"/>
                        </a:cubicBezTo>
                        <a:cubicBezTo>
                          <a:pt x="38510" y="103675"/>
                          <a:pt x="13271" y="80771"/>
                          <a:pt x="44708" y="25757"/>
                        </a:cubicBezTo>
                        <a:cubicBezTo>
                          <a:pt x="52387" y="12318"/>
                          <a:pt x="70465" y="8586"/>
                          <a:pt x="83344" y="0"/>
                        </a:cubicBezTo>
                        <a:cubicBezTo>
                          <a:pt x="109102" y="4293"/>
                          <a:pt x="137261" y="1201"/>
                          <a:pt x="160617" y="12879"/>
                        </a:cubicBezTo>
                        <a:cubicBezTo>
                          <a:pt x="174461" y="19801"/>
                          <a:pt x="175430" y="40570"/>
                          <a:pt x="186375" y="51515"/>
                        </a:cubicBezTo>
                        <a:cubicBezTo>
                          <a:pt x="222594" y="87734"/>
                          <a:pt x="250478" y="81517"/>
                          <a:pt x="302285" y="90152"/>
                        </a:cubicBezTo>
                        <a:cubicBezTo>
                          <a:pt x="297992" y="111617"/>
                          <a:pt x="294715" y="133310"/>
                          <a:pt x="289406" y="154546"/>
                        </a:cubicBezTo>
                        <a:cubicBezTo>
                          <a:pt x="286113" y="167716"/>
                          <a:pt x="268636" y="182136"/>
                          <a:pt x="276527" y="193183"/>
                        </a:cubicBezTo>
                        <a:cubicBezTo>
                          <a:pt x="294520" y="218374"/>
                          <a:pt x="353800" y="244698"/>
                          <a:pt x="353800" y="244698"/>
                        </a:cubicBezTo>
                        <a:cubicBezTo>
                          <a:pt x="285816" y="267360"/>
                          <a:pt x="307090" y="266265"/>
                          <a:pt x="199254" y="244698"/>
                        </a:cubicBezTo>
                        <a:cubicBezTo>
                          <a:pt x="172630" y="239373"/>
                          <a:pt x="121981" y="218941"/>
                          <a:pt x="121981" y="218941"/>
                        </a:cubicBezTo>
                        <a:cubicBezTo>
                          <a:pt x="30024" y="249593"/>
                          <a:pt x="67299" y="229637"/>
                          <a:pt x="6071" y="270456"/>
                        </a:cubicBezTo>
                        <a:cubicBezTo>
                          <a:pt x="10364" y="257577"/>
                          <a:pt x="18950" y="245395"/>
                          <a:pt x="18950" y="231819"/>
                        </a:cubicBezTo>
                        <a:cubicBezTo>
                          <a:pt x="18950" y="218244"/>
                          <a:pt x="0" y="205325"/>
                          <a:pt x="6071" y="193183"/>
                        </a:cubicBezTo>
                        <a:cubicBezTo>
                          <a:pt x="12142" y="181041"/>
                          <a:pt x="32103" y="185346"/>
                          <a:pt x="44708" y="180304"/>
                        </a:cubicBezTo>
                        <a:cubicBezTo>
                          <a:pt x="53621" y="176739"/>
                          <a:pt x="68319" y="197476"/>
                          <a:pt x="70465" y="193183"/>
                        </a:cubicBez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en-US" sz="2000">
                      <a:solidFill>
                        <a:schemeClr val="tx1"/>
                      </a:solidFill>
                      <a:latin typeface="Arial" pitchFamily="34" charset="0"/>
                      <a:cs typeface="Arial" pitchFamily="34" charset="0"/>
                    </a:endParaRPr>
                  </a:p>
                </p:txBody>
              </p:sp>
              <p:sp>
                <p:nvSpPr>
                  <p:cNvPr id="81" name="Forma livre 80"/>
                  <p:cNvSpPr/>
                  <p:nvPr/>
                </p:nvSpPr>
                <p:spPr>
                  <a:xfrm>
                    <a:off x="1115616" y="1268760"/>
                    <a:ext cx="449340" cy="614946"/>
                  </a:xfrm>
                  <a:custGeom>
                    <a:avLst/>
                    <a:gdLst>
                      <a:gd name="connsiteX0" fmla="*/ 77274 w 449340"/>
                      <a:gd name="connsiteY0" fmla="*/ 202822 h 614946"/>
                      <a:gd name="connsiteX1" fmla="*/ 90153 w 449340"/>
                      <a:gd name="connsiteY1" fmla="*/ 344489 h 614946"/>
                      <a:gd name="connsiteX2" fmla="*/ 128789 w 449340"/>
                      <a:gd name="connsiteY2" fmla="*/ 357368 h 614946"/>
                      <a:gd name="connsiteX3" fmla="*/ 167426 w 449340"/>
                      <a:gd name="connsiteY3" fmla="*/ 331611 h 614946"/>
                      <a:gd name="connsiteX4" fmla="*/ 206062 w 449340"/>
                      <a:gd name="connsiteY4" fmla="*/ 318732 h 614946"/>
                      <a:gd name="connsiteX5" fmla="*/ 244699 w 449340"/>
                      <a:gd name="connsiteY5" fmla="*/ 331611 h 614946"/>
                      <a:gd name="connsiteX6" fmla="*/ 321972 w 449340"/>
                      <a:gd name="connsiteY6" fmla="*/ 421763 h 614946"/>
                      <a:gd name="connsiteX7" fmla="*/ 334851 w 449340"/>
                      <a:gd name="connsiteY7" fmla="*/ 460399 h 614946"/>
                      <a:gd name="connsiteX8" fmla="*/ 373488 w 449340"/>
                      <a:gd name="connsiteY8" fmla="*/ 447520 h 614946"/>
                      <a:gd name="connsiteX9" fmla="*/ 386367 w 449340"/>
                      <a:gd name="connsiteY9" fmla="*/ 408884 h 614946"/>
                      <a:gd name="connsiteX10" fmla="*/ 412124 w 449340"/>
                      <a:gd name="connsiteY10" fmla="*/ 370247 h 614946"/>
                      <a:gd name="connsiteX11" fmla="*/ 386367 w 449340"/>
                      <a:gd name="connsiteY11" fmla="*/ 318732 h 614946"/>
                      <a:gd name="connsiteX12" fmla="*/ 334851 w 449340"/>
                      <a:gd name="connsiteY12" fmla="*/ 292974 h 614946"/>
                      <a:gd name="connsiteX13" fmla="*/ 296215 w 449340"/>
                      <a:gd name="connsiteY13" fmla="*/ 267216 h 614946"/>
                      <a:gd name="connsiteX14" fmla="*/ 270457 w 449340"/>
                      <a:gd name="connsiteY14" fmla="*/ 228580 h 614946"/>
                      <a:gd name="connsiteX15" fmla="*/ 257578 w 449340"/>
                      <a:gd name="connsiteY15" fmla="*/ 177064 h 614946"/>
                      <a:gd name="connsiteX16" fmla="*/ 296215 w 449340"/>
                      <a:gd name="connsiteY16" fmla="*/ 99791 h 614946"/>
                      <a:gd name="connsiteX17" fmla="*/ 128789 w 449340"/>
                      <a:gd name="connsiteY17" fmla="*/ 74033 h 614946"/>
                      <a:gd name="connsiteX18" fmla="*/ 206062 w 449340"/>
                      <a:gd name="connsiteY18" fmla="*/ 99791 h 614946"/>
                      <a:gd name="connsiteX19" fmla="*/ 180305 w 449340"/>
                      <a:gd name="connsiteY19" fmla="*/ 151306 h 614946"/>
                      <a:gd name="connsiteX20" fmla="*/ 128789 w 449340"/>
                      <a:gd name="connsiteY20" fmla="*/ 228580 h 614946"/>
                      <a:gd name="connsiteX21" fmla="*/ 141668 w 449340"/>
                      <a:gd name="connsiteY21" fmla="*/ 280095 h 614946"/>
                      <a:gd name="connsiteX22" fmla="*/ 90153 w 449340"/>
                      <a:gd name="connsiteY22" fmla="*/ 292974 h 614946"/>
                      <a:gd name="connsiteX23" fmla="*/ 0 w 449340"/>
                      <a:gd name="connsiteY23" fmla="*/ 267216 h 614946"/>
                      <a:gd name="connsiteX24" fmla="*/ 25758 w 449340"/>
                      <a:gd name="connsiteY24" fmla="*/ 383126 h 614946"/>
                      <a:gd name="connsiteX25" fmla="*/ 64395 w 449340"/>
                      <a:gd name="connsiteY25" fmla="*/ 434642 h 614946"/>
                      <a:gd name="connsiteX26" fmla="*/ 90153 w 449340"/>
                      <a:gd name="connsiteY26" fmla="*/ 473278 h 614946"/>
                      <a:gd name="connsiteX27" fmla="*/ 128789 w 449340"/>
                      <a:gd name="connsiteY27" fmla="*/ 499036 h 614946"/>
                      <a:gd name="connsiteX28" fmla="*/ 206062 w 449340"/>
                      <a:gd name="connsiteY28" fmla="*/ 524794 h 614946"/>
                      <a:gd name="connsiteX29" fmla="*/ 425003 w 449340"/>
                      <a:gd name="connsiteY29" fmla="*/ 511915 h 614946"/>
                      <a:gd name="connsiteX30" fmla="*/ 437882 w 449340"/>
                      <a:gd name="connsiteY30" fmla="*/ 434642 h 614946"/>
                      <a:gd name="connsiteX31" fmla="*/ 386367 w 449340"/>
                      <a:gd name="connsiteY31" fmla="*/ 421763 h 614946"/>
                      <a:gd name="connsiteX32" fmla="*/ 231820 w 449340"/>
                      <a:gd name="connsiteY32" fmla="*/ 434642 h 614946"/>
                      <a:gd name="connsiteX33" fmla="*/ 193184 w 449340"/>
                      <a:gd name="connsiteY33" fmla="*/ 460399 h 614946"/>
                      <a:gd name="connsiteX34" fmla="*/ 231820 w 449340"/>
                      <a:gd name="connsiteY34" fmla="*/ 486157 h 614946"/>
                      <a:gd name="connsiteX35" fmla="*/ 270457 w 449340"/>
                      <a:gd name="connsiteY35" fmla="*/ 499036 h 614946"/>
                      <a:gd name="connsiteX36" fmla="*/ 270457 w 449340"/>
                      <a:gd name="connsiteY36" fmla="*/ 602067 h 614946"/>
                      <a:gd name="connsiteX37" fmla="*/ 218941 w 449340"/>
                      <a:gd name="connsiteY37" fmla="*/ 614946 h 614946"/>
                      <a:gd name="connsiteX38" fmla="*/ 180305 w 449340"/>
                      <a:gd name="connsiteY38" fmla="*/ 589188 h 614946"/>
                      <a:gd name="connsiteX39" fmla="*/ 128789 w 449340"/>
                      <a:gd name="connsiteY39" fmla="*/ 563430 h 614946"/>
                      <a:gd name="connsiteX40" fmla="*/ 103031 w 449340"/>
                      <a:gd name="connsiteY40" fmla="*/ 499036 h 614946"/>
                      <a:gd name="connsiteX41" fmla="*/ 115910 w 449340"/>
                      <a:gd name="connsiteY41" fmla="*/ 396005 h 614946"/>
                      <a:gd name="connsiteX42" fmla="*/ 167426 w 449340"/>
                      <a:gd name="connsiteY42" fmla="*/ 383126 h 614946"/>
                      <a:gd name="connsiteX43" fmla="*/ 193184 w 449340"/>
                      <a:gd name="connsiteY43" fmla="*/ 447520 h 614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49340" h="614946">
                        <a:moveTo>
                          <a:pt x="77274" y="202822"/>
                        </a:moveTo>
                        <a:cubicBezTo>
                          <a:pt x="81567" y="250044"/>
                          <a:pt x="75158" y="299505"/>
                          <a:pt x="90153" y="344489"/>
                        </a:cubicBezTo>
                        <a:cubicBezTo>
                          <a:pt x="94446" y="357368"/>
                          <a:pt x="115398" y="359600"/>
                          <a:pt x="128789" y="357368"/>
                        </a:cubicBezTo>
                        <a:cubicBezTo>
                          <a:pt x="144057" y="354824"/>
                          <a:pt x="153582" y="338533"/>
                          <a:pt x="167426" y="331611"/>
                        </a:cubicBezTo>
                        <a:cubicBezTo>
                          <a:pt x="179568" y="325540"/>
                          <a:pt x="193183" y="323025"/>
                          <a:pt x="206062" y="318732"/>
                        </a:cubicBezTo>
                        <a:cubicBezTo>
                          <a:pt x="218941" y="323025"/>
                          <a:pt x="233652" y="323720"/>
                          <a:pt x="244699" y="331611"/>
                        </a:cubicBezTo>
                        <a:cubicBezTo>
                          <a:pt x="269349" y="349218"/>
                          <a:pt x="306845" y="391508"/>
                          <a:pt x="321972" y="421763"/>
                        </a:cubicBezTo>
                        <a:cubicBezTo>
                          <a:pt x="328043" y="433905"/>
                          <a:pt x="330558" y="447520"/>
                          <a:pt x="334851" y="460399"/>
                        </a:cubicBezTo>
                        <a:cubicBezTo>
                          <a:pt x="347730" y="456106"/>
                          <a:pt x="363888" y="457119"/>
                          <a:pt x="373488" y="447520"/>
                        </a:cubicBezTo>
                        <a:cubicBezTo>
                          <a:pt x="383087" y="437921"/>
                          <a:pt x="380296" y="421026"/>
                          <a:pt x="386367" y="408884"/>
                        </a:cubicBezTo>
                        <a:cubicBezTo>
                          <a:pt x="393289" y="395040"/>
                          <a:pt x="403538" y="383126"/>
                          <a:pt x="412124" y="370247"/>
                        </a:cubicBezTo>
                        <a:cubicBezTo>
                          <a:pt x="403538" y="353075"/>
                          <a:pt x="399942" y="332307"/>
                          <a:pt x="386367" y="318732"/>
                        </a:cubicBezTo>
                        <a:cubicBezTo>
                          <a:pt x="372791" y="305156"/>
                          <a:pt x="351520" y="302499"/>
                          <a:pt x="334851" y="292974"/>
                        </a:cubicBezTo>
                        <a:cubicBezTo>
                          <a:pt x="321412" y="285295"/>
                          <a:pt x="309094" y="275802"/>
                          <a:pt x="296215" y="267216"/>
                        </a:cubicBezTo>
                        <a:cubicBezTo>
                          <a:pt x="287629" y="254337"/>
                          <a:pt x="276554" y="242807"/>
                          <a:pt x="270457" y="228580"/>
                        </a:cubicBezTo>
                        <a:cubicBezTo>
                          <a:pt x="263484" y="212311"/>
                          <a:pt x="257578" y="194764"/>
                          <a:pt x="257578" y="177064"/>
                        </a:cubicBezTo>
                        <a:cubicBezTo>
                          <a:pt x="257578" y="150405"/>
                          <a:pt x="283193" y="119325"/>
                          <a:pt x="296215" y="99791"/>
                        </a:cubicBezTo>
                        <a:cubicBezTo>
                          <a:pt x="272244" y="27877"/>
                          <a:pt x="276856" y="0"/>
                          <a:pt x="128789" y="74033"/>
                        </a:cubicBezTo>
                        <a:cubicBezTo>
                          <a:pt x="104504" y="86175"/>
                          <a:pt x="206062" y="99791"/>
                          <a:pt x="206062" y="99791"/>
                        </a:cubicBezTo>
                        <a:cubicBezTo>
                          <a:pt x="197476" y="116963"/>
                          <a:pt x="191464" y="135684"/>
                          <a:pt x="180305" y="151306"/>
                        </a:cubicBezTo>
                        <a:cubicBezTo>
                          <a:pt x="120009" y="235720"/>
                          <a:pt x="156416" y="145698"/>
                          <a:pt x="128789" y="228580"/>
                        </a:cubicBezTo>
                        <a:cubicBezTo>
                          <a:pt x="133082" y="245752"/>
                          <a:pt x="150775" y="264917"/>
                          <a:pt x="141668" y="280095"/>
                        </a:cubicBezTo>
                        <a:cubicBezTo>
                          <a:pt x="132561" y="295273"/>
                          <a:pt x="107853" y="292974"/>
                          <a:pt x="90153" y="292974"/>
                        </a:cubicBezTo>
                        <a:cubicBezTo>
                          <a:pt x="73981" y="292974"/>
                          <a:pt x="18220" y="273289"/>
                          <a:pt x="0" y="267216"/>
                        </a:cubicBezTo>
                        <a:cubicBezTo>
                          <a:pt x="1355" y="273991"/>
                          <a:pt x="19695" y="371000"/>
                          <a:pt x="25758" y="383126"/>
                        </a:cubicBezTo>
                        <a:cubicBezTo>
                          <a:pt x="35358" y="402325"/>
                          <a:pt x="51919" y="417175"/>
                          <a:pt x="64395" y="434642"/>
                        </a:cubicBezTo>
                        <a:cubicBezTo>
                          <a:pt x="73392" y="447237"/>
                          <a:pt x="79208" y="462333"/>
                          <a:pt x="90153" y="473278"/>
                        </a:cubicBezTo>
                        <a:cubicBezTo>
                          <a:pt x="101098" y="484223"/>
                          <a:pt x="114645" y="492750"/>
                          <a:pt x="128789" y="499036"/>
                        </a:cubicBezTo>
                        <a:cubicBezTo>
                          <a:pt x="153600" y="510063"/>
                          <a:pt x="206062" y="524794"/>
                          <a:pt x="206062" y="524794"/>
                        </a:cubicBezTo>
                        <a:cubicBezTo>
                          <a:pt x="279042" y="520501"/>
                          <a:pt x="356867" y="538412"/>
                          <a:pt x="425003" y="511915"/>
                        </a:cubicBezTo>
                        <a:cubicBezTo>
                          <a:pt x="449340" y="502450"/>
                          <a:pt x="448168" y="458644"/>
                          <a:pt x="437882" y="434642"/>
                        </a:cubicBezTo>
                        <a:cubicBezTo>
                          <a:pt x="430910" y="418373"/>
                          <a:pt x="403539" y="426056"/>
                          <a:pt x="386367" y="421763"/>
                        </a:cubicBezTo>
                        <a:cubicBezTo>
                          <a:pt x="334851" y="426056"/>
                          <a:pt x="282510" y="424504"/>
                          <a:pt x="231820" y="434642"/>
                        </a:cubicBezTo>
                        <a:cubicBezTo>
                          <a:pt x="216642" y="437677"/>
                          <a:pt x="193184" y="444921"/>
                          <a:pt x="193184" y="460399"/>
                        </a:cubicBezTo>
                        <a:cubicBezTo>
                          <a:pt x="193184" y="475877"/>
                          <a:pt x="217976" y="479235"/>
                          <a:pt x="231820" y="486157"/>
                        </a:cubicBezTo>
                        <a:cubicBezTo>
                          <a:pt x="243962" y="492228"/>
                          <a:pt x="257578" y="494743"/>
                          <a:pt x="270457" y="499036"/>
                        </a:cubicBezTo>
                        <a:cubicBezTo>
                          <a:pt x="277326" y="526511"/>
                          <a:pt x="297932" y="574592"/>
                          <a:pt x="270457" y="602067"/>
                        </a:cubicBezTo>
                        <a:cubicBezTo>
                          <a:pt x="257941" y="614583"/>
                          <a:pt x="236113" y="610653"/>
                          <a:pt x="218941" y="614946"/>
                        </a:cubicBezTo>
                        <a:cubicBezTo>
                          <a:pt x="206062" y="606360"/>
                          <a:pt x="193744" y="596867"/>
                          <a:pt x="180305" y="589188"/>
                        </a:cubicBezTo>
                        <a:cubicBezTo>
                          <a:pt x="163636" y="579663"/>
                          <a:pt x="141284" y="578007"/>
                          <a:pt x="128789" y="563430"/>
                        </a:cubicBezTo>
                        <a:cubicBezTo>
                          <a:pt x="113744" y="545877"/>
                          <a:pt x="111617" y="520501"/>
                          <a:pt x="103031" y="499036"/>
                        </a:cubicBezTo>
                        <a:cubicBezTo>
                          <a:pt x="107324" y="464692"/>
                          <a:pt x="99101" y="426260"/>
                          <a:pt x="115910" y="396005"/>
                        </a:cubicBezTo>
                        <a:cubicBezTo>
                          <a:pt x="124506" y="380532"/>
                          <a:pt x="152698" y="373308"/>
                          <a:pt x="167426" y="383126"/>
                        </a:cubicBezTo>
                        <a:cubicBezTo>
                          <a:pt x="186662" y="395949"/>
                          <a:pt x="193184" y="447520"/>
                          <a:pt x="193184" y="447520"/>
                        </a:cubicBezTo>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en-US" sz="2000">
                      <a:latin typeface="Arial" pitchFamily="34" charset="0"/>
                      <a:cs typeface="Arial" pitchFamily="34" charset="0"/>
                    </a:endParaRPr>
                  </a:p>
                </p:txBody>
              </p:sp>
            </p:grpSp>
            <p:sp>
              <p:nvSpPr>
                <p:cNvPr id="70" name="CaixaDeTexto 69"/>
                <p:cNvSpPr txBox="1"/>
                <p:nvPr/>
              </p:nvSpPr>
              <p:spPr>
                <a:xfrm>
                  <a:off x="479424" y="1876091"/>
                  <a:ext cx="2880321" cy="497700"/>
                </a:xfrm>
                <a:prstGeom prst="rect">
                  <a:avLst/>
                </a:prstGeom>
                <a:noFill/>
              </p:spPr>
              <p:txBody>
                <a:bodyPr wrap="square" rtlCol="0">
                  <a:spAutoFit/>
                </a:bodyPr>
                <a:lstStyle/>
                <a:p>
                  <a:r>
                    <a:rPr lang="en-US" sz="2800" smtClean="0">
                      <a:latin typeface="Arial" pitchFamily="34" charset="0"/>
                      <a:cs typeface="Arial" pitchFamily="34" charset="0"/>
                    </a:rPr>
                    <a:t>washed with distilled water</a:t>
                  </a:r>
                </a:p>
                <a:p>
                  <a:r>
                    <a:rPr lang="en-US" sz="2800" smtClean="0">
                      <a:latin typeface="Arial" pitchFamily="34" charset="0"/>
                      <a:cs typeface="Arial" pitchFamily="34" charset="0"/>
                    </a:rPr>
                    <a:t>dried at 60 °C</a:t>
                  </a:r>
                  <a:endParaRPr lang="en-US" sz="2800">
                    <a:latin typeface="Arial" pitchFamily="34" charset="0"/>
                    <a:cs typeface="Arial" pitchFamily="34" charset="0"/>
                  </a:endParaRPr>
                </a:p>
              </p:txBody>
            </p:sp>
            <p:sp>
              <p:nvSpPr>
                <p:cNvPr id="71" name="CaixaDeTexto 70"/>
                <p:cNvSpPr txBox="1"/>
                <p:nvPr/>
              </p:nvSpPr>
              <p:spPr>
                <a:xfrm>
                  <a:off x="519006" y="3496701"/>
                  <a:ext cx="2736305" cy="947236"/>
                </a:xfrm>
                <a:prstGeom prst="rect">
                  <a:avLst/>
                </a:prstGeom>
                <a:noFill/>
              </p:spPr>
              <p:txBody>
                <a:bodyPr wrap="square" rtlCol="0">
                  <a:spAutoFit/>
                </a:bodyPr>
                <a:lstStyle/>
                <a:p>
                  <a:r>
                    <a:rPr lang="en-US" sz="2800" smtClean="0">
                      <a:latin typeface="Arial" pitchFamily="34" charset="0"/>
                      <a:cs typeface="Arial" pitchFamily="34" charset="0"/>
                    </a:rPr>
                    <a:t>support materials:</a:t>
                  </a:r>
                </a:p>
                <a:p>
                  <a:pPr>
                    <a:buFont typeface="Arial" pitchFamily="34" charset="0"/>
                    <a:buChar char="•"/>
                  </a:pPr>
                  <a:r>
                    <a:rPr lang="en-US" sz="2800" smtClean="0">
                      <a:latin typeface="Arial" pitchFamily="34" charset="0"/>
                      <a:cs typeface="Arial" pitchFamily="34" charset="0"/>
                    </a:rPr>
                    <a:t>corn cobs</a:t>
                  </a:r>
                </a:p>
                <a:p>
                  <a:pPr>
                    <a:buFont typeface="Arial" pitchFamily="34" charset="0"/>
                    <a:buChar char="•"/>
                  </a:pPr>
                  <a:r>
                    <a:rPr lang="en-US" sz="2800" smtClean="0">
                      <a:latin typeface="Arial" pitchFamily="34" charset="0"/>
                      <a:cs typeface="Arial" pitchFamily="34" charset="0"/>
                    </a:rPr>
                    <a:t>grape skin</a:t>
                  </a:r>
                </a:p>
                <a:p>
                  <a:pPr>
                    <a:buFont typeface="Arial" pitchFamily="34" charset="0"/>
                    <a:buChar char="•"/>
                  </a:pPr>
                  <a:r>
                    <a:rPr lang="en-US" sz="2800" smtClean="0">
                      <a:latin typeface="Arial" pitchFamily="34" charset="0"/>
                      <a:cs typeface="Arial" pitchFamily="34" charset="0"/>
                    </a:rPr>
                    <a:t>grape stems</a:t>
                  </a:r>
                  <a:endParaRPr lang="en-US" sz="2800">
                    <a:latin typeface="Arial" pitchFamily="34" charset="0"/>
                    <a:cs typeface="Arial" pitchFamily="34" charset="0"/>
                  </a:endParaRPr>
                </a:p>
              </p:txBody>
            </p:sp>
          </p:grpSp>
          <p:grpSp>
            <p:nvGrpSpPr>
              <p:cNvPr id="35" name="Grupo 29"/>
              <p:cNvGrpSpPr/>
              <p:nvPr/>
            </p:nvGrpSpPr>
            <p:grpSpPr>
              <a:xfrm>
                <a:off x="2980562" y="2644145"/>
                <a:ext cx="2921540" cy="3062379"/>
                <a:chOff x="2908554" y="2567021"/>
                <a:chExt cx="2921540" cy="2902287"/>
              </a:xfrm>
            </p:grpSpPr>
            <p:sp>
              <p:nvSpPr>
                <p:cNvPr id="64" name="CaixaDeTexto 63"/>
                <p:cNvSpPr txBox="1"/>
                <p:nvPr/>
              </p:nvSpPr>
              <p:spPr>
                <a:xfrm>
                  <a:off x="2908554" y="2567021"/>
                  <a:ext cx="2921540" cy="449535"/>
                </a:xfrm>
                <a:prstGeom prst="rect">
                  <a:avLst/>
                </a:prstGeom>
                <a:noFill/>
              </p:spPr>
              <p:txBody>
                <a:bodyPr wrap="square" rtlCol="0">
                  <a:spAutoFit/>
                </a:bodyPr>
                <a:lstStyle/>
                <a:p>
                  <a:pPr algn="ctr"/>
                  <a:r>
                    <a:rPr lang="en-US" sz="2500" smtClean="0">
                      <a:latin typeface="Arial" pitchFamily="34" charset="0"/>
                      <a:cs typeface="Arial" pitchFamily="34" charset="0"/>
                    </a:rPr>
                    <a:t>200 mL complex  medium </a:t>
                  </a:r>
                  <a:r>
                    <a:rPr lang="en-US" sz="2500">
                      <a:latin typeface="Arial" pitchFamily="34" charset="0"/>
                      <a:cs typeface="Arial" pitchFamily="34" charset="0"/>
                    </a:rPr>
                    <a:t>+</a:t>
                  </a:r>
                  <a:endParaRPr lang="en-US" sz="2500" smtClean="0">
                    <a:latin typeface="Arial" pitchFamily="34" charset="0"/>
                    <a:cs typeface="Arial" pitchFamily="34" charset="0"/>
                  </a:endParaRPr>
                </a:p>
                <a:p>
                  <a:pPr algn="ctr"/>
                  <a:r>
                    <a:rPr lang="en-US" sz="2500" smtClean="0">
                      <a:latin typeface="Arial" pitchFamily="34" charset="0"/>
                      <a:cs typeface="Arial" pitchFamily="34" charset="0"/>
                    </a:rPr>
                    <a:t>5 g/L malic acid</a:t>
                  </a:r>
                  <a:endParaRPr lang="en-US" sz="2500" baseline="-25000" smtClean="0">
                    <a:latin typeface="Arial" pitchFamily="34" charset="0"/>
                    <a:cs typeface="Arial" pitchFamily="34" charset="0"/>
                  </a:endParaRPr>
                </a:p>
              </p:txBody>
            </p:sp>
            <p:grpSp>
              <p:nvGrpSpPr>
                <p:cNvPr id="65" name="Grupo 51"/>
                <p:cNvGrpSpPr/>
                <p:nvPr/>
              </p:nvGrpSpPr>
              <p:grpSpPr>
                <a:xfrm>
                  <a:off x="3423125" y="4745629"/>
                  <a:ext cx="2160239" cy="723679"/>
                  <a:chOff x="6519469" y="2513381"/>
                  <a:chExt cx="2160239" cy="723679"/>
                </a:xfrm>
              </p:grpSpPr>
              <p:sp>
                <p:nvSpPr>
                  <p:cNvPr id="67" name="CaixaDeTexto 66"/>
                  <p:cNvSpPr txBox="1"/>
                  <p:nvPr/>
                </p:nvSpPr>
                <p:spPr>
                  <a:xfrm>
                    <a:off x="6519469" y="2964128"/>
                    <a:ext cx="2160239" cy="272932"/>
                  </a:xfrm>
                  <a:prstGeom prst="rect">
                    <a:avLst/>
                  </a:prstGeom>
                  <a:noFill/>
                </p:spPr>
                <p:txBody>
                  <a:bodyPr wrap="square" rtlCol="0">
                    <a:spAutoFit/>
                  </a:bodyPr>
                  <a:lstStyle/>
                  <a:p>
                    <a:r>
                      <a:rPr lang="en-US" sz="2800" smtClean="0">
                        <a:latin typeface="Arial" pitchFamily="34" charset="0"/>
                        <a:cs typeface="Arial" pitchFamily="34" charset="0"/>
                      </a:rPr>
                      <a:t>Fermentation runs</a:t>
                    </a:r>
                    <a:endParaRPr lang="en-US" sz="2800">
                      <a:latin typeface="Arial" pitchFamily="34" charset="0"/>
                      <a:cs typeface="Arial" pitchFamily="34" charset="0"/>
                    </a:endParaRPr>
                  </a:p>
                </p:txBody>
              </p:sp>
              <p:sp>
                <p:nvSpPr>
                  <p:cNvPr id="68" name="CaixaDeTexto 67"/>
                  <p:cNvSpPr txBox="1"/>
                  <p:nvPr/>
                </p:nvSpPr>
                <p:spPr>
                  <a:xfrm>
                    <a:off x="6796546" y="2513381"/>
                    <a:ext cx="1355987" cy="272932"/>
                  </a:xfrm>
                  <a:prstGeom prst="rect">
                    <a:avLst/>
                  </a:prstGeom>
                  <a:noFill/>
                </p:spPr>
                <p:txBody>
                  <a:bodyPr wrap="square" rtlCol="0">
                    <a:spAutoFit/>
                  </a:bodyPr>
                  <a:lstStyle/>
                  <a:p>
                    <a:r>
                      <a:rPr lang="en-US" sz="2800" smtClean="0">
                        <a:latin typeface="Arial" pitchFamily="34" charset="0"/>
                        <a:cs typeface="Arial" pitchFamily="34" charset="0"/>
                      </a:rPr>
                      <a:t>28 °C, 10 h</a:t>
                    </a:r>
                    <a:endParaRPr lang="en-US" sz="2800">
                      <a:latin typeface="Arial" pitchFamily="34" charset="0"/>
                      <a:cs typeface="Arial" pitchFamily="34" charset="0"/>
                    </a:endParaRPr>
                  </a:p>
                </p:txBody>
              </p:sp>
            </p:grpSp>
          </p:grpSp>
          <p:grpSp>
            <p:nvGrpSpPr>
              <p:cNvPr id="36" name="Grupo 32"/>
              <p:cNvGrpSpPr/>
              <p:nvPr/>
            </p:nvGrpSpPr>
            <p:grpSpPr>
              <a:xfrm>
                <a:off x="5672167" y="2168536"/>
                <a:ext cx="1899581" cy="2784940"/>
                <a:chOff x="6464255" y="2355375"/>
                <a:chExt cx="1899581" cy="2639356"/>
              </a:xfrm>
            </p:grpSpPr>
            <p:sp>
              <p:nvSpPr>
                <p:cNvPr id="56" name="CaixaDeTexto 55"/>
                <p:cNvSpPr txBox="1"/>
                <p:nvPr/>
              </p:nvSpPr>
              <p:spPr>
                <a:xfrm>
                  <a:off x="6464255" y="2355375"/>
                  <a:ext cx="1881247" cy="256878"/>
                </a:xfrm>
                <a:prstGeom prst="rect">
                  <a:avLst/>
                </a:prstGeom>
                <a:noFill/>
              </p:spPr>
              <p:txBody>
                <a:bodyPr wrap="square" rtlCol="0">
                  <a:spAutoFit/>
                </a:bodyPr>
                <a:lstStyle/>
                <a:p>
                  <a:r>
                    <a:rPr lang="en-US" sz="2600" smtClean="0">
                      <a:latin typeface="Arial" pitchFamily="34" charset="0"/>
                      <a:cs typeface="Arial" pitchFamily="34" charset="0"/>
                    </a:rPr>
                    <a:t>200 mL MRS medium</a:t>
                  </a:r>
                  <a:endParaRPr lang="en-US" sz="2600">
                    <a:latin typeface="Arial" pitchFamily="34" charset="0"/>
                    <a:cs typeface="Arial" pitchFamily="34" charset="0"/>
                  </a:endParaRPr>
                </a:p>
              </p:txBody>
            </p:sp>
            <p:grpSp>
              <p:nvGrpSpPr>
                <p:cNvPr id="57" name="Grupo 31"/>
                <p:cNvGrpSpPr/>
                <p:nvPr/>
              </p:nvGrpSpPr>
              <p:grpSpPr>
                <a:xfrm>
                  <a:off x="6887561" y="3140968"/>
                  <a:ext cx="1476275" cy="1853763"/>
                  <a:chOff x="6923057" y="3429000"/>
                  <a:chExt cx="1476275" cy="1853763"/>
                </a:xfrm>
              </p:grpSpPr>
              <p:grpSp>
                <p:nvGrpSpPr>
                  <p:cNvPr id="58" name="Grupo 42"/>
                  <p:cNvGrpSpPr/>
                  <p:nvPr/>
                </p:nvGrpSpPr>
                <p:grpSpPr>
                  <a:xfrm>
                    <a:off x="7014323" y="3429000"/>
                    <a:ext cx="1337589" cy="1853763"/>
                    <a:chOff x="3738467" y="3717032"/>
                    <a:chExt cx="1337589" cy="1853763"/>
                  </a:xfrm>
                </p:grpSpPr>
                <p:sp>
                  <p:nvSpPr>
                    <p:cNvPr id="63" name="CaixaDeTexto 62"/>
                    <p:cNvSpPr txBox="1"/>
                    <p:nvPr/>
                  </p:nvSpPr>
                  <p:spPr>
                    <a:xfrm>
                      <a:off x="3738467" y="5297862"/>
                      <a:ext cx="1188640" cy="272933"/>
                    </a:xfrm>
                    <a:prstGeom prst="rect">
                      <a:avLst/>
                    </a:prstGeom>
                    <a:noFill/>
                  </p:spPr>
                  <p:txBody>
                    <a:bodyPr wrap="square" rtlCol="0">
                      <a:spAutoFit/>
                    </a:bodyPr>
                    <a:lstStyle/>
                    <a:p>
                      <a:r>
                        <a:rPr lang="en-US" sz="2800" smtClean="0">
                          <a:latin typeface="Arial" pitchFamily="34" charset="0"/>
                          <a:cs typeface="Arial" pitchFamily="34" charset="0"/>
                        </a:rPr>
                        <a:t>Inoculum</a:t>
                      </a:r>
                      <a:r>
                        <a:rPr lang="en-US" sz="2000" smtClean="0">
                          <a:latin typeface="Arial" pitchFamily="34" charset="0"/>
                          <a:cs typeface="Arial" pitchFamily="34" charset="0"/>
                        </a:rPr>
                        <a:t> </a:t>
                      </a:r>
                      <a:endParaRPr lang="en-US" sz="2000">
                        <a:latin typeface="Arial" pitchFamily="34" charset="0"/>
                        <a:cs typeface="Arial" pitchFamily="34" charset="0"/>
                      </a:endParaRPr>
                    </a:p>
                  </p:txBody>
                </p:sp>
                <p:sp>
                  <p:nvSpPr>
                    <p:cNvPr id="61" name="CaixaDeTexto 60"/>
                    <p:cNvSpPr txBox="1"/>
                    <p:nvPr/>
                  </p:nvSpPr>
                  <p:spPr>
                    <a:xfrm>
                      <a:off x="3923928" y="3717032"/>
                      <a:ext cx="1152128" cy="208713"/>
                    </a:xfrm>
                    <a:prstGeom prst="rect">
                      <a:avLst/>
                    </a:prstGeom>
                    <a:noFill/>
                  </p:spPr>
                  <p:txBody>
                    <a:bodyPr wrap="square" rtlCol="0">
                      <a:spAutoFit/>
                    </a:bodyPr>
                    <a:lstStyle/>
                    <a:p>
                      <a:endParaRPr lang="en-US" sz="2000">
                        <a:latin typeface="Arial" pitchFamily="34" charset="0"/>
                        <a:cs typeface="Arial" pitchFamily="34" charset="0"/>
                      </a:endParaRPr>
                    </a:p>
                  </p:txBody>
                </p:sp>
              </p:grpSp>
              <p:sp>
                <p:nvSpPr>
                  <p:cNvPr id="59" name="CaixaDeTexto 58"/>
                  <p:cNvSpPr txBox="1"/>
                  <p:nvPr/>
                </p:nvSpPr>
                <p:spPr>
                  <a:xfrm>
                    <a:off x="6923057" y="4598301"/>
                    <a:ext cx="1476275" cy="272933"/>
                  </a:xfrm>
                  <a:prstGeom prst="rect">
                    <a:avLst/>
                  </a:prstGeom>
                  <a:noFill/>
                </p:spPr>
                <p:txBody>
                  <a:bodyPr wrap="square" rtlCol="0">
                    <a:spAutoFit/>
                  </a:bodyPr>
                  <a:lstStyle/>
                  <a:p>
                    <a:r>
                      <a:rPr lang="en-US" sz="2800" smtClean="0">
                        <a:latin typeface="Arial" pitchFamily="34" charset="0"/>
                        <a:cs typeface="Arial" pitchFamily="34" charset="0"/>
                      </a:rPr>
                      <a:t>28°C, 48 h</a:t>
                    </a:r>
                    <a:endParaRPr lang="en-US" sz="2800">
                      <a:latin typeface="Arial" pitchFamily="34" charset="0"/>
                      <a:cs typeface="Arial" pitchFamily="34" charset="0"/>
                    </a:endParaRPr>
                  </a:p>
                </p:txBody>
              </p:sp>
            </p:grpSp>
          </p:grpSp>
          <p:grpSp>
            <p:nvGrpSpPr>
              <p:cNvPr id="37" name="Grupo 36"/>
              <p:cNvGrpSpPr/>
              <p:nvPr/>
            </p:nvGrpSpPr>
            <p:grpSpPr>
              <a:xfrm>
                <a:off x="4247200" y="1732560"/>
                <a:ext cx="1607637" cy="782766"/>
                <a:chOff x="4247200" y="1776075"/>
                <a:chExt cx="1607637" cy="741847"/>
              </a:xfrm>
            </p:grpSpPr>
            <p:sp>
              <p:nvSpPr>
                <p:cNvPr id="54" name="Seta curvada para baixo 53"/>
                <p:cNvSpPr/>
                <p:nvPr/>
              </p:nvSpPr>
              <p:spPr>
                <a:xfrm flipH="1">
                  <a:off x="4247200" y="2076573"/>
                  <a:ext cx="1286569" cy="441349"/>
                </a:xfrm>
                <a:prstGeom prst="curvedDownArrow">
                  <a:avLst>
                    <a:gd name="adj1" fmla="val 25000"/>
                    <a:gd name="adj2" fmla="val 74038"/>
                    <a:gd name="adj3" fmla="val 250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000">
                    <a:solidFill>
                      <a:schemeClr val="tx1"/>
                    </a:solidFill>
                    <a:latin typeface="Arial" pitchFamily="34" charset="0"/>
                    <a:cs typeface="Arial" pitchFamily="34" charset="0"/>
                  </a:endParaRPr>
                </a:p>
              </p:txBody>
            </p:sp>
            <p:sp>
              <p:nvSpPr>
                <p:cNvPr id="55" name="CaixaDeTexto 54"/>
                <p:cNvSpPr txBox="1"/>
                <p:nvPr/>
              </p:nvSpPr>
              <p:spPr>
                <a:xfrm>
                  <a:off x="4484695" y="1776075"/>
                  <a:ext cx="1370142" cy="272933"/>
                </a:xfrm>
                <a:prstGeom prst="rect">
                  <a:avLst/>
                </a:prstGeom>
                <a:noFill/>
              </p:spPr>
              <p:txBody>
                <a:bodyPr wrap="square" rtlCol="0">
                  <a:spAutoFit/>
                </a:bodyPr>
                <a:lstStyle/>
                <a:p>
                  <a:r>
                    <a:rPr lang="en-US" sz="2800" smtClean="0">
                      <a:latin typeface="Arial" pitchFamily="34" charset="0"/>
                      <a:cs typeface="Arial" pitchFamily="34" charset="0"/>
                    </a:rPr>
                    <a:t>1 g/L cells</a:t>
                  </a:r>
                  <a:endParaRPr lang="en-US" sz="2800">
                    <a:latin typeface="Arial" pitchFamily="34" charset="0"/>
                    <a:cs typeface="Arial" pitchFamily="34" charset="0"/>
                  </a:endParaRPr>
                </a:p>
              </p:txBody>
            </p:sp>
          </p:grpSp>
          <p:grpSp>
            <p:nvGrpSpPr>
              <p:cNvPr id="40" name="Grupo 56"/>
              <p:cNvGrpSpPr/>
              <p:nvPr/>
            </p:nvGrpSpPr>
            <p:grpSpPr>
              <a:xfrm>
                <a:off x="5672168" y="5022197"/>
                <a:ext cx="2315822" cy="1199572"/>
                <a:chOff x="5672168" y="5086197"/>
                <a:chExt cx="2315822" cy="1136861"/>
              </a:xfrm>
            </p:grpSpPr>
            <p:sp>
              <p:nvSpPr>
                <p:cNvPr id="52" name="Oval 51"/>
                <p:cNvSpPr/>
                <p:nvPr/>
              </p:nvSpPr>
              <p:spPr>
                <a:xfrm>
                  <a:off x="6147157" y="5086197"/>
                  <a:ext cx="936104" cy="864096"/>
                </a:xfrm>
                <a:prstGeom prst="ellipse">
                  <a:avLst/>
                </a:prstGeom>
                <a:blipFill>
                  <a:blip r:embed="rId11" cstate="prin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53" name="CaixaDeTexto 52"/>
                <p:cNvSpPr txBox="1"/>
                <p:nvPr/>
              </p:nvSpPr>
              <p:spPr>
                <a:xfrm>
                  <a:off x="5672168" y="5950126"/>
                  <a:ext cx="2315822" cy="272932"/>
                </a:xfrm>
                <a:prstGeom prst="rect">
                  <a:avLst/>
                </a:prstGeom>
                <a:noFill/>
              </p:spPr>
              <p:txBody>
                <a:bodyPr wrap="square" rtlCol="0">
                  <a:spAutoFit/>
                </a:bodyPr>
                <a:lstStyle/>
                <a:p>
                  <a:r>
                    <a:rPr lang="en-US" sz="2800" i="1" smtClean="0">
                      <a:latin typeface="Arial" pitchFamily="34" charset="0"/>
                      <a:cs typeface="Arial" pitchFamily="34" charset="0"/>
                    </a:rPr>
                    <a:t>Oenococcus oeni</a:t>
                  </a:r>
                  <a:endParaRPr lang="en-US" sz="2800">
                    <a:latin typeface="Arial" pitchFamily="34" charset="0"/>
                    <a:cs typeface="Arial" pitchFamily="34" charset="0"/>
                  </a:endParaRPr>
                </a:p>
              </p:txBody>
            </p:sp>
          </p:grpSp>
          <p:grpSp>
            <p:nvGrpSpPr>
              <p:cNvPr id="43" name="Grupo 80"/>
              <p:cNvGrpSpPr/>
              <p:nvPr/>
            </p:nvGrpSpPr>
            <p:grpSpPr>
              <a:xfrm>
                <a:off x="1080716" y="3384542"/>
                <a:ext cx="2405376" cy="2768949"/>
                <a:chOff x="1080716" y="3529019"/>
                <a:chExt cx="2405376" cy="2624198"/>
              </a:xfrm>
            </p:grpSpPr>
            <p:pic>
              <p:nvPicPr>
                <p:cNvPr id="46" name="Picture 10" descr="http://www.iowacobb.com/images/slim%20cob.jpg"/>
                <p:cNvPicPr>
                  <a:picLocks noChangeAspect="1" noChangeArrowheads="1"/>
                </p:cNvPicPr>
                <p:nvPr/>
              </p:nvPicPr>
              <p:blipFill>
                <a:blip r:embed="rId12" cstate="print"/>
                <a:srcRect/>
                <a:stretch>
                  <a:fillRect/>
                </a:stretch>
              </p:blipFill>
              <p:spPr bwMode="auto">
                <a:xfrm rot="20920362">
                  <a:off x="1741771" y="3625978"/>
                  <a:ext cx="1744321" cy="1556792"/>
                </a:xfrm>
                <a:prstGeom prst="rect">
                  <a:avLst/>
                </a:prstGeom>
                <a:noFill/>
              </p:spPr>
            </p:pic>
            <p:pic>
              <p:nvPicPr>
                <p:cNvPr id="47" name="Picture 6" descr="http://www.elements4health.com/images/stories/food/grape-seed.jpg"/>
                <p:cNvPicPr>
                  <a:picLocks noChangeAspect="1" noChangeArrowheads="1"/>
                </p:cNvPicPr>
                <p:nvPr/>
              </p:nvPicPr>
              <p:blipFill>
                <a:blip r:embed="rId13" cstate="print"/>
                <a:srcRect/>
                <a:stretch>
                  <a:fillRect/>
                </a:stretch>
              </p:blipFill>
              <p:spPr bwMode="auto">
                <a:xfrm rot="6640374">
                  <a:off x="1241121" y="4348110"/>
                  <a:ext cx="1867353" cy="1742862"/>
                </a:xfrm>
                <a:prstGeom prst="rect">
                  <a:avLst/>
                </a:prstGeom>
                <a:noFill/>
              </p:spPr>
            </p:pic>
            <p:cxnSp>
              <p:nvCxnSpPr>
                <p:cNvPr id="49" name="Conexão recta unidireccional 48"/>
                <p:cNvCxnSpPr/>
                <p:nvPr/>
              </p:nvCxnSpPr>
              <p:spPr>
                <a:xfrm>
                  <a:off x="1120188" y="3766383"/>
                  <a:ext cx="578081" cy="34040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0" name="Conexão recta unidireccional 49"/>
                <p:cNvCxnSpPr/>
                <p:nvPr/>
              </p:nvCxnSpPr>
              <p:spPr>
                <a:xfrm>
                  <a:off x="1120188" y="3991757"/>
                  <a:ext cx="1543715" cy="90149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1" name="Conexão recta unidireccional 50"/>
                <p:cNvCxnSpPr/>
                <p:nvPr/>
              </p:nvCxnSpPr>
              <p:spPr>
                <a:xfrm>
                  <a:off x="1080716" y="3529019"/>
                  <a:ext cx="1029255" cy="33703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95275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95275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1647</TotalTime>
  <Words>753</Words>
  <Application>Microsoft Office PowerPoint</Application>
  <PresentationFormat>Custom</PresentationFormat>
  <Paragraphs>120</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Default Design</vt:lpstr>
      <vt:lpstr>Photo Editor Photo</vt:lpstr>
      <vt:lpstr>Slide 1</vt:lpstr>
    </vt:vector>
  </TitlesOfParts>
  <Company>Universidade do Minho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Júlia Lourenço</dc:creator>
  <cp:lastModifiedBy>Pedro Pimenta</cp:lastModifiedBy>
  <cp:revision>108</cp:revision>
  <dcterms:created xsi:type="dcterms:W3CDTF">2005-08-05T10:55:41Z</dcterms:created>
  <dcterms:modified xsi:type="dcterms:W3CDTF">2011-10-05T16:16:51Z</dcterms:modified>
</cp:coreProperties>
</file>