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2808525" cy="30279975"/>
  <p:notesSz cx="6797675" cy="9926638"/>
  <p:defaultTextStyle>
    <a:defPPr>
      <a:defRPr lang="en-U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D1F9"/>
    <a:srgbClr val="FFD5AB"/>
    <a:srgbClr val="FFF2B9"/>
    <a:srgbClr val="FFD215"/>
    <a:srgbClr val="FAD57A"/>
    <a:srgbClr val="FFC775"/>
    <a:srgbClr val="FFCC00"/>
    <a:srgbClr val="800000"/>
    <a:srgbClr val="93636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25" d="100"/>
          <a:sy n="25" d="100"/>
        </p:scale>
        <p:origin x="-306" y="1542"/>
      </p:cViewPr>
      <p:guideLst>
        <p:guide orient="horz" pos="9537"/>
        <p:guide pos="13483"/>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3209369" y="9405939"/>
            <a:ext cx="36389788" cy="6491287"/>
          </a:xfrm>
        </p:spPr>
        <p:txBody>
          <a:bodyPr/>
          <a:lstStyle/>
          <a:p>
            <a:r>
              <a:rPr lang="pt-PT" smtClean="0"/>
              <a:t>Clique para editar o estilo</a:t>
            </a:r>
            <a:endParaRPr lang="pt-PT"/>
          </a:p>
        </p:txBody>
      </p:sp>
      <p:sp>
        <p:nvSpPr>
          <p:cNvPr id="3" name="Subtítulo 2"/>
          <p:cNvSpPr>
            <a:spLocks noGrp="1"/>
          </p:cNvSpPr>
          <p:nvPr>
            <p:ph type="subTitle" idx="1"/>
          </p:nvPr>
        </p:nvSpPr>
        <p:spPr>
          <a:xfrm>
            <a:off x="6421917" y="17159289"/>
            <a:ext cx="29964696" cy="77374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smtClean="0"/>
              <a:t>Faça clique para editar o estilo</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24112FAB-FDCB-4207-9EB5-7C4254C7589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07F71158-5AED-4140-84FF-2351DE637DF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31035546" y="1212851"/>
            <a:ext cx="9631282" cy="25836563"/>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2141697" y="1212851"/>
            <a:ext cx="28588800" cy="25836563"/>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F631B07F-4A93-419D-87AC-EBF105AE0EA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9E38131A-9BE1-4D12-A34E-D84518A3A07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3380959" y="19457988"/>
            <a:ext cx="36386612" cy="6013450"/>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3380959" y="12833350"/>
            <a:ext cx="36386612" cy="6624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smtClean="0"/>
              <a:t>Clique para editar os estilos</a:t>
            </a:r>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50732C5C-1102-485E-939F-3A5B5A39E9F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2141698" y="7065963"/>
            <a:ext cx="19110041" cy="1998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21556788" y="7065963"/>
            <a:ext cx="19110041" cy="1998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890B3842-9728-4FBB-8923-CD5B390BDD8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2141697" y="6778626"/>
            <a:ext cx="18913030" cy="2824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2141697" y="9602789"/>
            <a:ext cx="18913030" cy="17446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21747444" y="6778626"/>
            <a:ext cx="18919385" cy="2824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21747444" y="9602789"/>
            <a:ext cx="18919385" cy="17446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Rectangle 4"/>
          <p:cNvSpPr>
            <a:spLocks noGrp="1" noChangeArrowheads="1"/>
          </p:cNvSpPr>
          <p:nvPr>
            <p:ph type="dt" sz="half" idx="10"/>
          </p:nvPr>
        </p:nvSpPr>
        <p:spPr>
          <a:ln/>
        </p:spPr>
        <p:txBody>
          <a:bodyPr/>
          <a:lstStyle>
            <a:lvl1pPr>
              <a:defRPr/>
            </a:lvl1pPr>
          </a:lstStyle>
          <a:p>
            <a:pPr>
              <a:defRPr/>
            </a:pPr>
            <a:endParaRPr lang="pt-PT"/>
          </a:p>
        </p:txBody>
      </p:sp>
      <p:sp>
        <p:nvSpPr>
          <p:cNvPr id="8" name="Rectangle 5"/>
          <p:cNvSpPr>
            <a:spLocks noGrp="1" noChangeArrowheads="1"/>
          </p:cNvSpPr>
          <p:nvPr>
            <p:ph type="ftr" sz="quarter" idx="11"/>
          </p:nvPr>
        </p:nvSpPr>
        <p:spPr>
          <a:ln/>
        </p:spPr>
        <p:txBody>
          <a:bodyPr/>
          <a:lstStyle>
            <a:lvl1pPr>
              <a:defRPr/>
            </a:lvl1pPr>
          </a:lstStyle>
          <a:p>
            <a:pPr>
              <a:defRPr/>
            </a:pPr>
            <a:endParaRPr lang="pt-PT"/>
          </a:p>
        </p:txBody>
      </p:sp>
      <p:sp>
        <p:nvSpPr>
          <p:cNvPr id="9" name="Rectangle 6"/>
          <p:cNvSpPr>
            <a:spLocks noGrp="1" noChangeArrowheads="1"/>
          </p:cNvSpPr>
          <p:nvPr>
            <p:ph type="sldNum" sz="quarter" idx="12"/>
          </p:nvPr>
        </p:nvSpPr>
        <p:spPr>
          <a:ln/>
        </p:spPr>
        <p:txBody>
          <a:bodyPr/>
          <a:lstStyle>
            <a:lvl1pPr>
              <a:defRPr/>
            </a:lvl1pPr>
          </a:lstStyle>
          <a:p>
            <a:pPr>
              <a:defRPr/>
            </a:pPr>
            <a:fld id="{E6DFB641-0E0B-43AB-8709-769999003D0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Rectangle 4"/>
          <p:cNvSpPr>
            <a:spLocks noGrp="1" noChangeArrowheads="1"/>
          </p:cNvSpPr>
          <p:nvPr>
            <p:ph type="dt" sz="half" idx="10"/>
          </p:nvPr>
        </p:nvSpPr>
        <p:spPr>
          <a:ln/>
        </p:spPr>
        <p:txBody>
          <a:bodyPr/>
          <a:lstStyle>
            <a:lvl1pPr>
              <a:defRPr/>
            </a:lvl1pPr>
          </a:lstStyle>
          <a:p>
            <a:pPr>
              <a:defRPr/>
            </a:pPr>
            <a:endParaRPr lang="pt-PT"/>
          </a:p>
        </p:txBody>
      </p:sp>
      <p:sp>
        <p:nvSpPr>
          <p:cNvPr id="4" name="Rectangle 5"/>
          <p:cNvSpPr>
            <a:spLocks noGrp="1" noChangeArrowheads="1"/>
          </p:cNvSpPr>
          <p:nvPr>
            <p:ph type="ftr" sz="quarter" idx="11"/>
          </p:nvPr>
        </p:nvSpPr>
        <p:spPr>
          <a:ln/>
        </p:spPr>
        <p:txBody>
          <a:bodyPr/>
          <a:lstStyle>
            <a:lvl1pPr>
              <a:defRPr/>
            </a:lvl1pPr>
          </a:lstStyle>
          <a:p>
            <a:pPr>
              <a:defRPr/>
            </a:pPr>
            <a:endParaRPr lang="pt-PT"/>
          </a:p>
        </p:txBody>
      </p:sp>
      <p:sp>
        <p:nvSpPr>
          <p:cNvPr id="5" name="Rectangle 6"/>
          <p:cNvSpPr>
            <a:spLocks noGrp="1" noChangeArrowheads="1"/>
          </p:cNvSpPr>
          <p:nvPr>
            <p:ph type="sldNum" sz="quarter" idx="12"/>
          </p:nvPr>
        </p:nvSpPr>
        <p:spPr>
          <a:ln/>
        </p:spPr>
        <p:txBody>
          <a:bodyPr/>
          <a:lstStyle>
            <a:lvl1pPr>
              <a:defRPr/>
            </a:lvl1pPr>
          </a:lstStyle>
          <a:p>
            <a:pPr>
              <a:defRPr/>
            </a:pPr>
            <a:fld id="{0C29C6F3-B373-4C58-B364-03C397BEBAA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PT"/>
          </a:p>
        </p:txBody>
      </p:sp>
      <p:sp>
        <p:nvSpPr>
          <p:cNvPr id="3" name="Rectangle 5"/>
          <p:cNvSpPr>
            <a:spLocks noGrp="1" noChangeArrowheads="1"/>
          </p:cNvSpPr>
          <p:nvPr>
            <p:ph type="ftr" sz="quarter" idx="11"/>
          </p:nvPr>
        </p:nvSpPr>
        <p:spPr>
          <a:ln/>
        </p:spPr>
        <p:txBody>
          <a:bodyPr/>
          <a:lstStyle>
            <a:lvl1pPr>
              <a:defRPr/>
            </a:lvl1pPr>
          </a:lstStyle>
          <a:p>
            <a:pPr>
              <a:defRPr/>
            </a:pPr>
            <a:endParaRPr lang="pt-PT"/>
          </a:p>
        </p:txBody>
      </p:sp>
      <p:sp>
        <p:nvSpPr>
          <p:cNvPr id="4" name="Rectangle 6"/>
          <p:cNvSpPr>
            <a:spLocks noGrp="1" noChangeArrowheads="1"/>
          </p:cNvSpPr>
          <p:nvPr>
            <p:ph type="sldNum" sz="quarter" idx="12"/>
          </p:nvPr>
        </p:nvSpPr>
        <p:spPr>
          <a:ln/>
        </p:spPr>
        <p:txBody>
          <a:bodyPr/>
          <a:lstStyle>
            <a:lvl1pPr>
              <a:defRPr/>
            </a:lvl1pPr>
          </a:lstStyle>
          <a:p>
            <a:pPr>
              <a:defRPr/>
            </a:pPr>
            <a:fld id="{8D13AB5E-15E9-477B-B9CE-FDDAE8267C8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141697" y="1204913"/>
            <a:ext cx="14083090" cy="513080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16736380" y="1204913"/>
            <a:ext cx="23930447" cy="258445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2141697" y="6335713"/>
            <a:ext cx="14083090" cy="20713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B127DDBB-10C4-491C-8878-6698F325947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2023" y="21196300"/>
            <a:ext cx="25684478" cy="2501900"/>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8392023" y="2705100"/>
            <a:ext cx="25684478" cy="181689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smtClean="0"/>
          </a:p>
        </p:txBody>
      </p:sp>
      <p:sp>
        <p:nvSpPr>
          <p:cNvPr id="4" name="Marcador de Posição do Texto 3"/>
          <p:cNvSpPr>
            <a:spLocks noGrp="1"/>
          </p:cNvSpPr>
          <p:nvPr>
            <p:ph type="body" sz="half" idx="2"/>
          </p:nvPr>
        </p:nvSpPr>
        <p:spPr>
          <a:xfrm>
            <a:off x="8392023" y="23698201"/>
            <a:ext cx="25684478" cy="3554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DB096722-211F-4B95-B00C-794E801BFD5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2141538" y="1212850"/>
            <a:ext cx="38525450" cy="5046663"/>
          </a:xfrm>
          <a:prstGeom prst="rect">
            <a:avLst/>
          </a:prstGeom>
          <a:noFill/>
          <a:ln w="9525">
            <a:noFill/>
            <a:miter lim="800000"/>
            <a:headEnd/>
            <a:tailEnd/>
          </a:ln>
        </p:spPr>
        <p:txBody>
          <a:bodyPr vert="horz" wrap="square" lIns="295232" tIns="147616" rIns="295232" bIns="147616"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2141538" y="7065963"/>
            <a:ext cx="38525450" cy="19983450"/>
          </a:xfrm>
          <a:prstGeom prst="rect">
            <a:avLst/>
          </a:prstGeom>
          <a:noFill/>
          <a:ln w="9525">
            <a:noFill/>
            <a:miter lim="800000"/>
            <a:headEnd/>
            <a:tailEnd/>
          </a:ln>
        </p:spPr>
        <p:txBody>
          <a:bodyPr vert="horz" wrap="square" lIns="295232" tIns="147616" rIns="295232" bIns="1476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141538" y="27574875"/>
            <a:ext cx="9986962"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defRPr sz="4500"/>
            </a:lvl1pPr>
          </a:lstStyle>
          <a:p>
            <a:pPr>
              <a:defRPr/>
            </a:pPr>
            <a:endParaRPr lang="pt-PT"/>
          </a:p>
        </p:txBody>
      </p:sp>
      <p:sp>
        <p:nvSpPr>
          <p:cNvPr id="1029" name="Rectangle 5"/>
          <p:cNvSpPr>
            <a:spLocks noGrp="1" noChangeArrowheads="1"/>
          </p:cNvSpPr>
          <p:nvPr>
            <p:ph type="ftr" sz="quarter" idx="3"/>
          </p:nvPr>
        </p:nvSpPr>
        <p:spPr bwMode="auto">
          <a:xfrm>
            <a:off x="14627225" y="27574875"/>
            <a:ext cx="13554075"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lgn="ctr">
              <a:defRPr sz="4500"/>
            </a:lvl1pPr>
          </a:lstStyle>
          <a:p>
            <a:pPr>
              <a:defRPr/>
            </a:pPr>
            <a:endParaRPr lang="pt-PT"/>
          </a:p>
        </p:txBody>
      </p:sp>
      <p:sp>
        <p:nvSpPr>
          <p:cNvPr id="1030" name="Rectangle 6"/>
          <p:cNvSpPr>
            <a:spLocks noGrp="1" noChangeArrowheads="1"/>
          </p:cNvSpPr>
          <p:nvPr>
            <p:ph type="sldNum" sz="quarter" idx="4"/>
          </p:nvPr>
        </p:nvSpPr>
        <p:spPr bwMode="auto">
          <a:xfrm>
            <a:off x="30680025" y="27574875"/>
            <a:ext cx="9986963"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lgn="r">
              <a:defRPr sz="4500"/>
            </a:lvl1pPr>
          </a:lstStyle>
          <a:p>
            <a:pPr>
              <a:defRPr/>
            </a:pPr>
            <a:fld id="{FC7A8EC3-4143-4760-A800-89271910763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2952750" rtl="0" eaLnBrk="0" fontAlgn="base" hangingPunct="0">
        <a:spcBef>
          <a:spcPct val="0"/>
        </a:spcBef>
        <a:spcAft>
          <a:spcPct val="0"/>
        </a:spcAft>
        <a:defRPr sz="14200">
          <a:solidFill>
            <a:schemeClr val="tx2"/>
          </a:solidFill>
          <a:latin typeface="+mj-lt"/>
          <a:ea typeface="+mj-ea"/>
          <a:cs typeface="+mj-cs"/>
        </a:defRPr>
      </a:lvl1pPr>
      <a:lvl2pPr algn="ctr" defTabSz="2952750" rtl="0" eaLnBrk="0" fontAlgn="base" hangingPunct="0">
        <a:spcBef>
          <a:spcPct val="0"/>
        </a:spcBef>
        <a:spcAft>
          <a:spcPct val="0"/>
        </a:spcAft>
        <a:defRPr sz="14200">
          <a:solidFill>
            <a:schemeClr val="tx2"/>
          </a:solidFill>
          <a:latin typeface="Arial" charset="0"/>
        </a:defRPr>
      </a:lvl2pPr>
      <a:lvl3pPr algn="ctr" defTabSz="2952750" rtl="0" eaLnBrk="0" fontAlgn="base" hangingPunct="0">
        <a:spcBef>
          <a:spcPct val="0"/>
        </a:spcBef>
        <a:spcAft>
          <a:spcPct val="0"/>
        </a:spcAft>
        <a:defRPr sz="14200">
          <a:solidFill>
            <a:schemeClr val="tx2"/>
          </a:solidFill>
          <a:latin typeface="Arial" charset="0"/>
        </a:defRPr>
      </a:lvl3pPr>
      <a:lvl4pPr algn="ctr" defTabSz="2952750" rtl="0" eaLnBrk="0" fontAlgn="base" hangingPunct="0">
        <a:spcBef>
          <a:spcPct val="0"/>
        </a:spcBef>
        <a:spcAft>
          <a:spcPct val="0"/>
        </a:spcAft>
        <a:defRPr sz="14200">
          <a:solidFill>
            <a:schemeClr val="tx2"/>
          </a:solidFill>
          <a:latin typeface="Arial" charset="0"/>
        </a:defRPr>
      </a:lvl4pPr>
      <a:lvl5pPr algn="ctr" defTabSz="2952750" rtl="0" eaLnBrk="0" fontAlgn="base" hangingPunct="0">
        <a:spcBef>
          <a:spcPct val="0"/>
        </a:spcBef>
        <a:spcAft>
          <a:spcPct val="0"/>
        </a:spcAft>
        <a:defRPr sz="14200">
          <a:solidFill>
            <a:schemeClr val="tx2"/>
          </a:solidFill>
          <a:latin typeface="Arial" charset="0"/>
        </a:defRPr>
      </a:lvl5pPr>
      <a:lvl6pPr marL="457200" algn="ctr" defTabSz="2952750" rtl="0" fontAlgn="base">
        <a:spcBef>
          <a:spcPct val="0"/>
        </a:spcBef>
        <a:spcAft>
          <a:spcPct val="0"/>
        </a:spcAft>
        <a:defRPr sz="14200">
          <a:solidFill>
            <a:schemeClr val="tx2"/>
          </a:solidFill>
          <a:latin typeface="Arial" charset="0"/>
        </a:defRPr>
      </a:lvl6pPr>
      <a:lvl7pPr marL="914400" algn="ctr" defTabSz="2952750" rtl="0" fontAlgn="base">
        <a:spcBef>
          <a:spcPct val="0"/>
        </a:spcBef>
        <a:spcAft>
          <a:spcPct val="0"/>
        </a:spcAft>
        <a:defRPr sz="14200">
          <a:solidFill>
            <a:schemeClr val="tx2"/>
          </a:solidFill>
          <a:latin typeface="Arial" charset="0"/>
        </a:defRPr>
      </a:lvl7pPr>
      <a:lvl8pPr marL="1371600" algn="ctr" defTabSz="2952750" rtl="0" fontAlgn="base">
        <a:spcBef>
          <a:spcPct val="0"/>
        </a:spcBef>
        <a:spcAft>
          <a:spcPct val="0"/>
        </a:spcAft>
        <a:defRPr sz="14200">
          <a:solidFill>
            <a:schemeClr val="tx2"/>
          </a:solidFill>
          <a:latin typeface="Arial" charset="0"/>
        </a:defRPr>
      </a:lvl8pPr>
      <a:lvl9pPr marL="1828800" algn="ctr" defTabSz="2952750" rtl="0" fontAlgn="base">
        <a:spcBef>
          <a:spcPct val="0"/>
        </a:spcBef>
        <a:spcAft>
          <a:spcPct val="0"/>
        </a:spcAft>
        <a:defRPr sz="14200">
          <a:solidFill>
            <a:schemeClr val="tx2"/>
          </a:solidFill>
          <a:latin typeface="Arial" charset="0"/>
        </a:defRPr>
      </a:lvl9pPr>
    </p:titleStyle>
    <p:bodyStyle>
      <a:lvl1pPr marL="1106488" indent="-1106488" algn="l" defTabSz="2952750" rtl="0" eaLnBrk="0" fontAlgn="base" hangingPunct="0">
        <a:spcBef>
          <a:spcPct val="20000"/>
        </a:spcBef>
        <a:spcAft>
          <a:spcPct val="0"/>
        </a:spcAft>
        <a:buChar char="•"/>
        <a:defRPr sz="10300">
          <a:solidFill>
            <a:schemeClr val="tx1"/>
          </a:solidFill>
          <a:latin typeface="+mn-lt"/>
          <a:ea typeface="+mn-ea"/>
          <a:cs typeface="+mn-cs"/>
        </a:defRPr>
      </a:lvl1pPr>
      <a:lvl2pPr marL="2398713" indent="-922338" algn="l" defTabSz="2952750" rtl="0" eaLnBrk="0" fontAlgn="base" hangingPunct="0">
        <a:spcBef>
          <a:spcPct val="20000"/>
        </a:spcBef>
        <a:spcAft>
          <a:spcPct val="0"/>
        </a:spcAft>
        <a:buChar char="–"/>
        <a:defRPr sz="9000">
          <a:solidFill>
            <a:schemeClr val="tx1"/>
          </a:solidFill>
          <a:latin typeface="+mn-lt"/>
        </a:defRPr>
      </a:lvl2pPr>
      <a:lvl3pPr marL="3690938" indent="-738188" algn="l" defTabSz="2952750" rtl="0" eaLnBrk="0" fontAlgn="base" hangingPunct="0">
        <a:spcBef>
          <a:spcPct val="20000"/>
        </a:spcBef>
        <a:spcAft>
          <a:spcPct val="0"/>
        </a:spcAft>
        <a:buChar char="•"/>
        <a:defRPr sz="7700">
          <a:solidFill>
            <a:schemeClr val="tx1"/>
          </a:solidFill>
          <a:latin typeface="+mn-lt"/>
        </a:defRPr>
      </a:lvl3pPr>
      <a:lvl4pPr marL="5167313" indent="-738188" algn="l" defTabSz="2952750" rtl="0" eaLnBrk="0" fontAlgn="base" hangingPunct="0">
        <a:spcBef>
          <a:spcPct val="20000"/>
        </a:spcBef>
        <a:spcAft>
          <a:spcPct val="0"/>
        </a:spcAft>
        <a:buChar char="–"/>
        <a:defRPr sz="6500">
          <a:solidFill>
            <a:schemeClr val="tx1"/>
          </a:solidFill>
          <a:latin typeface="+mn-lt"/>
        </a:defRPr>
      </a:lvl4pPr>
      <a:lvl5pPr marL="6642100" indent="-738188" algn="l" defTabSz="2952750" rtl="0" eaLnBrk="0" fontAlgn="base" hangingPunct="0">
        <a:spcBef>
          <a:spcPct val="20000"/>
        </a:spcBef>
        <a:spcAft>
          <a:spcPct val="0"/>
        </a:spcAft>
        <a:buChar char="»"/>
        <a:defRPr sz="6500">
          <a:solidFill>
            <a:schemeClr val="tx1"/>
          </a:solidFill>
          <a:latin typeface="+mn-lt"/>
        </a:defRPr>
      </a:lvl5pPr>
      <a:lvl6pPr marL="7099300" indent="-738188" algn="l" defTabSz="2952750" rtl="0" fontAlgn="base">
        <a:spcBef>
          <a:spcPct val="20000"/>
        </a:spcBef>
        <a:spcAft>
          <a:spcPct val="0"/>
        </a:spcAft>
        <a:buChar char="»"/>
        <a:defRPr sz="6500">
          <a:solidFill>
            <a:schemeClr val="tx1"/>
          </a:solidFill>
          <a:latin typeface="+mn-lt"/>
        </a:defRPr>
      </a:lvl6pPr>
      <a:lvl7pPr marL="7556500" indent="-738188" algn="l" defTabSz="2952750" rtl="0" fontAlgn="base">
        <a:spcBef>
          <a:spcPct val="20000"/>
        </a:spcBef>
        <a:spcAft>
          <a:spcPct val="0"/>
        </a:spcAft>
        <a:buChar char="»"/>
        <a:defRPr sz="6500">
          <a:solidFill>
            <a:schemeClr val="tx1"/>
          </a:solidFill>
          <a:latin typeface="+mn-lt"/>
        </a:defRPr>
      </a:lvl7pPr>
      <a:lvl8pPr marL="8013700" indent="-738188" algn="l" defTabSz="2952750" rtl="0" fontAlgn="base">
        <a:spcBef>
          <a:spcPct val="20000"/>
        </a:spcBef>
        <a:spcAft>
          <a:spcPct val="0"/>
        </a:spcAft>
        <a:buChar char="»"/>
        <a:defRPr sz="6500">
          <a:solidFill>
            <a:schemeClr val="tx1"/>
          </a:solidFill>
          <a:latin typeface="+mn-lt"/>
        </a:defRPr>
      </a:lvl8pPr>
      <a:lvl9pPr marL="8470900" indent="-738188" algn="l" defTabSz="2952750" rtl="0" fontAlgn="base">
        <a:spcBef>
          <a:spcPct val="20000"/>
        </a:spcBef>
        <a:spcAft>
          <a:spcPct val="0"/>
        </a:spcAft>
        <a:buChar char="»"/>
        <a:defRPr sz="6500">
          <a:solidFill>
            <a:schemeClr val="tx1"/>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oleObject" Target="../embeddings/oleObject1.bin"/><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259" name="Group 211"/>
          <p:cNvGraphicFramePr>
            <a:graphicFrameLocks noGrp="1"/>
          </p:cNvGraphicFramePr>
          <p:nvPr>
            <p:extLst>
              <p:ext uri="{D42A27DB-BD31-4B8C-83A1-F6EECF244321}">
                <p14:modId xmlns:p14="http://schemas.microsoft.com/office/powerpoint/2010/main" xmlns="" val="2332525085"/>
              </p:ext>
            </p:extLst>
          </p:nvPr>
        </p:nvGraphicFramePr>
        <p:xfrm>
          <a:off x="0" y="-1"/>
          <a:ext cx="42808525" cy="5635626"/>
        </p:xfrm>
        <a:graphic>
          <a:graphicData uri="http://schemas.openxmlformats.org/drawingml/2006/table">
            <a:tbl>
              <a:tblPr/>
              <a:tblGrid>
                <a:gridCol w="19243675"/>
                <a:gridCol w="23564850"/>
              </a:tblGrid>
              <a:tr h="2911517">
                <a:tc>
                  <a:txBody>
                    <a:bodyPr/>
                    <a:lstStyle/>
                    <a:p>
                      <a:pPr marL="0" marR="0" lvl="0" indent="0" algn="l" defTabSz="2952750" rtl="0" eaLnBrk="1" fontAlgn="base" latinLnBrk="0" hangingPunct="1">
                        <a:lnSpc>
                          <a:spcPct val="100000"/>
                        </a:lnSpc>
                        <a:spcBef>
                          <a:spcPct val="20000"/>
                        </a:spcBef>
                        <a:spcAft>
                          <a:spcPct val="0"/>
                        </a:spcAft>
                        <a:buClrTx/>
                        <a:buSzTx/>
                        <a:buFontTx/>
                        <a:buNone/>
                        <a:tabLst/>
                      </a:pPr>
                      <a:endParaRPr kumimoji="0" lang="pt-PT" sz="9400" b="0" i="0" u="none" strike="noStrike" cap="none" normalizeH="0" baseline="0" dirty="0" smtClean="0">
                        <a:ln>
                          <a:noFill/>
                        </a:ln>
                        <a:solidFill>
                          <a:schemeClr val="tx1"/>
                        </a:solidFill>
                        <a:effectLst/>
                        <a:latin typeface="Arial" charset="0"/>
                      </a:endParaRPr>
                    </a:p>
                  </a:txBody>
                  <a:tcPr marL="183029" marR="183029" horzOverflow="overflow">
                    <a:lnL>
                      <a:noFill/>
                    </a:lnL>
                    <a:lnR>
                      <a:noFill/>
                    </a:lnR>
                    <a:lnT>
                      <a:noFill/>
                    </a:lnT>
                    <a:lnB>
                      <a:noFill/>
                    </a:lnB>
                    <a:lnTlToBr>
                      <a:noFill/>
                    </a:lnTlToBr>
                    <a:lnBlToTr>
                      <a:noFill/>
                    </a:lnBlToTr>
                    <a:solidFill>
                      <a:srgbClr val="A5D1F9"/>
                    </a:solidFill>
                  </a:tcPr>
                </a:tc>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endParaRPr kumimoji="0" lang="pt-PT" sz="4000" b="1" i="0" u="none" strike="noStrike" cap="none" normalizeH="0" baseline="0" dirty="0" smtClean="0">
                        <a:ln>
                          <a:noFill/>
                        </a:ln>
                        <a:solidFill>
                          <a:schemeClr val="bg1"/>
                        </a:solidFill>
                        <a:effectLst/>
                        <a:latin typeface="Arial" charset="0"/>
                      </a:endParaRPr>
                    </a:p>
                  </a:txBody>
                  <a:tcPr marL="180147" marR="180147" marT="46800" marB="46800" anchor="ctr" horzOverflow="overflow">
                    <a:lnL>
                      <a:noFill/>
                    </a:lnL>
                    <a:lnR>
                      <a:noFill/>
                    </a:lnR>
                    <a:lnT>
                      <a:noFill/>
                    </a:lnT>
                    <a:lnB>
                      <a:noFill/>
                    </a:lnB>
                    <a:lnTlToBr>
                      <a:noFill/>
                    </a:lnTlToBr>
                    <a:lnBlToTr>
                      <a:noFill/>
                    </a:lnBlToTr>
                    <a:solidFill>
                      <a:srgbClr val="A5D1F9"/>
                    </a:solidFill>
                  </a:tcPr>
                </a:tc>
              </a:tr>
              <a:tr h="2724109">
                <a:tc>
                  <a:txBody>
                    <a:bodyPr/>
                    <a:lstStyle/>
                    <a:p>
                      <a:pPr marL="0" marR="0" lvl="0" indent="0" algn="l" defTabSz="2952750" rtl="0" eaLnBrk="1" fontAlgn="base" latinLnBrk="0" hangingPunct="1">
                        <a:lnSpc>
                          <a:spcPct val="100000"/>
                        </a:lnSpc>
                        <a:spcBef>
                          <a:spcPct val="20000"/>
                        </a:spcBef>
                        <a:spcAft>
                          <a:spcPct val="0"/>
                        </a:spcAft>
                        <a:buClrTx/>
                        <a:buSzTx/>
                        <a:buFontTx/>
                        <a:buNone/>
                        <a:tabLst/>
                      </a:pPr>
                      <a:r>
                        <a:rPr kumimoji="0" lang="pt-PT" sz="2400" b="0" i="0" u="none" strike="noStrike" cap="none" normalizeH="0" baseline="0" dirty="0" smtClean="0">
                          <a:ln>
                            <a:noFill/>
                          </a:ln>
                          <a:solidFill>
                            <a:schemeClr val="bg1"/>
                          </a:solidFill>
                          <a:effectLst/>
                          <a:latin typeface="Arial" charset="0"/>
                        </a:rPr>
                        <a:t> </a:t>
                      </a:r>
                      <a:r>
                        <a:rPr kumimoji="0" lang="pt-PT" sz="2400" b="0" i="0" u="none" strike="noStrike" cap="none" normalizeH="0" baseline="0" dirty="0" smtClean="0">
                          <a:ln>
                            <a:noFill/>
                          </a:ln>
                          <a:solidFill>
                            <a:schemeClr val="tx1"/>
                          </a:solidFill>
                          <a:effectLst/>
                          <a:latin typeface="Arial" charset="0"/>
                        </a:rPr>
                        <a:t>University of Minho</a:t>
                      </a:r>
                    </a:p>
                    <a:p>
                      <a:pPr marL="0" marR="0" lvl="0" indent="0" algn="l" defTabSz="2952750" rtl="0" eaLnBrk="1" fontAlgn="base" latinLnBrk="0" hangingPunct="1">
                        <a:lnSpc>
                          <a:spcPct val="100000"/>
                        </a:lnSpc>
                        <a:spcBef>
                          <a:spcPct val="20000"/>
                        </a:spcBef>
                        <a:spcAft>
                          <a:spcPct val="0"/>
                        </a:spcAft>
                        <a:buClrTx/>
                        <a:buSzTx/>
                        <a:buFontTx/>
                        <a:buNone/>
                        <a:tabLst/>
                      </a:pPr>
                      <a:r>
                        <a:rPr kumimoji="0" lang="pt-PT" sz="2400" b="0" i="0" u="none" strike="noStrike" cap="none" normalizeH="0" baseline="0" dirty="0" smtClean="0">
                          <a:ln>
                            <a:noFill/>
                          </a:ln>
                          <a:solidFill>
                            <a:schemeClr val="tx1"/>
                          </a:solidFill>
                          <a:effectLst/>
                          <a:latin typeface="Arial" charset="0"/>
                        </a:rPr>
                        <a:t> School of Engineering</a:t>
                      </a:r>
                    </a:p>
                    <a:p>
                      <a:pPr marL="0" marR="0" lvl="0" indent="0" algn="l" defTabSz="2952750" rtl="0" eaLnBrk="1" fontAlgn="base" latinLnBrk="0" hangingPunct="1">
                        <a:lnSpc>
                          <a:spcPct val="100000"/>
                        </a:lnSpc>
                        <a:spcBef>
                          <a:spcPct val="20000"/>
                        </a:spcBef>
                        <a:spcAft>
                          <a:spcPct val="0"/>
                        </a:spcAft>
                        <a:buClrTx/>
                        <a:buSzTx/>
                        <a:buFontTx/>
                        <a:buNone/>
                        <a:tabLst/>
                      </a:pPr>
                      <a:r>
                        <a:rPr kumimoji="0" lang="pt-PT" sz="2400" b="0" i="0" u="none" strike="noStrike" cap="none" normalizeH="0" baseline="0" dirty="0" smtClean="0">
                          <a:ln>
                            <a:noFill/>
                          </a:ln>
                          <a:solidFill>
                            <a:schemeClr val="tx1"/>
                          </a:solidFill>
                          <a:effectLst/>
                          <a:latin typeface="Arial" charset="0"/>
                        </a:rPr>
                        <a:t> Centre ALGORITMI</a:t>
                      </a:r>
                      <a:endParaRPr kumimoji="0" lang="en-US" sz="2400" b="0" i="0" u="none" strike="noStrike" cap="none" normalizeH="0" baseline="0" dirty="0" smtClean="0">
                        <a:ln>
                          <a:noFill/>
                        </a:ln>
                        <a:solidFill>
                          <a:schemeClr val="tx1"/>
                        </a:solidFill>
                        <a:effectLst/>
                        <a:latin typeface="Arial" charset="0"/>
                      </a:endParaRPr>
                    </a:p>
                  </a:txBody>
                  <a:tcPr marL="504412" marR="180147" marT="46800" marB="46800" anchor="ctr" horzOverflow="overflow">
                    <a:lnL>
                      <a:noFill/>
                    </a:lnL>
                    <a:lnR>
                      <a:noFill/>
                    </a:lnR>
                    <a:lnT>
                      <a:noFill/>
                    </a:lnT>
                    <a:lnB>
                      <a:noFill/>
                    </a:lnB>
                    <a:lnTlToBr>
                      <a:noFill/>
                    </a:lnTlToBr>
                    <a:lnBlToTr>
                      <a:noFill/>
                    </a:lnBlToTr>
                    <a:solidFill>
                      <a:srgbClr val="A5D1F9"/>
                    </a:solidFill>
                  </a:tcPr>
                </a:tc>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endParaRPr kumimoji="0" lang="pt-PT" sz="4000" b="0" i="0" u="none" strike="noStrike" cap="none" normalizeH="0" baseline="0" dirty="0" smtClean="0">
                        <a:ln>
                          <a:noFill/>
                        </a:ln>
                        <a:solidFill>
                          <a:schemeClr val="bg1"/>
                        </a:solidFill>
                        <a:effectLst/>
                        <a:latin typeface="Arial" charset="0"/>
                      </a:endParaRPr>
                    </a:p>
                  </a:txBody>
                  <a:tcPr marL="180147" marR="180147" marT="46800" marB="46800" anchor="ctr" horzOverflow="overflow">
                    <a:lnL>
                      <a:noFill/>
                    </a:lnL>
                    <a:lnR>
                      <a:noFill/>
                    </a:lnR>
                    <a:lnT>
                      <a:noFill/>
                    </a:lnT>
                    <a:lnB>
                      <a:noFill/>
                    </a:lnB>
                    <a:lnTlToBr>
                      <a:noFill/>
                    </a:lnTlToBr>
                    <a:lnBlToTr>
                      <a:noFill/>
                    </a:lnBlToTr>
                    <a:solidFill>
                      <a:srgbClr val="A5D1F9"/>
                    </a:solidFill>
                  </a:tcPr>
                </a:tc>
              </a:tr>
            </a:tbl>
          </a:graphicData>
        </a:graphic>
      </p:graphicFrame>
      <p:graphicFrame>
        <p:nvGraphicFramePr>
          <p:cNvPr id="1026" name="Object 27"/>
          <p:cNvGraphicFramePr>
            <a:graphicFrameLocks/>
          </p:cNvGraphicFramePr>
          <p:nvPr/>
        </p:nvGraphicFramePr>
        <p:xfrm>
          <a:off x="593725" y="593725"/>
          <a:ext cx="4013200" cy="1990725"/>
        </p:xfrm>
        <a:graphic>
          <a:graphicData uri="http://schemas.openxmlformats.org/presentationml/2006/ole">
            <p:oleObj spid="_x0000_s1054" name="Photo Editor Photo" r:id="rId3" imgW="4009524" imgH="1991003" progId="">
              <p:embed/>
            </p:oleObj>
          </a:graphicData>
        </a:graphic>
      </p:graphicFrame>
      <p:graphicFrame>
        <p:nvGraphicFramePr>
          <p:cNvPr id="2260" name="Group 212"/>
          <p:cNvGraphicFramePr>
            <a:graphicFrameLocks noGrp="1"/>
          </p:cNvGraphicFramePr>
          <p:nvPr>
            <p:extLst>
              <p:ext uri="{D42A27DB-BD31-4B8C-83A1-F6EECF244321}">
                <p14:modId xmlns:p14="http://schemas.microsoft.com/office/powerpoint/2010/main" xmlns="" val="31159863"/>
              </p:ext>
            </p:extLst>
          </p:nvPr>
        </p:nvGraphicFramePr>
        <p:xfrm>
          <a:off x="-18699" y="29037531"/>
          <a:ext cx="42827224" cy="1242444"/>
        </p:xfrm>
        <a:graphic>
          <a:graphicData uri="http://schemas.openxmlformats.org/drawingml/2006/table">
            <a:tbl>
              <a:tblPr/>
              <a:tblGrid>
                <a:gridCol w="42827224"/>
              </a:tblGrid>
              <a:tr h="1242444">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r>
                        <a:rPr kumimoji="0" lang="pt-PT" sz="4000" b="0" i="0" u="none" strike="noStrike" cap="none" normalizeH="0" baseline="0" dirty="0" smtClean="0">
                          <a:ln>
                            <a:noFill/>
                          </a:ln>
                          <a:solidFill>
                            <a:schemeClr val="tx1"/>
                          </a:solidFill>
                          <a:effectLst/>
                          <a:latin typeface="Arial" charset="0"/>
                        </a:rPr>
                        <a:t>Uma Escola a Reinventar o Futuro – Semana da Escola de Engenharia - </a:t>
                      </a:r>
                      <a:r>
                        <a:rPr kumimoji="0" lang="pt-PT" sz="4000" b="0" i="0" u="none" strike="noStrike" cap="none" normalizeH="0" baseline="0" dirty="0" smtClean="0">
                          <a:ln>
                            <a:noFill/>
                          </a:ln>
                          <a:solidFill>
                            <a:schemeClr val="tx1"/>
                          </a:solidFill>
                          <a:effectLst/>
                          <a:latin typeface="Arial" charset="0"/>
                        </a:rPr>
                        <a:t>24 </a:t>
                      </a:r>
                      <a:r>
                        <a:rPr kumimoji="0" lang="pt-PT" sz="4000" b="0" i="0" u="none" strike="noStrike" cap="none" normalizeH="0" baseline="0" smtClean="0">
                          <a:ln>
                            <a:noFill/>
                          </a:ln>
                          <a:solidFill>
                            <a:schemeClr val="tx1"/>
                          </a:solidFill>
                          <a:effectLst/>
                          <a:latin typeface="Arial" charset="0"/>
                        </a:rPr>
                        <a:t>a </a:t>
                      </a:r>
                      <a:r>
                        <a:rPr kumimoji="0" lang="pt-PT" sz="4000" b="0" i="0" u="none" strike="noStrike" cap="none" normalizeH="0" baseline="0" smtClean="0">
                          <a:ln>
                            <a:noFill/>
                          </a:ln>
                          <a:solidFill>
                            <a:schemeClr val="tx1"/>
                          </a:solidFill>
                          <a:effectLst/>
                          <a:latin typeface="Arial" charset="0"/>
                        </a:rPr>
                        <a:t>27 </a:t>
                      </a:r>
                      <a:r>
                        <a:rPr kumimoji="0" lang="pt-PT" sz="4000" b="0" i="0" u="none" strike="noStrike" cap="none" normalizeH="0" baseline="0" dirty="0" smtClean="0">
                          <a:ln>
                            <a:noFill/>
                          </a:ln>
                          <a:solidFill>
                            <a:schemeClr val="tx1"/>
                          </a:solidFill>
                          <a:effectLst/>
                          <a:latin typeface="Arial" charset="0"/>
                        </a:rPr>
                        <a:t>de Outubro de 2011</a:t>
                      </a:r>
                    </a:p>
                  </a:txBody>
                  <a:tcPr marL="180147" marR="180147" marT="46800" marB="46800" anchor="ctr" horzOverflow="overflow">
                    <a:lnL>
                      <a:noFill/>
                    </a:lnL>
                    <a:lnR>
                      <a:noFill/>
                    </a:lnR>
                    <a:lnT>
                      <a:noFill/>
                    </a:lnT>
                    <a:lnB>
                      <a:noFill/>
                    </a:lnB>
                    <a:lnTlToBr>
                      <a:noFill/>
                    </a:lnTlToBr>
                    <a:lnBlToTr>
                      <a:noFill/>
                    </a:lnBlToTr>
                    <a:solidFill>
                      <a:srgbClr val="A5D1F9"/>
                    </a:solidFill>
                  </a:tcPr>
                </a:tc>
              </a:tr>
            </a:tbl>
          </a:graphicData>
        </a:graphic>
      </p:graphicFrame>
      <p:sp>
        <p:nvSpPr>
          <p:cNvPr id="1034" name="Text Box 214"/>
          <p:cNvSpPr txBox="1">
            <a:spLocks noChangeArrowheads="1"/>
          </p:cNvSpPr>
          <p:nvPr/>
        </p:nvSpPr>
        <p:spPr bwMode="auto">
          <a:xfrm>
            <a:off x="954088" y="5635625"/>
            <a:ext cx="12817475" cy="23644934"/>
          </a:xfrm>
          <a:prstGeom prst="rect">
            <a:avLst/>
          </a:prstGeom>
          <a:noFill/>
          <a:ln w="9525">
            <a:noFill/>
            <a:miter lim="800000"/>
            <a:headEnd/>
            <a:tailEnd/>
          </a:ln>
        </p:spPr>
        <p:txBody>
          <a:bodyPr>
            <a:spAutoFit/>
          </a:bodyPr>
          <a:lstStyle/>
          <a:p>
            <a:pPr lvl="0">
              <a:spcBef>
                <a:spcPts val="899"/>
              </a:spcBef>
              <a:spcAft>
                <a:spcPts val="0"/>
              </a:spcAft>
            </a:pPr>
            <a:r>
              <a:rPr lang="en-GB" sz="3600" b="1" dirty="0">
                <a:solidFill>
                  <a:srgbClr val="000000"/>
                </a:solidFill>
                <a:latin typeface="Arial" pitchFamily="18"/>
                <a:ea typeface="SimSun" pitchFamily="2"/>
                <a:cs typeface="Mangal" pitchFamily="2"/>
              </a:rPr>
              <a:t>Robots beyond tools</a:t>
            </a:r>
          </a:p>
          <a:p>
            <a:pPr lvl="0">
              <a:spcBef>
                <a:spcPts val="899"/>
              </a:spcBef>
              <a:spcAft>
                <a:spcPts val="0"/>
              </a:spcAft>
            </a:pPr>
            <a:endParaRPr lang="en-GB" dirty="0">
              <a:solidFill>
                <a:srgbClr val="000000"/>
              </a:solidFill>
              <a:latin typeface="Arial" pitchFamily="18"/>
              <a:ea typeface="SimSun" pitchFamily="2"/>
              <a:cs typeface="Mangal" pitchFamily="2"/>
            </a:endParaRPr>
          </a:p>
          <a:p>
            <a:pPr lvl="0">
              <a:spcBef>
                <a:spcPts val="899"/>
              </a:spcBef>
              <a:spcAft>
                <a:spcPts val="0"/>
              </a:spcAft>
            </a:pPr>
            <a:r>
              <a:rPr lang="en-GB" dirty="0">
                <a:solidFill>
                  <a:srgbClr val="000000"/>
                </a:solidFill>
                <a:latin typeface="Arial" pitchFamily="18"/>
                <a:ea typeface="SimSun" pitchFamily="2"/>
                <a:cs typeface="Mangal" pitchFamily="2"/>
              </a:rPr>
              <a:t>Today’s robots are still far from being able to interact with humans in </a:t>
            </a:r>
            <a:r>
              <a:rPr lang="en-GB" dirty="0" smtClean="0">
                <a:solidFill>
                  <a:srgbClr val="000000"/>
                </a:solidFill>
                <a:latin typeface="Arial" pitchFamily="18"/>
                <a:ea typeface="SimSun" pitchFamily="2"/>
                <a:cs typeface="Mangal" pitchFamily="2"/>
              </a:rPr>
              <a:t>a natural </a:t>
            </a:r>
            <a:r>
              <a:rPr lang="en-GB" dirty="0">
                <a:solidFill>
                  <a:srgbClr val="000000"/>
                </a:solidFill>
                <a:latin typeface="Arial" pitchFamily="18"/>
                <a:ea typeface="SimSun" pitchFamily="2"/>
                <a:cs typeface="Mangal" pitchFamily="2"/>
              </a:rPr>
              <a:t>and human-like way (</a:t>
            </a:r>
            <a:r>
              <a:rPr lang="en-GB" dirty="0" err="1">
                <a:solidFill>
                  <a:srgbClr val="000000"/>
                </a:solidFill>
                <a:latin typeface="Arial" pitchFamily="18"/>
                <a:ea typeface="SimSun" pitchFamily="2"/>
                <a:cs typeface="Mangal" pitchFamily="2"/>
              </a:rPr>
              <a:t>Breazeal</a:t>
            </a:r>
            <a:r>
              <a:rPr lang="en-GB" dirty="0">
                <a:solidFill>
                  <a:srgbClr val="000000"/>
                </a:solidFill>
                <a:latin typeface="Arial" pitchFamily="18"/>
                <a:ea typeface="SimSun" pitchFamily="2"/>
                <a:cs typeface="Mangal" pitchFamily="2"/>
              </a:rPr>
              <a:t>, 2003; Fong 2003</a:t>
            </a:r>
            <a:r>
              <a:rPr lang="en-GB" dirty="0" smtClean="0">
                <a:solidFill>
                  <a:srgbClr val="000000"/>
                </a:solidFill>
                <a:latin typeface="Arial" pitchFamily="18"/>
                <a:ea typeface="SimSun" pitchFamily="2"/>
                <a:cs typeface="Mangal" pitchFamily="2"/>
              </a:rPr>
              <a:t>). Robots should interact </a:t>
            </a:r>
            <a:r>
              <a:rPr lang="en-GB" dirty="0">
                <a:solidFill>
                  <a:srgbClr val="000000"/>
                </a:solidFill>
                <a:latin typeface="Arial" pitchFamily="18"/>
                <a:ea typeface="SimSun" pitchFamily="2"/>
                <a:cs typeface="Mangal" pitchFamily="2"/>
              </a:rPr>
              <a:t>actively with humans, rather than be used as mere </a:t>
            </a:r>
            <a:r>
              <a:rPr lang="en-GB" dirty="0" smtClean="0">
                <a:solidFill>
                  <a:srgbClr val="000000"/>
                </a:solidFill>
                <a:latin typeface="Arial" pitchFamily="18"/>
                <a:ea typeface="SimSun" pitchFamily="2"/>
                <a:cs typeface="Mangal" pitchFamily="2"/>
              </a:rPr>
              <a:t>tools. Hence, non-verbal </a:t>
            </a:r>
            <a:r>
              <a:rPr lang="en-GB" dirty="0">
                <a:solidFill>
                  <a:srgbClr val="000000"/>
                </a:solidFill>
                <a:latin typeface="Arial" pitchFamily="18"/>
                <a:ea typeface="SimSun" pitchFamily="2"/>
                <a:cs typeface="Mangal" pitchFamily="2"/>
              </a:rPr>
              <a:t>communication </a:t>
            </a:r>
            <a:r>
              <a:rPr lang="en-GB" dirty="0" smtClean="0">
                <a:solidFill>
                  <a:srgbClr val="000000"/>
                </a:solidFill>
                <a:latin typeface="Arial" pitchFamily="18"/>
                <a:ea typeface="SimSun" pitchFamily="2"/>
                <a:cs typeface="Mangal" pitchFamily="2"/>
              </a:rPr>
              <a:t>is </a:t>
            </a:r>
            <a:r>
              <a:rPr lang="en-GB" dirty="0">
                <a:solidFill>
                  <a:srgbClr val="000000"/>
                </a:solidFill>
                <a:latin typeface="Arial" pitchFamily="18"/>
                <a:ea typeface="SimSun" pitchFamily="2"/>
                <a:cs typeface="Mangal" pitchFamily="2"/>
              </a:rPr>
              <a:t>an essential component for every day social interaction;</a:t>
            </a:r>
          </a:p>
          <a:p>
            <a:pPr lvl="0">
              <a:spcBef>
                <a:spcPts val="899"/>
              </a:spcBef>
              <a:spcAft>
                <a:spcPts val="0"/>
              </a:spcAft>
            </a:pPr>
            <a:endParaRPr lang="en-GB" dirty="0">
              <a:solidFill>
                <a:srgbClr val="000000"/>
              </a:solidFill>
              <a:latin typeface="Arial" pitchFamily="18"/>
              <a:ea typeface="SimSun" pitchFamily="2"/>
              <a:cs typeface="Mangal" pitchFamily="2"/>
            </a:endParaRPr>
          </a:p>
          <a:p>
            <a:pPr marR="3700079" lvl="0">
              <a:spcBef>
                <a:spcPts val="899"/>
              </a:spcBef>
              <a:spcAft>
                <a:spcPts val="0"/>
              </a:spcAft>
            </a:pPr>
            <a:r>
              <a:rPr lang="en-GB" dirty="0">
                <a:solidFill>
                  <a:srgbClr val="000000"/>
                </a:solidFill>
                <a:latin typeface="Arial" pitchFamily="18"/>
                <a:ea typeface="SimSun" pitchFamily="2"/>
                <a:cs typeface="Mangal" pitchFamily="2"/>
              </a:rPr>
              <a:t>We humans continuously monitor the actions and the facial expressions of our partners, interpret them effortlessly in terms of:</a:t>
            </a:r>
          </a:p>
          <a:p>
            <a:pPr marL="0" lvl="1">
              <a:spcBef>
                <a:spcPts val="899"/>
              </a:spcBef>
              <a:spcAft>
                <a:spcPts val="0"/>
              </a:spcAft>
              <a:buSzPct val="45000"/>
              <a:buFont typeface="StarSymbol"/>
              <a:buChar char="●"/>
            </a:pPr>
            <a:r>
              <a:rPr lang="en-GB" dirty="0">
                <a:solidFill>
                  <a:srgbClr val="000000"/>
                </a:solidFill>
                <a:latin typeface="Arial" pitchFamily="18"/>
                <a:ea typeface="SimSun" pitchFamily="2"/>
                <a:cs typeface="Mangal" pitchFamily="2"/>
              </a:rPr>
              <a:t>Their intention;</a:t>
            </a:r>
          </a:p>
          <a:p>
            <a:pPr marL="0" lvl="1">
              <a:spcBef>
                <a:spcPts val="899"/>
              </a:spcBef>
              <a:spcAft>
                <a:spcPts val="0"/>
              </a:spcAft>
              <a:buSzPct val="45000"/>
              <a:buFont typeface="StarSymbol"/>
              <a:buChar char="●"/>
            </a:pPr>
            <a:r>
              <a:rPr lang="en-GB" dirty="0">
                <a:solidFill>
                  <a:srgbClr val="000000"/>
                </a:solidFill>
                <a:latin typeface="Arial" pitchFamily="18"/>
                <a:ea typeface="SimSun" pitchFamily="2"/>
                <a:cs typeface="Mangal" pitchFamily="2"/>
              </a:rPr>
              <a:t>Emotional/mental </a:t>
            </a:r>
            <a:r>
              <a:rPr lang="en-GB" dirty="0" smtClean="0">
                <a:solidFill>
                  <a:srgbClr val="000000"/>
                </a:solidFill>
                <a:latin typeface="Arial" pitchFamily="18"/>
                <a:ea typeface="SimSun" pitchFamily="2"/>
                <a:cs typeface="Mangal" pitchFamily="2"/>
              </a:rPr>
              <a:t>state.</a:t>
            </a:r>
          </a:p>
          <a:p>
            <a:pPr marL="0" lvl="1">
              <a:spcBef>
                <a:spcPts val="899"/>
              </a:spcBef>
              <a:spcAft>
                <a:spcPts val="0"/>
              </a:spcAft>
              <a:buSzPct val="45000"/>
              <a:buFont typeface="StarSymbol"/>
              <a:buChar char="●"/>
            </a:pPr>
            <a:endParaRPr lang="en-GB" dirty="0">
              <a:solidFill>
                <a:srgbClr val="000000"/>
              </a:solidFill>
              <a:latin typeface="Arial" pitchFamily="18"/>
              <a:ea typeface="SimSun" pitchFamily="2"/>
              <a:cs typeface="Mangal" pitchFamily="2"/>
            </a:endParaRPr>
          </a:p>
          <a:p>
            <a:pPr marL="0" lvl="1">
              <a:spcBef>
                <a:spcPts val="899"/>
              </a:spcBef>
              <a:spcAft>
                <a:spcPts val="0"/>
              </a:spcAft>
              <a:buSzPct val="45000"/>
            </a:pPr>
            <a:r>
              <a:rPr lang="en-GB" dirty="0" smtClean="0">
                <a:solidFill>
                  <a:srgbClr val="000000"/>
                </a:solidFill>
                <a:latin typeface="Arial" pitchFamily="18"/>
                <a:ea typeface="SimSun" pitchFamily="2"/>
                <a:cs typeface="Mangal" pitchFamily="2"/>
              </a:rPr>
              <a:t>Use </a:t>
            </a:r>
            <a:r>
              <a:rPr lang="en-GB" dirty="0">
                <a:solidFill>
                  <a:srgbClr val="000000"/>
                </a:solidFill>
                <a:latin typeface="Arial" pitchFamily="18"/>
                <a:ea typeface="SimSun" pitchFamily="2"/>
                <a:cs typeface="Mangal" pitchFamily="2"/>
              </a:rPr>
              <a:t>these predictions to select an adequate complementary behaviour (Blair, 2003</a:t>
            </a:r>
            <a:r>
              <a:rPr lang="en-GB" dirty="0" smtClean="0">
                <a:solidFill>
                  <a:srgbClr val="000000"/>
                </a:solidFill>
                <a:latin typeface="Arial" pitchFamily="18"/>
                <a:ea typeface="SimSun" pitchFamily="2"/>
                <a:cs typeface="Mangal" pitchFamily="2"/>
              </a:rPr>
              <a:t>).</a:t>
            </a:r>
          </a:p>
          <a:p>
            <a:pPr marL="0" lvl="1">
              <a:spcBef>
                <a:spcPts val="899"/>
              </a:spcBef>
              <a:spcAft>
                <a:spcPts val="0"/>
              </a:spcAft>
              <a:buSzPct val="45000"/>
            </a:pPr>
            <a:r>
              <a:rPr lang="en-GB" dirty="0" smtClean="0">
                <a:solidFill>
                  <a:srgbClr val="000000"/>
                </a:solidFill>
                <a:latin typeface="Arial" pitchFamily="18"/>
                <a:ea typeface="SimSun" pitchFamily="2"/>
                <a:cs typeface="Mangal" pitchFamily="2"/>
              </a:rPr>
              <a:t>Two important (high level) cognitive skills are required:</a:t>
            </a:r>
          </a:p>
          <a:p>
            <a:pPr marL="457200" lvl="2">
              <a:spcBef>
                <a:spcPts val="899"/>
              </a:spcBef>
              <a:spcAft>
                <a:spcPts val="0"/>
              </a:spcAft>
              <a:buSzPct val="45000"/>
              <a:buFont typeface="StarSymbol"/>
              <a:buChar char="●"/>
            </a:pPr>
            <a:r>
              <a:rPr lang="en-GB" dirty="0" smtClean="0">
                <a:solidFill>
                  <a:srgbClr val="000000"/>
                </a:solidFill>
                <a:latin typeface="Arial" pitchFamily="18"/>
                <a:ea typeface="SimSun" pitchFamily="2"/>
                <a:cs typeface="Mangal" pitchFamily="2"/>
              </a:rPr>
              <a:t>Understanding human actions;</a:t>
            </a:r>
          </a:p>
          <a:p>
            <a:pPr marL="457200" lvl="2">
              <a:spcBef>
                <a:spcPts val="899"/>
              </a:spcBef>
              <a:spcAft>
                <a:spcPts val="0"/>
              </a:spcAft>
              <a:buSzPct val="45000"/>
              <a:buFont typeface="StarSymbol"/>
              <a:buChar char="●"/>
            </a:pPr>
            <a:r>
              <a:rPr lang="en-GB" dirty="0" smtClean="0">
                <a:solidFill>
                  <a:srgbClr val="000000"/>
                </a:solidFill>
                <a:latin typeface="Arial" pitchFamily="18"/>
                <a:ea typeface="SimSun" pitchFamily="2"/>
                <a:cs typeface="Mangal" pitchFamily="2"/>
              </a:rPr>
              <a:t>Understanding/interpreting emotional states;</a:t>
            </a:r>
          </a:p>
          <a:p>
            <a:pPr marL="457200" lvl="2">
              <a:spcBef>
                <a:spcPts val="899"/>
              </a:spcBef>
              <a:spcAft>
                <a:spcPts val="0"/>
              </a:spcAft>
              <a:buSzPct val="45000"/>
              <a:buFont typeface="StarSymbol"/>
              <a:buChar char="●"/>
            </a:pPr>
            <a:endParaRPr lang="en-US" dirty="0">
              <a:solidFill>
                <a:srgbClr val="000000"/>
              </a:solidFill>
              <a:latin typeface="Arial" pitchFamily="18"/>
              <a:ea typeface="SimSun" pitchFamily="2"/>
              <a:cs typeface="Mangal" pitchFamily="2"/>
            </a:endParaRPr>
          </a:p>
          <a:p>
            <a:pPr marL="0" lvl="1">
              <a:spcBef>
                <a:spcPts val="899"/>
              </a:spcBef>
              <a:spcAft>
                <a:spcPts val="0"/>
              </a:spcAft>
              <a:buSzPct val="45000"/>
            </a:pPr>
            <a:r>
              <a:rPr lang="en-GB" dirty="0" smtClean="0">
                <a:solidFill>
                  <a:srgbClr val="000000"/>
                </a:solidFill>
                <a:latin typeface="Arial" pitchFamily="18"/>
                <a:ea typeface="SimSun" pitchFamily="2"/>
                <a:cs typeface="Mangal" pitchFamily="2"/>
              </a:rPr>
              <a:t>Increase the acceptance by allowing a fluent adjustment of complementary behaviours in human-robot collaborative tasks, without the need to use explicit communication;</a:t>
            </a:r>
          </a:p>
          <a:p>
            <a:pPr marR="3129480" lvl="0">
              <a:spcBef>
                <a:spcPts val="899"/>
              </a:spcBef>
              <a:spcAft>
                <a:spcPts val="0"/>
              </a:spcAft>
            </a:pPr>
            <a:endParaRPr lang="en-GB" dirty="0" smtClean="0">
              <a:solidFill>
                <a:srgbClr val="000000"/>
              </a:solidFill>
              <a:latin typeface="Arial" pitchFamily="18"/>
              <a:ea typeface="SimSun" pitchFamily="2"/>
              <a:cs typeface="Mangal" pitchFamily="2"/>
            </a:endParaRPr>
          </a:p>
          <a:p>
            <a:pPr marR="3351960" lvl="0">
              <a:spcBef>
                <a:spcPts val="899"/>
              </a:spcBef>
              <a:spcAft>
                <a:spcPts val="0"/>
              </a:spcAft>
            </a:pPr>
            <a:r>
              <a:rPr lang="en-GB" sz="3600" b="1" dirty="0" smtClean="0">
                <a:solidFill>
                  <a:srgbClr val="000000"/>
                </a:solidFill>
                <a:latin typeface="Arial" pitchFamily="18"/>
                <a:ea typeface="SimSun" pitchFamily="2"/>
                <a:cs typeface="Mangal" pitchFamily="2"/>
              </a:rPr>
              <a:t>Robotic platform</a:t>
            </a:r>
          </a:p>
          <a:p>
            <a:pPr marR="3351960" lvl="0">
              <a:spcBef>
                <a:spcPts val="899"/>
              </a:spcBef>
              <a:spcAft>
                <a:spcPts val="0"/>
              </a:spcAft>
            </a:pPr>
            <a:endParaRPr lang="en-GB" dirty="0" smtClean="0">
              <a:solidFill>
                <a:srgbClr val="000000"/>
              </a:solidFill>
              <a:latin typeface="Arial" pitchFamily="18"/>
              <a:ea typeface="SimSun" pitchFamily="2"/>
              <a:cs typeface="Mangal" pitchFamily="2"/>
            </a:endParaRPr>
          </a:p>
          <a:p>
            <a:pPr marR="6554160" lvl="0">
              <a:spcBef>
                <a:spcPts val="899"/>
              </a:spcBef>
              <a:spcAft>
                <a:spcPts val="0"/>
              </a:spcAft>
            </a:pPr>
            <a:r>
              <a:rPr lang="en-GB" dirty="0" err="1" smtClean="0">
                <a:solidFill>
                  <a:srgbClr val="000000"/>
                </a:solidFill>
                <a:latin typeface="Arial" pitchFamily="18"/>
                <a:ea typeface="SimSun" pitchFamily="2"/>
                <a:cs typeface="Mangal" pitchFamily="2"/>
              </a:rPr>
              <a:t>ARoS</a:t>
            </a:r>
            <a:r>
              <a:rPr lang="en-GB" dirty="0" smtClean="0">
                <a:solidFill>
                  <a:srgbClr val="000000"/>
                </a:solidFill>
                <a:latin typeface="Arial" pitchFamily="18"/>
                <a:ea typeface="SimSun" pitchFamily="2"/>
                <a:cs typeface="Mangal" pitchFamily="2"/>
              </a:rPr>
              <a:t> (Anthropomorphic Robot System), an anthropomorphic robot composed of:</a:t>
            </a:r>
          </a:p>
          <a:p>
            <a:pPr marR="3351960" lvl="0" indent="348120">
              <a:spcBef>
                <a:spcPts val="899"/>
              </a:spcBef>
              <a:spcAft>
                <a:spcPts val="0"/>
              </a:spcAft>
              <a:buSzPct val="45000"/>
              <a:buFont typeface="StarSymbol"/>
              <a:buChar char="●"/>
            </a:pPr>
            <a:r>
              <a:rPr lang="en-GB" dirty="0" smtClean="0">
                <a:solidFill>
                  <a:srgbClr val="000000"/>
                </a:solidFill>
                <a:latin typeface="Arial" pitchFamily="18"/>
                <a:ea typeface="SimSun" pitchFamily="2"/>
                <a:cs typeface="Mangal" pitchFamily="2"/>
              </a:rPr>
              <a:t>Static torso;</a:t>
            </a:r>
          </a:p>
          <a:p>
            <a:pPr marR="3351960" lvl="0" indent="348120">
              <a:spcBef>
                <a:spcPts val="899"/>
              </a:spcBef>
              <a:spcAft>
                <a:spcPts val="0"/>
              </a:spcAft>
              <a:buSzPct val="45000"/>
              <a:buFont typeface="StarSymbol"/>
              <a:buChar char="●"/>
            </a:pPr>
            <a:r>
              <a:rPr lang="en-GB" dirty="0" smtClean="0">
                <a:solidFill>
                  <a:srgbClr val="000000"/>
                </a:solidFill>
                <a:latin typeface="Arial" pitchFamily="18"/>
                <a:ea typeface="SimSun" pitchFamily="2"/>
                <a:cs typeface="Mangal" pitchFamily="2"/>
              </a:rPr>
              <a:t>7 DOF arm;</a:t>
            </a:r>
          </a:p>
          <a:p>
            <a:pPr marR="3351960" lvl="0" indent="348120">
              <a:spcBef>
                <a:spcPts val="899"/>
              </a:spcBef>
              <a:spcAft>
                <a:spcPts val="0"/>
              </a:spcAft>
              <a:buSzPct val="45000"/>
              <a:buFont typeface="StarSymbol"/>
              <a:buChar char="●"/>
            </a:pPr>
            <a:r>
              <a:rPr lang="en-GB" dirty="0" smtClean="0">
                <a:solidFill>
                  <a:srgbClr val="000000"/>
                </a:solidFill>
                <a:latin typeface="Arial" pitchFamily="18"/>
                <a:ea typeface="SimSun" pitchFamily="2"/>
                <a:cs typeface="Mangal" pitchFamily="2"/>
              </a:rPr>
              <a:t>4 DOF dexterous hand;</a:t>
            </a:r>
          </a:p>
          <a:p>
            <a:pPr marR="3351960" lvl="0" indent="348120">
              <a:spcBef>
                <a:spcPts val="899"/>
              </a:spcBef>
              <a:spcAft>
                <a:spcPts val="0"/>
              </a:spcAft>
              <a:buSzPct val="45000"/>
              <a:buFont typeface="StarSymbol"/>
              <a:buChar char="●"/>
            </a:pPr>
            <a:r>
              <a:rPr lang="en-GB" dirty="0" smtClean="0">
                <a:solidFill>
                  <a:srgbClr val="000000"/>
                </a:solidFill>
                <a:latin typeface="Arial" pitchFamily="18"/>
                <a:ea typeface="SimSun" pitchFamily="2"/>
                <a:cs typeface="Mangal" pitchFamily="2"/>
              </a:rPr>
              <a:t>Pan-tilt unit;</a:t>
            </a:r>
          </a:p>
          <a:p>
            <a:pPr marR="3351960" lvl="0" indent="348120">
              <a:spcBef>
                <a:spcPts val="899"/>
              </a:spcBef>
              <a:spcAft>
                <a:spcPts val="0"/>
              </a:spcAft>
              <a:buSzPct val="45000"/>
              <a:buFont typeface="StarSymbol"/>
              <a:buChar char="●"/>
            </a:pPr>
            <a:r>
              <a:rPr lang="en-GB" dirty="0" smtClean="0">
                <a:solidFill>
                  <a:srgbClr val="000000"/>
                </a:solidFill>
                <a:latin typeface="Arial" pitchFamily="18"/>
                <a:ea typeface="SimSun" pitchFamily="2"/>
                <a:cs typeface="Mangal" pitchFamily="2"/>
              </a:rPr>
              <a:t>Stereo vision system.</a:t>
            </a:r>
          </a:p>
          <a:p>
            <a:pPr marR="3351960" lvl="0">
              <a:spcBef>
                <a:spcPts val="899"/>
              </a:spcBef>
              <a:spcAft>
                <a:spcPts val="0"/>
              </a:spcAft>
              <a:buSzPct val="45000"/>
            </a:pPr>
            <a:endParaRPr lang="en-GB" dirty="0">
              <a:solidFill>
                <a:srgbClr val="000000"/>
              </a:solidFill>
              <a:latin typeface="Arial" pitchFamily="18"/>
              <a:ea typeface="SimSun" pitchFamily="2"/>
              <a:cs typeface="Mangal" pitchFamily="2"/>
            </a:endParaRPr>
          </a:p>
          <a:p>
            <a:pPr algn="just" defTabSz="2952750">
              <a:spcBef>
                <a:spcPct val="50000"/>
              </a:spcBef>
            </a:pPr>
            <a:r>
              <a:rPr lang="en-US" sz="3600" b="1" dirty="0"/>
              <a:t>Cognitive architecture for Joint-Action</a:t>
            </a:r>
          </a:p>
          <a:p>
            <a:pPr algn="just" defTabSz="2952750">
              <a:spcBef>
                <a:spcPct val="50000"/>
              </a:spcBef>
            </a:pPr>
            <a:r>
              <a:rPr lang="en-US" dirty="0"/>
              <a:t>The existing cognitive control architecture allows the robot to:</a:t>
            </a:r>
          </a:p>
          <a:p>
            <a:pPr marL="457200" indent="-457200" algn="just" defTabSz="2952750">
              <a:spcBef>
                <a:spcPct val="50000"/>
              </a:spcBef>
              <a:buFont typeface="Arial" pitchFamily="34" charset="0"/>
              <a:buChar char="•"/>
            </a:pPr>
            <a:r>
              <a:rPr lang="en-US" dirty="0"/>
              <a:t>Read motor intentions;</a:t>
            </a:r>
          </a:p>
          <a:p>
            <a:pPr marL="457200" indent="-457200" algn="just" defTabSz="2952750">
              <a:spcBef>
                <a:spcPct val="50000"/>
              </a:spcBef>
              <a:buFont typeface="Arial" pitchFamily="34" charset="0"/>
              <a:buChar char="•"/>
            </a:pPr>
            <a:r>
              <a:rPr lang="en-US" dirty="0"/>
              <a:t>Implement a flexible mapping from action </a:t>
            </a:r>
            <a:r>
              <a:rPr lang="en-US" dirty="0" smtClean="0"/>
              <a:t>observation onto </a:t>
            </a:r>
            <a:r>
              <a:rPr lang="en-US" dirty="0"/>
              <a:t>action </a:t>
            </a:r>
            <a:r>
              <a:rPr lang="en-US" dirty="0" smtClean="0"/>
              <a:t>execution;</a:t>
            </a:r>
            <a:endParaRPr lang="en-GB" dirty="0"/>
          </a:p>
        </p:txBody>
      </p:sp>
      <p:sp>
        <p:nvSpPr>
          <p:cNvPr id="1035" name="Rectangle 215"/>
          <p:cNvSpPr>
            <a:spLocks noChangeArrowheads="1"/>
          </p:cNvSpPr>
          <p:nvPr/>
        </p:nvSpPr>
        <p:spPr bwMode="auto">
          <a:xfrm>
            <a:off x="8874125" y="2322513"/>
            <a:ext cx="23350538" cy="2879725"/>
          </a:xfrm>
          <a:prstGeom prst="rect">
            <a:avLst/>
          </a:prstGeom>
          <a:solidFill>
            <a:srgbClr val="A5D1F9"/>
          </a:solidFill>
          <a:ln w="9525">
            <a:noFill/>
            <a:miter lim="800000"/>
            <a:headEnd/>
            <a:tailEnd/>
          </a:ln>
        </p:spPr>
        <p:txBody>
          <a:bodyPr lIns="90000" tIns="46800" rIns="90000" bIns="46800" anchor="ctr"/>
          <a:lstStyle/>
          <a:p>
            <a:pPr algn="ctr" defTabSz="2952750">
              <a:spcBef>
                <a:spcPct val="20000"/>
              </a:spcBef>
            </a:pPr>
            <a:r>
              <a:rPr lang="en-US" sz="4000" dirty="0" smtClean="0"/>
              <a:t>RUI SILVA*</a:t>
            </a:r>
          </a:p>
          <a:p>
            <a:pPr algn="ctr" defTabSz="2952750">
              <a:spcBef>
                <a:spcPct val="20000"/>
              </a:spcBef>
            </a:pPr>
            <a:r>
              <a:rPr lang="en-US" sz="4000" dirty="0" smtClean="0"/>
              <a:t>Supervisors:  </a:t>
            </a:r>
            <a:r>
              <a:rPr lang="pt-PT" sz="4000" dirty="0" smtClean="0"/>
              <a:t>Estela Bicho, Pedro Branco</a:t>
            </a:r>
          </a:p>
          <a:p>
            <a:pPr algn="ctr" defTabSz="2952750">
              <a:spcBef>
                <a:spcPct val="20000"/>
              </a:spcBef>
            </a:pPr>
            <a:r>
              <a:rPr lang="pt-PT" dirty="0" smtClean="0"/>
              <a:t>* rsilva@dei.uminho.pt</a:t>
            </a:r>
            <a:endParaRPr lang="en-US" sz="4000" dirty="0"/>
          </a:p>
        </p:txBody>
      </p:sp>
      <p:sp>
        <p:nvSpPr>
          <p:cNvPr id="1036" name="Rectangle 216"/>
          <p:cNvSpPr>
            <a:spLocks noChangeArrowheads="1"/>
          </p:cNvSpPr>
          <p:nvPr/>
        </p:nvSpPr>
        <p:spPr bwMode="auto">
          <a:xfrm>
            <a:off x="8802688" y="0"/>
            <a:ext cx="24842787" cy="2322513"/>
          </a:xfrm>
          <a:prstGeom prst="rect">
            <a:avLst/>
          </a:prstGeom>
          <a:solidFill>
            <a:srgbClr val="A5D1F9"/>
          </a:solidFill>
          <a:ln w="9525">
            <a:noFill/>
            <a:miter lim="800000"/>
            <a:headEnd/>
            <a:tailEnd/>
          </a:ln>
        </p:spPr>
        <p:txBody>
          <a:bodyPr lIns="90000" tIns="46800" rIns="90000" bIns="46800" anchor="ctr"/>
          <a:lstStyle/>
          <a:p>
            <a:pPr algn="ctr" defTabSz="2952750">
              <a:spcBef>
                <a:spcPct val="20000"/>
              </a:spcBef>
            </a:pPr>
            <a:r>
              <a:rPr lang="en-GB" sz="4800" b="1" smtClean="0"/>
              <a:t>TOWARD ROBOTS AS SOCIALLY AWARE PARTNERS IN HUMAN-ROBOT INTERACTIVE TASKS</a:t>
            </a:r>
            <a:endParaRPr lang="en-GB" sz="4800" b="1"/>
          </a:p>
        </p:txBody>
      </p:sp>
      <p:pic>
        <p:nvPicPr>
          <p:cNvPr id="1037" name="Picture 217"/>
          <p:cNvPicPr>
            <a:picLocks noChangeAspect="1" noChangeArrowheads="1"/>
          </p:cNvPicPr>
          <p:nvPr/>
        </p:nvPicPr>
        <p:blipFill>
          <a:blip r:embed="rId4" cstate="print"/>
          <a:srcRect/>
          <a:stretch>
            <a:fillRect/>
          </a:stretch>
        </p:blipFill>
        <p:spPr bwMode="auto">
          <a:xfrm>
            <a:off x="37893625" y="2754313"/>
            <a:ext cx="4289425" cy="1441450"/>
          </a:xfrm>
          <a:prstGeom prst="rect">
            <a:avLst/>
          </a:prstGeom>
          <a:noFill/>
          <a:ln w="9525">
            <a:noFill/>
            <a:miter lim="800000"/>
            <a:headEnd/>
            <a:tailEnd/>
          </a:ln>
        </p:spPr>
      </p:pic>
      <p:sp>
        <p:nvSpPr>
          <p:cNvPr id="1038" name="Text Box 214"/>
          <p:cNvSpPr txBox="1">
            <a:spLocks noChangeArrowheads="1"/>
          </p:cNvSpPr>
          <p:nvPr/>
        </p:nvSpPr>
        <p:spPr bwMode="auto">
          <a:xfrm>
            <a:off x="14851063" y="5634345"/>
            <a:ext cx="12817475" cy="23883461"/>
          </a:xfrm>
          <a:prstGeom prst="rect">
            <a:avLst/>
          </a:prstGeom>
          <a:noFill/>
          <a:ln w="9525">
            <a:noFill/>
            <a:miter lim="800000"/>
            <a:headEnd/>
            <a:tailEnd/>
          </a:ln>
        </p:spPr>
        <p:txBody>
          <a:bodyPr>
            <a:spAutoFit/>
          </a:bodyPr>
          <a:lstStyle/>
          <a:p>
            <a:pPr algn="just" defTabSz="2952750">
              <a:spcBef>
                <a:spcPct val="50000"/>
              </a:spcBef>
            </a:pPr>
            <a:r>
              <a:rPr lang="en-GB" sz="3600" b="1" dirty="0" smtClean="0"/>
              <a:t>Motivation</a:t>
            </a:r>
          </a:p>
          <a:p>
            <a:pPr lvl="0" hangingPunct="0">
              <a:spcBef>
                <a:spcPts val="0"/>
              </a:spcBef>
              <a:spcAft>
                <a:spcPts val="0"/>
              </a:spcAft>
            </a:pPr>
            <a:endParaRPr lang="en-GB" dirty="0" smtClean="0">
              <a:solidFill>
                <a:srgbClr val="000000"/>
              </a:solidFill>
              <a:latin typeface="Arial" pitchFamily="18"/>
              <a:ea typeface="SimSun" pitchFamily="2"/>
              <a:cs typeface="Mangal" pitchFamily="2"/>
            </a:endParaRPr>
          </a:p>
          <a:p>
            <a:pPr lvl="0" hangingPunct="0">
              <a:spcBef>
                <a:spcPts val="0"/>
              </a:spcBef>
              <a:spcAft>
                <a:spcPts val="0"/>
              </a:spcAft>
            </a:pPr>
            <a:r>
              <a:rPr lang="en-GB" dirty="0" smtClean="0">
                <a:solidFill>
                  <a:srgbClr val="000000"/>
                </a:solidFill>
                <a:latin typeface="Arial" pitchFamily="18"/>
                <a:ea typeface="SimSun" pitchFamily="2"/>
                <a:cs typeface="Mangal" pitchFamily="2"/>
              </a:rPr>
              <a:t>Advance </a:t>
            </a:r>
            <a:r>
              <a:rPr lang="en-GB" dirty="0">
                <a:solidFill>
                  <a:srgbClr val="000000"/>
                </a:solidFill>
                <a:latin typeface="Arial" pitchFamily="18"/>
                <a:ea typeface="SimSun" pitchFamily="2"/>
                <a:cs typeface="Mangal" pitchFamily="2"/>
              </a:rPr>
              <a:t>towards more </a:t>
            </a:r>
            <a:r>
              <a:rPr lang="en-GB" b="1" dirty="0">
                <a:solidFill>
                  <a:srgbClr val="FF420E"/>
                </a:solidFill>
                <a:latin typeface="Arial" pitchFamily="18"/>
                <a:ea typeface="SimSun" pitchFamily="2"/>
                <a:cs typeface="Mangal" pitchFamily="2"/>
              </a:rPr>
              <a:t>socially intelligent robots</a:t>
            </a:r>
            <a:r>
              <a:rPr lang="en-GB" dirty="0">
                <a:solidFill>
                  <a:srgbClr val="000000"/>
                </a:solidFill>
                <a:latin typeface="Arial" pitchFamily="18"/>
                <a:ea typeface="SimSun" pitchFamily="2"/>
                <a:cs typeface="Mangal" pitchFamily="2"/>
              </a:rPr>
              <a:t>;</a:t>
            </a:r>
          </a:p>
          <a:p>
            <a:pPr lvl="0" hangingPunct="0">
              <a:spcBef>
                <a:spcPts val="0"/>
              </a:spcBef>
              <a:spcAft>
                <a:spcPts val="0"/>
              </a:spcAft>
            </a:pPr>
            <a:r>
              <a:rPr lang="en-GB" dirty="0" smtClean="0">
                <a:solidFill>
                  <a:srgbClr val="000000"/>
                </a:solidFill>
                <a:latin typeface="Arial" pitchFamily="18"/>
                <a:ea typeface="SimSun" pitchFamily="2"/>
                <a:cs typeface="Mangal" pitchFamily="2"/>
              </a:rPr>
              <a:t>This </a:t>
            </a:r>
            <a:r>
              <a:rPr lang="en-GB" dirty="0">
                <a:solidFill>
                  <a:srgbClr val="000000"/>
                </a:solidFill>
                <a:latin typeface="Arial" pitchFamily="18"/>
                <a:ea typeface="SimSun" pitchFamily="2"/>
                <a:cs typeface="Mangal" pitchFamily="2"/>
              </a:rPr>
              <a:t>implies, endowing the robot with additional cognitive skills:</a:t>
            </a:r>
          </a:p>
          <a:p>
            <a:pPr marL="0" lvl="1" hangingPunct="0">
              <a:spcBef>
                <a:spcPts val="0"/>
              </a:spcBef>
              <a:spcAft>
                <a:spcPts val="0"/>
              </a:spcAft>
              <a:buSzPct val="45000"/>
              <a:buFont typeface="StarSymbol"/>
              <a:buChar char="●"/>
            </a:pPr>
            <a:r>
              <a:rPr lang="en-GB" dirty="0">
                <a:solidFill>
                  <a:srgbClr val="000000"/>
                </a:solidFill>
                <a:latin typeface="Arial" pitchFamily="18"/>
                <a:ea typeface="SimSun" pitchFamily="2"/>
                <a:cs typeface="Mangal" pitchFamily="2"/>
              </a:rPr>
              <a:t>Action and Facial expression understanding and to behave accordingly.</a:t>
            </a:r>
            <a:endParaRPr lang="en-GB" dirty="0"/>
          </a:p>
          <a:p>
            <a:pPr algn="just" defTabSz="2952750">
              <a:spcBef>
                <a:spcPct val="50000"/>
              </a:spcBef>
            </a:pPr>
            <a:endParaRPr lang="en-GB" dirty="0"/>
          </a:p>
          <a:p>
            <a:pPr algn="just" defTabSz="2952750">
              <a:spcBef>
                <a:spcPct val="50000"/>
              </a:spcBef>
            </a:pPr>
            <a:r>
              <a:rPr lang="en-GB" sz="3600" b="1" dirty="0" smtClean="0"/>
              <a:t>Pay attention!</a:t>
            </a:r>
          </a:p>
          <a:p>
            <a:pPr algn="just" defTabSz="2952750">
              <a:spcBef>
                <a:spcPct val="50000"/>
              </a:spcBef>
            </a:pPr>
            <a:endParaRPr lang="en-GB" b="1" dirty="0" smtClean="0"/>
          </a:p>
          <a:p>
            <a:pPr algn="just" defTabSz="2952750">
              <a:spcBef>
                <a:spcPct val="50000"/>
              </a:spcBef>
            </a:pPr>
            <a:r>
              <a:rPr lang="en-GB" dirty="0" smtClean="0"/>
              <a:t>In order to facilitate interaction, the robot should demonstrate in some way that it’s paying attention to the person working with it.</a:t>
            </a:r>
          </a:p>
          <a:p>
            <a:pPr algn="just" defTabSz="2952750">
              <a:spcBef>
                <a:spcPct val="50000"/>
              </a:spcBef>
            </a:pPr>
            <a:r>
              <a:rPr lang="en-GB" dirty="0" smtClean="0"/>
              <a:t>The implementation of this feature is done integrating multiple facial detection</a:t>
            </a:r>
          </a:p>
          <a:p>
            <a:pPr algn="just" defTabSz="2952750">
              <a:spcBef>
                <a:spcPct val="50000"/>
              </a:spcBef>
            </a:pPr>
            <a:endParaRPr lang="en-GB" dirty="0"/>
          </a:p>
          <a:p>
            <a:pPr algn="just" defTabSz="2952750">
              <a:spcBef>
                <a:spcPct val="50000"/>
              </a:spcBef>
            </a:pPr>
            <a:endParaRPr lang="en-GB" dirty="0" smtClean="0"/>
          </a:p>
          <a:p>
            <a:pPr algn="just" defTabSz="2952750">
              <a:spcBef>
                <a:spcPct val="50000"/>
              </a:spcBef>
            </a:pPr>
            <a:endParaRPr lang="en-GB" dirty="0"/>
          </a:p>
          <a:p>
            <a:pPr algn="just" defTabSz="2952750">
              <a:spcBef>
                <a:spcPct val="50000"/>
              </a:spcBef>
            </a:pPr>
            <a:endParaRPr lang="en-GB" dirty="0" smtClean="0"/>
          </a:p>
          <a:p>
            <a:pPr algn="just" defTabSz="2952750">
              <a:spcBef>
                <a:spcPct val="50000"/>
              </a:spcBef>
            </a:pPr>
            <a:endParaRPr lang="en-GB" dirty="0"/>
          </a:p>
          <a:p>
            <a:pPr algn="just" defTabSz="2952750">
              <a:spcBef>
                <a:spcPct val="50000"/>
              </a:spcBef>
            </a:pPr>
            <a:endParaRPr lang="en-GB" dirty="0" smtClean="0"/>
          </a:p>
          <a:p>
            <a:pPr algn="just" defTabSz="2952750">
              <a:spcBef>
                <a:spcPct val="50000"/>
              </a:spcBef>
            </a:pPr>
            <a:endParaRPr lang="en-GB" dirty="0"/>
          </a:p>
          <a:p>
            <a:pPr algn="just" defTabSz="2952750">
              <a:spcBef>
                <a:spcPct val="50000"/>
              </a:spcBef>
            </a:pPr>
            <a:endParaRPr lang="en-GB" dirty="0" smtClean="0"/>
          </a:p>
          <a:p>
            <a:pPr algn="just" defTabSz="2952750">
              <a:spcBef>
                <a:spcPct val="50000"/>
              </a:spcBef>
            </a:pPr>
            <a:r>
              <a:rPr lang="en-GB" dirty="0" smtClean="0"/>
              <a:t>with an attention system based in a 2D Dynamical Neural Field formalized by:</a:t>
            </a:r>
          </a:p>
          <a:p>
            <a:pPr algn="just" defTabSz="2952750">
              <a:spcBef>
                <a:spcPct val="50000"/>
              </a:spcBef>
            </a:pPr>
            <a:endParaRPr lang="en-GB" dirty="0"/>
          </a:p>
          <a:p>
            <a:pPr algn="just" defTabSz="2952750">
              <a:spcBef>
                <a:spcPct val="50000"/>
              </a:spcBef>
            </a:pPr>
            <a:endParaRPr lang="en-GB" dirty="0" smtClean="0"/>
          </a:p>
          <a:p>
            <a:pPr algn="just" defTabSz="2952750">
              <a:spcBef>
                <a:spcPct val="50000"/>
              </a:spcBef>
            </a:pPr>
            <a:r>
              <a:rPr lang="en-GB" dirty="0"/>
              <a:t>The system deals with multiple faces being detected as different inputs to the system, this takes into account two parameters measured for every detected face, respectively to the robot:</a:t>
            </a:r>
          </a:p>
          <a:p>
            <a:pPr marL="457200" indent="-457200" algn="just" defTabSz="2952750">
              <a:spcBef>
                <a:spcPct val="50000"/>
              </a:spcBef>
              <a:buFont typeface="Arial" pitchFamily="34" charset="0"/>
              <a:buChar char="•"/>
            </a:pPr>
            <a:r>
              <a:rPr lang="en-GB" dirty="0"/>
              <a:t>The position;</a:t>
            </a:r>
          </a:p>
          <a:p>
            <a:pPr marL="457200" indent="-457200" algn="just" defTabSz="2952750">
              <a:spcBef>
                <a:spcPct val="50000"/>
              </a:spcBef>
              <a:buFont typeface="Arial" pitchFamily="34" charset="0"/>
              <a:buChar char="•"/>
            </a:pPr>
            <a:r>
              <a:rPr lang="en-GB" dirty="0"/>
              <a:t>The distance.</a:t>
            </a:r>
          </a:p>
          <a:p>
            <a:pPr algn="just" defTabSz="2952750">
              <a:spcBef>
                <a:spcPct val="50000"/>
              </a:spcBef>
            </a:pPr>
            <a:r>
              <a:rPr lang="en-GB" dirty="0"/>
              <a:t>This information is obtained combining face detection algorithms with stereo image processing. This generates the sensory input to the decision system</a:t>
            </a:r>
            <a:r>
              <a:rPr lang="en-GB" dirty="0" smtClean="0"/>
              <a:t>.</a:t>
            </a:r>
          </a:p>
          <a:p>
            <a:pPr algn="just" defTabSz="2952750">
              <a:spcBef>
                <a:spcPct val="50000"/>
              </a:spcBef>
            </a:pPr>
            <a:r>
              <a:rPr lang="en-GB" dirty="0"/>
              <a:t>The decision system handles all the inputs provided by the vision system and, using a 2D Dynamical neural field, produces a decision of where the robot should look</a:t>
            </a:r>
            <a:r>
              <a:rPr lang="en-GB" dirty="0" smtClean="0"/>
              <a:t>.</a:t>
            </a:r>
            <a:endParaRPr lang="en-GB" dirty="0"/>
          </a:p>
        </p:txBody>
      </p:sp>
      <p:sp>
        <p:nvSpPr>
          <p:cNvPr id="1041" name="Text Box 214"/>
          <p:cNvSpPr txBox="1">
            <a:spLocks noChangeArrowheads="1"/>
          </p:cNvSpPr>
          <p:nvPr/>
        </p:nvSpPr>
        <p:spPr bwMode="auto">
          <a:xfrm>
            <a:off x="28643682" y="5640388"/>
            <a:ext cx="12817475" cy="23175575"/>
          </a:xfrm>
          <a:prstGeom prst="rect">
            <a:avLst/>
          </a:prstGeom>
          <a:noFill/>
          <a:ln w="9525">
            <a:noFill/>
            <a:miter lim="800000"/>
            <a:headEnd/>
            <a:tailEnd/>
          </a:ln>
        </p:spPr>
        <p:txBody>
          <a:bodyPr>
            <a:spAutoFit/>
          </a:bodyPr>
          <a:lstStyle/>
          <a:p>
            <a:pPr algn="just" defTabSz="2952750">
              <a:spcBef>
                <a:spcPct val="50000"/>
              </a:spcBef>
            </a:pPr>
            <a:endParaRPr lang="en-GB" dirty="0" smtClean="0"/>
          </a:p>
          <a:p>
            <a:pPr algn="just" defTabSz="2952750">
              <a:spcBef>
                <a:spcPct val="50000"/>
              </a:spcBef>
            </a:pPr>
            <a:endParaRPr lang="en-GB" dirty="0"/>
          </a:p>
          <a:p>
            <a:pPr algn="just" defTabSz="2952750">
              <a:spcBef>
                <a:spcPts val="600"/>
              </a:spcBef>
            </a:pPr>
            <a:endParaRPr lang="en-GB" dirty="0"/>
          </a:p>
          <a:p>
            <a:pPr defTabSz="2952750">
              <a:spcBef>
                <a:spcPts val="600"/>
              </a:spcBef>
            </a:pPr>
            <a:endParaRPr lang="en-GB" dirty="0" smtClean="0"/>
          </a:p>
          <a:p>
            <a:pPr defTabSz="2952750">
              <a:spcBef>
                <a:spcPts val="600"/>
              </a:spcBef>
            </a:pPr>
            <a:endParaRPr lang="en-GB" dirty="0" smtClean="0"/>
          </a:p>
          <a:p>
            <a:pPr defTabSz="2952750">
              <a:spcBef>
                <a:spcPts val="600"/>
              </a:spcBef>
            </a:pPr>
            <a:endParaRPr lang="en-GB" dirty="0" smtClean="0"/>
          </a:p>
          <a:p>
            <a:pPr defTabSz="2952750">
              <a:spcBef>
                <a:spcPts val="600"/>
              </a:spcBef>
            </a:pPr>
            <a:endParaRPr lang="en-GB" dirty="0" smtClean="0"/>
          </a:p>
          <a:p>
            <a:pPr defTabSz="2952750">
              <a:spcBef>
                <a:spcPts val="600"/>
              </a:spcBef>
            </a:pPr>
            <a:endParaRPr lang="en-GB" dirty="0" smtClean="0"/>
          </a:p>
          <a:p>
            <a:pPr defTabSz="2952750">
              <a:spcBef>
                <a:spcPts val="600"/>
              </a:spcBef>
            </a:pPr>
            <a:r>
              <a:rPr lang="en-GB" dirty="0" smtClean="0"/>
              <a:t>Fig. 4 shows graphs that describe the different steps of the decision process:</a:t>
            </a:r>
          </a:p>
          <a:p>
            <a:pPr marL="571500" indent="-571500" defTabSz="2952750">
              <a:spcBef>
                <a:spcPts val="600"/>
              </a:spcBef>
              <a:buFont typeface="Arial" pitchFamily="34" charset="0"/>
              <a:buChar char="•"/>
            </a:pPr>
            <a:r>
              <a:rPr lang="en-GB" dirty="0" smtClean="0"/>
              <a:t>Left – inputs directly from the vision system;</a:t>
            </a:r>
          </a:p>
          <a:p>
            <a:pPr marL="571500" indent="-571500" defTabSz="2952750">
              <a:spcBef>
                <a:spcPts val="600"/>
              </a:spcBef>
              <a:buFont typeface="Arial" pitchFamily="34" charset="0"/>
              <a:buChar char="•"/>
            </a:pPr>
            <a:r>
              <a:rPr lang="en-GB" dirty="0" smtClean="0"/>
              <a:t>Centre – Excitation field with received inputs;</a:t>
            </a:r>
          </a:p>
          <a:p>
            <a:pPr marL="571500" indent="-571500" defTabSz="2952750">
              <a:spcBef>
                <a:spcPts val="600"/>
              </a:spcBef>
              <a:buFont typeface="Arial" pitchFamily="34" charset="0"/>
              <a:buChar char="•"/>
            </a:pPr>
            <a:r>
              <a:rPr lang="en-GB" dirty="0" smtClean="0"/>
              <a:t>Right – Output decision.</a:t>
            </a:r>
          </a:p>
          <a:p>
            <a:pPr defTabSz="2952750">
              <a:spcBef>
                <a:spcPts val="600"/>
              </a:spcBef>
            </a:pPr>
            <a:endParaRPr lang="en-GB" dirty="0" smtClean="0"/>
          </a:p>
          <a:p>
            <a:pPr defTabSz="2952750">
              <a:spcBef>
                <a:spcPts val="600"/>
              </a:spcBef>
            </a:pPr>
            <a:r>
              <a:rPr lang="en-GB" sz="3600" b="1" dirty="0" smtClean="0"/>
              <a:t>Advantages</a:t>
            </a:r>
          </a:p>
          <a:p>
            <a:pPr defTabSz="2952750">
              <a:spcBef>
                <a:spcPts val="600"/>
              </a:spcBef>
            </a:pPr>
            <a:endParaRPr lang="en-GB" b="1" dirty="0" smtClean="0"/>
          </a:p>
          <a:p>
            <a:pPr algn="just" defTabSz="2952750">
              <a:spcBef>
                <a:spcPts val="600"/>
              </a:spcBef>
            </a:pPr>
            <a:r>
              <a:rPr lang="en-GB" dirty="0" smtClean="0"/>
              <a:t>This system based in Dynamical Neural Fields, acquires some of the properties demonstrated by this bio-inspired theory, that models the current knowledge about the functions of neuronal circuits in our brains. We use this to endow this system with some cognitive skills present in these systems, such as: memory, decision making and prediction, among others.</a:t>
            </a:r>
          </a:p>
          <a:p>
            <a:pPr defTabSz="2952750">
              <a:spcBef>
                <a:spcPts val="600"/>
              </a:spcBef>
            </a:pPr>
            <a:endParaRPr lang="en-GB" dirty="0" smtClean="0"/>
          </a:p>
          <a:p>
            <a:pPr defTabSz="2952750">
              <a:spcBef>
                <a:spcPts val="600"/>
              </a:spcBef>
            </a:pPr>
            <a:r>
              <a:rPr lang="en-GB" sz="3600" b="1" dirty="0" smtClean="0"/>
              <a:t>Conclusions</a:t>
            </a:r>
          </a:p>
          <a:p>
            <a:pPr defTabSz="2952750">
              <a:spcBef>
                <a:spcPts val="600"/>
              </a:spcBef>
            </a:pPr>
            <a:endParaRPr lang="en-GB" b="1" dirty="0" smtClean="0"/>
          </a:p>
          <a:p>
            <a:pPr algn="just" defTabSz="2952750">
              <a:spcBef>
                <a:spcPts val="600"/>
              </a:spcBef>
            </a:pPr>
            <a:r>
              <a:rPr lang="en-GB" dirty="0" smtClean="0"/>
              <a:t>The current attention system enables the robot to maintain its attention in one person, even if others appear in its visual field. It is also able to track the person interacting with him, and even predict where it is if the person disappears for some time.</a:t>
            </a:r>
          </a:p>
          <a:p>
            <a:pPr algn="just" defTabSz="2952750">
              <a:spcBef>
                <a:spcPts val="600"/>
              </a:spcBef>
            </a:pPr>
            <a:endParaRPr lang="en-GB" dirty="0" smtClean="0"/>
          </a:p>
          <a:p>
            <a:pPr defTabSz="2952750">
              <a:spcBef>
                <a:spcPts val="600"/>
              </a:spcBef>
            </a:pPr>
            <a:r>
              <a:rPr lang="en-GB" sz="3600" b="1" dirty="0" smtClean="0"/>
              <a:t>References</a:t>
            </a:r>
          </a:p>
          <a:p>
            <a:pPr marL="457200" indent="-457200" defTabSz="2952750">
              <a:spcBef>
                <a:spcPts val="600"/>
              </a:spcBef>
              <a:buFont typeface="Arial" pitchFamily="34" charset="0"/>
              <a:buChar char="•"/>
            </a:pPr>
            <a:r>
              <a:rPr lang="en-GB" sz="3000" dirty="0" err="1" smtClean="0">
                <a:solidFill>
                  <a:srgbClr val="000000"/>
                </a:solidFill>
                <a:latin typeface="Arial" pitchFamily="18"/>
                <a:ea typeface="SimSun" pitchFamily="2"/>
                <a:cs typeface="Mangal" pitchFamily="2"/>
              </a:rPr>
              <a:t>Breazeal</a:t>
            </a:r>
            <a:r>
              <a:rPr lang="en-GB" sz="3000" dirty="0" smtClean="0">
                <a:solidFill>
                  <a:srgbClr val="000000"/>
                </a:solidFill>
                <a:latin typeface="Arial" pitchFamily="18"/>
                <a:ea typeface="SimSun" pitchFamily="2"/>
                <a:cs typeface="Mangal" pitchFamily="2"/>
              </a:rPr>
              <a:t>, C. (2003). Toward sociable robots. Robotics and Autonomous Systems, 42(3-4), 167–175. Elsevier.</a:t>
            </a:r>
          </a:p>
          <a:p>
            <a:pPr marL="457200" lvl="0" indent="-457200" defTabSz="2952750">
              <a:spcBef>
                <a:spcPts val="600"/>
              </a:spcBef>
              <a:buFont typeface="Arial" pitchFamily="34" charset="0"/>
              <a:buChar char="•"/>
            </a:pPr>
            <a:r>
              <a:rPr lang="en-GB" sz="3000" dirty="0" smtClean="0">
                <a:solidFill>
                  <a:srgbClr val="000000"/>
                </a:solidFill>
                <a:latin typeface="Arial" pitchFamily="18"/>
                <a:ea typeface="SimSun" pitchFamily="2"/>
                <a:cs typeface="Mangal" pitchFamily="2"/>
              </a:rPr>
              <a:t>Silva, R., </a:t>
            </a:r>
            <a:r>
              <a:rPr lang="en-GB" sz="3000" dirty="0" err="1" smtClean="0">
                <a:solidFill>
                  <a:srgbClr val="000000"/>
                </a:solidFill>
                <a:latin typeface="Arial" pitchFamily="18"/>
                <a:ea typeface="SimSun" pitchFamily="2"/>
                <a:cs typeface="Mangal" pitchFamily="2"/>
              </a:rPr>
              <a:t>Bicho</a:t>
            </a:r>
            <a:r>
              <a:rPr lang="en-GB" sz="3000" dirty="0" smtClean="0">
                <a:solidFill>
                  <a:srgbClr val="000000"/>
                </a:solidFill>
                <a:latin typeface="Arial" pitchFamily="18"/>
                <a:ea typeface="SimSun" pitchFamily="2"/>
                <a:cs typeface="Mangal" pitchFamily="2"/>
              </a:rPr>
              <a:t>, E., &amp; </a:t>
            </a:r>
            <a:r>
              <a:rPr lang="en-GB" sz="3000" dirty="0" err="1" smtClean="0">
                <a:solidFill>
                  <a:srgbClr val="000000"/>
                </a:solidFill>
                <a:latin typeface="Arial" pitchFamily="18"/>
                <a:ea typeface="SimSun" pitchFamily="2"/>
                <a:cs typeface="Mangal" pitchFamily="2"/>
              </a:rPr>
              <a:t>Erlhagen</a:t>
            </a:r>
            <a:r>
              <a:rPr lang="en-GB" sz="3000" dirty="0" smtClean="0">
                <a:solidFill>
                  <a:srgbClr val="000000"/>
                </a:solidFill>
                <a:latin typeface="Arial" pitchFamily="18"/>
                <a:ea typeface="SimSun" pitchFamily="2"/>
                <a:cs typeface="Mangal" pitchFamily="2"/>
              </a:rPr>
              <a:t>, W. (2008). </a:t>
            </a:r>
            <a:r>
              <a:rPr lang="en-GB" sz="3000" dirty="0" err="1" smtClean="0">
                <a:solidFill>
                  <a:srgbClr val="000000"/>
                </a:solidFill>
                <a:latin typeface="Arial" pitchFamily="18"/>
                <a:ea typeface="SimSun" pitchFamily="2"/>
                <a:cs typeface="Mangal" pitchFamily="2"/>
              </a:rPr>
              <a:t>ARoS</a:t>
            </a:r>
            <a:r>
              <a:rPr lang="en-GB" sz="3000" dirty="0" smtClean="0">
                <a:solidFill>
                  <a:srgbClr val="000000"/>
                </a:solidFill>
                <a:latin typeface="Arial" pitchFamily="18"/>
                <a:ea typeface="SimSun" pitchFamily="2"/>
                <a:cs typeface="Mangal" pitchFamily="2"/>
              </a:rPr>
              <a:t>: An Anthropomorphic Robot For Human-Robot Interaction And Coordination Studies. In Proceedings of the CONTROLO'2008 Conference - 8th Portuguese Conference on Automatic Control (pp. 819-826). UTAD - Vila Real, Portugal: UTAD.</a:t>
            </a:r>
          </a:p>
          <a:p>
            <a:pPr marL="457200" lvl="0" indent="-457200" defTabSz="2952750">
              <a:spcBef>
                <a:spcPts val="600"/>
              </a:spcBef>
              <a:buFont typeface="Arial" pitchFamily="34" charset="0"/>
              <a:buChar char="•"/>
            </a:pPr>
            <a:r>
              <a:rPr lang="en-GB" sz="3000" dirty="0" smtClean="0">
                <a:solidFill>
                  <a:srgbClr val="000000"/>
                </a:solidFill>
                <a:latin typeface="Arial" pitchFamily="18"/>
                <a:ea typeface="SimSun" pitchFamily="2"/>
                <a:cs typeface="Mangal" pitchFamily="2"/>
              </a:rPr>
              <a:t>Fong, T., </a:t>
            </a:r>
            <a:r>
              <a:rPr lang="en-GB" sz="3000" dirty="0" err="1" smtClean="0">
                <a:solidFill>
                  <a:srgbClr val="000000"/>
                </a:solidFill>
                <a:latin typeface="Arial" pitchFamily="18"/>
                <a:ea typeface="SimSun" pitchFamily="2"/>
                <a:cs typeface="Mangal" pitchFamily="2"/>
              </a:rPr>
              <a:t>Nourbakhsh</a:t>
            </a:r>
            <a:r>
              <a:rPr lang="en-GB" sz="3000" dirty="0" smtClean="0">
                <a:solidFill>
                  <a:srgbClr val="000000"/>
                </a:solidFill>
                <a:latin typeface="Arial" pitchFamily="18"/>
                <a:ea typeface="SimSun" pitchFamily="2"/>
                <a:cs typeface="Mangal" pitchFamily="2"/>
              </a:rPr>
              <a:t>, I., &amp; </a:t>
            </a:r>
            <a:r>
              <a:rPr lang="en-GB" sz="3000" dirty="0" err="1" smtClean="0">
                <a:solidFill>
                  <a:srgbClr val="000000"/>
                </a:solidFill>
                <a:latin typeface="Arial" pitchFamily="18"/>
                <a:ea typeface="SimSun" pitchFamily="2"/>
                <a:cs typeface="Mangal" pitchFamily="2"/>
              </a:rPr>
              <a:t>Dautenhahn</a:t>
            </a:r>
            <a:r>
              <a:rPr lang="en-GB" sz="3000" dirty="0" smtClean="0">
                <a:solidFill>
                  <a:srgbClr val="000000"/>
                </a:solidFill>
                <a:latin typeface="Arial" pitchFamily="18"/>
                <a:ea typeface="SimSun" pitchFamily="2"/>
                <a:cs typeface="Mangal" pitchFamily="2"/>
              </a:rPr>
              <a:t>, K. (2003). A survey of socially interactive robots. Robotics and autonomous systems. Elsevier.</a:t>
            </a:r>
          </a:p>
          <a:p>
            <a:pPr marL="457200" indent="-457200" defTabSz="2952750">
              <a:spcBef>
                <a:spcPts val="600"/>
              </a:spcBef>
              <a:buFont typeface="Arial" pitchFamily="34" charset="0"/>
              <a:buChar char="•"/>
            </a:pPr>
            <a:r>
              <a:rPr lang="en-GB" sz="3000" dirty="0" smtClean="0">
                <a:solidFill>
                  <a:srgbClr val="000000"/>
                </a:solidFill>
                <a:latin typeface="Arial" pitchFamily="18"/>
                <a:ea typeface="SimSun" pitchFamily="2"/>
                <a:cs typeface="Mangal" pitchFamily="2"/>
              </a:rPr>
              <a:t>Blair, R. J. (2003). Facial expressions, their communicatory functions and </a:t>
            </a:r>
            <a:r>
              <a:rPr lang="en-GB" sz="3000" dirty="0" err="1" smtClean="0">
                <a:solidFill>
                  <a:srgbClr val="000000"/>
                </a:solidFill>
                <a:latin typeface="Arial" pitchFamily="18"/>
                <a:ea typeface="SimSun" pitchFamily="2"/>
                <a:cs typeface="Mangal" pitchFamily="2"/>
              </a:rPr>
              <a:t>neuro</a:t>
            </a:r>
            <a:r>
              <a:rPr lang="en-GB" sz="3000" dirty="0" smtClean="0">
                <a:solidFill>
                  <a:srgbClr val="000000"/>
                </a:solidFill>
                <a:latin typeface="Arial" pitchFamily="18"/>
                <a:ea typeface="SimSun" pitchFamily="2"/>
                <a:cs typeface="Mangal" pitchFamily="2"/>
              </a:rPr>
              <a:t>-cognitive substrates. Philosophical Transactions of the Royal Society B: Biological Sciences, 358(1431), 561. The Royal Society.</a:t>
            </a:r>
            <a:endParaRPr lang="en-GB" sz="3000" dirty="0"/>
          </a:p>
        </p:txBody>
      </p:sp>
      <p:grpSp>
        <p:nvGrpSpPr>
          <p:cNvPr id="7" name="Group 6"/>
          <p:cNvGrpSpPr/>
          <p:nvPr/>
        </p:nvGrpSpPr>
        <p:grpSpPr>
          <a:xfrm>
            <a:off x="7148139" y="18839869"/>
            <a:ext cx="6651751" cy="6042653"/>
            <a:chOff x="7161717" y="22226524"/>
            <a:chExt cx="6651751" cy="6042653"/>
          </a:xfrm>
        </p:grpSpPr>
        <p:pic>
          <p:nvPicPr>
            <p:cNvPr id="14" name="Imagem 21"/>
            <p:cNvPicPr>
              <a:picLocks noChangeAspect="1"/>
            </p:cNvPicPr>
            <p:nvPr/>
          </p:nvPicPr>
          <p:blipFill>
            <a:blip r:embed="rId5" cstate="print">
              <a:alphaModFix/>
              <a:lum/>
            </a:blip>
            <a:srcRect/>
            <a:stretch>
              <a:fillRect/>
            </a:stretch>
          </p:blipFill>
          <p:spPr>
            <a:xfrm>
              <a:off x="7190044" y="22226524"/>
              <a:ext cx="6581519" cy="5486040"/>
            </a:xfrm>
            <a:prstGeom prst="rect">
              <a:avLst/>
            </a:prstGeom>
            <a:noFill/>
            <a:ln>
              <a:noFill/>
            </a:ln>
          </p:spPr>
        </p:pic>
        <p:sp>
          <p:nvSpPr>
            <p:cNvPr id="15" name="CaixaDeTexto 32"/>
            <p:cNvSpPr txBox="1"/>
            <p:nvPr/>
          </p:nvSpPr>
          <p:spPr>
            <a:xfrm>
              <a:off x="7161717" y="27893697"/>
              <a:ext cx="6651751" cy="375480"/>
            </a:xfrm>
            <a:prstGeom prst="rect">
              <a:avLst/>
            </a:prstGeom>
            <a:noFill/>
            <a:ln>
              <a:noFill/>
            </a:ln>
          </p:spPr>
          <p:txBody>
            <a:bodyPr vert="horz" lIns="90000" tIns="45000" rIns="90000" bIns="4500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en-GB" b="0" i="0" u="none" strike="noStrike" kern="1200" dirty="0" smtClean="0">
                  <a:ln>
                    <a:noFill/>
                  </a:ln>
                  <a:latin typeface="Arial" pitchFamily="18"/>
                  <a:ea typeface="SimSun" pitchFamily="2"/>
                  <a:cs typeface="Mangal" pitchFamily="2"/>
                </a:rPr>
                <a:t>Fig. 2 - Silva </a:t>
              </a:r>
              <a:r>
                <a:rPr lang="en-GB" b="0" i="0" u="none" strike="noStrike" kern="1200" dirty="0">
                  <a:ln>
                    <a:noFill/>
                  </a:ln>
                  <a:latin typeface="Arial" pitchFamily="18"/>
                  <a:ea typeface="SimSun" pitchFamily="2"/>
                  <a:cs typeface="Mangal" pitchFamily="2"/>
                </a:rPr>
                <a:t>et al</a:t>
              </a:r>
              <a:r>
                <a:rPr lang="en-GB" b="0" i="0" u="none" strike="noStrike" kern="1200" dirty="0" smtClean="0">
                  <a:ln>
                    <a:noFill/>
                  </a:ln>
                  <a:latin typeface="Arial" pitchFamily="18"/>
                  <a:ea typeface="SimSun" pitchFamily="2"/>
                  <a:cs typeface="Mangal" pitchFamily="2"/>
                </a:rPr>
                <a:t>. </a:t>
              </a:r>
              <a:r>
                <a:rPr lang="en-GB" b="0" i="0" u="none" strike="noStrike" kern="1200" dirty="0">
                  <a:ln>
                    <a:noFill/>
                  </a:ln>
                  <a:latin typeface="Arial" pitchFamily="18"/>
                  <a:ea typeface="SimSun" pitchFamily="2"/>
                  <a:cs typeface="Mangal" pitchFamily="2"/>
                </a:rPr>
                <a:t>(2008)</a:t>
              </a:r>
            </a:p>
          </p:txBody>
        </p:sp>
      </p:grpSp>
      <mc:AlternateContent xmlns:mc="http://schemas.openxmlformats.org/markup-compatibility/2006">
        <mc:Choice xmlns:a14="http://schemas.microsoft.com/office/drawing/2010/main" xmlns="" Requires="a14">
          <p:sp>
            <p:nvSpPr>
              <p:cNvPr id="2" name="Rectangle 1"/>
              <p:cNvSpPr/>
              <p:nvPr/>
            </p:nvSpPr>
            <p:spPr>
              <a:xfrm>
                <a:off x="13991759" y="20734376"/>
                <a:ext cx="14463503" cy="103034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𝜏</m:t>
                      </m:r>
                      <m:f>
                        <m:fPr>
                          <m:ctrlPr>
                            <a:rPr lang="pt-PT" i="1">
                              <a:latin typeface="Cambria Math"/>
                            </a:rPr>
                          </m:ctrlPr>
                        </m:fPr>
                        <m:num>
                          <m:r>
                            <a:rPr lang="en-US" i="1">
                              <a:latin typeface="Cambria Math"/>
                            </a:rPr>
                            <m:t>𝑑𝑢</m:t>
                          </m:r>
                          <m:r>
                            <a:rPr lang="en-US" i="1">
                              <a:latin typeface="Cambria Math"/>
                            </a:rPr>
                            <m:t>(</m:t>
                          </m:r>
                          <m:r>
                            <a:rPr lang="en-US" i="1">
                              <a:latin typeface="Cambria Math"/>
                            </a:rPr>
                            <m:t>𝑥</m:t>
                          </m:r>
                          <m:r>
                            <a:rPr lang="en-US" i="1">
                              <a:latin typeface="Cambria Math"/>
                            </a:rPr>
                            <m:t>,</m:t>
                          </m:r>
                          <m:r>
                            <a:rPr lang="en-US" i="1">
                              <a:latin typeface="Cambria Math"/>
                            </a:rPr>
                            <m:t>𝑦</m:t>
                          </m:r>
                          <m:r>
                            <a:rPr lang="en-US" i="1">
                              <a:latin typeface="Cambria Math"/>
                            </a:rPr>
                            <m:t>)(</m:t>
                          </m:r>
                          <m:r>
                            <a:rPr lang="en-US" i="1">
                              <a:latin typeface="Cambria Math"/>
                            </a:rPr>
                            <m:t>𝑡</m:t>
                          </m:r>
                          <m:r>
                            <a:rPr lang="en-US" i="1">
                              <a:latin typeface="Cambria Math"/>
                            </a:rPr>
                            <m:t>)</m:t>
                          </m:r>
                        </m:num>
                        <m:den>
                          <m:r>
                            <a:rPr lang="en-US" i="1">
                              <a:latin typeface="Cambria Math"/>
                            </a:rPr>
                            <m:t>𝑑𝑡</m:t>
                          </m:r>
                        </m:den>
                      </m:f>
                      <m:r>
                        <a:rPr lang="en-US" i="1">
                          <a:latin typeface="Cambria Math"/>
                        </a:rPr>
                        <m:t>=−</m:t>
                      </m:r>
                      <m:r>
                        <a:rPr lang="en-US" i="1">
                          <a:latin typeface="Cambria Math"/>
                        </a:rPr>
                        <m:t>𝑢</m:t>
                      </m:r>
                      <m:r>
                        <a:rPr lang="en-US" i="1">
                          <a:latin typeface="Cambria Math"/>
                        </a:rPr>
                        <m:t>(</m:t>
                      </m:r>
                      <m:r>
                        <a:rPr lang="en-US" i="1">
                          <a:latin typeface="Cambria Math"/>
                        </a:rPr>
                        <m:t>𝑥</m:t>
                      </m:r>
                      <m:r>
                        <a:rPr lang="en-US" i="1">
                          <a:latin typeface="Cambria Math"/>
                        </a:rPr>
                        <m:t>,</m:t>
                      </m:r>
                      <m:r>
                        <a:rPr lang="en-US" i="1">
                          <a:latin typeface="Cambria Math"/>
                        </a:rPr>
                        <m:t>𝑦</m:t>
                      </m:r>
                      <m:r>
                        <a:rPr lang="en-US" i="1">
                          <a:latin typeface="Cambria Math"/>
                        </a:rPr>
                        <m:t>)+</m:t>
                      </m:r>
                      <m:r>
                        <a:rPr lang="en-US" i="1">
                          <a:latin typeface="Cambria Math"/>
                        </a:rPr>
                        <m:t>𝑆</m:t>
                      </m:r>
                      <m:r>
                        <a:rPr lang="en-US" i="1">
                          <a:latin typeface="Cambria Math"/>
                        </a:rPr>
                        <m:t>(</m:t>
                      </m:r>
                      <m:r>
                        <a:rPr lang="en-US" i="1">
                          <a:latin typeface="Cambria Math"/>
                        </a:rPr>
                        <m:t>𝑥</m:t>
                      </m:r>
                      <m:r>
                        <a:rPr lang="en-US" i="1">
                          <a:latin typeface="Cambria Math"/>
                        </a:rPr>
                        <m:t>,</m:t>
                      </m:r>
                      <m:r>
                        <a:rPr lang="en-US" i="1">
                          <a:latin typeface="Cambria Math"/>
                        </a:rPr>
                        <m:t>𝑦</m:t>
                      </m:r>
                      <m:r>
                        <a:rPr lang="en-US" i="1">
                          <a:latin typeface="Cambria Math"/>
                        </a:rPr>
                        <m:t>,</m:t>
                      </m:r>
                      <m:r>
                        <a:rPr lang="en-US" i="1">
                          <a:latin typeface="Cambria Math"/>
                        </a:rPr>
                        <m:t>𝑡</m:t>
                      </m:r>
                      <m:r>
                        <a:rPr lang="en-US" i="1">
                          <a:latin typeface="Cambria Math"/>
                        </a:rPr>
                        <m:t>)+</m:t>
                      </m:r>
                      <m:r>
                        <a:rPr lang="en-US" i="1">
                          <a:latin typeface="Cambria Math"/>
                        </a:rPr>
                        <m:t>h</m:t>
                      </m:r>
                      <m:r>
                        <a:rPr lang="en-US" i="1">
                          <a:latin typeface="Cambria Math"/>
                        </a:rPr>
                        <m:t>+∬</m:t>
                      </m:r>
                      <m:r>
                        <a:rPr lang="en-US" i="1">
                          <a:latin typeface="Cambria Math"/>
                        </a:rPr>
                        <m:t>𝐹</m:t>
                      </m:r>
                      <m:r>
                        <a:rPr lang="en-US" i="1">
                          <a:latin typeface="Cambria Math"/>
                        </a:rPr>
                        <m:t>[</m:t>
                      </m:r>
                      <m:r>
                        <a:rPr lang="en-US" i="1">
                          <a:latin typeface="Cambria Math"/>
                        </a:rPr>
                        <m:t>𝑢</m:t>
                      </m:r>
                      <m:r>
                        <a:rPr lang="en-US" i="1">
                          <a:latin typeface="Cambria Math"/>
                        </a:rPr>
                        <m:t>(</m:t>
                      </m:r>
                      <m:r>
                        <a:rPr lang="en-US" i="1">
                          <a:latin typeface="Cambria Math"/>
                        </a:rPr>
                        <m:t>𝑥</m:t>
                      </m:r>
                      <m:r>
                        <a:rPr lang="en-US" i="1">
                          <a:latin typeface="Cambria Math"/>
                        </a:rPr>
                        <m:t>′,</m:t>
                      </m:r>
                      <m:r>
                        <a:rPr lang="en-US" i="1">
                          <a:latin typeface="Cambria Math"/>
                        </a:rPr>
                        <m:t>𝑦</m:t>
                      </m:r>
                      <m:r>
                        <a:rPr lang="en-US" i="1">
                          <a:latin typeface="Cambria Math"/>
                        </a:rPr>
                        <m:t>′)].</m:t>
                      </m:r>
                      <m:r>
                        <a:rPr lang="en-US" i="1">
                          <a:latin typeface="Cambria Math"/>
                        </a:rPr>
                        <m:t>𝑤</m:t>
                      </m:r>
                      <m:r>
                        <a:rPr lang="en-US" i="1">
                          <a:latin typeface="Cambria Math"/>
                        </a:rPr>
                        <m:t>(</m:t>
                      </m:r>
                      <m:r>
                        <a:rPr lang="en-US" i="1">
                          <a:latin typeface="Cambria Math"/>
                        </a:rPr>
                        <m:t>𝑥</m:t>
                      </m:r>
                      <m:r>
                        <a:rPr lang="en-US" i="1">
                          <a:latin typeface="Cambria Math"/>
                        </a:rPr>
                        <m:t>−</m:t>
                      </m:r>
                      <m:r>
                        <a:rPr lang="en-US" i="1">
                          <a:latin typeface="Cambria Math"/>
                        </a:rPr>
                        <m:t>𝑥</m:t>
                      </m:r>
                      <m:r>
                        <a:rPr lang="en-US" i="1">
                          <a:latin typeface="Cambria Math"/>
                        </a:rPr>
                        <m:t>′,</m:t>
                      </m:r>
                      <m:r>
                        <a:rPr lang="en-US" i="1">
                          <a:latin typeface="Cambria Math"/>
                        </a:rPr>
                        <m:t>𝑦</m:t>
                      </m:r>
                      <m:r>
                        <a:rPr lang="en-US" i="1">
                          <a:latin typeface="Cambria Math"/>
                        </a:rPr>
                        <m:t>−</m:t>
                      </m:r>
                      <m:r>
                        <a:rPr lang="en-US" i="1">
                          <a:latin typeface="Cambria Math"/>
                        </a:rPr>
                        <m:t>𝑦</m:t>
                      </m:r>
                      <m:r>
                        <a:rPr lang="en-US" i="1">
                          <a:latin typeface="Cambria Math"/>
                        </a:rPr>
                        <m:t>′)</m:t>
                      </m:r>
                      <m:r>
                        <a:rPr lang="en-US" i="1">
                          <a:latin typeface="Cambria Math"/>
                        </a:rPr>
                        <m:t>𝑑𝑥</m:t>
                      </m:r>
                      <m:r>
                        <a:rPr lang="en-US" i="1">
                          <a:latin typeface="Cambria Math"/>
                        </a:rPr>
                        <m:t>′</m:t>
                      </m:r>
                      <m:r>
                        <a:rPr lang="en-US" i="1">
                          <a:latin typeface="Cambria Math"/>
                        </a:rPr>
                        <m:t>𝑑𝑦</m:t>
                      </m:r>
                      <m:r>
                        <a:rPr lang="en-US" i="1">
                          <a:latin typeface="Cambria Math"/>
                        </a:rPr>
                        <m:t>′</m:t>
                      </m:r>
                    </m:oMath>
                  </m:oMathPara>
                </a14:m>
                <a:endParaRPr lang="pt-PT" i="1" dirty="0"/>
              </a:p>
            </p:txBody>
          </p:sp>
        </mc:Choice>
        <mc:Fallback>
          <p:sp>
            <p:nvSpPr>
              <p:cNvPr id="2" name="Rectangle 1"/>
              <p:cNvSpPr>
                <a:spLocks noRot="1" noChangeAspect="1" noMove="1" noResize="1" noEditPoints="1" noAdjustHandles="1" noChangeArrowheads="1" noChangeShapeType="1" noTextEdit="1"/>
              </p:cNvSpPr>
              <p:nvPr/>
            </p:nvSpPr>
            <p:spPr>
              <a:xfrm>
                <a:off x="13991759" y="20734376"/>
                <a:ext cx="14463503" cy="1030347"/>
              </a:xfrm>
              <a:prstGeom prst="rect">
                <a:avLst/>
              </a:prstGeom>
              <a:blipFill rotWithShape="1">
                <a:blip r:embed="rId6" cstate="print"/>
                <a:stretch>
                  <a:fillRect/>
                </a:stretch>
              </a:blipFill>
            </p:spPr>
            <p:txBody>
              <a:bodyPr/>
              <a:lstStyle/>
              <a:p>
                <a:r>
                  <a:rPr lang="pt-PT">
                    <a:noFill/>
                  </a:rPr>
                  <a:t> </a:t>
                </a:r>
              </a:p>
            </p:txBody>
          </p:sp>
        </mc:Fallback>
      </mc:AlternateContent>
      <p:grpSp>
        <p:nvGrpSpPr>
          <p:cNvPr id="6" name="Group 5"/>
          <p:cNvGrpSpPr/>
          <p:nvPr/>
        </p:nvGrpSpPr>
        <p:grpSpPr>
          <a:xfrm>
            <a:off x="10165070" y="9078954"/>
            <a:ext cx="3826689" cy="4380875"/>
            <a:chOff x="10193669" y="11323563"/>
            <a:chExt cx="3826689" cy="4380875"/>
          </a:xfrm>
        </p:grpSpPr>
        <p:pic>
          <p:nvPicPr>
            <p:cNvPr id="11" name="Imagem 18"/>
            <p:cNvPicPr>
              <a:picLocks noChangeAspect="1"/>
            </p:cNvPicPr>
            <p:nvPr/>
          </p:nvPicPr>
          <p:blipFill>
            <a:blip r:embed="rId7" cstate="print">
              <a:alphaModFix/>
              <a:lum/>
            </a:blip>
            <a:srcRect/>
            <a:stretch>
              <a:fillRect/>
            </a:stretch>
          </p:blipFill>
          <p:spPr>
            <a:xfrm>
              <a:off x="10193669" y="11323563"/>
              <a:ext cx="3619800" cy="3213360"/>
            </a:xfrm>
            <a:prstGeom prst="rect">
              <a:avLst/>
            </a:prstGeom>
            <a:noFill/>
            <a:ln>
              <a:noFill/>
            </a:ln>
          </p:spPr>
        </p:pic>
        <p:sp>
          <p:nvSpPr>
            <p:cNvPr id="5" name="TextBox 4"/>
            <p:cNvSpPr txBox="1"/>
            <p:nvPr/>
          </p:nvSpPr>
          <p:spPr>
            <a:xfrm>
              <a:off x="10193669" y="14627220"/>
              <a:ext cx="3826689" cy="1077218"/>
            </a:xfrm>
            <a:prstGeom prst="rect">
              <a:avLst/>
            </a:prstGeom>
            <a:noFill/>
          </p:spPr>
          <p:txBody>
            <a:bodyPr wrap="none" rtlCol="0">
              <a:spAutoFit/>
            </a:bodyPr>
            <a:lstStyle/>
            <a:p>
              <a:r>
                <a:rPr lang="pt-PT" dirty="0" smtClean="0"/>
                <a:t>Fig. 1 – Monitor the </a:t>
              </a:r>
            </a:p>
            <a:p>
              <a:r>
                <a:rPr lang="pt-PT" dirty="0" smtClean="0"/>
                <a:t>partner’s actions</a:t>
              </a:r>
              <a:endParaRPr lang="pt-PT" dirty="0"/>
            </a:p>
          </p:txBody>
        </p:sp>
      </p:grpSp>
      <p:grpSp>
        <p:nvGrpSpPr>
          <p:cNvPr id="9" name="Group 8"/>
          <p:cNvGrpSpPr/>
          <p:nvPr/>
        </p:nvGrpSpPr>
        <p:grpSpPr>
          <a:xfrm>
            <a:off x="17371368" y="13123763"/>
            <a:ext cx="7776864" cy="6417422"/>
            <a:chOff x="16829236" y="19028419"/>
            <a:chExt cx="7776864" cy="6417422"/>
          </a:xfrm>
        </p:grpSpPr>
        <p:pic>
          <p:nvPicPr>
            <p:cNvPr id="3" name="Picture 2"/>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6829236" y="19028419"/>
              <a:ext cx="7776864" cy="5832648"/>
            </a:xfrm>
            <a:prstGeom prst="rect">
              <a:avLst/>
            </a:prstGeom>
          </p:spPr>
        </p:pic>
        <p:sp>
          <p:nvSpPr>
            <p:cNvPr id="8" name="TextBox 7"/>
            <p:cNvSpPr txBox="1"/>
            <p:nvPr/>
          </p:nvSpPr>
          <p:spPr>
            <a:xfrm>
              <a:off x="16839282" y="24861066"/>
              <a:ext cx="5962466" cy="584775"/>
            </a:xfrm>
            <a:prstGeom prst="rect">
              <a:avLst/>
            </a:prstGeom>
            <a:noFill/>
          </p:spPr>
          <p:txBody>
            <a:bodyPr wrap="none" rtlCol="0">
              <a:spAutoFit/>
            </a:bodyPr>
            <a:lstStyle/>
            <a:p>
              <a:r>
                <a:rPr lang="pt-PT" dirty="0" smtClean="0"/>
                <a:t>Fig. 3 – Vision system snapshot</a:t>
              </a:r>
              <a:endParaRPr lang="pt-PT" dirty="0"/>
            </a:p>
          </p:txBody>
        </p:sp>
      </p:grpSp>
      <p:grpSp>
        <p:nvGrpSpPr>
          <p:cNvPr id="12" name="Group 11"/>
          <p:cNvGrpSpPr/>
          <p:nvPr/>
        </p:nvGrpSpPr>
        <p:grpSpPr>
          <a:xfrm>
            <a:off x="28119833" y="5634345"/>
            <a:ext cx="13865169" cy="4230115"/>
            <a:chOff x="28119834" y="12410243"/>
            <a:chExt cx="13865169" cy="4230115"/>
          </a:xfrm>
        </p:grpSpPr>
        <p:pic>
          <p:nvPicPr>
            <p:cNvPr id="4" name="Picture 3"/>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28119834" y="12410243"/>
              <a:ext cx="13865169" cy="3365723"/>
            </a:xfrm>
            <a:prstGeom prst="rect">
              <a:avLst/>
            </a:prstGeom>
          </p:spPr>
        </p:pic>
        <p:sp>
          <p:nvSpPr>
            <p:cNvPr id="10" name="TextBox 9"/>
            <p:cNvSpPr txBox="1"/>
            <p:nvPr/>
          </p:nvSpPr>
          <p:spPr>
            <a:xfrm>
              <a:off x="28121296" y="16055583"/>
              <a:ext cx="9568645" cy="584775"/>
            </a:xfrm>
            <a:prstGeom prst="rect">
              <a:avLst/>
            </a:prstGeom>
            <a:noFill/>
          </p:spPr>
          <p:txBody>
            <a:bodyPr wrap="none" rtlCol="0">
              <a:spAutoFit/>
            </a:bodyPr>
            <a:lstStyle/>
            <a:p>
              <a:r>
                <a:rPr lang="pt-PT" dirty="0" smtClean="0"/>
                <a:t>Fig. 4 – 2D Dynamical Neural Field decision system</a:t>
              </a:r>
              <a:endParaRPr lang="pt-PT" dirty="0"/>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95275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95275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1668</TotalTime>
  <Words>764</Words>
  <Application>Microsoft Office PowerPoint</Application>
  <PresentationFormat>Custom</PresentationFormat>
  <Paragraphs>94</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Default Design</vt:lpstr>
      <vt:lpstr>Photo Editor Photo</vt:lpstr>
      <vt:lpstr>Slide 1</vt:lpstr>
    </vt:vector>
  </TitlesOfParts>
  <Company>Universidade do Minho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 Robots As Socially Aware Partners In Human-Robot Interactive Tasks</dc:title>
  <dc:subject>Semana da Escola de Engenharia 2011</dc:subject>
  <dc:creator>Júlia Lourenço</dc:creator>
  <cp:lastModifiedBy>Pedro Pimenta</cp:lastModifiedBy>
  <cp:revision>87</cp:revision>
  <dcterms:created xsi:type="dcterms:W3CDTF">2005-08-05T10:55:41Z</dcterms:created>
  <dcterms:modified xsi:type="dcterms:W3CDTF">2011-10-13T08:19:02Z</dcterms:modified>
</cp:coreProperties>
</file>