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7099300" cy="10234613"/>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A5D1F9"/>
    <a:srgbClr val="FFD5AB"/>
    <a:srgbClr val="FFF2B9"/>
    <a:srgbClr val="FFD215"/>
    <a:srgbClr val="FAD57A"/>
    <a:srgbClr val="FFC775"/>
    <a:srgbClr val="FFCC00"/>
    <a:srgbClr val="93636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6" d="100"/>
          <a:sy n="16" d="100"/>
        </p:scale>
        <p:origin x="-1704" y="-186"/>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‹nº›</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2.jpeg"/><Relationship Id="rId7" Type="http://schemas.openxmlformats.org/officeDocument/2006/relationships/image" Target="../media/image5.gif"/><Relationship Id="rId12" Type="http://schemas.openxmlformats.org/officeDocument/2006/relationships/image" Target="../media/image10.png"/><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oleObject" Target="../embeddings/oleObject1.bin"/><Relationship Id="rId10" Type="http://schemas.openxmlformats.org/officeDocument/2006/relationships/image" Target="../media/image8.png"/><Relationship Id="rId4" Type="http://schemas.openxmlformats.org/officeDocument/2006/relationships/image" Target="../media/image3.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771" name="Grupo 770"/>
          <p:cNvGrpSpPr/>
          <p:nvPr/>
        </p:nvGrpSpPr>
        <p:grpSpPr>
          <a:xfrm>
            <a:off x="14923542" y="15067979"/>
            <a:ext cx="13033448" cy="13465496"/>
            <a:chOff x="14923542" y="15067979"/>
            <a:chExt cx="13033448" cy="13465496"/>
          </a:xfrm>
        </p:grpSpPr>
        <p:sp>
          <p:nvSpPr>
            <p:cNvPr id="904" name="Rectângulo 903"/>
            <p:cNvSpPr/>
            <p:nvPr/>
          </p:nvSpPr>
          <p:spPr bwMode="auto">
            <a:xfrm>
              <a:off x="14923542" y="15067979"/>
              <a:ext cx="12889432" cy="13465496"/>
            </a:xfrm>
            <a:prstGeom prst="rect">
              <a:avLst/>
            </a:prstGeom>
            <a:solidFill>
              <a:schemeClr val="bg1"/>
            </a:solidFill>
            <a:ln w="952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grpSp>
          <p:nvGrpSpPr>
            <p:cNvPr id="770" name="Grupo 769"/>
            <p:cNvGrpSpPr/>
            <p:nvPr/>
          </p:nvGrpSpPr>
          <p:grpSpPr>
            <a:xfrm>
              <a:off x="15571614" y="21980747"/>
              <a:ext cx="11627196" cy="4392488"/>
              <a:chOff x="15571614" y="21980747"/>
              <a:chExt cx="11627196" cy="4392488"/>
            </a:xfrm>
          </p:grpSpPr>
          <p:pic>
            <p:nvPicPr>
              <p:cNvPr id="1030" name="Picture 6" descr="startup"/>
              <p:cNvPicPr>
                <a:picLocks noChangeAspect="1" noChangeArrowheads="1"/>
              </p:cNvPicPr>
              <p:nvPr/>
            </p:nvPicPr>
            <p:blipFill>
              <a:blip r:embed="rId3" cstate="print"/>
              <a:srcRect l="50565" t="4255" r="2480" b="10650"/>
              <a:stretch>
                <a:fillRect/>
              </a:stretch>
            </p:blipFill>
            <p:spPr bwMode="auto">
              <a:xfrm>
                <a:off x="15571614" y="21980747"/>
                <a:ext cx="5184576" cy="4320480"/>
              </a:xfrm>
              <a:prstGeom prst="rect">
                <a:avLst/>
              </a:prstGeom>
              <a:noFill/>
              <a:ln w="9525">
                <a:noFill/>
                <a:miter lim="800000"/>
                <a:headEnd/>
                <a:tailEnd/>
              </a:ln>
            </p:spPr>
          </p:pic>
          <p:pic>
            <p:nvPicPr>
              <p:cNvPr id="1031" name="Picture 7" descr="continuo"/>
              <p:cNvPicPr>
                <a:picLocks noChangeAspect="1" noChangeArrowheads="1"/>
              </p:cNvPicPr>
              <p:nvPr/>
            </p:nvPicPr>
            <p:blipFill>
              <a:blip r:embed="rId4" cstate="print"/>
              <a:srcRect l="56937" t="9142" b="11189"/>
              <a:stretch>
                <a:fillRect/>
              </a:stretch>
            </p:blipFill>
            <p:spPr bwMode="auto">
              <a:xfrm>
                <a:off x="22030977" y="21980747"/>
                <a:ext cx="5167833" cy="4392488"/>
              </a:xfrm>
              <a:prstGeom prst="rect">
                <a:avLst/>
              </a:prstGeom>
              <a:noFill/>
              <a:ln w="9525">
                <a:noFill/>
                <a:miter lim="800000"/>
                <a:headEnd/>
                <a:tailEnd/>
              </a:ln>
            </p:spPr>
          </p:pic>
        </p:grpSp>
        <p:grpSp>
          <p:nvGrpSpPr>
            <p:cNvPr id="769" name="Grupo 768"/>
            <p:cNvGrpSpPr/>
            <p:nvPr/>
          </p:nvGrpSpPr>
          <p:grpSpPr>
            <a:xfrm>
              <a:off x="14923542" y="15067979"/>
              <a:ext cx="13033448" cy="6480720"/>
              <a:chOff x="14923542" y="15067979"/>
              <a:chExt cx="13033448" cy="6480720"/>
            </a:xfrm>
          </p:grpSpPr>
          <p:grpSp>
            <p:nvGrpSpPr>
              <p:cNvPr id="767" name="Grupo 766"/>
              <p:cNvGrpSpPr/>
              <p:nvPr/>
            </p:nvGrpSpPr>
            <p:grpSpPr>
              <a:xfrm>
                <a:off x="14923542" y="15067979"/>
                <a:ext cx="6696744" cy="6480720"/>
                <a:chOff x="14923542" y="15067979"/>
                <a:chExt cx="6696744" cy="6480720"/>
              </a:xfrm>
            </p:grpSpPr>
            <p:sp>
              <p:nvSpPr>
                <p:cNvPr id="792" name="Rectangle 2895"/>
                <p:cNvSpPr>
                  <a:spLocks noChangeArrowheads="1"/>
                </p:cNvSpPr>
                <p:nvPr/>
              </p:nvSpPr>
              <p:spPr bwMode="auto">
                <a:xfrm>
                  <a:off x="14923542" y="15067979"/>
                  <a:ext cx="6408712" cy="6480720"/>
                </a:xfrm>
                <a:prstGeom prst="rect">
                  <a:avLst/>
                </a:prstGeom>
                <a:solidFill>
                  <a:srgbClr val="C0C0C0"/>
                </a:solidFill>
                <a:ln w="9525">
                  <a:solidFill>
                    <a:srgbClr val="990000"/>
                  </a:solidFill>
                  <a:miter lim="800000"/>
                  <a:headEnd/>
                  <a:tailEnd/>
                </a:ln>
                <a:effectLst/>
              </p:spPr>
              <p:txBody>
                <a:bodyPr wrap="none" anchor="ctr"/>
                <a:lstStyle/>
                <a:p>
                  <a:endParaRPr lang="pt-PT"/>
                </a:p>
              </p:txBody>
            </p:sp>
            <p:sp>
              <p:nvSpPr>
                <p:cNvPr id="836" name="AutoShape 6867"/>
                <p:cNvSpPr>
                  <a:spLocks noChangeAspect="1" noChangeArrowheads="1"/>
                </p:cNvSpPr>
                <p:nvPr/>
              </p:nvSpPr>
              <p:spPr bwMode="auto">
                <a:xfrm>
                  <a:off x="14923542" y="15075916"/>
                  <a:ext cx="6408712" cy="1060450"/>
                </a:xfrm>
                <a:prstGeom prst="roundRect">
                  <a:avLst>
                    <a:gd name="adj" fmla="val 0"/>
                  </a:avLst>
                </a:prstGeom>
                <a:solidFill>
                  <a:srgbClr val="DBDBDB"/>
                </a:solidFill>
                <a:ln w="19050">
                  <a:solidFill>
                    <a:srgbClr val="990000"/>
                  </a:solidFill>
                  <a:round/>
                  <a:headEnd/>
                  <a:tailEnd/>
                </a:ln>
              </p:spPr>
              <p:txBody>
                <a:bodyPr lIns="94604" tIns="47302" rIns="94604" bIns="47302" anchor="ctr"/>
                <a:lstStyle/>
                <a:p>
                  <a:pPr algn="ctr" defTabSz="946150" eaLnBrk="0" hangingPunct="0"/>
                  <a:r>
                    <a:rPr lang="en-US" sz="3000" b="1" dirty="0" smtClean="0">
                      <a:solidFill>
                        <a:srgbClr val="003366"/>
                      </a:solidFill>
                      <a:latin typeface="Arial" charset="0"/>
                    </a:rPr>
                    <a:t>Period I - Step </a:t>
                  </a:r>
                  <a:r>
                    <a:rPr lang="en-US" sz="3000" b="1" dirty="0">
                      <a:solidFill>
                        <a:srgbClr val="003366"/>
                      </a:solidFill>
                      <a:latin typeface="Arial" charset="0"/>
                    </a:rPr>
                    <a:t>feeding start-up</a:t>
                  </a:r>
                </a:p>
              </p:txBody>
            </p:sp>
            <p:sp>
              <p:nvSpPr>
                <p:cNvPr id="843" name="Rectangle 2982"/>
                <p:cNvSpPr>
                  <a:spLocks noChangeArrowheads="1"/>
                </p:cNvSpPr>
                <p:nvPr/>
              </p:nvSpPr>
              <p:spPr bwMode="auto">
                <a:xfrm>
                  <a:off x="15009538" y="16253841"/>
                  <a:ext cx="1085181" cy="478259"/>
                </a:xfrm>
                <a:prstGeom prst="rect">
                  <a:avLst/>
                </a:prstGeom>
                <a:solidFill>
                  <a:schemeClr val="tx1">
                    <a:alpha val="71001"/>
                  </a:schemeClr>
                </a:solidFill>
                <a:ln w="9525">
                  <a:noFill/>
                  <a:miter lim="800000"/>
                  <a:headEnd/>
                  <a:tailEnd/>
                </a:ln>
                <a:effectLst/>
              </p:spPr>
              <p:txBody>
                <a:bodyPr wrap="none" anchor="ctr"/>
                <a:lstStyle/>
                <a:p>
                  <a:endParaRPr lang="pt-PT"/>
                </a:p>
              </p:txBody>
            </p:sp>
            <p:sp>
              <p:nvSpPr>
                <p:cNvPr id="844" name="Text Box 2983"/>
                <p:cNvSpPr txBox="1">
                  <a:spLocks noChangeArrowheads="1"/>
                </p:cNvSpPr>
                <p:nvPr/>
              </p:nvSpPr>
              <p:spPr bwMode="auto">
                <a:xfrm>
                  <a:off x="15025984" y="16272176"/>
                  <a:ext cx="1140744" cy="387916"/>
                </a:xfrm>
                <a:prstGeom prst="rect">
                  <a:avLst/>
                </a:prstGeom>
                <a:noFill/>
                <a:ln w="9525">
                  <a:noFill/>
                  <a:miter lim="800000"/>
                  <a:headEnd/>
                  <a:tailEnd/>
                </a:ln>
                <a:effectLst/>
              </p:spPr>
              <p:txBody>
                <a:bodyPr wrap="square" lIns="94604" tIns="47302" rIns="94604" bIns="47302">
                  <a:spAutoFit/>
                </a:bodyPr>
                <a:lstStyle/>
                <a:p>
                  <a:pPr defTabSz="812800">
                    <a:spcBef>
                      <a:spcPct val="50000"/>
                    </a:spcBef>
                  </a:pPr>
                  <a:r>
                    <a:rPr lang="pt-PT" sz="1900" b="1" dirty="0" err="1" smtClean="0">
                      <a:solidFill>
                        <a:schemeClr val="bg1"/>
                      </a:solidFill>
                    </a:rPr>
                    <a:t>Sample</a:t>
                  </a:r>
                  <a:endParaRPr lang="pt-PT" sz="1900" b="1" dirty="0">
                    <a:solidFill>
                      <a:schemeClr val="bg1"/>
                    </a:solidFill>
                    <a:latin typeface="Arial" charset="0"/>
                  </a:endParaRPr>
                </a:p>
              </p:txBody>
            </p:sp>
            <p:pic>
              <p:nvPicPr>
                <p:cNvPr id="1032" name="Picture 8" descr="startup"/>
                <p:cNvPicPr>
                  <a:picLocks noChangeAspect="1" noChangeArrowheads="1"/>
                </p:cNvPicPr>
                <p:nvPr/>
              </p:nvPicPr>
              <p:blipFill>
                <a:blip r:embed="rId3" cstate="print"/>
                <a:srcRect l="526" t="2287" r="66345" b="23393"/>
                <a:stretch>
                  <a:fillRect/>
                </a:stretch>
              </p:blipFill>
              <p:spPr bwMode="auto">
                <a:xfrm>
                  <a:off x="16075670" y="16256619"/>
                  <a:ext cx="4536504" cy="4680520"/>
                </a:xfrm>
                <a:prstGeom prst="rect">
                  <a:avLst/>
                </a:prstGeom>
                <a:noFill/>
                <a:ln w="9525">
                  <a:noFill/>
                  <a:miter lim="800000"/>
                  <a:headEnd/>
                  <a:tailEnd/>
                </a:ln>
              </p:spPr>
            </p:pic>
            <p:sp>
              <p:nvSpPr>
                <p:cNvPr id="867" name="CaixaDeTexto 866"/>
                <p:cNvSpPr txBox="1"/>
                <p:nvPr/>
              </p:nvSpPr>
              <p:spPr>
                <a:xfrm>
                  <a:off x="20765715" y="17444243"/>
                  <a:ext cx="504056" cy="400110"/>
                </a:xfrm>
                <a:prstGeom prst="rect">
                  <a:avLst/>
                </a:prstGeom>
                <a:noFill/>
                <a:ln>
                  <a:noFill/>
                </a:ln>
              </p:spPr>
              <p:txBody>
                <a:bodyPr wrap="square" rtlCol="0">
                  <a:spAutoFit/>
                </a:bodyPr>
                <a:lstStyle/>
                <a:p>
                  <a:r>
                    <a:rPr lang="pt-PT" sz="2000" dirty="0" smtClean="0"/>
                    <a:t> </a:t>
                  </a:r>
                  <a:r>
                    <a:rPr lang="pt-PT" sz="2000" dirty="0" smtClean="0">
                      <a:latin typeface="Times New Roman" pitchFamily="18" charset="0"/>
                      <a:cs typeface="Times New Roman" pitchFamily="18" charset="0"/>
                    </a:rPr>
                    <a:t>I</a:t>
                  </a:r>
                  <a:endParaRPr lang="pt-PT" sz="2000" dirty="0"/>
                </a:p>
              </p:txBody>
            </p:sp>
            <p:cxnSp>
              <p:nvCxnSpPr>
                <p:cNvPr id="869" name="Conexão recta 868"/>
                <p:cNvCxnSpPr/>
                <p:nvPr/>
              </p:nvCxnSpPr>
              <p:spPr bwMode="auto">
                <a:xfrm rot="5400000" flipH="1" flipV="1">
                  <a:off x="20455966" y="17801618"/>
                  <a:ext cx="441576" cy="30289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70" name="CaixaDeTexto 869"/>
                <p:cNvSpPr txBox="1"/>
                <p:nvPr/>
              </p:nvSpPr>
              <p:spPr>
                <a:xfrm>
                  <a:off x="20765715" y="17804283"/>
                  <a:ext cx="504056" cy="400110"/>
                </a:xfrm>
                <a:prstGeom prst="rect">
                  <a:avLst/>
                </a:prstGeom>
                <a:noFill/>
                <a:ln>
                  <a:noFill/>
                </a:ln>
              </p:spPr>
              <p:txBody>
                <a:bodyPr wrap="square" rtlCol="0">
                  <a:spAutoFit/>
                </a:bodyPr>
                <a:lstStyle/>
                <a:p>
                  <a:r>
                    <a:rPr lang="pt-PT" sz="2000" dirty="0" smtClean="0"/>
                    <a:t> </a:t>
                  </a:r>
                  <a:r>
                    <a:rPr lang="pt-PT" sz="2000" dirty="0" smtClean="0">
                      <a:latin typeface="Times New Roman" pitchFamily="18" charset="0"/>
                      <a:cs typeface="Times New Roman" pitchFamily="18" charset="0"/>
                    </a:rPr>
                    <a:t>II</a:t>
                  </a:r>
                  <a:endParaRPr lang="pt-PT" sz="2000" dirty="0"/>
                </a:p>
              </p:txBody>
            </p:sp>
            <p:cxnSp>
              <p:nvCxnSpPr>
                <p:cNvPr id="871" name="Conexão recta 870"/>
                <p:cNvCxnSpPr/>
                <p:nvPr/>
              </p:nvCxnSpPr>
              <p:spPr bwMode="auto">
                <a:xfrm flipV="1">
                  <a:off x="20487208" y="18104921"/>
                  <a:ext cx="297557" cy="15998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74" name="CaixaDeTexto 873"/>
                <p:cNvSpPr txBox="1"/>
                <p:nvPr/>
              </p:nvSpPr>
              <p:spPr>
                <a:xfrm>
                  <a:off x="20775240" y="18092315"/>
                  <a:ext cx="629022" cy="400110"/>
                </a:xfrm>
                <a:prstGeom prst="rect">
                  <a:avLst/>
                </a:prstGeom>
                <a:noFill/>
                <a:ln>
                  <a:noFill/>
                </a:ln>
              </p:spPr>
              <p:txBody>
                <a:bodyPr wrap="square" rtlCol="0">
                  <a:spAutoFit/>
                </a:bodyPr>
                <a:lstStyle/>
                <a:p>
                  <a:r>
                    <a:rPr lang="pt-PT" sz="2000" dirty="0" smtClean="0"/>
                    <a:t> </a:t>
                  </a:r>
                  <a:r>
                    <a:rPr lang="pt-PT" sz="2000" dirty="0" smtClean="0">
                      <a:latin typeface="Times New Roman" pitchFamily="18" charset="0"/>
                      <a:cs typeface="Times New Roman" pitchFamily="18" charset="0"/>
                    </a:rPr>
                    <a:t>III</a:t>
                  </a:r>
                  <a:endParaRPr lang="pt-PT" sz="2000" dirty="0"/>
                </a:p>
              </p:txBody>
            </p:sp>
            <p:cxnSp>
              <p:nvCxnSpPr>
                <p:cNvPr id="875" name="Conexão recta 874"/>
                <p:cNvCxnSpPr>
                  <a:endCxn id="874" idx="1"/>
                </p:cNvCxnSpPr>
                <p:nvPr/>
              </p:nvCxnSpPr>
              <p:spPr bwMode="auto">
                <a:xfrm flipV="1">
                  <a:off x="20468158" y="18292370"/>
                  <a:ext cx="307082" cy="8797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76" name="CaixaDeTexto 875"/>
                <p:cNvSpPr txBox="1"/>
                <p:nvPr/>
              </p:nvSpPr>
              <p:spPr>
                <a:xfrm>
                  <a:off x="20775240" y="19204373"/>
                  <a:ext cx="504056" cy="400110"/>
                </a:xfrm>
                <a:prstGeom prst="rect">
                  <a:avLst/>
                </a:prstGeom>
                <a:noFill/>
                <a:ln>
                  <a:noFill/>
                </a:ln>
              </p:spPr>
              <p:txBody>
                <a:bodyPr wrap="square" rtlCol="0">
                  <a:spAutoFit/>
                </a:bodyPr>
                <a:lstStyle/>
                <a:p>
                  <a:r>
                    <a:rPr lang="pt-PT" sz="2000" dirty="0" smtClean="0"/>
                    <a:t> </a:t>
                  </a:r>
                  <a:r>
                    <a:rPr lang="pt-PT" sz="2000" dirty="0" smtClean="0">
                      <a:latin typeface="Times New Roman" pitchFamily="18" charset="0"/>
                      <a:cs typeface="Times New Roman" pitchFamily="18" charset="0"/>
                    </a:rPr>
                    <a:t>V</a:t>
                  </a:r>
                  <a:endParaRPr lang="pt-PT" sz="2000" dirty="0"/>
                </a:p>
              </p:txBody>
            </p:sp>
            <p:cxnSp>
              <p:nvCxnSpPr>
                <p:cNvPr id="877" name="Conexão recta 876"/>
                <p:cNvCxnSpPr>
                  <a:endCxn id="876" idx="1"/>
                </p:cNvCxnSpPr>
                <p:nvPr/>
              </p:nvCxnSpPr>
              <p:spPr bwMode="auto">
                <a:xfrm flipV="1">
                  <a:off x="20559216" y="19404428"/>
                  <a:ext cx="216024" cy="1597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34" name="CaixaDeTexto 733"/>
                <p:cNvSpPr txBox="1"/>
                <p:nvPr/>
              </p:nvSpPr>
              <p:spPr>
                <a:xfrm>
                  <a:off x="20775240" y="18321227"/>
                  <a:ext cx="557014" cy="400110"/>
                </a:xfrm>
                <a:prstGeom prst="rect">
                  <a:avLst/>
                </a:prstGeom>
                <a:noFill/>
                <a:ln>
                  <a:noFill/>
                </a:ln>
              </p:spPr>
              <p:txBody>
                <a:bodyPr wrap="square" rtlCol="0">
                  <a:spAutoFit/>
                </a:bodyPr>
                <a:lstStyle/>
                <a:p>
                  <a:r>
                    <a:rPr lang="pt-PT" sz="2000" dirty="0" smtClean="0"/>
                    <a:t> </a:t>
                  </a:r>
                  <a:r>
                    <a:rPr lang="pt-PT" sz="2000" dirty="0" smtClean="0">
                      <a:latin typeface="Times New Roman" pitchFamily="18" charset="0"/>
                      <a:cs typeface="Times New Roman" pitchFamily="18" charset="0"/>
                    </a:rPr>
                    <a:t>IV</a:t>
                  </a:r>
                  <a:endParaRPr lang="pt-PT" sz="2000" dirty="0"/>
                </a:p>
              </p:txBody>
            </p:sp>
            <p:cxnSp>
              <p:nvCxnSpPr>
                <p:cNvPr id="735" name="Conexão recta 734"/>
                <p:cNvCxnSpPr>
                  <a:endCxn id="734" idx="1"/>
                </p:cNvCxnSpPr>
                <p:nvPr/>
              </p:nvCxnSpPr>
              <p:spPr bwMode="auto">
                <a:xfrm>
                  <a:off x="20468158" y="18452355"/>
                  <a:ext cx="307082" cy="6892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40" name="CaixaDeTexto 739"/>
                <p:cNvSpPr txBox="1"/>
                <p:nvPr/>
              </p:nvSpPr>
              <p:spPr>
                <a:xfrm>
                  <a:off x="20756190" y="19564413"/>
                  <a:ext cx="720080" cy="400110"/>
                </a:xfrm>
                <a:prstGeom prst="rect">
                  <a:avLst/>
                </a:prstGeom>
                <a:noFill/>
                <a:ln>
                  <a:noFill/>
                </a:ln>
              </p:spPr>
              <p:txBody>
                <a:bodyPr wrap="square" rtlCol="0">
                  <a:spAutoFit/>
                </a:bodyPr>
                <a:lstStyle/>
                <a:p>
                  <a:r>
                    <a:rPr lang="pt-PT" sz="2000" dirty="0" smtClean="0"/>
                    <a:t> </a:t>
                  </a:r>
                  <a:r>
                    <a:rPr lang="pt-PT" sz="2000" dirty="0" smtClean="0">
                      <a:latin typeface="Times New Roman" pitchFamily="18" charset="0"/>
                      <a:cs typeface="Times New Roman" pitchFamily="18" charset="0"/>
                    </a:rPr>
                    <a:t>VI</a:t>
                  </a:r>
                  <a:endParaRPr lang="pt-PT" sz="2000" dirty="0"/>
                </a:p>
              </p:txBody>
            </p:sp>
            <p:cxnSp>
              <p:nvCxnSpPr>
                <p:cNvPr id="741" name="Conexão recta 740"/>
                <p:cNvCxnSpPr>
                  <a:endCxn id="740" idx="1"/>
                </p:cNvCxnSpPr>
                <p:nvPr/>
              </p:nvCxnSpPr>
              <p:spPr bwMode="auto">
                <a:xfrm flipV="1">
                  <a:off x="20540167" y="19764468"/>
                  <a:ext cx="216023" cy="1596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42" name="CaixaDeTexto 741"/>
                <p:cNvSpPr txBox="1"/>
                <p:nvPr/>
              </p:nvSpPr>
              <p:spPr>
                <a:xfrm>
                  <a:off x="20775240" y="19935948"/>
                  <a:ext cx="845046" cy="400110"/>
                </a:xfrm>
                <a:prstGeom prst="rect">
                  <a:avLst/>
                </a:prstGeom>
                <a:noFill/>
                <a:ln>
                  <a:noFill/>
                </a:ln>
              </p:spPr>
              <p:txBody>
                <a:bodyPr wrap="square" rtlCol="0">
                  <a:spAutoFit/>
                </a:bodyPr>
                <a:lstStyle/>
                <a:p>
                  <a:r>
                    <a:rPr lang="pt-PT" sz="2000" dirty="0" smtClean="0"/>
                    <a:t> </a:t>
                  </a:r>
                  <a:r>
                    <a:rPr lang="pt-PT" sz="2000" dirty="0" smtClean="0">
                      <a:latin typeface="Times New Roman" pitchFamily="18" charset="0"/>
                      <a:cs typeface="Times New Roman" pitchFamily="18" charset="0"/>
                    </a:rPr>
                    <a:t>VII</a:t>
                  </a:r>
                  <a:endParaRPr lang="pt-PT" sz="2000" dirty="0"/>
                </a:p>
              </p:txBody>
            </p:sp>
            <p:cxnSp>
              <p:nvCxnSpPr>
                <p:cNvPr id="743" name="Conexão recta 742"/>
                <p:cNvCxnSpPr>
                  <a:endCxn id="742" idx="1"/>
                </p:cNvCxnSpPr>
                <p:nvPr/>
              </p:nvCxnSpPr>
              <p:spPr bwMode="auto">
                <a:xfrm flipV="1">
                  <a:off x="20559216" y="20136003"/>
                  <a:ext cx="216024" cy="15969"/>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44" name="CaixaDeTexto 743"/>
                <p:cNvSpPr txBox="1"/>
                <p:nvPr/>
              </p:nvSpPr>
              <p:spPr>
                <a:xfrm>
                  <a:off x="20780572" y="20212485"/>
                  <a:ext cx="623689" cy="400110"/>
                </a:xfrm>
                <a:prstGeom prst="rect">
                  <a:avLst/>
                </a:prstGeom>
                <a:noFill/>
                <a:ln>
                  <a:noFill/>
                </a:ln>
              </p:spPr>
              <p:txBody>
                <a:bodyPr wrap="square" rtlCol="0">
                  <a:spAutoFit/>
                </a:bodyPr>
                <a:lstStyle/>
                <a:p>
                  <a:r>
                    <a:rPr lang="pt-PT" sz="2000" dirty="0" smtClean="0">
                      <a:latin typeface="Times New Roman" pitchFamily="18" charset="0"/>
                      <a:cs typeface="Times New Roman" pitchFamily="18" charset="0"/>
                    </a:rPr>
                    <a:t>VIII</a:t>
                  </a:r>
                  <a:endParaRPr lang="pt-PT" sz="2000" dirty="0">
                    <a:latin typeface="Times New Roman" pitchFamily="18" charset="0"/>
                    <a:cs typeface="Times New Roman" pitchFamily="18" charset="0"/>
                  </a:endParaRPr>
                </a:p>
              </p:txBody>
            </p:sp>
            <p:cxnSp>
              <p:nvCxnSpPr>
                <p:cNvPr id="745" name="Conexão recta 744"/>
                <p:cNvCxnSpPr>
                  <a:endCxn id="744" idx="1"/>
                </p:cNvCxnSpPr>
                <p:nvPr/>
              </p:nvCxnSpPr>
              <p:spPr bwMode="auto">
                <a:xfrm>
                  <a:off x="20540164" y="20289826"/>
                  <a:ext cx="240408" cy="122714"/>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768" name="Grupo 767"/>
              <p:cNvGrpSpPr/>
              <p:nvPr/>
            </p:nvGrpSpPr>
            <p:grpSpPr>
              <a:xfrm>
                <a:off x="21404262" y="15075916"/>
                <a:ext cx="6552728" cy="6472783"/>
                <a:chOff x="21404262" y="15075916"/>
                <a:chExt cx="6552728" cy="6472783"/>
              </a:xfrm>
            </p:grpSpPr>
            <p:sp>
              <p:nvSpPr>
                <p:cNvPr id="791" name="Rectangle 2896"/>
                <p:cNvSpPr>
                  <a:spLocks noChangeArrowheads="1"/>
                </p:cNvSpPr>
                <p:nvPr/>
              </p:nvSpPr>
              <p:spPr bwMode="auto">
                <a:xfrm>
                  <a:off x="21404262" y="15075916"/>
                  <a:ext cx="6408712" cy="6472783"/>
                </a:xfrm>
                <a:prstGeom prst="rect">
                  <a:avLst/>
                </a:prstGeom>
                <a:solidFill>
                  <a:srgbClr val="C0C0C0"/>
                </a:solidFill>
                <a:ln w="9525">
                  <a:solidFill>
                    <a:srgbClr val="990000"/>
                  </a:solidFill>
                  <a:miter lim="800000"/>
                  <a:headEnd/>
                  <a:tailEnd/>
                </a:ln>
                <a:effectLst/>
              </p:spPr>
              <p:txBody>
                <a:bodyPr wrap="none" anchor="ctr"/>
                <a:lstStyle/>
                <a:p>
                  <a:endParaRPr lang="pt-PT"/>
                </a:p>
              </p:txBody>
            </p:sp>
            <p:sp>
              <p:nvSpPr>
                <p:cNvPr id="841" name="AutoShape 6867"/>
                <p:cNvSpPr>
                  <a:spLocks noChangeAspect="1" noChangeArrowheads="1"/>
                </p:cNvSpPr>
                <p:nvPr/>
              </p:nvSpPr>
              <p:spPr bwMode="auto">
                <a:xfrm>
                  <a:off x="21404262" y="15075916"/>
                  <a:ext cx="6408712" cy="1060450"/>
                </a:xfrm>
                <a:prstGeom prst="roundRect">
                  <a:avLst>
                    <a:gd name="adj" fmla="val 0"/>
                  </a:avLst>
                </a:prstGeom>
                <a:solidFill>
                  <a:srgbClr val="DBDBDB"/>
                </a:solidFill>
                <a:ln w="19050">
                  <a:solidFill>
                    <a:srgbClr val="990000"/>
                  </a:solidFill>
                  <a:round/>
                  <a:headEnd/>
                  <a:tailEnd/>
                </a:ln>
              </p:spPr>
              <p:txBody>
                <a:bodyPr lIns="94604" tIns="47302" rIns="94604" bIns="47302" anchor="ctr"/>
                <a:lstStyle/>
                <a:p>
                  <a:pPr algn="ctr" defTabSz="946150" eaLnBrk="0" hangingPunct="0"/>
                  <a:r>
                    <a:rPr lang="en-US" sz="3000" b="1" dirty="0" smtClean="0">
                      <a:solidFill>
                        <a:srgbClr val="003366"/>
                      </a:solidFill>
                      <a:latin typeface="Arial" charset="0"/>
                    </a:rPr>
                    <a:t>Period II - Continuous </a:t>
                  </a:r>
                  <a:r>
                    <a:rPr lang="en-US" sz="3000" b="1" dirty="0">
                      <a:solidFill>
                        <a:srgbClr val="003366"/>
                      </a:solidFill>
                      <a:latin typeface="Arial" charset="0"/>
                    </a:rPr>
                    <a:t>Operation</a:t>
                  </a:r>
                </a:p>
              </p:txBody>
            </p:sp>
            <p:sp>
              <p:nvSpPr>
                <p:cNvPr id="854" name="Text Box 2995"/>
                <p:cNvSpPr txBox="1">
                  <a:spLocks noChangeArrowheads="1"/>
                </p:cNvSpPr>
                <p:nvPr/>
              </p:nvSpPr>
              <p:spPr bwMode="auto">
                <a:xfrm>
                  <a:off x="21996275" y="16247491"/>
                  <a:ext cx="5470525" cy="384175"/>
                </a:xfrm>
                <a:prstGeom prst="rect">
                  <a:avLst/>
                </a:prstGeom>
                <a:noFill/>
                <a:ln w="9525">
                  <a:noFill/>
                  <a:miter lim="800000"/>
                  <a:headEnd/>
                  <a:tailEnd/>
                </a:ln>
                <a:effectLst/>
              </p:spPr>
              <p:txBody>
                <a:bodyPr lIns="94604" tIns="47302" rIns="94604" bIns="47302">
                  <a:spAutoFit/>
                </a:bodyPr>
                <a:lstStyle/>
                <a:p>
                  <a:pPr defTabSz="812800">
                    <a:spcBef>
                      <a:spcPct val="50000"/>
                    </a:spcBef>
                  </a:pPr>
                  <a:r>
                    <a:rPr lang="pt-PT" sz="1900" b="1">
                      <a:latin typeface="Arial" charset="0"/>
                    </a:rPr>
                    <a:t> </a:t>
                  </a:r>
                </a:p>
              </p:txBody>
            </p:sp>
            <p:pic>
              <p:nvPicPr>
                <p:cNvPr id="1033" name="Picture 9" descr="continuo"/>
                <p:cNvPicPr>
                  <a:picLocks noChangeAspect="1" noChangeArrowheads="1"/>
                </p:cNvPicPr>
                <p:nvPr/>
              </p:nvPicPr>
              <p:blipFill>
                <a:blip r:embed="rId4" cstate="print"/>
                <a:srcRect l="542" t="2357" r="66393" b="19852"/>
                <a:stretch>
                  <a:fillRect/>
                </a:stretch>
              </p:blipFill>
              <p:spPr bwMode="auto">
                <a:xfrm>
                  <a:off x="22484382" y="16253121"/>
                  <a:ext cx="4392488" cy="4752528"/>
                </a:xfrm>
                <a:prstGeom prst="rect">
                  <a:avLst/>
                </a:prstGeom>
                <a:noFill/>
                <a:ln w="9525">
                  <a:noFill/>
                  <a:miter lim="800000"/>
                  <a:headEnd/>
                  <a:tailEnd/>
                </a:ln>
              </p:spPr>
            </p:pic>
            <p:sp>
              <p:nvSpPr>
                <p:cNvPr id="898" name="Rectangle 2982"/>
                <p:cNvSpPr>
                  <a:spLocks noChangeArrowheads="1"/>
                </p:cNvSpPr>
                <p:nvPr/>
              </p:nvSpPr>
              <p:spPr bwMode="auto">
                <a:xfrm>
                  <a:off x="21413787" y="16253841"/>
                  <a:ext cx="1085181" cy="478259"/>
                </a:xfrm>
                <a:prstGeom prst="rect">
                  <a:avLst/>
                </a:prstGeom>
                <a:solidFill>
                  <a:schemeClr val="tx1">
                    <a:alpha val="71001"/>
                  </a:schemeClr>
                </a:solidFill>
                <a:ln w="9525">
                  <a:noFill/>
                  <a:miter lim="800000"/>
                  <a:headEnd/>
                  <a:tailEnd/>
                </a:ln>
                <a:effectLst/>
              </p:spPr>
              <p:txBody>
                <a:bodyPr wrap="none" anchor="ctr"/>
                <a:lstStyle/>
                <a:p>
                  <a:endParaRPr lang="pt-PT"/>
                </a:p>
              </p:txBody>
            </p:sp>
            <p:sp>
              <p:nvSpPr>
                <p:cNvPr id="899" name="Text Box 2983"/>
                <p:cNvSpPr txBox="1">
                  <a:spLocks noChangeArrowheads="1"/>
                </p:cNvSpPr>
                <p:nvPr/>
              </p:nvSpPr>
              <p:spPr bwMode="auto">
                <a:xfrm>
                  <a:off x="21430233" y="16272176"/>
                  <a:ext cx="1140744" cy="387916"/>
                </a:xfrm>
                <a:prstGeom prst="rect">
                  <a:avLst/>
                </a:prstGeom>
                <a:noFill/>
                <a:ln w="9525">
                  <a:noFill/>
                  <a:miter lim="800000"/>
                  <a:headEnd/>
                  <a:tailEnd/>
                </a:ln>
                <a:effectLst/>
              </p:spPr>
              <p:txBody>
                <a:bodyPr wrap="square" lIns="94604" tIns="47302" rIns="94604" bIns="47302">
                  <a:spAutoFit/>
                </a:bodyPr>
                <a:lstStyle/>
                <a:p>
                  <a:pPr defTabSz="812800">
                    <a:spcBef>
                      <a:spcPct val="50000"/>
                    </a:spcBef>
                  </a:pPr>
                  <a:r>
                    <a:rPr lang="pt-PT" sz="1900" b="1" dirty="0" err="1" smtClean="0">
                      <a:solidFill>
                        <a:schemeClr val="bg1"/>
                      </a:solidFill>
                    </a:rPr>
                    <a:t>Sample</a:t>
                  </a:r>
                  <a:endParaRPr lang="pt-PT" sz="1900" b="1" dirty="0">
                    <a:solidFill>
                      <a:schemeClr val="bg1"/>
                    </a:solidFill>
                    <a:latin typeface="Arial" charset="0"/>
                  </a:endParaRPr>
                </a:p>
              </p:txBody>
            </p:sp>
            <p:sp>
              <p:nvSpPr>
                <p:cNvPr id="885" name="CaixaDeTexto 884"/>
                <p:cNvSpPr txBox="1"/>
                <p:nvPr/>
              </p:nvSpPr>
              <p:spPr>
                <a:xfrm>
                  <a:off x="27217860" y="17562288"/>
                  <a:ext cx="667122" cy="400110"/>
                </a:xfrm>
                <a:prstGeom prst="rect">
                  <a:avLst/>
                </a:prstGeom>
                <a:noFill/>
                <a:ln>
                  <a:noFill/>
                </a:ln>
              </p:spPr>
              <p:txBody>
                <a:bodyPr wrap="square" rtlCol="0">
                  <a:spAutoFit/>
                </a:bodyPr>
                <a:lstStyle/>
                <a:p>
                  <a:r>
                    <a:rPr lang="pt-PT" sz="2000" dirty="0" smtClean="0"/>
                    <a:t> </a:t>
                  </a:r>
                  <a:r>
                    <a:rPr lang="pt-PT" sz="2000" dirty="0" smtClean="0">
                      <a:latin typeface="Times New Roman" pitchFamily="18" charset="0"/>
                      <a:cs typeface="Times New Roman" pitchFamily="18" charset="0"/>
                    </a:rPr>
                    <a:t>III</a:t>
                  </a:r>
                  <a:endParaRPr lang="pt-PT" sz="2000" dirty="0"/>
                </a:p>
              </p:txBody>
            </p:sp>
            <p:cxnSp>
              <p:nvCxnSpPr>
                <p:cNvPr id="886" name="Conexão recta 885"/>
                <p:cNvCxnSpPr>
                  <a:endCxn id="885" idx="1"/>
                </p:cNvCxnSpPr>
                <p:nvPr/>
              </p:nvCxnSpPr>
              <p:spPr bwMode="auto">
                <a:xfrm flipV="1">
                  <a:off x="26857820" y="17762343"/>
                  <a:ext cx="360040" cy="1597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90" name="CaixaDeTexto 889"/>
                <p:cNvSpPr txBox="1"/>
                <p:nvPr/>
              </p:nvSpPr>
              <p:spPr>
                <a:xfrm>
                  <a:off x="27217860" y="19892515"/>
                  <a:ext cx="667122" cy="400110"/>
                </a:xfrm>
                <a:prstGeom prst="rect">
                  <a:avLst/>
                </a:prstGeom>
                <a:noFill/>
                <a:ln>
                  <a:noFill/>
                </a:ln>
              </p:spPr>
              <p:txBody>
                <a:bodyPr wrap="square" rtlCol="0">
                  <a:spAutoFit/>
                </a:bodyPr>
                <a:lstStyle/>
                <a:p>
                  <a:r>
                    <a:rPr lang="pt-PT" sz="2000" dirty="0" smtClean="0"/>
                    <a:t> </a:t>
                  </a:r>
                  <a:r>
                    <a:rPr lang="pt-PT" sz="2000" dirty="0" smtClean="0">
                      <a:latin typeface="Times New Roman" pitchFamily="18" charset="0"/>
                      <a:cs typeface="Times New Roman" pitchFamily="18" charset="0"/>
                    </a:rPr>
                    <a:t>VI</a:t>
                  </a:r>
                  <a:endParaRPr lang="pt-PT" sz="2000" dirty="0"/>
                </a:p>
              </p:txBody>
            </p:sp>
            <p:cxnSp>
              <p:nvCxnSpPr>
                <p:cNvPr id="891" name="Conexão recta 890"/>
                <p:cNvCxnSpPr>
                  <a:endCxn id="890" idx="1"/>
                </p:cNvCxnSpPr>
                <p:nvPr/>
              </p:nvCxnSpPr>
              <p:spPr bwMode="auto">
                <a:xfrm flipV="1">
                  <a:off x="26857820" y="20092570"/>
                  <a:ext cx="360040" cy="19986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09" name="CaixaDeTexto 708"/>
                <p:cNvSpPr txBox="1"/>
                <p:nvPr/>
              </p:nvSpPr>
              <p:spPr>
                <a:xfrm>
                  <a:off x="27236910" y="20284493"/>
                  <a:ext cx="720080" cy="400110"/>
                </a:xfrm>
                <a:prstGeom prst="rect">
                  <a:avLst/>
                </a:prstGeom>
                <a:noFill/>
                <a:ln>
                  <a:noFill/>
                </a:ln>
              </p:spPr>
              <p:txBody>
                <a:bodyPr wrap="square" rtlCol="0">
                  <a:spAutoFit/>
                </a:bodyPr>
                <a:lstStyle/>
                <a:p>
                  <a:r>
                    <a:rPr lang="pt-PT" sz="2000" dirty="0" smtClean="0">
                      <a:latin typeface="Times New Roman" pitchFamily="18" charset="0"/>
                      <a:cs typeface="Times New Roman" pitchFamily="18" charset="0"/>
                    </a:rPr>
                    <a:t> VII</a:t>
                  </a:r>
                  <a:endParaRPr lang="pt-PT" sz="2000" dirty="0">
                    <a:latin typeface="Times New Roman" pitchFamily="18" charset="0"/>
                    <a:cs typeface="Times New Roman" pitchFamily="18" charset="0"/>
                  </a:endParaRPr>
                </a:p>
              </p:txBody>
            </p:sp>
            <p:cxnSp>
              <p:nvCxnSpPr>
                <p:cNvPr id="714" name="Conexão recta 713"/>
                <p:cNvCxnSpPr>
                  <a:endCxn id="709" idx="1"/>
                </p:cNvCxnSpPr>
                <p:nvPr/>
              </p:nvCxnSpPr>
              <p:spPr bwMode="auto">
                <a:xfrm>
                  <a:off x="26804862" y="20324563"/>
                  <a:ext cx="432048" cy="159985"/>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grpSp>
      <p:graphicFrame>
        <p:nvGraphicFramePr>
          <p:cNvPr id="2259" name="Group 211"/>
          <p:cNvGraphicFramePr>
            <a:graphicFrameLocks noGrp="1"/>
          </p:cNvGraphicFramePr>
          <p:nvPr>
            <p:extLst>
              <p:ext uri="{D42A27DB-BD31-4B8C-83A1-F6EECF244321}">
                <p14:modId xmlns:p14="http://schemas.microsoft.com/office/powerpoint/2010/main" xmlns="" val="1120539390"/>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Centre </a:t>
                      </a:r>
                      <a:r>
                        <a:rPr kumimoji="0" lang="pt-PT" sz="2400" b="0" i="0" u="none" strike="noStrike" cap="none" normalizeH="0" baseline="0" dirty="0" err="1" smtClean="0">
                          <a:ln>
                            <a:noFill/>
                          </a:ln>
                          <a:solidFill>
                            <a:schemeClr val="tx1"/>
                          </a:solidFill>
                          <a:effectLst/>
                          <a:latin typeface="Arial" charset="0"/>
                        </a:rPr>
                        <a:t>of</a:t>
                      </a: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Biological</a:t>
                      </a: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err="1" smtClean="0">
                          <a:ln>
                            <a:noFill/>
                          </a:ln>
                          <a:solidFill>
                            <a:schemeClr val="tx1"/>
                          </a:solidFill>
                          <a:effectLst/>
                          <a:latin typeface="Arial" charset="0"/>
                        </a:rPr>
                        <a:t>Engineering</a:t>
                      </a:r>
                      <a:r>
                        <a:rPr kumimoji="0" lang="pt-PT" sz="2400" b="0" i="0" u="none" strike="noStrike" cap="none" normalizeH="0" baseline="0" dirty="0" smtClean="0">
                          <a:ln>
                            <a:noFill/>
                          </a:ln>
                          <a:solidFill>
                            <a:schemeClr val="tx1"/>
                          </a:solidFill>
                          <a:effectLst/>
                          <a:latin typeface="Arial" charset="0"/>
                        </a:rPr>
                        <a:t> </a:t>
                      </a:r>
                      <a:endParaRPr kumimoji="0" lang="en-US" sz="2400" b="0" i="0" u="none" strike="noStrike" cap="none" normalizeH="0" baseline="0" dirty="0" smtClean="0">
                        <a:ln>
                          <a:noFill/>
                        </a:ln>
                        <a:solidFill>
                          <a:schemeClr val="tx1"/>
                        </a:solidFill>
                        <a:effectLst/>
                        <a:latin typeface="Arial" charset="0"/>
                      </a:endParaRP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29" name="Photo Editor Photo" r:id="rId5" imgW="4009524" imgH="1991003" progId="">
              <p:embed/>
            </p:oleObj>
          </a:graphicData>
        </a:graphic>
      </p:graphicFrame>
      <p:graphicFrame>
        <p:nvGraphicFramePr>
          <p:cNvPr id="2260" name="Group 212"/>
          <p:cNvGraphicFramePr>
            <a:graphicFrameLocks noGrp="1"/>
          </p:cNvGraphicFramePr>
          <p:nvPr>
            <p:extLst>
              <p:ext uri="{D42A27DB-BD31-4B8C-83A1-F6EECF244321}">
                <p14:modId xmlns:p14="http://schemas.microsoft.com/office/powerpoint/2010/main" xmlns="" val="31159863"/>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a:t>
                      </a:r>
                      <a:r>
                        <a:rPr kumimoji="0" lang="pt-PT" sz="4000" b="0" i="0" u="none" strike="noStrike" cap="none" normalizeH="0" baseline="0" smtClean="0">
                          <a:ln>
                            <a:noFill/>
                          </a:ln>
                          <a:solidFill>
                            <a:schemeClr val="tx1"/>
                          </a:solidFill>
                          <a:effectLst/>
                          <a:latin typeface="Arial" charset="0"/>
                        </a:rPr>
                        <a:t>- 24 a 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54088" y="5058867"/>
            <a:ext cx="12817475" cy="14465498"/>
          </a:xfrm>
          <a:prstGeom prst="rect">
            <a:avLst/>
          </a:prstGeom>
          <a:noFill/>
          <a:ln w="9525">
            <a:noFill/>
            <a:miter lim="800000"/>
            <a:headEnd/>
            <a:tailEnd/>
          </a:ln>
        </p:spPr>
        <p:txBody>
          <a:bodyPr>
            <a:spAutoFit/>
          </a:bodyPr>
          <a:lstStyle/>
          <a:p>
            <a:pPr defTabSz="2952750">
              <a:spcBef>
                <a:spcPct val="50000"/>
              </a:spcBef>
            </a:pPr>
            <a:endParaRPr lang="en-US" sz="3600" b="1" dirty="0" smtClean="0"/>
          </a:p>
          <a:p>
            <a:pPr defTabSz="2952750">
              <a:spcBef>
                <a:spcPct val="50000"/>
              </a:spcBef>
            </a:pPr>
            <a:r>
              <a:rPr lang="en-US" sz="3600" b="1" dirty="0" smtClean="0"/>
              <a:t>Introduction</a:t>
            </a:r>
            <a:endParaRPr lang="en-US" sz="3600" b="1" dirty="0"/>
          </a:p>
          <a:p>
            <a:pPr algn="just" defTabSz="2952750">
              <a:lnSpc>
                <a:spcPct val="150000"/>
              </a:lnSpc>
              <a:spcBef>
                <a:spcPct val="50000"/>
              </a:spcBef>
            </a:pPr>
            <a:r>
              <a:rPr lang="en-US" dirty="0" smtClean="0"/>
              <a:t>Even though some authors report LCFA as toxic towards microorganisms, in particular to </a:t>
            </a:r>
            <a:r>
              <a:rPr lang="en-US" dirty="0" err="1" smtClean="0"/>
              <a:t>methanogenic</a:t>
            </a:r>
            <a:r>
              <a:rPr lang="en-US" dirty="0" smtClean="0"/>
              <a:t> </a:t>
            </a:r>
            <a:r>
              <a:rPr lang="en-US" dirty="0" err="1" smtClean="0"/>
              <a:t>archaea</a:t>
            </a:r>
            <a:r>
              <a:rPr lang="en-US" dirty="0" smtClean="0"/>
              <a:t>, </a:t>
            </a:r>
            <a:r>
              <a:rPr lang="en-GB" dirty="0" smtClean="0"/>
              <a:t>(</a:t>
            </a:r>
            <a:r>
              <a:rPr lang="en-GB" dirty="0" err="1" smtClean="0"/>
              <a:t>Lalman</a:t>
            </a:r>
            <a:r>
              <a:rPr lang="en-GB" dirty="0" smtClean="0"/>
              <a:t> &amp; Bagley, 2001; </a:t>
            </a:r>
            <a:r>
              <a:rPr lang="en-GB" dirty="0" err="1" smtClean="0"/>
              <a:t>Perle</a:t>
            </a:r>
            <a:r>
              <a:rPr lang="en-GB" i="1" dirty="0" smtClean="0"/>
              <a:t> et al.</a:t>
            </a:r>
            <a:r>
              <a:rPr lang="en-GB" dirty="0" smtClean="0"/>
              <a:t>, 1995; </a:t>
            </a:r>
            <a:r>
              <a:rPr lang="en-GB" dirty="0" err="1" smtClean="0"/>
              <a:t>Hwu</a:t>
            </a:r>
            <a:r>
              <a:rPr lang="en-GB" dirty="0" smtClean="0"/>
              <a:t> &amp; </a:t>
            </a:r>
            <a:r>
              <a:rPr lang="en-GB" dirty="0" err="1" smtClean="0"/>
              <a:t>Lettinga</a:t>
            </a:r>
            <a:r>
              <a:rPr lang="en-GB" dirty="0" smtClean="0"/>
              <a:t>, 1997) </a:t>
            </a:r>
            <a:r>
              <a:rPr lang="en-US" dirty="0" smtClean="0"/>
              <a:t>others </a:t>
            </a:r>
            <a:r>
              <a:rPr lang="en-GB" dirty="0" smtClean="0"/>
              <a:t>considered the adverse effect of LCFA towards microbial communities reversible and  mainly attributed to mass transfer limitations (</a:t>
            </a:r>
            <a:r>
              <a:rPr lang="en-GB" dirty="0" err="1" smtClean="0"/>
              <a:t>Alves</a:t>
            </a:r>
            <a:r>
              <a:rPr lang="en-GB" dirty="0" smtClean="0"/>
              <a:t> </a:t>
            </a:r>
            <a:r>
              <a:rPr lang="en-GB" i="1" dirty="0" smtClean="0"/>
              <a:t>et al</a:t>
            </a:r>
            <a:r>
              <a:rPr lang="en-GB" dirty="0" smtClean="0"/>
              <a:t>., 2001; Pereira </a:t>
            </a:r>
            <a:r>
              <a:rPr lang="en-GB" i="1" dirty="0" smtClean="0"/>
              <a:t>et al</a:t>
            </a:r>
            <a:r>
              <a:rPr lang="en-GB" dirty="0" smtClean="0"/>
              <a:t>., 2003; Pereira </a:t>
            </a:r>
            <a:r>
              <a:rPr lang="en-GB" i="1" dirty="0" smtClean="0"/>
              <a:t>et al</a:t>
            </a:r>
            <a:r>
              <a:rPr lang="en-GB" dirty="0" smtClean="0"/>
              <a:t>., 2004). The work developed by </a:t>
            </a:r>
            <a:r>
              <a:rPr lang="en-GB" dirty="0" err="1" smtClean="0"/>
              <a:t>Cavaleiro</a:t>
            </a:r>
            <a:r>
              <a:rPr lang="en-GB" dirty="0" smtClean="0"/>
              <a:t> </a:t>
            </a:r>
            <a:r>
              <a:rPr lang="en-GB" i="1" dirty="0" smtClean="0"/>
              <a:t>et al</a:t>
            </a:r>
            <a:r>
              <a:rPr lang="en-GB" dirty="0" smtClean="0"/>
              <a:t>. (2009) opened new perspectives on the anaerobic digestion of LCFA containing wastewaters when these authors demonstrated that continuous high rate treatment of oleic acid rich wastewater is possible if the appropriate conditions for biomass acclimatization to LCFA are applied. In this way, the energy stored in LCFA can be recovered coupling wastewater treatment to </a:t>
            </a:r>
            <a:r>
              <a:rPr lang="en-GB" dirty="0" err="1" smtClean="0"/>
              <a:t>bioenergy</a:t>
            </a:r>
            <a:r>
              <a:rPr lang="en-GB" dirty="0" smtClean="0"/>
              <a:t> production. In this work, the</a:t>
            </a:r>
            <a:r>
              <a:rPr lang="en-US" dirty="0" smtClean="0"/>
              <a:t> composition and dynamics of the </a:t>
            </a:r>
            <a:r>
              <a:rPr lang="en-US" dirty="0" err="1" smtClean="0"/>
              <a:t>archaeal</a:t>
            </a:r>
            <a:r>
              <a:rPr lang="en-US" dirty="0" smtClean="0"/>
              <a:t> community that colonized the anaerobic bioreactor from </a:t>
            </a:r>
            <a:r>
              <a:rPr lang="en-US" dirty="0" err="1" smtClean="0"/>
              <a:t>Cavaleiro</a:t>
            </a:r>
            <a:r>
              <a:rPr lang="en-US" dirty="0" smtClean="0"/>
              <a:t> </a:t>
            </a:r>
            <a:r>
              <a:rPr lang="en-US" i="1" dirty="0" smtClean="0"/>
              <a:t>et al</a:t>
            </a:r>
            <a:r>
              <a:rPr lang="en-US" dirty="0" smtClean="0"/>
              <a:t>. (2009) was investigated by using molecular tools.</a:t>
            </a:r>
            <a:endParaRPr lang="pt-PT" dirty="0" smtClean="0"/>
          </a:p>
          <a:p>
            <a:pPr defTabSz="2952750">
              <a:spcBef>
                <a:spcPct val="50000"/>
              </a:spcBef>
            </a:pPr>
            <a:endParaRPr lang="en-US" sz="3600" b="1" dirty="0" smtClean="0"/>
          </a:p>
          <a:p>
            <a:pPr defTabSz="2952750">
              <a:spcBef>
                <a:spcPct val="50000"/>
              </a:spcBef>
            </a:pPr>
            <a:r>
              <a:rPr lang="en-US" sz="3600" b="1" dirty="0" smtClean="0"/>
              <a:t>Methods</a:t>
            </a:r>
          </a:p>
        </p:txBody>
      </p:sp>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a:t>Author*   </a:t>
            </a:r>
            <a:r>
              <a:rPr lang="en-US" sz="4000" dirty="0" smtClean="0"/>
              <a:t>ANDREIA F. SALVADOR</a:t>
            </a:r>
            <a:endParaRPr lang="en-US" sz="4000" dirty="0"/>
          </a:p>
          <a:p>
            <a:pPr algn="ctr" defTabSz="2952750">
              <a:spcBef>
                <a:spcPct val="20000"/>
              </a:spcBef>
            </a:pPr>
            <a:r>
              <a:rPr lang="en-US" sz="4000" dirty="0"/>
              <a:t> </a:t>
            </a:r>
            <a:r>
              <a:rPr lang="en-US" sz="4000" dirty="0" smtClean="0"/>
              <a:t>Supervisor:  Diana Z. Sousa, Co-Supervisor: </a:t>
            </a:r>
            <a:r>
              <a:rPr lang="en-US" sz="4000" dirty="0" err="1" smtClean="0"/>
              <a:t>Madalena</a:t>
            </a:r>
            <a:r>
              <a:rPr lang="en-US" sz="4000" dirty="0" smtClean="0"/>
              <a:t> </a:t>
            </a:r>
            <a:r>
              <a:rPr lang="en-US" sz="4000" dirty="0" err="1" smtClean="0"/>
              <a:t>Alves</a:t>
            </a:r>
            <a:endParaRPr lang="en-US" sz="4000" dirty="0"/>
          </a:p>
          <a:p>
            <a:pPr algn="ctr" defTabSz="2952750">
              <a:spcBef>
                <a:spcPct val="50000"/>
              </a:spcBef>
            </a:pPr>
            <a:r>
              <a:rPr lang="pt-PT" dirty="0"/>
              <a:t>* </a:t>
            </a:r>
            <a:r>
              <a:rPr lang="pt-PT" dirty="0" smtClean="0"/>
              <a:t>asalvador@deb.uminho.pt</a:t>
            </a:r>
            <a:endParaRPr lang="en-US"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800" b="1" dirty="0" smtClean="0"/>
              <a:t>ENDURANCE OF METHANOGENIC ARCHAEA IN ANAEROBIC BIOREACTORS TREATING OLEATE BASED WASTEWATER</a:t>
            </a:r>
            <a:endParaRPr lang="pt-PT" sz="4800" dirty="0" smtClean="0"/>
          </a:p>
        </p:txBody>
      </p:sp>
      <p:pic>
        <p:nvPicPr>
          <p:cNvPr id="1037" name="Picture 217"/>
          <p:cNvPicPr>
            <a:picLocks noChangeAspect="1" noChangeArrowheads="1"/>
          </p:cNvPicPr>
          <p:nvPr/>
        </p:nvPicPr>
        <p:blipFill>
          <a:blip r:embed="rId6" cstate="print"/>
          <a:srcRect/>
          <a:stretch>
            <a:fillRect/>
          </a:stretch>
        </p:blipFill>
        <p:spPr bwMode="auto">
          <a:xfrm>
            <a:off x="37893625" y="2754313"/>
            <a:ext cx="4289425" cy="1441450"/>
          </a:xfrm>
          <a:prstGeom prst="rect">
            <a:avLst/>
          </a:prstGeom>
          <a:noFill/>
          <a:ln w="9525">
            <a:noFill/>
            <a:miter lim="800000"/>
            <a:headEnd/>
            <a:tailEnd/>
          </a:ln>
        </p:spPr>
      </p:pic>
      <p:pic>
        <p:nvPicPr>
          <p:cNvPr id="13" name="Picture 5"/>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39862919" y="4338787"/>
            <a:ext cx="873544" cy="721020"/>
          </a:xfrm>
          <a:prstGeom prst="rect">
            <a:avLst/>
          </a:prstGeom>
        </p:spPr>
      </p:pic>
      <p:pic>
        <p:nvPicPr>
          <p:cNvPr id="14" name="Picture 199"/>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37894094" y="4338787"/>
            <a:ext cx="1658938" cy="8651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nvGrpSpPr>
          <p:cNvPr id="765" name="Grupo 764"/>
          <p:cNvGrpSpPr/>
          <p:nvPr/>
        </p:nvGrpSpPr>
        <p:grpSpPr>
          <a:xfrm>
            <a:off x="1071563" y="19778398"/>
            <a:ext cx="13059891" cy="8827085"/>
            <a:chOff x="1071563" y="19778398"/>
            <a:chExt cx="13059891" cy="8827085"/>
          </a:xfrm>
        </p:grpSpPr>
        <p:sp>
          <p:nvSpPr>
            <p:cNvPr id="359" name="Text Box 2782"/>
            <p:cNvSpPr txBox="1">
              <a:spLocks noChangeArrowheads="1"/>
            </p:cNvSpPr>
            <p:nvPr/>
          </p:nvSpPr>
          <p:spPr bwMode="auto">
            <a:xfrm>
              <a:off x="1300163" y="23954862"/>
              <a:ext cx="5126435" cy="4650621"/>
            </a:xfrm>
            <a:prstGeom prst="rect">
              <a:avLst/>
            </a:prstGeom>
            <a:noFill/>
            <a:ln w="9525">
              <a:noFill/>
              <a:miter lim="800000"/>
              <a:headEnd/>
              <a:tailEnd/>
            </a:ln>
          </p:spPr>
          <p:txBody>
            <a:bodyPr wrap="square" lIns="94604" tIns="47302" rIns="94604" bIns="47302">
              <a:spAutoFit/>
            </a:bodyPr>
            <a:lstStyle/>
            <a:p>
              <a:pPr defTabSz="812800">
                <a:spcAft>
                  <a:spcPts val="625"/>
                </a:spcAft>
              </a:pPr>
              <a:endParaRPr lang="en-US" sz="3300" i="1" dirty="0">
                <a:solidFill>
                  <a:srgbClr val="003366"/>
                </a:solidFill>
                <a:latin typeface="Arial" charset="0"/>
              </a:endParaRPr>
            </a:p>
            <a:p>
              <a:pPr defTabSz="812800">
                <a:spcBef>
                  <a:spcPts val="1238"/>
                </a:spcBef>
                <a:buClr>
                  <a:srgbClr val="700000"/>
                </a:buClr>
                <a:buFont typeface="Wingdings" pitchFamily="2" charset="2"/>
                <a:buChar char="§"/>
              </a:pPr>
              <a:r>
                <a:rPr lang="en-US" sz="2900" dirty="0">
                  <a:solidFill>
                    <a:srgbClr val="003366"/>
                  </a:solidFill>
                  <a:latin typeface="Arial" charset="0"/>
                </a:rPr>
                <a:t> </a:t>
              </a:r>
              <a:r>
                <a:rPr lang="en-US" sz="3100" dirty="0">
                  <a:solidFill>
                    <a:srgbClr val="003366"/>
                  </a:solidFill>
                  <a:latin typeface="Arial" charset="0"/>
                </a:rPr>
                <a:t>After a step feeding start-up during 213 days the reactor was operated in continuous </a:t>
              </a:r>
              <a:r>
                <a:rPr lang="en-GB" sz="3100" dirty="0">
                  <a:solidFill>
                    <a:srgbClr val="003366"/>
                  </a:solidFill>
                  <a:latin typeface="Arial" charset="0"/>
                </a:rPr>
                <a:t>with organic loading rates from 5 to 31 kg COD m</a:t>
              </a:r>
              <a:r>
                <a:rPr lang="en-GB" sz="3100" baseline="30000" dirty="0">
                  <a:solidFill>
                    <a:srgbClr val="003366"/>
                  </a:solidFill>
                  <a:latin typeface="Arial" charset="0"/>
                </a:rPr>
                <a:t>-3 </a:t>
              </a:r>
              <a:r>
                <a:rPr lang="en-GB" sz="3100" dirty="0">
                  <a:solidFill>
                    <a:srgbClr val="003366"/>
                  </a:solidFill>
                  <a:latin typeface="Arial" charset="0"/>
                </a:rPr>
                <a:t>day</a:t>
              </a:r>
              <a:r>
                <a:rPr lang="en-GB" sz="3100" baseline="30000" dirty="0">
                  <a:solidFill>
                    <a:srgbClr val="003366"/>
                  </a:solidFill>
                  <a:latin typeface="Arial" charset="0"/>
                </a:rPr>
                <a:t>-1</a:t>
              </a:r>
              <a:r>
                <a:rPr lang="en-GB" sz="3100" dirty="0">
                  <a:solidFill>
                    <a:srgbClr val="003366"/>
                  </a:solidFill>
                  <a:latin typeface="Arial" charset="0"/>
                </a:rPr>
                <a:t> (</a:t>
              </a:r>
              <a:r>
                <a:rPr lang="en-GB" sz="3100" dirty="0" err="1">
                  <a:solidFill>
                    <a:srgbClr val="003366"/>
                  </a:solidFill>
                  <a:latin typeface="Arial" charset="0"/>
                </a:rPr>
                <a:t>Cavaleiro</a:t>
              </a:r>
              <a:r>
                <a:rPr lang="en-GB" sz="3100" dirty="0">
                  <a:solidFill>
                    <a:srgbClr val="003366"/>
                  </a:solidFill>
                  <a:latin typeface="Arial" charset="0"/>
                </a:rPr>
                <a:t> et al., 2009)</a:t>
              </a:r>
              <a:r>
                <a:rPr lang="pt-PT" sz="3100" dirty="0">
                  <a:solidFill>
                    <a:srgbClr val="003366"/>
                  </a:solidFill>
                  <a:latin typeface="Arial" charset="0"/>
                </a:rPr>
                <a:t> </a:t>
              </a:r>
              <a:endParaRPr lang="en-US" sz="3100" dirty="0">
                <a:solidFill>
                  <a:srgbClr val="003366"/>
                </a:solidFill>
                <a:latin typeface="Arial" charset="0"/>
              </a:endParaRPr>
            </a:p>
            <a:p>
              <a:pPr defTabSz="812800">
                <a:buClr>
                  <a:srgbClr val="700000"/>
                </a:buClr>
                <a:buFont typeface="Wingdings" pitchFamily="2" charset="2"/>
                <a:buChar char="§"/>
              </a:pPr>
              <a:endParaRPr lang="pt-PT" sz="3100" dirty="0">
                <a:solidFill>
                  <a:srgbClr val="003366"/>
                </a:solidFill>
                <a:latin typeface="Arial" charset="0"/>
              </a:endParaRPr>
            </a:p>
          </p:txBody>
        </p:sp>
        <p:sp>
          <p:nvSpPr>
            <p:cNvPr id="360" name="Text Box 2780"/>
            <p:cNvSpPr txBox="1">
              <a:spLocks noChangeArrowheads="1"/>
            </p:cNvSpPr>
            <p:nvPr/>
          </p:nvSpPr>
          <p:spPr bwMode="auto">
            <a:xfrm>
              <a:off x="1714501" y="20662635"/>
              <a:ext cx="5792217" cy="1757521"/>
            </a:xfrm>
            <a:prstGeom prst="rect">
              <a:avLst/>
            </a:prstGeom>
            <a:noFill/>
            <a:ln w="9525">
              <a:noFill/>
              <a:miter lim="800000"/>
              <a:headEnd/>
              <a:tailEnd/>
            </a:ln>
          </p:spPr>
          <p:txBody>
            <a:bodyPr wrap="square" lIns="94604" tIns="47302" rIns="94604" bIns="47302">
              <a:spAutoFit/>
            </a:bodyPr>
            <a:lstStyle/>
            <a:p>
              <a:pPr defTabSz="812800"/>
              <a:r>
                <a:rPr lang="en-US" sz="2700" b="1" dirty="0">
                  <a:solidFill>
                    <a:srgbClr val="003366"/>
                  </a:solidFill>
                  <a:latin typeface="Arial" charset="0"/>
                </a:rPr>
                <a:t>INOCULUM:</a:t>
              </a:r>
              <a:endParaRPr lang="en-US" sz="2700" dirty="0">
                <a:solidFill>
                  <a:srgbClr val="003366"/>
                </a:solidFill>
                <a:latin typeface="Arial" charset="0"/>
              </a:endParaRPr>
            </a:p>
            <a:p>
              <a:pPr defTabSz="812800">
                <a:buClr>
                  <a:srgbClr val="700000"/>
                </a:buClr>
                <a:buFont typeface="Wingdings" pitchFamily="2" charset="2"/>
                <a:buChar char="§"/>
              </a:pPr>
              <a:r>
                <a:rPr lang="en-US" sz="2700" dirty="0">
                  <a:solidFill>
                    <a:srgbClr val="003366"/>
                  </a:solidFill>
                  <a:latin typeface="Arial" charset="0"/>
                </a:rPr>
                <a:t> Suspended biomass from a municipal anaerobic sludge digester</a:t>
              </a:r>
            </a:p>
            <a:p>
              <a:pPr defTabSz="812800">
                <a:buClr>
                  <a:srgbClr val="700000"/>
                </a:buClr>
                <a:buFont typeface="Wingdings" pitchFamily="2" charset="2"/>
                <a:buChar char="§"/>
              </a:pPr>
              <a:r>
                <a:rPr lang="en-US" sz="2700" dirty="0">
                  <a:solidFill>
                    <a:srgbClr val="003366"/>
                  </a:solidFill>
                  <a:latin typeface="Arial" charset="0"/>
                </a:rPr>
                <a:t> Acclimated to fat</a:t>
              </a:r>
              <a:endParaRPr lang="pt-PT" sz="2700" dirty="0">
                <a:solidFill>
                  <a:srgbClr val="003366"/>
                </a:solidFill>
                <a:latin typeface="Arial" charset="0"/>
              </a:endParaRPr>
            </a:p>
          </p:txBody>
        </p:sp>
        <p:sp>
          <p:nvSpPr>
            <p:cNvPr id="361" name="Text Box 463"/>
            <p:cNvSpPr txBox="1">
              <a:spLocks noChangeArrowheads="1"/>
            </p:cNvSpPr>
            <p:nvPr/>
          </p:nvSpPr>
          <p:spPr bwMode="auto">
            <a:xfrm>
              <a:off x="7218686" y="27876469"/>
              <a:ext cx="4811713" cy="456186"/>
            </a:xfrm>
            <a:prstGeom prst="rect">
              <a:avLst/>
            </a:prstGeom>
            <a:noFill/>
            <a:ln w="9525">
              <a:noFill/>
              <a:miter lim="800000"/>
              <a:headEnd/>
              <a:tailEnd/>
            </a:ln>
          </p:spPr>
          <p:txBody>
            <a:bodyPr lIns="86014" tIns="43007" rIns="86014" bIns="43007">
              <a:spAutoFit/>
            </a:bodyPr>
            <a:lstStyle/>
            <a:p>
              <a:pPr defTabSz="812800"/>
              <a:r>
                <a:rPr lang="en-US" sz="2400" b="1" dirty="0">
                  <a:latin typeface="Arial" charset="0"/>
                </a:rPr>
                <a:t>Figure 1. </a:t>
              </a:r>
              <a:r>
                <a:rPr lang="en-US" sz="2400" dirty="0">
                  <a:latin typeface="Arial" charset="0"/>
                </a:rPr>
                <a:t>Experimental set-up</a:t>
              </a:r>
            </a:p>
          </p:txBody>
        </p:sp>
        <p:sp>
          <p:nvSpPr>
            <p:cNvPr id="362" name="Text Box 2782"/>
            <p:cNvSpPr txBox="1">
              <a:spLocks noChangeArrowheads="1"/>
            </p:cNvSpPr>
            <p:nvPr/>
          </p:nvSpPr>
          <p:spPr bwMode="auto">
            <a:xfrm>
              <a:off x="1714500" y="22932760"/>
              <a:ext cx="5151438" cy="1328738"/>
            </a:xfrm>
            <a:prstGeom prst="rect">
              <a:avLst/>
            </a:prstGeom>
            <a:noFill/>
            <a:ln w="9525">
              <a:noFill/>
              <a:miter lim="800000"/>
              <a:headEnd/>
              <a:tailEnd/>
            </a:ln>
          </p:spPr>
          <p:txBody>
            <a:bodyPr lIns="94604" tIns="47302" rIns="94604" bIns="47302">
              <a:spAutoFit/>
            </a:bodyPr>
            <a:lstStyle/>
            <a:p>
              <a:pPr defTabSz="812800"/>
              <a:r>
                <a:rPr lang="en-US" sz="2700" b="1">
                  <a:solidFill>
                    <a:srgbClr val="003366"/>
                  </a:solidFill>
                  <a:latin typeface="Arial" charset="0"/>
                </a:rPr>
                <a:t>FEED:</a:t>
              </a:r>
              <a:endParaRPr lang="en-US" sz="2700">
                <a:solidFill>
                  <a:srgbClr val="003366"/>
                </a:solidFill>
                <a:latin typeface="Arial" charset="0"/>
              </a:endParaRPr>
            </a:p>
            <a:p>
              <a:pPr defTabSz="812800">
                <a:buClr>
                  <a:srgbClr val="700000"/>
                </a:buClr>
                <a:buFont typeface="Wingdings" pitchFamily="2" charset="2"/>
                <a:buChar char="§"/>
              </a:pPr>
              <a:r>
                <a:rPr lang="en-US" sz="2700">
                  <a:solidFill>
                    <a:srgbClr val="003366"/>
                  </a:solidFill>
                  <a:latin typeface="Arial" charset="0"/>
                </a:rPr>
                <a:t> 50 % COD-sodium oleate</a:t>
              </a:r>
            </a:p>
            <a:p>
              <a:pPr defTabSz="812800">
                <a:buClr>
                  <a:srgbClr val="700000"/>
                </a:buClr>
                <a:buFont typeface="Wingdings" pitchFamily="2" charset="2"/>
                <a:buChar char="§"/>
              </a:pPr>
              <a:r>
                <a:rPr lang="en-US" sz="2700">
                  <a:solidFill>
                    <a:srgbClr val="003366"/>
                  </a:solidFill>
                  <a:latin typeface="Arial" charset="0"/>
                </a:rPr>
                <a:t> 50 % COD-skim milk</a:t>
              </a:r>
            </a:p>
          </p:txBody>
        </p:sp>
        <p:sp>
          <p:nvSpPr>
            <p:cNvPr id="363" name="AutoShape 6222"/>
            <p:cNvSpPr>
              <a:spLocks noChangeArrowheads="1"/>
            </p:cNvSpPr>
            <p:nvPr/>
          </p:nvSpPr>
          <p:spPr bwMode="auto">
            <a:xfrm>
              <a:off x="1071563" y="20026048"/>
              <a:ext cx="12699851" cy="8467725"/>
            </a:xfrm>
            <a:prstGeom prst="roundRect">
              <a:avLst>
                <a:gd name="adj" fmla="val 4569"/>
              </a:avLst>
            </a:prstGeom>
            <a:noFill/>
            <a:ln w="28575">
              <a:solidFill>
                <a:srgbClr val="336699"/>
              </a:solidFill>
              <a:round/>
              <a:headEnd/>
              <a:tailEnd/>
            </a:ln>
          </p:spPr>
          <p:txBody>
            <a:bodyPr wrap="none" lIns="94604" tIns="47302" rIns="94604" bIns="47302" anchor="ctr"/>
            <a:lstStyle/>
            <a:p>
              <a:pPr algn="ctr" defTabSz="812800"/>
              <a:endParaRPr lang="en-US" sz="1700">
                <a:latin typeface="Arial" charset="0"/>
              </a:endParaRPr>
            </a:p>
          </p:txBody>
        </p:sp>
        <p:sp>
          <p:nvSpPr>
            <p:cNvPr id="364" name="Text Box 2787"/>
            <p:cNvSpPr txBox="1">
              <a:spLocks noChangeArrowheads="1"/>
            </p:cNvSpPr>
            <p:nvPr/>
          </p:nvSpPr>
          <p:spPr bwMode="auto">
            <a:xfrm>
              <a:off x="7289652" y="19778398"/>
              <a:ext cx="6481762" cy="658812"/>
            </a:xfrm>
            <a:prstGeom prst="rect">
              <a:avLst/>
            </a:prstGeom>
            <a:solidFill>
              <a:srgbClr val="990033"/>
            </a:solidFill>
            <a:ln w="9525" algn="ctr">
              <a:solidFill>
                <a:srgbClr val="A50021"/>
              </a:solidFill>
              <a:miter lim="800000"/>
              <a:headEnd/>
              <a:tailEnd/>
            </a:ln>
            <a:effectLst/>
          </p:spPr>
          <p:txBody>
            <a:bodyPr lIns="86014" tIns="43007" rIns="86014" bIns="43007">
              <a:spAutoFit/>
            </a:bodyPr>
            <a:lstStyle/>
            <a:p>
              <a:pPr algn="r" defTabSz="812800"/>
              <a:r>
                <a:rPr lang="en-US" sz="3700" b="1" dirty="0">
                  <a:solidFill>
                    <a:schemeClr val="bg1"/>
                  </a:solidFill>
                  <a:latin typeface="Arial" charset="0"/>
                </a:rPr>
                <a:t> OPERATING CONDITIONS </a:t>
              </a:r>
            </a:p>
          </p:txBody>
        </p:sp>
        <p:grpSp>
          <p:nvGrpSpPr>
            <p:cNvPr id="365" name="Group 172"/>
            <p:cNvGrpSpPr>
              <a:grpSpLocks noChangeAspect="1"/>
            </p:cNvGrpSpPr>
            <p:nvPr/>
          </p:nvGrpSpPr>
          <p:grpSpPr bwMode="auto">
            <a:xfrm>
              <a:off x="6447954" y="20714502"/>
              <a:ext cx="7683500" cy="7194550"/>
              <a:chOff x="3377" y="10523"/>
              <a:chExt cx="4570" cy="4456"/>
            </a:xfrm>
          </p:grpSpPr>
          <p:sp>
            <p:nvSpPr>
              <p:cNvPr id="366" name="AutoShape 173"/>
              <p:cNvSpPr>
                <a:spLocks noChangeAspect="1" noChangeArrowheads="1" noTextEdit="1"/>
              </p:cNvSpPr>
              <p:nvPr/>
            </p:nvSpPr>
            <p:spPr bwMode="auto">
              <a:xfrm>
                <a:off x="3377" y="10523"/>
                <a:ext cx="4486" cy="4354"/>
              </a:xfrm>
              <a:prstGeom prst="rect">
                <a:avLst/>
              </a:prstGeom>
              <a:noFill/>
              <a:ln w="9525">
                <a:noFill/>
                <a:miter lim="800000"/>
                <a:headEnd/>
                <a:tailEnd/>
              </a:ln>
            </p:spPr>
            <p:txBody>
              <a:bodyPr/>
              <a:lstStyle/>
              <a:p>
                <a:endParaRPr lang="pt-PT"/>
              </a:p>
            </p:txBody>
          </p:sp>
          <p:sp>
            <p:nvSpPr>
              <p:cNvPr id="367" name="Rectangle 174"/>
              <p:cNvSpPr>
                <a:spLocks noChangeArrowheads="1"/>
              </p:cNvSpPr>
              <p:nvPr/>
            </p:nvSpPr>
            <p:spPr bwMode="auto">
              <a:xfrm>
                <a:off x="3377" y="10525"/>
                <a:ext cx="43" cy="217"/>
              </a:xfrm>
              <a:prstGeom prst="rect">
                <a:avLst/>
              </a:prstGeom>
              <a:noFill/>
              <a:ln w="9525">
                <a:noFill/>
                <a:miter lim="800000"/>
                <a:headEnd/>
                <a:tailEnd/>
              </a:ln>
            </p:spPr>
            <p:txBody>
              <a:bodyPr wrap="none" lIns="0" tIns="0" rIns="0" bIns="0">
                <a:spAutoFit/>
              </a:bodyPr>
              <a:lstStyle/>
              <a:p>
                <a:pPr defTabSz="812800"/>
                <a:r>
                  <a:rPr lang="bg-BG" sz="2300">
                    <a:solidFill>
                      <a:srgbClr val="000000"/>
                    </a:solidFill>
                  </a:rPr>
                  <a:t> </a:t>
                </a:r>
                <a:endParaRPr lang="bg-BG"/>
              </a:p>
            </p:txBody>
          </p:sp>
          <p:sp>
            <p:nvSpPr>
              <p:cNvPr id="368" name="Rectangle 175"/>
              <p:cNvSpPr>
                <a:spLocks noChangeArrowheads="1"/>
              </p:cNvSpPr>
              <p:nvPr/>
            </p:nvSpPr>
            <p:spPr bwMode="auto">
              <a:xfrm>
                <a:off x="4252" y="13980"/>
                <a:ext cx="56" cy="174"/>
              </a:xfrm>
              <a:prstGeom prst="rect">
                <a:avLst/>
              </a:prstGeom>
              <a:noFill/>
              <a:ln w="12700" cap="rnd">
                <a:solidFill>
                  <a:srgbClr val="000000"/>
                </a:solidFill>
                <a:miter lim="800000"/>
                <a:headEnd/>
                <a:tailEnd/>
              </a:ln>
            </p:spPr>
            <p:txBody>
              <a:bodyPr/>
              <a:lstStyle/>
              <a:p>
                <a:endParaRPr lang="pt-PT"/>
              </a:p>
            </p:txBody>
          </p:sp>
          <p:sp>
            <p:nvSpPr>
              <p:cNvPr id="369" name="Rectangle 176"/>
              <p:cNvSpPr>
                <a:spLocks noChangeArrowheads="1"/>
              </p:cNvSpPr>
              <p:nvPr/>
            </p:nvSpPr>
            <p:spPr bwMode="auto">
              <a:xfrm>
                <a:off x="3476" y="13932"/>
                <a:ext cx="428" cy="214"/>
              </a:xfrm>
              <a:prstGeom prst="rect">
                <a:avLst/>
              </a:prstGeom>
              <a:noFill/>
              <a:ln w="12700" cap="rnd">
                <a:solidFill>
                  <a:srgbClr val="000000"/>
                </a:solidFill>
                <a:miter lim="800000"/>
                <a:headEnd/>
                <a:tailEnd/>
              </a:ln>
            </p:spPr>
            <p:txBody>
              <a:bodyPr/>
              <a:lstStyle/>
              <a:p>
                <a:endParaRPr lang="pt-PT"/>
              </a:p>
            </p:txBody>
          </p:sp>
          <p:grpSp>
            <p:nvGrpSpPr>
              <p:cNvPr id="370" name="Group 177"/>
              <p:cNvGrpSpPr>
                <a:grpSpLocks/>
              </p:cNvGrpSpPr>
              <p:nvPr/>
            </p:nvGrpSpPr>
            <p:grpSpPr bwMode="auto">
              <a:xfrm>
                <a:off x="3534" y="13991"/>
                <a:ext cx="95" cy="93"/>
                <a:chOff x="3534" y="13991"/>
                <a:chExt cx="95" cy="93"/>
              </a:xfrm>
            </p:grpSpPr>
            <p:sp>
              <p:nvSpPr>
                <p:cNvPr id="678" name="Oval 178"/>
                <p:cNvSpPr>
                  <a:spLocks noChangeArrowheads="1"/>
                </p:cNvSpPr>
                <p:nvPr/>
              </p:nvSpPr>
              <p:spPr bwMode="auto">
                <a:xfrm>
                  <a:off x="3534" y="13991"/>
                  <a:ext cx="95" cy="93"/>
                </a:xfrm>
                <a:prstGeom prst="ellipse">
                  <a:avLst/>
                </a:prstGeom>
                <a:solidFill>
                  <a:srgbClr val="99CCFF"/>
                </a:solidFill>
                <a:ln w="0">
                  <a:solidFill>
                    <a:srgbClr val="000000"/>
                  </a:solidFill>
                  <a:round/>
                  <a:headEnd/>
                  <a:tailEnd/>
                </a:ln>
              </p:spPr>
              <p:txBody>
                <a:bodyPr/>
                <a:lstStyle/>
                <a:p>
                  <a:endParaRPr lang="pt-PT"/>
                </a:p>
              </p:txBody>
            </p:sp>
            <p:sp>
              <p:nvSpPr>
                <p:cNvPr id="679" name="Oval 179"/>
                <p:cNvSpPr>
                  <a:spLocks noChangeArrowheads="1"/>
                </p:cNvSpPr>
                <p:nvPr/>
              </p:nvSpPr>
              <p:spPr bwMode="auto">
                <a:xfrm>
                  <a:off x="3534" y="13991"/>
                  <a:ext cx="95" cy="93"/>
                </a:xfrm>
                <a:prstGeom prst="ellipse">
                  <a:avLst/>
                </a:prstGeom>
                <a:noFill/>
                <a:ln w="12700" cap="rnd">
                  <a:solidFill>
                    <a:srgbClr val="003366"/>
                  </a:solidFill>
                  <a:round/>
                  <a:headEnd/>
                  <a:tailEnd/>
                </a:ln>
              </p:spPr>
              <p:txBody>
                <a:bodyPr/>
                <a:lstStyle/>
                <a:p>
                  <a:endParaRPr lang="pt-PT"/>
                </a:p>
              </p:txBody>
            </p:sp>
          </p:grpSp>
          <p:grpSp>
            <p:nvGrpSpPr>
              <p:cNvPr id="371" name="Group 180"/>
              <p:cNvGrpSpPr>
                <a:grpSpLocks/>
              </p:cNvGrpSpPr>
              <p:nvPr/>
            </p:nvGrpSpPr>
            <p:grpSpPr bwMode="auto">
              <a:xfrm>
                <a:off x="3700" y="13971"/>
                <a:ext cx="146" cy="55"/>
                <a:chOff x="3700" y="13971"/>
                <a:chExt cx="146" cy="55"/>
              </a:xfrm>
            </p:grpSpPr>
            <p:sp>
              <p:nvSpPr>
                <p:cNvPr id="676" name="Rectangle 181"/>
                <p:cNvSpPr>
                  <a:spLocks noChangeArrowheads="1"/>
                </p:cNvSpPr>
                <p:nvPr/>
              </p:nvSpPr>
              <p:spPr bwMode="auto">
                <a:xfrm>
                  <a:off x="3700" y="13971"/>
                  <a:ext cx="146" cy="55"/>
                </a:xfrm>
                <a:prstGeom prst="rect">
                  <a:avLst/>
                </a:prstGeom>
                <a:solidFill>
                  <a:srgbClr val="99CCFF"/>
                </a:solidFill>
                <a:ln w="9525">
                  <a:noFill/>
                  <a:miter lim="800000"/>
                  <a:headEnd/>
                  <a:tailEnd/>
                </a:ln>
              </p:spPr>
              <p:txBody>
                <a:bodyPr/>
                <a:lstStyle/>
                <a:p>
                  <a:endParaRPr lang="pt-PT"/>
                </a:p>
              </p:txBody>
            </p:sp>
            <p:sp>
              <p:nvSpPr>
                <p:cNvPr id="677" name="Rectangle 182"/>
                <p:cNvSpPr>
                  <a:spLocks noChangeArrowheads="1"/>
                </p:cNvSpPr>
                <p:nvPr/>
              </p:nvSpPr>
              <p:spPr bwMode="auto">
                <a:xfrm>
                  <a:off x="3700" y="13971"/>
                  <a:ext cx="146" cy="55"/>
                </a:xfrm>
                <a:prstGeom prst="rect">
                  <a:avLst/>
                </a:prstGeom>
                <a:noFill/>
                <a:ln w="12700" cap="rnd">
                  <a:solidFill>
                    <a:srgbClr val="003366"/>
                  </a:solidFill>
                  <a:miter lim="800000"/>
                  <a:headEnd/>
                  <a:tailEnd/>
                </a:ln>
              </p:spPr>
              <p:txBody>
                <a:bodyPr/>
                <a:lstStyle/>
                <a:p>
                  <a:endParaRPr lang="pt-PT"/>
                </a:p>
              </p:txBody>
            </p:sp>
          </p:grpSp>
          <p:sp>
            <p:nvSpPr>
              <p:cNvPr id="372" name="Rectangle 183"/>
              <p:cNvSpPr>
                <a:spLocks noChangeArrowheads="1"/>
              </p:cNvSpPr>
              <p:nvPr/>
            </p:nvSpPr>
            <p:spPr bwMode="auto">
              <a:xfrm>
                <a:off x="4133" y="13980"/>
                <a:ext cx="55" cy="174"/>
              </a:xfrm>
              <a:prstGeom prst="rect">
                <a:avLst/>
              </a:prstGeom>
              <a:noFill/>
              <a:ln w="12700" cap="rnd">
                <a:solidFill>
                  <a:srgbClr val="000000"/>
                </a:solidFill>
                <a:miter lim="800000"/>
                <a:headEnd/>
                <a:tailEnd/>
              </a:ln>
            </p:spPr>
            <p:txBody>
              <a:bodyPr/>
              <a:lstStyle/>
              <a:p>
                <a:endParaRPr lang="pt-PT"/>
              </a:p>
            </p:txBody>
          </p:sp>
          <p:grpSp>
            <p:nvGrpSpPr>
              <p:cNvPr id="373" name="Group 184"/>
              <p:cNvGrpSpPr>
                <a:grpSpLocks/>
              </p:cNvGrpSpPr>
              <p:nvPr/>
            </p:nvGrpSpPr>
            <p:grpSpPr bwMode="auto">
              <a:xfrm>
                <a:off x="3380" y="14146"/>
                <a:ext cx="992" cy="514"/>
                <a:chOff x="3380" y="14146"/>
                <a:chExt cx="992" cy="514"/>
              </a:xfrm>
            </p:grpSpPr>
            <p:sp>
              <p:nvSpPr>
                <p:cNvPr id="674" name="Rectangle 185"/>
                <p:cNvSpPr>
                  <a:spLocks noChangeArrowheads="1"/>
                </p:cNvSpPr>
                <p:nvPr/>
              </p:nvSpPr>
              <p:spPr bwMode="auto">
                <a:xfrm>
                  <a:off x="3380" y="14146"/>
                  <a:ext cx="992" cy="514"/>
                </a:xfrm>
                <a:prstGeom prst="rect">
                  <a:avLst/>
                </a:prstGeom>
                <a:solidFill>
                  <a:srgbClr val="FFFFFF"/>
                </a:solidFill>
                <a:ln w="9525">
                  <a:noFill/>
                  <a:miter lim="800000"/>
                  <a:headEnd/>
                  <a:tailEnd/>
                </a:ln>
              </p:spPr>
              <p:txBody>
                <a:bodyPr/>
                <a:lstStyle/>
                <a:p>
                  <a:endParaRPr lang="pt-PT"/>
                </a:p>
              </p:txBody>
            </p:sp>
            <p:sp>
              <p:nvSpPr>
                <p:cNvPr id="675" name="Rectangle 186"/>
                <p:cNvSpPr>
                  <a:spLocks noChangeArrowheads="1"/>
                </p:cNvSpPr>
                <p:nvPr/>
              </p:nvSpPr>
              <p:spPr bwMode="auto">
                <a:xfrm>
                  <a:off x="3380" y="14146"/>
                  <a:ext cx="992" cy="514"/>
                </a:xfrm>
                <a:prstGeom prst="rect">
                  <a:avLst/>
                </a:prstGeom>
                <a:noFill/>
                <a:ln w="12700" cap="rnd">
                  <a:solidFill>
                    <a:srgbClr val="000000"/>
                  </a:solidFill>
                  <a:miter lim="800000"/>
                  <a:headEnd/>
                  <a:tailEnd/>
                </a:ln>
              </p:spPr>
              <p:txBody>
                <a:bodyPr/>
                <a:lstStyle/>
                <a:p>
                  <a:endParaRPr lang="pt-PT"/>
                </a:p>
              </p:txBody>
            </p:sp>
          </p:grpSp>
          <p:sp>
            <p:nvSpPr>
              <p:cNvPr id="374" name="Freeform 187"/>
              <p:cNvSpPr>
                <a:spLocks noEditPoints="1"/>
              </p:cNvSpPr>
              <p:nvPr/>
            </p:nvSpPr>
            <p:spPr bwMode="auto">
              <a:xfrm>
                <a:off x="4273" y="13789"/>
                <a:ext cx="325" cy="43"/>
              </a:xfrm>
              <a:custGeom>
                <a:avLst/>
                <a:gdLst/>
                <a:ahLst/>
                <a:cxnLst>
                  <a:cxn ang="0">
                    <a:pos x="33" y="100"/>
                  </a:cxn>
                  <a:cxn ang="0">
                    <a:pos x="233" y="100"/>
                  </a:cxn>
                  <a:cxn ang="0">
                    <a:pos x="266" y="134"/>
                  </a:cxn>
                  <a:cxn ang="0">
                    <a:pos x="233" y="167"/>
                  </a:cxn>
                  <a:cxn ang="0">
                    <a:pos x="33" y="167"/>
                  </a:cxn>
                  <a:cxn ang="0">
                    <a:pos x="0" y="134"/>
                  </a:cxn>
                  <a:cxn ang="0">
                    <a:pos x="33" y="100"/>
                  </a:cxn>
                  <a:cxn ang="0">
                    <a:pos x="500" y="100"/>
                  </a:cxn>
                  <a:cxn ang="0">
                    <a:pos x="700" y="100"/>
                  </a:cxn>
                  <a:cxn ang="0">
                    <a:pos x="733" y="134"/>
                  </a:cxn>
                  <a:cxn ang="0">
                    <a:pos x="700" y="167"/>
                  </a:cxn>
                  <a:cxn ang="0">
                    <a:pos x="500" y="167"/>
                  </a:cxn>
                  <a:cxn ang="0">
                    <a:pos x="466" y="134"/>
                  </a:cxn>
                  <a:cxn ang="0">
                    <a:pos x="500" y="100"/>
                  </a:cxn>
                  <a:cxn ang="0">
                    <a:pos x="966" y="100"/>
                  </a:cxn>
                  <a:cxn ang="0">
                    <a:pos x="1166" y="100"/>
                  </a:cxn>
                  <a:cxn ang="0">
                    <a:pos x="1200" y="134"/>
                  </a:cxn>
                  <a:cxn ang="0">
                    <a:pos x="1166" y="167"/>
                  </a:cxn>
                  <a:cxn ang="0">
                    <a:pos x="966" y="167"/>
                  </a:cxn>
                  <a:cxn ang="0">
                    <a:pos x="933" y="134"/>
                  </a:cxn>
                  <a:cxn ang="0">
                    <a:pos x="966" y="100"/>
                  </a:cxn>
                  <a:cxn ang="0">
                    <a:pos x="1433" y="100"/>
                  </a:cxn>
                  <a:cxn ang="0">
                    <a:pos x="1633" y="100"/>
                  </a:cxn>
                  <a:cxn ang="0">
                    <a:pos x="1666" y="134"/>
                  </a:cxn>
                  <a:cxn ang="0">
                    <a:pos x="1633" y="167"/>
                  </a:cxn>
                  <a:cxn ang="0">
                    <a:pos x="1433" y="167"/>
                  </a:cxn>
                  <a:cxn ang="0">
                    <a:pos x="1400" y="134"/>
                  </a:cxn>
                  <a:cxn ang="0">
                    <a:pos x="1433" y="100"/>
                  </a:cxn>
                  <a:cxn ang="0">
                    <a:pos x="1733" y="134"/>
                  </a:cxn>
                  <a:cxn ang="0">
                    <a:pos x="1600" y="0"/>
                  </a:cxn>
                  <a:cxn ang="0">
                    <a:pos x="2000" y="134"/>
                  </a:cxn>
                  <a:cxn ang="0">
                    <a:pos x="1600" y="267"/>
                  </a:cxn>
                  <a:cxn ang="0">
                    <a:pos x="1733" y="134"/>
                  </a:cxn>
                </a:cxnLst>
                <a:rect l="0" t="0" r="r" b="b"/>
                <a:pathLst>
                  <a:path w="2000" h="267">
                    <a:moveTo>
                      <a:pt x="33" y="100"/>
                    </a:moveTo>
                    <a:lnTo>
                      <a:pt x="233" y="100"/>
                    </a:lnTo>
                    <a:cubicBezTo>
                      <a:pt x="252" y="100"/>
                      <a:pt x="266" y="115"/>
                      <a:pt x="266" y="134"/>
                    </a:cubicBezTo>
                    <a:cubicBezTo>
                      <a:pt x="266" y="152"/>
                      <a:pt x="252" y="167"/>
                      <a:pt x="233" y="167"/>
                    </a:cubicBezTo>
                    <a:lnTo>
                      <a:pt x="33" y="167"/>
                    </a:lnTo>
                    <a:cubicBezTo>
                      <a:pt x="15" y="167"/>
                      <a:pt x="0" y="152"/>
                      <a:pt x="0" y="134"/>
                    </a:cubicBezTo>
                    <a:cubicBezTo>
                      <a:pt x="0" y="115"/>
                      <a:pt x="15" y="100"/>
                      <a:pt x="33" y="100"/>
                    </a:cubicBezTo>
                    <a:close/>
                    <a:moveTo>
                      <a:pt x="500" y="100"/>
                    </a:moveTo>
                    <a:lnTo>
                      <a:pt x="700" y="100"/>
                    </a:lnTo>
                    <a:cubicBezTo>
                      <a:pt x="718" y="100"/>
                      <a:pt x="733" y="115"/>
                      <a:pt x="733" y="134"/>
                    </a:cubicBezTo>
                    <a:cubicBezTo>
                      <a:pt x="733" y="152"/>
                      <a:pt x="718" y="167"/>
                      <a:pt x="700" y="167"/>
                    </a:cubicBezTo>
                    <a:lnTo>
                      <a:pt x="500" y="167"/>
                    </a:lnTo>
                    <a:cubicBezTo>
                      <a:pt x="481" y="167"/>
                      <a:pt x="466" y="152"/>
                      <a:pt x="466" y="134"/>
                    </a:cubicBezTo>
                    <a:cubicBezTo>
                      <a:pt x="466" y="115"/>
                      <a:pt x="481" y="100"/>
                      <a:pt x="500" y="100"/>
                    </a:cubicBezTo>
                    <a:close/>
                    <a:moveTo>
                      <a:pt x="966" y="100"/>
                    </a:moveTo>
                    <a:lnTo>
                      <a:pt x="1166" y="100"/>
                    </a:lnTo>
                    <a:cubicBezTo>
                      <a:pt x="1185" y="100"/>
                      <a:pt x="1200" y="115"/>
                      <a:pt x="1200" y="134"/>
                    </a:cubicBezTo>
                    <a:cubicBezTo>
                      <a:pt x="1200" y="152"/>
                      <a:pt x="1185" y="167"/>
                      <a:pt x="1166" y="167"/>
                    </a:cubicBezTo>
                    <a:lnTo>
                      <a:pt x="966" y="167"/>
                    </a:lnTo>
                    <a:cubicBezTo>
                      <a:pt x="948" y="167"/>
                      <a:pt x="933" y="152"/>
                      <a:pt x="933" y="134"/>
                    </a:cubicBezTo>
                    <a:cubicBezTo>
                      <a:pt x="933" y="115"/>
                      <a:pt x="948" y="100"/>
                      <a:pt x="966" y="100"/>
                    </a:cubicBezTo>
                    <a:close/>
                    <a:moveTo>
                      <a:pt x="1433" y="100"/>
                    </a:moveTo>
                    <a:lnTo>
                      <a:pt x="1633" y="100"/>
                    </a:lnTo>
                    <a:cubicBezTo>
                      <a:pt x="1652" y="100"/>
                      <a:pt x="1666" y="115"/>
                      <a:pt x="1666" y="134"/>
                    </a:cubicBezTo>
                    <a:cubicBezTo>
                      <a:pt x="1666" y="152"/>
                      <a:pt x="1652" y="167"/>
                      <a:pt x="1633" y="167"/>
                    </a:cubicBezTo>
                    <a:lnTo>
                      <a:pt x="1433" y="167"/>
                    </a:lnTo>
                    <a:cubicBezTo>
                      <a:pt x="1415" y="167"/>
                      <a:pt x="1400" y="152"/>
                      <a:pt x="1400" y="134"/>
                    </a:cubicBezTo>
                    <a:cubicBezTo>
                      <a:pt x="1400" y="115"/>
                      <a:pt x="1415" y="100"/>
                      <a:pt x="1433" y="100"/>
                    </a:cubicBezTo>
                    <a:close/>
                    <a:moveTo>
                      <a:pt x="1733" y="134"/>
                    </a:moveTo>
                    <a:lnTo>
                      <a:pt x="1600" y="0"/>
                    </a:lnTo>
                    <a:lnTo>
                      <a:pt x="2000" y="134"/>
                    </a:lnTo>
                    <a:lnTo>
                      <a:pt x="1600" y="267"/>
                    </a:lnTo>
                    <a:lnTo>
                      <a:pt x="1733" y="134"/>
                    </a:lnTo>
                    <a:close/>
                  </a:path>
                </a:pathLst>
              </a:custGeom>
              <a:solidFill>
                <a:srgbClr val="000000"/>
              </a:solidFill>
              <a:ln w="1588" cap="flat">
                <a:solidFill>
                  <a:srgbClr val="000000"/>
                </a:solidFill>
                <a:prstDash val="solid"/>
                <a:bevel/>
                <a:headEnd/>
                <a:tailEnd/>
              </a:ln>
            </p:spPr>
            <p:txBody>
              <a:bodyPr/>
              <a:lstStyle/>
              <a:p>
                <a:endParaRPr lang="pt-PT"/>
              </a:p>
            </p:txBody>
          </p:sp>
          <p:sp>
            <p:nvSpPr>
              <p:cNvPr id="375" name="Freeform 188"/>
              <p:cNvSpPr>
                <a:spLocks noEditPoints="1"/>
              </p:cNvSpPr>
              <p:nvPr/>
            </p:nvSpPr>
            <p:spPr bwMode="auto">
              <a:xfrm>
                <a:off x="4257" y="13804"/>
                <a:ext cx="43" cy="382"/>
              </a:xfrm>
              <a:custGeom>
                <a:avLst/>
                <a:gdLst/>
                <a:ahLst/>
                <a:cxnLst>
                  <a:cxn ang="0">
                    <a:pos x="166" y="267"/>
                  </a:cxn>
                  <a:cxn ang="0">
                    <a:pos x="166" y="467"/>
                  </a:cxn>
                  <a:cxn ang="0">
                    <a:pos x="133" y="500"/>
                  </a:cxn>
                  <a:cxn ang="0">
                    <a:pos x="100" y="467"/>
                  </a:cxn>
                  <a:cxn ang="0">
                    <a:pos x="100" y="267"/>
                  </a:cxn>
                  <a:cxn ang="0">
                    <a:pos x="133" y="233"/>
                  </a:cxn>
                  <a:cxn ang="0">
                    <a:pos x="166" y="267"/>
                  </a:cxn>
                  <a:cxn ang="0">
                    <a:pos x="166" y="733"/>
                  </a:cxn>
                  <a:cxn ang="0">
                    <a:pos x="166" y="933"/>
                  </a:cxn>
                  <a:cxn ang="0">
                    <a:pos x="133" y="967"/>
                  </a:cxn>
                  <a:cxn ang="0">
                    <a:pos x="100" y="933"/>
                  </a:cxn>
                  <a:cxn ang="0">
                    <a:pos x="100" y="733"/>
                  </a:cxn>
                  <a:cxn ang="0">
                    <a:pos x="133" y="700"/>
                  </a:cxn>
                  <a:cxn ang="0">
                    <a:pos x="166" y="733"/>
                  </a:cxn>
                  <a:cxn ang="0">
                    <a:pos x="166" y="1200"/>
                  </a:cxn>
                  <a:cxn ang="0">
                    <a:pos x="166" y="1400"/>
                  </a:cxn>
                  <a:cxn ang="0">
                    <a:pos x="133" y="1433"/>
                  </a:cxn>
                  <a:cxn ang="0">
                    <a:pos x="100" y="1400"/>
                  </a:cxn>
                  <a:cxn ang="0">
                    <a:pos x="100" y="1200"/>
                  </a:cxn>
                  <a:cxn ang="0">
                    <a:pos x="133" y="1167"/>
                  </a:cxn>
                  <a:cxn ang="0">
                    <a:pos x="166" y="1200"/>
                  </a:cxn>
                  <a:cxn ang="0">
                    <a:pos x="166" y="1667"/>
                  </a:cxn>
                  <a:cxn ang="0">
                    <a:pos x="166" y="1867"/>
                  </a:cxn>
                  <a:cxn ang="0">
                    <a:pos x="133" y="1900"/>
                  </a:cxn>
                  <a:cxn ang="0">
                    <a:pos x="100" y="1867"/>
                  </a:cxn>
                  <a:cxn ang="0">
                    <a:pos x="100" y="1667"/>
                  </a:cxn>
                  <a:cxn ang="0">
                    <a:pos x="133" y="1633"/>
                  </a:cxn>
                  <a:cxn ang="0">
                    <a:pos x="166" y="1667"/>
                  </a:cxn>
                  <a:cxn ang="0">
                    <a:pos x="166" y="2133"/>
                  </a:cxn>
                  <a:cxn ang="0">
                    <a:pos x="166" y="2333"/>
                  </a:cxn>
                  <a:cxn ang="0">
                    <a:pos x="133" y="2367"/>
                  </a:cxn>
                  <a:cxn ang="0">
                    <a:pos x="100" y="2333"/>
                  </a:cxn>
                  <a:cxn ang="0">
                    <a:pos x="100" y="2133"/>
                  </a:cxn>
                  <a:cxn ang="0">
                    <a:pos x="133" y="2100"/>
                  </a:cxn>
                  <a:cxn ang="0">
                    <a:pos x="166" y="2133"/>
                  </a:cxn>
                  <a:cxn ang="0">
                    <a:pos x="133" y="267"/>
                  </a:cxn>
                  <a:cxn ang="0">
                    <a:pos x="0" y="400"/>
                  </a:cxn>
                  <a:cxn ang="0">
                    <a:pos x="133" y="0"/>
                  </a:cxn>
                  <a:cxn ang="0">
                    <a:pos x="266" y="400"/>
                  </a:cxn>
                  <a:cxn ang="0">
                    <a:pos x="133" y="267"/>
                  </a:cxn>
                </a:cxnLst>
                <a:rect l="0" t="0" r="r" b="b"/>
                <a:pathLst>
                  <a:path w="266" h="2367">
                    <a:moveTo>
                      <a:pt x="166" y="267"/>
                    </a:moveTo>
                    <a:lnTo>
                      <a:pt x="166" y="467"/>
                    </a:lnTo>
                    <a:cubicBezTo>
                      <a:pt x="166" y="485"/>
                      <a:pt x="152" y="500"/>
                      <a:pt x="133" y="500"/>
                    </a:cubicBezTo>
                    <a:cubicBezTo>
                      <a:pt x="115" y="500"/>
                      <a:pt x="100" y="485"/>
                      <a:pt x="100" y="467"/>
                    </a:cubicBezTo>
                    <a:lnTo>
                      <a:pt x="100" y="267"/>
                    </a:lnTo>
                    <a:cubicBezTo>
                      <a:pt x="100" y="248"/>
                      <a:pt x="115" y="233"/>
                      <a:pt x="133" y="233"/>
                    </a:cubicBezTo>
                    <a:cubicBezTo>
                      <a:pt x="152" y="233"/>
                      <a:pt x="166" y="248"/>
                      <a:pt x="166" y="267"/>
                    </a:cubicBezTo>
                    <a:close/>
                    <a:moveTo>
                      <a:pt x="166" y="733"/>
                    </a:moveTo>
                    <a:lnTo>
                      <a:pt x="166" y="933"/>
                    </a:lnTo>
                    <a:cubicBezTo>
                      <a:pt x="166" y="952"/>
                      <a:pt x="152" y="967"/>
                      <a:pt x="133" y="967"/>
                    </a:cubicBezTo>
                    <a:cubicBezTo>
                      <a:pt x="115" y="967"/>
                      <a:pt x="100" y="952"/>
                      <a:pt x="100" y="933"/>
                    </a:cubicBezTo>
                    <a:lnTo>
                      <a:pt x="100" y="733"/>
                    </a:lnTo>
                    <a:cubicBezTo>
                      <a:pt x="100" y="715"/>
                      <a:pt x="115" y="700"/>
                      <a:pt x="133" y="700"/>
                    </a:cubicBezTo>
                    <a:cubicBezTo>
                      <a:pt x="152" y="700"/>
                      <a:pt x="166" y="715"/>
                      <a:pt x="166" y="733"/>
                    </a:cubicBezTo>
                    <a:close/>
                    <a:moveTo>
                      <a:pt x="166" y="1200"/>
                    </a:moveTo>
                    <a:lnTo>
                      <a:pt x="166" y="1400"/>
                    </a:lnTo>
                    <a:cubicBezTo>
                      <a:pt x="166" y="1419"/>
                      <a:pt x="152" y="1433"/>
                      <a:pt x="133" y="1433"/>
                    </a:cubicBezTo>
                    <a:cubicBezTo>
                      <a:pt x="115" y="1433"/>
                      <a:pt x="100" y="1419"/>
                      <a:pt x="100" y="1400"/>
                    </a:cubicBezTo>
                    <a:lnTo>
                      <a:pt x="100" y="1200"/>
                    </a:lnTo>
                    <a:cubicBezTo>
                      <a:pt x="100" y="1182"/>
                      <a:pt x="115" y="1167"/>
                      <a:pt x="133" y="1167"/>
                    </a:cubicBezTo>
                    <a:cubicBezTo>
                      <a:pt x="152" y="1167"/>
                      <a:pt x="166" y="1182"/>
                      <a:pt x="166" y="1200"/>
                    </a:cubicBezTo>
                    <a:close/>
                    <a:moveTo>
                      <a:pt x="166" y="1667"/>
                    </a:moveTo>
                    <a:lnTo>
                      <a:pt x="166" y="1867"/>
                    </a:lnTo>
                    <a:cubicBezTo>
                      <a:pt x="166" y="1885"/>
                      <a:pt x="152" y="1900"/>
                      <a:pt x="133" y="1900"/>
                    </a:cubicBezTo>
                    <a:cubicBezTo>
                      <a:pt x="115" y="1900"/>
                      <a:pt x="100" y="1885"/>
                      <a:pt x="100" y="1867"/>
                    </a:cubicBezTo>
                    <a:lnTo>
                      <a:pt x="100" y="1667"/>
                    </a:lnTo>
                    <a:cubicBezTo>
                      <a:pt x="100" y="1648"/>
                      <a:pt x="115" y="1633"/>
                      <a:pt x="133" y="1633"/>
                    </a:cubicBezTo>
                    <a:cubicBezTo>
                      <a:pt x="152" y="1633"/>
                      <a:pt x="166" y="1648"/>
                      <a:pt x="166" y="1667"/>
                    </a:cubicBezTo>
                    <a:close/>
                    <a:moveTo>
                      <a:pt x="166" y="2133"/>
                    </a:moveTo>
                    <a:lnTo>
                      <a:pt x="166" y="2333"/>
                    </a:lnTo>
                    <a:cubicBezTo>
                      <a:pt x="166" y="2352"/>
                      <a:pt x="152" y="2367"/>
                      <a:pt x="133" y="2367"/>
                    </a:cubicBezTo>
                    <a:cubicBezTo>
                      <a:pt x="115" y="2367"/>
                      <a:pt x="100" y="2352"/>
                      <a:pt x="100" y="2333"/>
                    </a:cubicBezTo>
                    <a:lnTo>
                      <a:pt x="100" y="2133"/>
                    </a:lnTo>
                    <a:cubicBezTo>
                      <a:pt x="100" y="2115"/>
                      <a:pt x="115" y="2100"/>
                      <a:pt x="133" y="2100"/>
                    </a:cubicBezTo>
                    <a:cubicBezTo>
                      <a:pt x="152" y="2100"/>
                      <a:pt x="166" y="2115"/>
                      <a:pt x="166" y="2133"/>
                    </a:cubicBezTo>
                    <a:close/>
                    <a:moveTo>
                      <a:pt x="133" y="267"/>
                    </a:moveTo>
                    <a:lnTo>
                      <a:pt x="0" y="400"/>
                    </a:lnTo>
                    <a:lnTo>
                      <a:pt x="133" y="0"/>
                    </a:lnTo>
                    <a:lnTo>
                      <a:pt x="266" y="400"/>
                    </a:lnTo>
                    <a:lnTo>
                      <a:pt x="133" y="267"/>
                    </a:lnTo>
                    <a:close/>
                  </a:path>
                </a:pathLst>
              </a:custGeom>
              <a:solidFill>
                <a:srgbClr val="000000"/>
              </a:solidFill>
              <a:ln w="1588" cap="flat">
                <a:solidFill>
                  <a:srgbClr val="000000"/>
                </a:solidFill>
                <a:prstDash val="solid"/>
                <a:bevel/>
                <a:headEnd/>
                <a:tailEnd/>
              </a:ln>
            </p:spPr>
            <p:txBody>
              <a:bodyPr/>
              <a:lstStyle/>
              <a:p>
                <a:endParaRPr lang="pt-PT"/>
              </a:p>
            </p:txBody>
          </p:sp>
          <p:sp>
            <p:nvSpPr>
              <p:cNvPr id="376" name="Freeform 189"/>
              <p:cNvSpPr>
                <a:spLocks noEditPoints="1"/>
              </p:cNvSpPr>
              <p:nvPr/>
            </p:nvSpPr>
            <p:spPr bwMode="auto">
              <a:xfrm>
                <a:off x="4162" y="11337"/>
                <a:ext cx="441" cy="43"/>
              </a:xfrm>
              <a:custGeom>
                <a:avLst/>
                <a:gdLst/>
                <a:ahLst/>
                <a:cxnLst>
                  <a:cxn ang="0">
                    <a:pos x="267" y="100"/>
                  </a:cxn>
                  <a:cxn ang="0">
                    <a:pos x="734" y="100"/>
                  </a:cxn>
                  <a:cxn ang="0">
                    <a:pos x="767" y="133"/>
                  </a:cxn>
                  <a:cxn ang="0">
                    <a:pos x="734" y="167"/>
                  </a:cxn>
                  <a:cxn ang="0">
                    <a:pos x="267" y="167"/>
                  </a:cxn>
                  <a:cxn ang="0">
                    <a:pos x="234" y="133"/>
                  </a:cxn>
                  <a:cxn ang="0">
                    <a:pos x="267" y="100"/>
                  </a:cxn>
                  <a:cxn ang="0">
                    <a:pos x="1000" y="100"/>
                  </a:cxn>
                  <a:cxn ang="0">
                    <a:pos x="1001" y="100"/>
                  </a:cxn>
                  <a:cxn ang="0">
                    <a:pos x="1034" y="133"/>
                  </a:cxn>
                  <a:cxn ang="0">
                    <a:pos x="1001" y="167"/>
                  </a:cxn>
                  <a:cxn ang="0">
                    <a:pos x="1000" y="167"/>
                  </a:cxn>
                  <a:cxn ang="0">
                    <a:pos x="967" y="133"/>
                  </a:cxn>
                  <a:cxn ang="0">
                    <a:pos x="1000" y="100"/>
                  </a:cxn>
                  <a:cxn ang="0">
                    <a:pos x="1267" y="100"/>
                  </a:cxn>
                  <a:cxn ang="0">
                    <a:pos x="1734" y="100"/>
                  </a:cxn>
                  <a:cxn ang="0">
                    <a:pos x="1767" y="133"/>
                  </a:cxn>
                  <a:cxn ang="0">
                    <a:pos x="1734" y="167"/>
                  </a:cxn>
                  <a:cxn ang="0">
                    <a:pos x="1267" y="167"/>
                  </a:cxn>
                  <a:cxn ang="0">
                    <a:pos x="1234" y="133"/>
                  </a:cxn>
                  <a:cxn ang="0">
                    <a:pos x="1267" y="100"/>
                  </a:cxn>
                  <a:cxn ang="0">
                    <a:pos x="2001" y="100"/>
                  </a:cxn>
                  <a:cxn ang="0">
                    <a:pos x="2001" y="100"/>
                  </a:cxn>
                  <a:cxn ang="0">
                    <a:pos x="2034" y="133"/>
                  </a:cxn>
                  <a:cxn ang="0">
                    <a:pos x="2001" y="167"/>
                  </a:cxn>
                  <a:cxn ang="0">
                    <a:pos x="2001" y="167"/>
                  </a:cxn>
                  <a:cxn ang="0">
                    <a:pos x="1967" y="133"/>
                  </a:cxn>
                  <a:cxn ang="0">
                    <a:pos x="2001" y="100"/>
                  </a:cxn>
                  <a:cxn ang="0">
                    <a:pos x="2267" y="100"/>
                  </a:cxn>
                  <a:cxn ang="0">
                    <a:pos x="2684" y="100"/>
                  </a:cxn>
                  <a:cxn ang="0">
                    <a:pos x="2717" y="133"/>
                  </a:cxn>
                  <a:cxn ang="0">
                    <a:pos x="2684" y="167"/>
                  </a:cxn>
                  <a:cxn ang="0">
                    <a:pos x="2267" y="167"/>
                  </a:cxn>
                  <a:cxn ang="0">
                    <a:pos x="2234" y="133"/>
                  </a:cxn>
                  <a:cxn ang="0">
                    <a:pos x="2267" y="100"/>
                  </a:cxn>
                  <a:cxn ang="0">
                    <a:pos x="267" y="133"/>
                  </a:cxn>
                  <a:cxn ang="0">
                    <a:pos x="400" y="267"/>
                  </a:cxn>
                  <a:cxn ang="0">
                    <a:pos x="0" y="133"/>
                  </a:cxn>
                  <a:cxn ang="0">
                    <a:pos x="400" y="0"/>
                  </a:cxn>
                  <a:cxn ang="0">
                    <a:pos x="267" y="133"/>
                  </a:cxn>
                </a:cxnLst>
                <a:rect l="0" t="0" r="r" b="b"/>
                <a:pathLst>
                  <a:path w="2717" h="267">
                    <a:moveTo>
                      <a:pt x="267" y="100"/>
                    </a:moveTo>
                    <a:lnTo>
                      <a:pt x="734" y="100"/>
                    </a:lnTo>
                    <a:cubicBezTo>
                      <a:pt x="752" y="100"/>
                      <a:pt x="767" y="115"/>
                      <a:pt x="767" y="133"/>
                    </a:cubicBezTo>
                    <a:cubicBezTo>
                      <a:pt x="767" y="152"/>
                      <a:pt x="752" y="167"/>
                      <a:pt x="734" y="167"/>
                    </a:cubicBezTo>
                    <a:lnTo>
                      <a:pt x="267" y="167"/>
                    </a:lnTo>
                    <a:cubicBezTo>
                      <a:pt x="249" y="167"/>
                      <a:pt x="234" y="152"/>
                      <a:pt x="234" y="133"/>
                    </a:cubicBezTo>
                    <a:cubicBezTo>
                      <a:pt x="234" y="115"/>
                      <a:pt x="249" y="100"/>
                      <a:pt x="267" y="100"/>
                    </a:cubicBezTo>
                    <a:close/>
                    <a:moveTo>
                      <a:pt x="1000" y="100"/>
                    </a:moveTo>
                    <a:lnTo>
                      <a:pt x="1001" y="100"/>
                    </a:lnTo>
                    <a:cubicBezTo>
                      <a:pt x="1019" y="100"/>
                      <a:pt x="1034" y="115"/>
                      <a:pt x="1034" y="133"/>
                    </a:cubicBezTo>
                    <a:cubicBezTo>
                      <a:pt x="1034" y="152"/>
                      <a:pt x="1019" y="167"/>
                      <a:pt x="1001" y="167"/>
                    </a:cubicBezTo>
                    <a:lnTo>
                      <a:pt x="1000" y="167"/>
                    </a:lnTo>
                    <a:cubicBezTo>
                      <a:pt x="982" y="167"/>
                      <a:pt x="967" y="152"/>
                      <a:pt x="967" y="133"/>
                    </a:cubicBezTo>
                    <a:cubicBezTo>
                      <a:pt x="967" y="115"/>
                      <a:pt x="982" y="100"/>
                      <a:pt x="1000" y="100"/>
                    </a:cubicBezTo>
                    <a:close/>
                    <a:moveTo>
                      <a:pt x="1267" y="100"/>
                    </a:moveTo>
                    <a:lnTo>
                      <a:pt x="1734" y="100"/>
                    </a:lnTo>
                    <a:cubicBezTo>
                      <a:pt x="1752" y="100"/>
                      <a:pt x="1767" y="115"/>
                      <a:pt x="1767" y="133"/>
                    </a:cubicBezTo>
                    <a:cubicBezTo>
                      <a:pt x="1767" y="152"/>
                      <a:pt x="1752" y="167"/>
                      <a:pt x="1734" y="167"/>
                    </a:cubicBezTo>
                    <a:lnTo>
                      <a:pt x="1267" y="167"/>
                    </a:lnTo>
                    <a:cubicBezTo>
                      <a:pt x="1249" y="167"/>
                      <a:pt x="1234" y="152"/>
                      <a:pt x="1234" y="133"/>
                    </a:cubicBezTo>
                    <a:cubicBezTo>
                      <a:pt x="1234" y="115"/>
                      <a:pt x="1249" y="100"/>
                      <a:pt x="1267" y="100"/>
                    </a:cubicBezTo>
                    <a:close/>
                    <a:moveTo>
                      <a:pt x="2001" y="100"/>
                    </a:moveTo>
                    <a:lnTo>
                      <a:pt x="2001" y="100"/>
                    </a:lnTo>
                    <a:cubicBezTo>
                      <a:pt x="2019" y="100"/>
                      <a:pt x="2034" y="115"/>
                      <a:pt x="2034" y="133"/>
                    </a:cubicBezTo>
                    <a:cubicBezTo>
                      <a:pt x="2034" y="152"/>
                      <a:pt x="2019" y="167"/>
                      <a:pt x="2001" y="167"/>
                    </a:cubicBezTo>
                    <a:lnTo>
                      <a:pt x="2001" y="167"/>
                    </a:lnTo>
                    <a:cubicBezTo>
                      <a:pt x="1982" y="167"/>
                      <a:pt x="1967" y="152"/>
                      <a:pt x="1967" y="133"/>
                    </a:cubicBezTo>
                    <a:cubicBezTo>
                      <a:pt x="1967" y="115"/>
                      <a:pt x="1982" y="100"/>
                      <a:pt x="2001" y="100"/>
                    </a:cubicBezTo>
                    <a:close/>
                    <a:moveTo>
                      <a:pt x="2267" y="100"/>
                    </a:moveTo>
                    <a:lnTo>
                      <a:pt x="2684" y="100"/>
                    </a:lnTo>
                    <a:cubicBezTo>
                      <a:pt x="2702" y="100"/>
                      <a:pt x="2717" y="115"/>
                      <a:pt x="2717" y="133"/>
                    </a:cubicBezTo>
                    <a:cubicBezTo>
                      <a:pt x="2717" y="152"/>
                      <a:pt x="2702" y="167"/>
                      <a:pt x="2684" y="167"/>
                    </a:cubicBezTo>
                    <a:lnTo>
                      <a:pt x="2267" y="167"/>
                    </a:lnTo>
                    <a:cubicBezTo>
                      <a:pt x="2249" y="167"/>
                      <a:pt x="2234" y="152"/>
                      <a:pt x="2234" y="133"/>
                    </a:cubicBezTo>
                    <a:cubicBezTo>
                      <a:pt x="2234" y="115"/>
                      <a:pt x="2249" y="100"/>
                      <a:pt x="2267" y="100"/>
                    </a:cubicBezTo>
                    <a:close/>
                    <a:moveTo>
                      <a:pt x="267" y="133"/>
                    </a:moveTo>
                    <a:lnTo>
                      <a:pt x="400" y="267"/>
                    </a:lnTo>
                    <a:lnTo>
                      <a:pt x="0" y="133"/>
                    </a:lnTo>
                    <a:lnTo>
                      <a:pt x="400" y="0"/>
                    </a:lnTo>
                    <a:lnTo>
                      <a:pt x="267" y="133"/>
                    </a:lnTo>
                    <a:close/>
                  </a:path>
                </a:pathLst>
              </a:custGeom>
              <a:solidFill>
                <a:srgbClr val="000000"/>
              </a:solidFill>
              <a:ln w="1588" cap="flat">
                <a:solidFill>
                  <a:srgbClr val="000000"/>
                </a:solidFill>
                <a:prstDash val="solid"/>
                <a:bevel/>
                <a:headEnd/>
                <a:tailEnd/>
              </a:ln>
            </p:spPr>
            <p:txBody>
              <a:bodyPr/>
              <a:lstStyle/>
              <a:p>
                <a:endParaRPr lang="pt-PT"/>
              </a:p>
            </p:txBody>
          </p:sp>
          <p:sp>
            <p:nvSpPr>
              <p:cNvPr id="377" name="Freeform 190"/>
              <p:cNvSpPr>
                <a:spLocks noEditPoints="1"/>
              </p:cNvSpPr>
              <p:nvPr/>
            </p:nvSpPr>
            <p:spPr bwMode="auto">
              <a:xfrm>
                <a:off x="4141" y="11353"/>
                <a:ext cx="43" cy="2877"/>
              </a:xfrm>
              <a:custGeom>
                <a:avLst/>
                <a:gdLst/>
                <a:ahLst/>
                <a:cxnLst>
                  <a:cxn ang="0">
                    <a:pos x="100" y="500"/>
                  </a:cxn>
                  <a:cxn ang="0">
                    <a:pos x="167" y="767"/>
                  </a:cxn>
                  <a:cxn ang="0">
                    <a:pos x="100" y="767"/>
                  </a:cxn>
                  <a:cxn ang="0">
                    <a:pos x="167" y="1500"/>
                  </a:cxn>
                  <a:cxn ang="0">
                    <a:pos x="133" y="1000"/>
                  </a:cxn>
                  <a:cxn ang="0">
                    <a:pos x="133" y="1800"/>
                  </a:cxn>
                  <a:cxn ang="0">
                    <a:pos x="167" y="1767"/>
                  </a:cxn>
                  <a:cxn ang="0">
                    <a:pos x="100" y="2500"/>
                  </a:cxn>
                  <a:cxn ang="0">
                    <a:pos x="167" y="2767"/>
                  </a:cxn>
                  <a:cxn ang="0">
                    <a:pos x="100" y="2767"/>
                  </a:cxn>
                  <a:cxn ang="0">
                    <a:pos x="167" y="3500"/>
                  </a:cxn>
                  <a:cxn ang="0">
                    <a:pos x="133" y="3000"/>
                  </a:cxn>
                  <a:cxn ang="0">
                    <a:pos x="133" y="3800"/>
                  </a:cxn>
                  <a:cxn ang="0">
                    <a:pos x="167" y="3767"/>
                  </a:cxn>
                  <a:cxn ang="0">
                    <a:pos x="100" y="4500"/>
                  </a:cxn>
                  <a:cxn ang="0">
                    <a:pos x="167" y="4767"/>
                  </a:cxn>
                  <a:cxn ang="0">
                    <a:pos x="100" y="4767"/>
                  </a:cxn>
                  <a:cxn ang="0">
                    <a:pos x="167" y="5500"/>
                  </a:cxn>
                  <a:cxn ang="0">
                    <a:pos x="133" y="5000"/>
                  </a:cxn>
                  <a:cxn ang="0">
                    <a:pos x="133" y="5801"/>
                  </a:cxn>
                  <a:cxn ang="0">
                    <a:pos x="167" y="5767"/>
                  </a:cxn>
                  <a:cxn ang="0">
                    <a:pos x="100" y="6501"/>
                  </a:cxn>
                  <a:cxn ang="0">
                    <a:pos x="167" y="6767"/>
                  </a:cxn>
                  <a:cxn ang="0">
                    <a:pos x="100" y="6767"/>
                  </a:cxn>
                  <a:cxn ang="0">
                    <a:pos x="167" y="7501"/>
                  </a:cxn>
                  <a:cxn ang="0">
                    <a:pos x="133" y="7001"/>
                  </a:cxn>
                  <a:cxn ang="0">
                    <a:pos x="133" y="7801"/>
                  </a:cxn>
                  <a:cxn ang="0">
                    <a:pos x="167" y="7767"/>
                  </a:cxn>
                  <a:cxn ang="0">
                    <a:pos x="100" y="8501"/>
                  </a:cxn>
                  <a:cxn ang="0">
                    <a:pos x="167" y="8767"/>
                  </a:cxn>
                  <a:cxn ang="0">
                    <a:pos x="100" y="8767"/>
                  </a:cxn>
                  <a:cxn ang="0">
                    <a:pos x="167" y="9501"/>
                  </a:cxn>
                  <a:cxn ang="0">
                    <a:pos x="133" y="9001"/>
                  </a:cxn>
                  <a:cxn ang="0">
                    <a:pos x="133" y="9801"/>
                  </a:cxn>
                  <a:cxn ang="0">
                    <a:pos x="167" y="9767"/>
                  </a:cxn>
                  <a:cxn ang="0">
                    <a:pos x="100" y="10501"/>
                  </a:cxn>
                  <a:cxn ang="0">
                    <a:pos x="167" y="10767"/>
                  </a:cxn>
                  <a:cxn ang="0">
                    <a:pos x="100" y="10767"/>
                  </a:cxn>
                  <a:cxn ang="0">
                    <a:pos x="167" y="11501"/>
                  </a:cxn>
                  <a:cxn ang="0">
                    <a:pos x="133" y="11001"/>
                  </a:cxn>
                  <a:cxn ang="0">
                    <a:pos x="133" y="11801"/>
                  </a:cxn>
                  <a:cxn ang="0">
                    <a:pos x="167" y="11768"/>
                  </a:cxn>
                  <a:cxn ang="0">
                    <a:pos x="100" y="12501"/>
                  </a:cxn>
                  <a:cxn ang="0">
                    <a:pos x="167" y="12768"/>
                  </a:cxn>
                  <a:cxn ang="0">
                    <a:pos x="100" y="12768"/>
                  </a:cxn>
                  <a:cxn ang="0">
                    <a:pos x="167" y="13501"/>
                  </a:cxn>
                  <a:cxn ang="0">
                    <a:pos x="133" y="13001"/>
                  </a:cxn>
                  <a:cxn ang="0">
                    <a:pos x="133" y="13801"/>
                  </a:cxn>
                  <a:cxn ang="0">
                    <a:pos x="167" y="13768"/>
                  </a:cxn>
                  <a:cxn ang="0">
                    <a:pos x="100" y="14501"/>
                  </a:cxn>
                  <a:cxn ang="0">
                    <a:pos x="167" y="14768"/>
                  </a:cxn>
                  <a:cxn ang="0">
                    <a:pos x="100" y="14768"/>
                  </a:cxn>
                  <a:cxn ang="0">
                    <a:pos x="167" y="15501"/>
                  </a:cxn>
                  <a:cxn ang="0">
                    <a:pos x="133" y="15001"/>
                  </a:cxn>
                  <a:cxn ang="0">
                    <a:pos x="133" y="15801"/>
                  </a:cxn>
                  <a:cxn ang="0">
                    <a:pos x="167" y="15768"/>
                  </a:cxn>
                  <a:cxn ang="0">
                    <a:pos x="100" y="16501"/>
                  </a:cxn>
                  <a:cxn ang="0">
                    <a:pos x="167" y="16768"/>
                  </a:cxn>
                  <a:cxn ang="0">
                    <a:pos x="100" y="16768"/>
                  </a:cxn>
                  <a:cxn ang="0">
                    <a:pos x="167" y="17501"/>
                  </a:cxn>
                  <a:cxn ang="0">
                    <a:pos x="133" y="17001"/>
                  </a:cxn>
                  <a:cxn ang="0">
                    <a:pos x="133" y="17783"/>
                  </a:cxn>
                </a:cxnLst>
                <a:rect l="0" t="0" r="r" b="b"/>
                <a:pathLst>
                  <a:path w="267" h="17783">
                    <a:moveTo>
                      <a:pt x="167" y="33"/>
                    </a:moveTo>
                    <a:lnTo>
                      <a:pt x="167" y="500"/>
                    </a:lnTo>
                    <a:cubicBezTo>
                      <a:pt x="167" y="519"/>
                      <a:pt x="152" y="533"/>
                      <a:pt x="133" y="533"/>
                    </a:cubicBezTo>
                    <a:cubicBezTo>
                      <a:pt x="115" y="533"/>
                      <a:pt x="100" y="519"/>
                      <a:pt x="100" y="500"/>
                    </a:cubicBezTo>
                    <a:lnTo>
                      <a:pt x="100" y="33"/>
                    </a:lnTo>
                    <a:cubicBezTo>
                      <a:pt x="100" y="15"/>
                      <a:pt x="115" y="0"/>
                      <a:pt x="133" y="0"/>
                    </a:cubicBezTo>
                    <a:cubicBezTo>
                      <a:pt x="152" y="0"/>
                      <a:pt x="167" y="15"/>
                      <a:pt x="167" y="33"/>
                    </a:cubicBezTo>
                    <a:close/>
                    <a:moveTo>
                      <a:pt x="167" y="767"/>
                    </a:moveTo>
                    <a:lnTo>
                      <a:pt x="167" y="767"/>
                    </a:lnTo>
                    <a:cubicBezTo>
                      <a:pt x="167" y="785"/>
                      <a:pt x="152" y="800"/>
                      <a:pt x="133" y="800"/>
                    </a:cubicBezTo>
                    <a:cubicBezTo>
                      <a:pt x="115" y="800"/>
                      <a:pt x="100" y="785"/>
                      <a:pt x="100" y="767"/>
                    </a:cubicBezTo>
                    <a:lnTo>
                      <a:pt x="100" y="767"/>
                    </a:lnTo>
                    <a:cubicBezTo>
                      <a:pt x="100" y="748"/>
                      <a:pt x="115" y="733"/>
                      <a:pt x="133" y="733"/>
                    </a:cubicBezTo>
                    <a:cubicBezTo>
                      <a:pt x="152" y="733"/>
                      <a:pt x="167" y="748"/>
                      <a:pt x="167" y="767"/>
                    </a:cubicBezTo>
                    <a:close/>
                    <a:moveTo>
                      <a:pt x="167" y="1034"/>
                    </a:moveTo>
                    <a:lnTo>
                      <a:pt x="167" y="1500"/>
                    </a:lnTo>
                    <a:cubicBezTo>
                      <a:pt x="167" y="1519"/>
                      <a:pt x="152" y="1534"/>
                      <a:pt x="133" y="1534"/>
                    </a:cubicBezTo>
                    <a:cubicBezTo>
                      <a:pt x="115" y="1534"/>
                      <a:pt x="100" y="1519"/>
                      <a:pt x="100" y="1500"/>
                    </a:cubicBezTo>
                    <a:lnTo>
                      <a:pt x="100" y="1034"/>
                    </a:lnTo>
                    <a:cubicBezTo>
                      <a:pt x="100" y="1015"/>
                      <a:pt x="115" y="1000"/>
                      <a:pt x="133" y="1000"/>
                    </a:cubicBezTo>
                    <a:cubicBezTo>
                      <a:pt x="152" y="1000"/>
                      <a:pt x="167" y="1015"/>
                      <a:pt x="167" y="1034"/>
                    </a:cubicBezTo>
                    <a:close/>
                    <a:moveTo>
                      <a:pt x="167" y="1767"/>
                    </a:moveTo>
                    <a:lnTo>
                      <a:pt x="167" y="1767"/>
                    </a:lnTo>
                    <a:cubicBezTo>
                      <a:pt x="167" y="1785"/>
                      <a:pt x="152" y="1800"/>
                      <a:pt x="133" y="1800"/>
                    </a:cubicBezTo>
                    <a:cubicBezTo>
                      <a:pt x="115" y="1800"/>
                      <a:pt x="100" y="1785"/>
                      <a:pt x="100" y="1767"/>
                    </a:cubicBezTo>
                    <a:lnTo>
                      <a:pt x="100" y="1767"/>
                    </a:lnTo>
                    <a:cubicBezTo>
                      <a:pt x="100" y="1748"/>
                      <a:pt x="115" y="1734"/>
                      <a:pt x="133" y="1734"/>
                    </a:cubicBezTo>
                    <a:cubicBezTo>
                      <a:pt x="152" y="1734"/>
                      <a:pt x="167" y="1748"/>
                      <a:pt x="167" y="1767"/>
                    </a:cubicBezTo>
                    <a:close/>
                    <a:moveTo>
                      <a:pt x="167" y="2034"/>
                    </a:moveTo>
                    <a:lnTo>
                      <a:pt x="167" y="2500"/>
                    </a:lnTo>
                    <a:cubicBezTo>
                      <a:pt x="167" y="2519"/>
                      <a:pt x="152" y="2534"/>
                      <a:pt x="133" y="2534"/>
                    </a:cubicBezTo>
                    <a:cubicBezTo>
                      <a:pt x="115" y="2534"/>
                      <a:pt x="100" y="2519"/>
                      <a:pt x="100" y="2500"/>
                    </a:cubicBezTo>
                    <a:lnTo>
                      <a:pt x="100" y="2034"/>
                    </a:lnTo>
                    <a:cubicBezTo>
                      <a:pt x="100" y="2015"/>
                      <a:pt x="115" y="2000"/>
                      <a:pt x="133" y="2000"/>
                    </a:cubicBezTo>
                    <a:cubicBezTo>
                      <a:pt x="152" y="2000"/>
                      <a:pt x="167" y="2015"/>
                      <a:pt x="167" y="2034"/>
                    </a:cubicBezTo>
                    <a:close/>
                    <a:moveTo>
                      <a:pt x="167" y="2767"/>
                    </a:moveTo>
                    <a:lnTo>
                      <a:pt x="167" y="2767"/>
                    </a:lnTo>
                    <a:cubicBezTo>
                      <a:pt x="167" y="2785"/>
                      <a:pt x="152" y="2800"/>
                      <a:pt x="133" y="2800"/>
                    </a:cubicBezTo>
                    <a:cubicBezTo>
                      <a:pt x="115" y="2800"/>
                      <a:pt x="100" y="2785"/>
                      <a:pt x="100" y="2767"/>
                    </a:cubicBezTo>
                    <a:lnTo>
                      <a:pt x="100" y="2767"/>
                    </a:lnTo>
                    <a:cubicBezTo>
                      <a:pt x="100" y="2749"/>
                      <a:pt x="115" y="2734"/>
                      <a:pt x="133" y="2734"/>
                    </a:cubicBezTo>
                    <a:cubicBezTo>
                      <a:pt x="152" y="2734"/>
                      <a:pt x="167" y="2749"/>
                      <a:pt x="167" y="2767"/>
                    </a:cubicBezTo>
                    <a:close/>
                    <a:moveTo>
                      <a:pt x="167" y="3034"/>
                    </a:moveTo>
                    <a:lnTo>
                      <a:pt x="167" y="3500"/>
                    </a:lnTo>
                    <a:cubicBezTo>
                      <a:pt x="167" y="3519"/>
                      <a:pt x="152" y="3534"/>
                      <a:pt x="133" y="3534"/>
                    </a:cubicBezTo>
                    <a:cubicBezTo>
                      <a:pt x="115" y="3534"/>
                      <a:pt x="100" y="3519"/>
                      <a:pt x="100" y="3500"/>
                    </a:cubicBezTo>
                    <a:lnTo>
                      <a:pt x="100" y="3034"/>
                    </a:lnTo>
                    <a:cubicBezTo>
                      <a:pt x="100" y="3015"/>
                      <a:pt x="115" y="3000"/>
                      <a:pt x="133" y="3000"/>
                    </a:cubicBezTo>
                    <a:cubicBezTo>
                      <a:pt x="152" y="3000"/>
                      <a:pt x="167" y="3015"/>
                      <a:pt x="167" y="3034"/>
                    </a:cubicBezTo>
                    <a:close/>
                    <a:moveTo>
                      <a:pt x="167" y="3767"/>
                    </a:moveTo>
                    <a:lnTo>
                      <a:pt x="167" y="3767"/>
                    </a:lnTo>
                    <a:cubicBezTo>
                      <a:pt x="167" y="3785"/>
                      <a:pt x="152" y="3800"/>
                      <a:pt x="133" y="3800"/>
                    </a:cubicBezTo>
                    <a:cubicBezTo>
                      <a:pt x="115" y="3800"/>
                      <a:pt x="100" y="3785"/>
                      <a:pt x="100" y="3767"/>
                    </a:cubicBezTo>
                    <a:lnTo>
                      <a:pt x="100" y="3767"/>
                    </a:lnTo>
                    <a:cubicBezTo>
                      <a:pt x="100" y="3749"/>
                      <a:pt x="115" y="3734"/>
                      <a:pt x="133" y="3734"/>
                    </a:cubicBezTo>
                    <a:cubicBezTo>
                      <a:pt x="152" y="3734"/>
                      <a:pt x="167" y="3749"/>
                      <a:pt x="167" y="3767"/>
                    </a:cubicBezTo>
                    <a:close/>
                    <a:moveTo>
                      <a:pt x="167" y="4034"/>
                    </a:moveTo>
                    <a:lnTo>
                      <a:pt x="167" y="4500"/>
                    </a:lnTo>
                    <a:cubicBezTo>
                      <a:pt x="167" y="4519"/>
                      <a:pt x="152" y="4534"/>
                      <a:pt x="133" y="4534"/>
                    </a:cubicBezTo>
                    <a:cubicBezTo>
                      <a:pt x="115" y="4534"/>
                      <a:pt x="100" y="4519"/>
                      <a:pt x="100" y="4500"/>
                    </a:cubicBezTo>
                    <a:lnTo>
                      <a:pt x="100" y="4034"/>
                    </a:lnTo>
                    <a:cubicBezTo>
                      <a:pt x="100" y="4015"/>
                      <a:pt x="115" y="4000"/>
                      <a:pt x="133" y="4000"/>
                    </a:cubicBezTo>
                    <a:cubicBezTo>
                      <a:pt x="152" y="4000"/>
                      <a:pt x="167" y="4015"/>
                      <a:pt x="167" y="4034"/>
                    </a:cubicBezTo>
                    <a:close/>
                    <a:moveTo>
                      <a:pt x="167" y="4767"/>
                    </a:moveTo>
                    <a:lnTo>
                      <a:pt x="167" y="4767"/>
                    </a:lnTo>
                    <a:cubicBezTo>
                      <a:pt x="167" y="4786"/>
                      <a:pt x="152" y="4800"/>
                      <a:pt x="133" y="4800"/>
                    </a:cubicBezTo>
                    <a:cubicBezTo>
                      <a:pt x="115" y="4800"/>
                      <a:pt x="100" y="4786"/>
                      <a:pt x="100" y="4767"/>
                    </a:cubicBezTo>
                    <a:lnTo>
                      <a:pt x="100" y="4767"/>
                    </a:lnTo>
                    <a:cubicBezTo>
                      <a:pt x="100" y="4749"/>
                      <a:pt x="115" y="4734"/>
                      <a:pt x="133" y="4734"/>
                    </a:cubicBezTo>
                    <a:cubicBezTo>
                      <a:pt x="152" y="4734"/>
                      <a:pt x="167" y="4749"/>
                      <a:pt x="167" y="4767"/>
                    </a:cubicBezTo>
                    <a:close/>
                    <a:moveTo>
                      <a:pt x="167" y="5034"/>
                    </a:moveTo>
                    <a:lnTo>
                      <a:pt x="167" y="5500"/>
                    </a:lnTo>
                    <a:cubicBezTo>
                      <a:pt x="167" y="5519"/>
                      <a:pt x="152" y="5534"/>
                      <a:pt x="133" y="5534"/>
                    </a:cubicBezTo>
                    <a:cubicBezTo>
                      <a:pt x="115" y="5534"/>
                      <a:pt x="100" y="5519"/>
                      <a:pt x="100" y="5500"/>
                    </a:cubicBezTo>
                    <a:lnTo>
                      <a:pt x="100" y="5034"/>
                    </a:lnTo>
                    <a:cubicBezTo>
                      <a:pt x="100" y="5015"/>
                      <a:pt x="115" y="5000"/>
                      <a:pt x="133" y="5000"/>
                    </a:cubicBezTo>
                    <a:cubicBezTo>
                      <a:pt x="152" y="5000"/>
                      <a:pt x="167" y="5015"/>
                      <a:pt x="167" y="5034"/>
                    </a:cubicBezTo>
                    <a:close/>
                    <a:moveTo>
                      <a:pt x="167" y="5767"/>
                    </a:moveTo>
                    <a:lnTo>
                      <a:pt x="167" y="5767"/>
                    </a:lnTo>
                    <a:cubicBezTo>
                      <a:pt x="167" y="5786"/>
                      <a:pt x="152" y="5801"/>
                      <a:pt x="133" y="5801"/>
                    </a:cubicBezTo>
                    <a:cubicBezTo>
                      <a:pt x="115" y="5801"/>
                      <a:pt x="100" y="5786"/>
                      <a:pt x="100" y="5767"/>
                    </a:cubicBezTo>
                    <a:lnTo>
                      <a:pt x="100" y="5767"/>
                    </a:lnTo>
                    <a:cubicBezTo>
                      <a:pt x="100" y="5749"/>
                      <a:pt x="115" y="5734"/>
                      <a:pt x="133" y="5734"/>
                    </a:cubicBezTo>
                    <a:cubicBezTo>
                      <a:pt x="152" y="5734"/>
                      <a:pt x="167" y="5749"/>
                      <a:pt x="167" y="5767"/>
                    </a:cubicBezTo>
                    <a:close/>
                    <a:moveTo>
                      <a:pt x="167" y="6034"/>
                    </a:moveTo>
                    <a:lnTo>
                      <a:pt x="167" y="6501"/>
                    </a:lnTo>
                    <a:cubicBezTo>
                      <a:pt x="167" y="6519"/>
                      <a:pt x="152" y="6534"/>
                      <a:pt x="133" y="6534"/>
                    </a:cubicBezTo>
                    <a:cubicBezTo>
                      <a:pt x="115" y="6534"/>
                      <a:pt x="100" y="6519"/>
                      <a:pt x="100" y="6501"/>
                    </a:cubicBezTo>
                    <a:lnTo>
                      <a:pt x="100" y="6034"/>
                    </a:lnTo>
                    <a:cubicBezTo>
                      <a:pt x="100" y="6015"/>
                      <a:pt x="115" y="6001"/>
                      <a:pt x="133" y="6001"/>
                    </a:cubicBezTo>
                    <a:cubicBezTo>
                      <a:pt x="152" y="6001"/>
                      <a:pt x="167" y="6015"/>
                      <a:pt x="167" y="6034"/>
                    </a:cubicBezTo>
                    <a:close/>
                    <a:moveTo>
                      <a:pt x="167" y="6767"/>
                    </a:moveTo>
                    <a:lnTo>
                      <a:pt x="167" y="6767"/>
                    </a:lnTo>
                    <a:cubicBezTo>
                      <a:pt x="167" y="6786"/>
                      <a:pt x="152" y="6801"/>
                      <a:pt x="133" y="6801"/>
                    </a:cubicBezTo>
                    <a:cubicBezTo>
                      <a:pt x="115" y="6801"/>
                      <a:pt x="100" y="6786"/>
                      <a:pt x="100" y="6767"/>
                    </a:cubicBezTo>
                    <a:lnTo>
                      <a:pt x="100" y="6767"/>
                    </a:lnTo>
                    <a:cubicBezTo>
                      <a:pt x="100" y="6749"/>
                      <a:pt x="115" y="6734"/>
                      <a:pt x="133" y="6734"/>
                    </a:cubicBezTo>
                    <a:cubicBezTo>
                      <a:pt x="152" y="6734"/>
                      <a:pt x="167" y="6749"/>
                      <a:pt x="167" y="6767"/>
                    </a:cubicBezTo>
                    <a:close/>
                    <a:moveTo>
                      <a:pt x="167" y="7034"/>
                    </a:moveTo>
                    <a:lnTo>
                      <a:pt x="167" y="7501"/>
                    </a:lnTo>
                    <a:cubicBezTo>
                      <a:pt x="167" y="7519"/>
                      <a:pt x="152" y="7534"/>
                      <a:pt x="133" y="7534"/>
                    </a:cubicBezTo>
                    <a:cubicBezTo>
                      <a:pt x="115" y="7534"/>
                      <a:pt x="100" y="7519"/>
                      <a:pt x="100" y="7501"/>
                    </a:cubicBezTo>
                    <a:lnTo>
                      <a:pt x="100" y="7034"/>
                    </a:lnTo>
                    <a:cubicBezTo>
                      <a:pt x="100" y="7016"/>
                      <a:pt x="115" y="7001"/>
                      <a:pt x="133" y="7001"/>
                    </a:cubicBezTo>
                    <a:cubicBezTo>
                      <a:pt x="152" y="7001"/>
                      <a:pt x="167" y="7016"/>
                      <a:pt x="167" y="7034"/>
                    </a:cubicBezTo>
                    <a:close/>
                    <a:moveTo>
                      <a:pt x="167" y="7767"/>
                    </a:moveTo>
                    <a:lnTo>
                      <a:pt x="167" y="7767"/>
                    </a:lnTo>
                    <a:cubicBezTo>
                      <a:pt x="167" y="7786"/>
                      <a:pt x="152" y="7801"/>
                      <a:pt x="133" y="7801"/>
                    </a:cubicBezTo>
                    <a:cubicBezTo>
                      <a:pt x="115" y="7801"/>
                      <a:pt x="100" y="7786"/>
                      <a:pt x="100" y="7767"/>
                    </a:cubicBezTo>
                    <a:lnTo>
                      <a:pt x="100" y="7767"/>
                    </a:lnTo>
                    <a:cubicBezTo>
                      <a:pt x="100" y="7749"/>
                      <a:pt x="115" y="7734"/>
                      <a:pt x="133" y="7734"/>
                    </a:cubicBezTo>
                    <a:cubicBezTo>
                      <a:pt x="152" y="7734"/>
                      <a:pt x="167" y="7749"/>
                      <a:pt x="167" y="7767"/>
                    </a:cubicBezTo>
                    <a:close/>
                    <a:moveTo>
                      <a:pt x="167" y="8034"/>
                    </a:moveTo>
                    <a:lnTo>
                      <a:pt x="167" y="8501"/>
                    </a:lnTo>
                    <a:cubicBezTo>
                      <a:pt x="167" y="8519"/>
                      <a:pt x="152" y="8534"/>
                      <a:pt x="133" y="8534"/>
                    </a:cubicBezTo>
                    <a:cubicBezTo>
                      <a:pt x="115" y="8534"/>
                      <a:pt x="100" y="8519"/>
                      <a:pt x="100" y="8501"/>
                    </a:cubicBezTo>
                    <a:lnTo>
                      <a:pt x="100" y="8034"/>
                    </a:lnTo>
                    <a:cubicBezTo>
                      <a:pt x="100" y="8016"/>
                      <a:pt x="115" y="8001"/>
                      <a:pt x="133" y="8001"/>
                    </a:cubicBezTo>
                    <a:cubicBezTo>
                      <a:pt x="152" y="8001"/>
                      <a:pt x="167" y="8016"/>
                      <a:pt x="167" y="8034"/>
                    </a:cubicBezTo>
                    <a:close/>
                    <a:moveTo>
                      <a:pt x="167" y="8767"/>
                    </a:moveTo>
                    <a:lnTo>
                      <a:pt x="167" y="8767"/>
                    </a:lnTo>
                    <a:cubicBezTo>
                      <a:pt x="167" y="8786"/>
                      <a:pt x="152" y="8801"/>
                      <a:pt x="133" y="8801"/>
                    </a:cubicBezTo>
                    <a:cubicBezTo>
                      <a:pt x="115" y="8801"/>
                      <a:pt x="100" y="8786"/>
                      <a:pt x="100" y="8767"/>
                    </a:cubicBezTo>
                    <a:lnTo>
                      <a:pt x="100" y="8767"/>
                    </a:lnTo>
                    <a:cubicBezTo>
                      <a:pt x="100" y="8749"/>
                      <a:pt x="115" y="8734"/>
                      <a:pt x="133" y="8734"/>
                    </a:cubicBezTo>
                    <a:cubicBezTo>
                      <a:pt x="152" y="8734"/>
                      <a:pt x="167" y="8749"/>
                      <a:pt x="167" y="8767"/>
                    </a:cubicBezTo>
                    <a:close/>
                    <a:moveTo>
                      <a:pt x="167" y="9034"/>
                    </a:moveTo>
                    <a:lnTo>
                      <a:pt x="167" y="9501"/>
                    </a:lnTo>
                    <a:cubicBezTo>
                      <a:pt x="167" y="9519"/>
                      <a:pt x="152" y="9534"/>
                      <a:pt x="133" y="9534"/>
                    </a:cubicBezTo>
                    <a:cubicBezTo>
                      <a:pt x="115" y="9534"/>
                      <a:pt x="100" y="9519"/>
                      <a:pt x="100" y="9501"/>
                    </a:cubicBezTo>
                    <a:lnTo>
                      <a:pt x="100" y="9034"/>
                    </a:lnTo>
                    <a:cubicBezTo>
                      <a:pt x="100" y="9016"/>
                      <a:pt x="115" y="9001"/>
                      <a:pt x="133" y="9001"/>
                    </a:cubicBezTo>
                    <a:cubicBezTo>
                      <a:pt x="152" y="9001"/>
                      <a:pt x="167" y="9016"/>
                      <a:pt x="167" y="9034"/>
                    </a:cubicBezTo>
                    <a:close/>
                    <a:moveTo>
                      <a:pt x="167" y="9767"/>
                    </a:moveTo>
                    <a:lnTo>
                      <a:pt x="167" y="9767"/>
                    </a:lnTo>
                    <a:cubicBezTo>
                      <a:pt x="167" y="9786"/>
                      <a:pt x="152" y="9801"/>
                      <a:pt x="133" y="9801"/>
                    </a:cubicBezTo>
                    <a:cubicBezTo>
                      <a:pt x="115" y="9801"/>
                      <a:pt x="100" y="9786"/>
                      <a:pt x="100" y="9767"/>
                    </a:cubicBezTo>
                    <a:lnTo>
                      <a:pt x="100" y="9767"/>
                    </a:lnTo>
                    <a:cubicBezTo>
                      <a:pt x="100" y="9749"/>
                      <a:pt x="115" y="9734"/>
                      <a:pt x="133" y="9734"/>
                    </a:cubicBezTo>
                    <a:cubicBezTo>
                      <a:pt x="152" y="9734"/>
                      <a:pt x="167" y="9749"/>
                      <a:pt x="167" y="9767"/>
                    </a:cubicBezTo>
                    <a:close/>
                    <a:moveTo>
                      <a:pt x="167" y="10034"/>
                    </a:moveTo>
                    <a:lnTo>
                      <a:pt x="167" y="10501"/>
                    </a:lnTo>
                    <a:cubicBezTo>
                      <a:pt x="167" y="10519"/>
                      <a:pt x="152" y="10534"/>
                      <a:pt x="133" y="10534"/>
                    </a:cubicBezTo>
                    <a:cubicBezTo>
                      <a:pt x="115" y="10534"/>
                      <a:pt x="100" y="10519"/>
                      <a:pt x="100" y="10501"/>
                    </a:cubicBezTo>
                    <a:lnTo>
                      <a:pt x="100" y="10034"/>
                    </a:lnTo>
                    <a:cubicBezTo>
                      <a:pt x="100" y="10016"/>
                      <a:pt x="115" y="10001"/>
                      <a:pt x="133" y="10001"/>
                    </a:cubicBezTo>
                    <a:cubicBezTo>
                      <a:pt x="152" y="10001"/>
                      <a:pt x="167" y="10016"/>
                      <a:pt x="167" y="10034"/>
                    </a:cubicBezTo>
                    <a:close/>
                    <a:moveTo>
                      <a:pt x="167" y="10767"/>
                    </a:moveTo>
                    <a:lnTo>
                      <a:pt x="167" y="10768"/>
                    </a:lnTo>
                    <a:cubicBezTo>
                      <a:pt x="167" y="10786"/>
                      <a:pt x="152" y="10801"/>
                      <a:pt x="133" y="10801"/>
                    </a:cubicBezTo>
                    <a:cubicBezTo>
                      <a:pt x="115" y="10801"/>
                      <a:pt x="100" y="10786"/>
                      <a:pt x="100" y="10768"/>
                    </a:cubicBezTo>
                    <a:lnTo>
                      <a:pt x="100" y="10767"/>
                    </a:lnTo>
                    <a:cubicBezTo>
                      <a:pt x="100" y="10749"/>
                      <a:pt x="115" y="10734"/>
                      <a:pt x="133" y="10734"/>
                    </a:cubicBezTo>
                    <a:cubicBezTo>
                      <a:pt x="152" y="10734"/>
                      <a:pt x="167" y="10749"/>
                      <a:pt x="167" y="10767"/>
                    </a:cubicBezTo>
                    <a:close/>
                    <a:moveTo>
                      <a:pt x="167" y="11034"/>
                    </a:moveTo>
                    <a:lnTo>
                      <a:pt x="167" y="11501"/>
                    </a:lnTo>
                    <a:cubicBezTo>
                      <a:pt x="167" y="11519"/>
                      <a:pt x="152" y="11534"/>
                      <a:pt x="133" y="11534"/>
                    </a:cubicBezTo>
                    <a:cubicBezTo>
                      <a:pt x="115" y="11534"/>
                      <a:pt x="100" y="11519"/>
                      <a:pt x="100" y="11501"/>
                    </a:cubicBezTo>
                    <a:lnTo>
                      <a:pt x="100" y="11034"/>
                    </a:lnTo>
                    <a:cubicBezTo>
                      <a:pt x="100" y="11016"/>
                      <a:pt x="115" y="11001"/>
                      <a:pt x="133" y="11001"/>
                    </a:cubicBezTo>
                    <a:cubicBezTo>
                      <a:pt x="152" y="11001"/>
                      <a:pt x="167" y="11016"/>
                      <a:pt x="167" y="11034"/>
                    </a:cubicBezTo>
                    <a:close/>
                    <a:moveTo>
                      <a:pt x="167" y="11768"/>
                    </a:moveTo>
                    <a:lnTo>
                      <a:pt x="167" y="11768"/>
                    </a:lnTo>
                    <a:cubicBezTo>
                      <a:pt x="167" y="11786"/>
                      <a:pt x="152" y="11801"/>
                      <a:pt x="133" y="11801"/>
                    </a:cubicBezTo>
                    <a:cubicBezTo>
                      <a:pt x="115" y="11801"/>
                      <a:pt x="100" y="11786"/>
                      <a:pt x="100" y="11768"/>
                    </a:cubicBezTo>
                    <a:lnTo>
                      <a:pt x="100" y="11768"/>
                    </a:lnTo>
                    <a:cubicBezTo>
                      <a:pt x="100" y="11749"/>
                      <a:pt x="115" y="11734"/>
                      <a:pt x="133" y="11734"/>
                    </a:cubicBezTo>
                    <a:cubicBezTo>
                      <a:pt x="152" y="11734"/>
                      <a:pt x="167" y="11749"/>
                      <a:pt x="167" y="11768"/>
                    </a:cubicBezTo>
                    <a:close/>
                    <a:moveTo>
                      <a:pt x="167" y="12034"/>
                    </a:moveTo>
                    <a:lnTo>
                      <a:pt x="167" y="12501"/>
                    </a:lnTo>
                    <a:cubicBezTo>
                      <a:pt x="167" y="12519"/>
                      <a:pt x="152" y="12534"/>
                      <a:pt x="133" y="12534"/>
                    </a:cubicBezTo>
                    <a:cubicBezTo>
                      <a:pt x="115" y="12534"/>
                      <a:pt x="100" y="12519"/>
                      <a:pt x="100" y="12501"/>
                    </a:cubicBezTo>
                    <a:lnTo>
                      <a:pt x="100" y="12034"/>
                    </a:lnTo>
                    <a:cubicBezTo>
                      <a:pt x="100" y="12016"/>
                      <a:pt x="115" y="12001"/>
                      <a:pt x="133" y="12001"/>
                    </a:cubicBezTo>
                    <a:cubicBezTo>
                      <a:pt x="152" y="12001"/>
                      <a:pt x="167" y="12016"/>
                      <a:pt x="167" y="12034"/>
                    </a:cubicBezTo>
                    <a:close/>
                    <a:moveTo>
                      <a:pt x="167" y="12768"/>
                    </a:moveTo>
                    <a:lnTo>
                      <a:pt x="167" y="12768"/>
                    </a:lnTo>
                    <a:cubicBezTo>
                      <a:pt x="167" y="12786"/>
                      <a:pt x="152" y="12801"/>
                      <a:pt x="133" y="12801"/>
                    </a:cubicBezTo>
                    <a:cubicBezTo>
                      <a:pt x="115" y="12801"/>
                      <a:pt x="100" y="12786"/>
                      <a:pt x="100" y="12768"/>
                    </a:cubicBezTo>
                    <a:lnTo>
                      <a:pt x="100" y="12768"/>
                    </a:lnTo>
                    <a:cubicBezTo>
                      <a:pt x="100" y="12749"/>
                      <a:pt x="115" y="12734"/>
                      <a:pt x="133" y="12734"/>
                    </a:cubicBezTo>
                    <a:cubicBezTo>
                      <a:pt x="152" y="12734"/>
                      <a:pt x="167" y="12749"/>
                      <a:pt x="167" y="12768"/>
                    </a:cubicBezTo>
                    <a:close/>
                    <a:moveTo>
                      <a:pt x="167" y="13034"/>
                    </a:moveTo>
                    <a:lnTo>
                      <a:pt x="167" y="13501"/>
                    </a:lnTo>
                    <a:cubicBezTo>
                      <a:pt x="167" y="13519"/>
                      <a:pt x="152" y="13534"/>
                      <a:pt x="133" y="13534"/>
                    </a:cubicBezTo>
                    <a:cubicBezTo>
                      <a:pt x="115" y="13534"/>
                      <a:pt x="100" y="13519"/>
                      <a:pt x="100" y="13501"/>
                    </a:cubicBezTo>
                    <a:lnTo>
                      <a:pt x="100" y="13034"/>
                    </a:lnTo>
                    <a:cubicBezTo>
                      <a:pt x="100" y="13016"/>
                      <a:pt x="115" y="13001"/>
                      <a:pt x="133" y="13001"/>
                    </a:cubicBezTo>
                    <a:cubicBezTo>
                      <a:pt x="152" y="13001"/>
                      <a:pt x="167" y="13016"/>
                      <a:pt x="167" y="13034"/>
                    </a:cubicBezTo>
                    <a:close/>
                    <a:moveTo>
                      <a:pt x="167" y="13768"/>
                    </a:moveTo>
                    <a:lnTo>
                      <a:pt x="167" y="13768"/>
                    </a:lnTo>
                    <a:cubicBezTo>
                      <a:pt x="167" y="13786"/>
                      <a:pt x="152" y="13801"/>
                      <a:pt x="133" y="13801"/>
                    </a:cubicBezTo>
                    <a:cubicBezTo>
                      <a:pt x="115" y="13801"/>
                      <a:pt x="100" y="13786"/>
                      <a:pt x="100" y="13768"/>
                    </a:cubicBezTo>
                    <a:lnTo>
                      <a:pt x="100" y="13768"/>
                    </a:lnTo>
                    <a:cubicBezTo>
                      <a:pt x="100" y="13749"/>
                      <a:pt x="115" y="13734"/>
                      <a:pt x="133" y="13734"/>
                    </a:cubicBezTo>
                    <a:cubicBezTo>
                      <a:pt x="152" y="13734"/>
                      <a:pt x="167" y="13749"/>
                      <a:pt x="167" y="13768"/>
                    </a:cubicBezTo>
                    <a:close/>
                    <a:moveTo>
                      <a:pt x="167" y="14034"/>
                    </a:moveTo>
                    <a:lnTo>
                      <a:pt x="167" y="14501"/>
                    </a:lnTo>
                    <a:cubicBezTo>
                      <a:pt x="167" y="14519"/>
                      <a:pt x="152" y="14534"/>
                      <a:pt x="133" y="14534"/>
                    </a:cubicBezTo>
                    <a:cubicBezTo>
                      <a:pt x="115" y="14534"/>
                      <a:pt x="100" y="14519"/>
                      <a:pt x="100" y="14501"/>
                    </a:cubicBezTo>
                    <a:lnTo>
                      <a:pt x="100" y="14034"/>
                    </a:lnTo>
                    <a:cubicBezTo>
                      <a:pt x="100" y="14016"/>
                      <a:pt x="115" y="14001"/>
                      <a:pt x="133" y="14001"/>
                    </a:cubicBezTo>
                    <a:cubicBezTo>
                      <a:pt x="152" y="14001"/>
                      <a:pt x="167" y="14016"/>
                      <a:pt x="167" y="14034"/>
                    </a:cubicBezTo>
                    <a:close/>
                    <a:moveTo>
                      <a:pt x="167" y="14768"/>
                    </a:moveTo>
                    <a:lnTo>
                      <a:pt x="167" y="14768"/>
                    </a:lnTo>
                    <a:cubicBezTo>
                      <a:pt x="167" y="14786"/>
                      <a:pt x="152" y="14801"/>
                      <a:pt x="133" y="14801"/>
                    </a:cubicBezTo>
                    <a:cubicBezTo>
                      <a:pt x="115" y="14801"/>
                      <a:pt x="100" y="14786"/>
                      <a:pt x="100" y="14768"/>
                    </a:cubicBezTo>
                    <a:lnTo>
                      <a:pt x="100" y="14768"/>
                    </a:lnTo>
                    <a:cubicBezTo>
                      <a:pt x="100" y="14749"/>
                      <a:pt x="115" y="14734"/>
                      <a:pt x="133" y="14734"/>
                    </a:cubicBezTo>
                    <a:cubicBezTo>
                      <a:pt x="152" y="14734"/>
                      <a:pt x="167" y="14749"/>
                      <a:pt x="167" y="14768"/>
                    </a:cubicBezTo>
                    <a:close/>
                    <a:moveTo>
                      <a:pt x="167" y="15034"/>
                    </a:moveTo>
                    <a:lnTo>
                      <a:pt x="167" y="15501"/>
                    </a:lnTo>
                    <a:cubicBezTo>
                      <a:pt x="167" y="15520"/>
                      <a:pt x="152" y="15534"/>
                      <a:pt x="133" y="15534"/>
                    </a:cubicBezTo>
                    <a:cubicBezTo>
                      <a:pt x="115" y="15534"/>
                      <a:pt x="100" y="15520"/>
                      <a:pt x="100" y="15501"/>
                    </a:cubicBezTo>
                    <a:lnTo>
                      <a:pt x="100" y="15034"/>
                    </a:lnTo>
                    <a:cubicBezTo>
                      <a:pt x="100" y="15016"/>
                      <a:pt x="115" y="15001"/>
                      <a:pt x="133" y="15001"/>
                    </a:cubicBezTo>
                    <a:cubicBezTo>
                      <a:pt x="152" y="15001"/>
                      <a:pt x="167" y="15016"/>
                      <a:pt x="167" y="15034"/>
                    </a:cubicBezTo>
                    <a:close/>
                    <a:moveTo>
                      <a:pt x="167" y="15768"/>
                    </a:moveTo>
                    <a:lnTo>
                      <a:pt x="167" y="15768"/>
                    </a:lnTo>
                    <a:cubicBezTo>
                      <a:pt x="167" y="15786"/>
                      <a:pt x="152" y="15801"/>
                      <a:pt x="133" y="15801"/>
                    </a:cubicBezTo>
                    <a:cubicBezTo>
                      <a:pt x="115" y="15801"/>
                      <a:pt x="100" y="15786"/>
                      <a:pt x="100" y="15768"/>
                    </a:cubicBezTo>
                    <a:lnTo>
                      <a:pt x="100" y="15768"/>
                    </a:lnTo>
                    <a:cubicBezTo>
                      <a:pt x="100" y="15749"/>
                      <a:pt x="115" y="15734"/>
                      <a:pt x="133" y="15734"/>
                    </a:cubicBezTo>
                    <a:cubicBezTo>
                      <a:pt x="152" y="15734"/>
                      <a:pt x="167" y="15749"/>
                      <a:pt x="167" y="15768"/>
                    </a:cubicBezTo>
                    <a:close/>
                    <a:moveTo>
                      <a:pt x="167" y="16035"/>
                    </a:moveTo>
                    <a:lnTo>
                      <a:pt x="167" y="16501"/>
                    </a:lnTo>
                    <a:cubicBezTo>
                      <a:pt x="167" y="16520"/>
                      <a:pt x="152" y="16535"/>
                      <a:pt x="133" y="16535"/>
                    </a:cubicBezTo>
                    <a:cubicBezTo>
                      <a:pt x="115" y="16535"/>
                      <a:pt x="100" y="16520"/>
                      <a:pt x="100" y="16501"/>
                    </a:cubicBezTo>
                    <a:lnTo>
                      <a:pt x="100" y="16035"/>
                    </a:lnTo>
                    <a:cubicBezTo>
                      <a:pt x="100" y="16016"/>
                      <a:pt x="115" y="16001"/>
                      <a:pt x="133" y="16001"/>
                    </a:cubicBezTo>
                    <a:cubicBezTo>
                      <a:pt x="152" y="16001"/>
                      <a:pt x="167" y="16016"/>
                      <a:pt x="167" y="16035"/>
                    </a:cubicBezTo>
                    <a:close/>
                    <a:moveTo>
                      <a:pt x="167" y="16768"/>
                    </a:moveTo>
                    <a:lnTo>
                      <a:pt x="167" y="16768"/>
                    </a:lnTo>
                    <a:cubicBezTo>
                      <a:pt x="167" y="16786"/>
                      <a:pt x="152" y="16801"/>
                      <a:pt x="133" y="16801"/>
                    </a:cubicBezTo>
                    <a:cubicBezTo>
                      <a:pt x="115" y="16801"/>
                      <a:pt x="100" y="16786"/>
                      <a:pt x="100" y="16768"/>
                    </a:cubicBezTo>
                    <a:lnTo>
                      <a:pt x="100" y="16768"/>
                    </a:lnTo>
                    <a:cubicBezTo>
                      <a:pt x="100" y="16749"/>
                      <a:pt x="115" y="16735"/>
                      <a:pt x="133" y="16735"/>
                    </a:cubicBezTo>
                    <a:cubicBezTo>
                      <a:pt x="152" y="16735"/>
                      <a:pt x="167" y="16749"/>
                      <a:pt x="167" y="16768"/>
                    </a:cubicBezTo>
                    <a:close/>
                    <a:moveTo>
                      <a:pt x="167" y="17035"/>
                    </a:moveTo>
                    <a:lnTo>
                      <a:pt x="167" y="17501"/>
                    </a:lnTo>
                    <a:cubicBezTo>
                      <a:pt x="167" y="17520"/>
                      <a:pt x="152" y="17535"/>
                      <a:pt x="133" y="17535"/>
                    </a:cubicBezTo>
                    <a:cubicBezTo>
                      <a:pt x="115" y="17535"/>
                      <a:pt x="100" y="17520"/>
                      <a:pt x="100" y="17501"/>
                    </a:cubicBezTo>
                    <a:lnTo>
                      <a:pt x="100" y="17035"/>
                    </a:lnTo>
                    <a:cubicBezTo>
                      <a:pt x="100" y="17016"/>
                      <a:pt x="115" y="17001"/>
                      <a:pt x="133" y="17001"/>
                    </a:cubicBezTo>
                    <a:cubicBezTo>
                      <a:pt x="152" y="17001"/>
                      <a:pt x="167" y="17016"/>
                      <a:pt x="167" y="17035"/>
                    </a:cubicBezTo>
                    <a:close/>
                    <a:moveTo>
                      <a:pt x="133" y="17517"/>
                    </a:moveTo>
                    <a:lnTo>
                      <a:pt x="267" y="17383"/>
                    </a:lnTo>
                    <a:lnTo>
                      <a:pt x="133" y="17783"/>
                    </a:lnTo>
                    <a:lnTo>
                      <a:pt x="0" y="17383"/>
                    </a:lnTo>
                    <a:lnTo>
                      <a:pt x="133" y="17517"/>
                    </a:lnTo>
                    <a:close/>
                  </a:path>
                </a:pathLst>
              </a:custGeom>
              <a:solidFill>
                <a:srgbClr val="000000"/>
              </a:solidFill>
              <a:ln w="1588" cap="flat">
                <a:solidFill>
                  <a:srgbClr val="000000"/>
                </a:solidFill>
                <a:prstDash val="solid"/>
                <a:bevel/>
                <a:headEnd/>
                <a:tailEnd/>
              </a:ln>
            </p:spPr>
            <p:txBody>
              <a:bodyPr/>
              <a:lstStyle/>
              <a:p>
                <a:endParaRPr lang="pt-PT"/>
              </a:p>
            </p:txBody>
          </p:sp>
          <p:grpSp>
            <p:nvGrpSpPr>
              <p:cNvPr id="378" name="Group 191"/>
              <p:cNvGrpSpPr>
                <a:grpSpLocks/>
              </p:cNvGrpSpPr>
              <p:nvPr/>
            </p:nvGrpSpPr>
            <p:grpSpPr bwMode="auto">
              <a:xfrm>
                <a:off x="6596" y="11943"/>
                <a:ext cx="74" cy="669"/>
                <a:chOff x="6596" y="11943"/>
                <a:chExt cx="74" cy="669"/>
              </a:xfrm>
            </p:grpSpPr>
            <p:sp>
              <p:nvSpPr>
                <p:cNvPr id="672" name="Rectangle 192"/>
                <p:cNvSpPr>
                  <a:spLocks noChangeArrowheads="1"/>
                </p:cNvSpPr>
                <p:nvPr/>
              </p:nvSpPr>
              <p:spPr bwMode="auto">
                <a:xfrm>
                  <a:off x="6596" y="11943"/>
                  <a:ext cx="74" cy="669"/>
                </a:xfrm>
                <a:prstGeom prst="rect">
                  <a:avLst/>
                </a:prstGeom>
                <a:solidFill>
                  <a:srgbClr val="FFFFFF"/>
                </a:solidFill>
                <a:ln w="9525">
                  <a:noFill/>
                  <a:miter lim="800000"/>
                  <a:headEnd/>
                  <a:tailEnd/>
                </a:ln>
              </p:spPr>
              <p:txBody>
                <a:bodyPr/>
                <a:lstStyle/>
                <a:p>
                  <a:endParaRPr lang="pt-PT"/>
                </a:p>
              </p:txBody>
            </p:sp>
            <p:sp>
              <p:nvSpPr>
                <p:cNvPr id="673" name="Rectangle 193"/>
                <p:cNvSpPr>
                  <a:spLocks noChangeArrowheads="1"/>
                </p:cNvSpPr>
                <p:nvPr/>
              </p:nvSpPr>
              <p:spPr bwMode="auto">
                <a:xfrm>
                  <a:off x="6596" y="11943"/>
                  <a:ext cx="74" cy="669"/>
                </a:xfrm>
                <a:prstGeom prst="rect">
                  <a:avLst/>
                </a:prstGeom>
                <a:noFill/>
                <a:ln w="12700" cap="rnd">
                  <a:solidFill>
                    <a:srgbClr val="000000"/>
                  </a:solidFill>
                  <a:miter lim="800000"/>
                  <a:headEnd/>
                  <a:tailEnd/>
                </a:ln>
              </p:spPr>
              <p:txBody>
                <a:bodyPr/>
                <a:lstStyle/>
                <a:p>
                  <a:endParaRPr lang="pt-PT"/>
                </a:p>
              </p:txBody>
            </p:sp>
          </p:grpSp>
          <p:sp>
            <p:nvSpPr>
              <p:cNvPr id="379" name="Line 194"/>
              <p:cNvSpPr>
                <a:spLocks noChangeShapeType="1"/>
              </p:cNvSpPr>
              <p:nvPr/>
            </p:nvSpPr>
            <p:spPr bwMode="auto">
              <a:xfrm>
                <a:off x="6637" y="12948"/>
                <a:ext cx="1" cy="1706"/>
              </a:xfrm>
              <a:prstGeom prst="line">
                <a:avLst/>
              </a:prstGeom>
              <a:noFill/>
              <a:ln w="12700" cap="rnd">
                <a:solidFill>
                  <a:srgbClr val="000000"/>
                </a:solidFill>
                <a:round/>
                <a:headEnd/>
                <a:tailEnd/>
              </a:ln>
            </p:spPr>
            <p:txBody>
              <a:bodyPr/>
              <a:lstStyle/>
              <a:p>
                <a:endParaRPr lang="pt-PT"/>
              </a:p>
            </p:txBody>
          </p:sp>
          <p:grpSp>
            <p:nvGrpSpPr>
              <p:cNvPr id="380" name="Group 195"/>
              <p:cNvGrpSpPr>
                <a:grpSpLocks/>
              </p:cNvGrpSpPr>
              <p:nvPr/>
            </p:nvGrpSpPr>
            <p:grpSpPr bwMode="auto">
              <a:xfrm>
                <a:off x="4642" y="11282"/>
                <a:ext cx="807" cy="2616"/>
                <a:chOff x="4642" y="11282"/>
                <a:chExt cx="807" cy="2616"/>
              </a:xfrm>
            </p:grpSpPr>
            <p:sp>
              <p:nvSpPr>
                <p:cNvPr id="670" name="Rectangle 196"/>
                <p:cNvSpPr>
                  <a:spLocks noChangeArrowheads="1"/>
                </p:cNvSpPr>
                <p:nvPr/>
              </p:nvSpPr>
              <p:spPr bwMode="auto">
                <a:xfrm>
                  <a:off x="4642" y="11282"/>
                  <a:ext cx="807" cy="2616"/>
                </a:xfrm>
                <a:prstGeom prst="rect">
                  <a:avLst/>
                </a:prstGeom>
                <a:solidFill>
                  <a:srgbClr val="FFFFFF"/>
                </a:solidFill>
                <a:ln w="9525">
                  <a:noFill/>
                  <a:miter lim="800000"/>
                  <a:headEnd/>
                  <a:tailEnd/>
                </a:ln>
              </p:spPr>
              <p:txBody>
                <a:bodyPr/>
                <a:lstStyle/>
                <a:p>
                  <a:endParaRPr lang="pt-PT"/>
                </a:p>
              </p:txBody>
            </p:sp>
            <p:sp>
              <p:nvSpPr>
                <p:cNvPr id="671" name="Rectangle 197"/>
                <p:cNvSpPr>
                  <a:spLocks noChangeArrowheads="1"/>
                </p:cNvSpPr>
                <p:nvPr/>
              </p:nvSpPr>
              <p:spPr bwMode="auto">
                <a:xfrm>
                  <a:off x="4642" y="11282"/>
                  <a:ext cx="807" cy="2616"/>
                </a:xfrm>
                <a:prstGeom prst="rect">
                  <a:avLst/>
                </a:prstGeom>
                <a:noFill/>
                <a:ln w="12700" cap="rnd">
                  <a:solidFill>
                    <a:srgbClr val="000000"/>
                  </a:solidFill>
                  <a:miter lim="800000"/>
                  <a:headEnd/>
                  <a:tailEnd/>
                </a:ln>
              </p:spPr>
              <p:txBody>
                <a:bodyPr/>
                <a:lstStyle/>
                <a:p>
                  <a:endParaRPr lang="pt-PT"/>
                </a:p>
              </p:txBody>
            </p:sp>
          </p:grpSp>
          <p:grpSp>
            <p:nvGrpSpPr>
              <p:cNvPr id="381" name="Group 198"/>
              <p:cNvGrpSpPr>
                <a:grpSpLocks/>
              </p:cNvGrpSpPr>
              <p:nvPr/>
            </p:nvGrpSpPr>
            <p:grpSpPr bwMode="auto">
              <a:xfrm>
                <a:off x="4656" y="13944"/>
                <a:ext cx="789" cy="396"/>
                <a:chOff x="4656" y="13944"/>
                <a:chExt cx="789" cy="396"/>
              </a:xfrm>
            </p:grpSpPr>
            <p:grpSp>
              <p:nvGrpSpPr>
                <p:cNvPr id="663" name="Group 199"/>
                <p:cNvGrpSpPr>
                  <a:grpSpLocks/>
                </p:cNvGrpSpPr>
                <p:nvPr/>
              </p:nvGrpSpPr>
              <p:grpSpPr bwMode="auto">
                <a:xfrm>
                  <a:off x="4656" y="13944"/>
                  <a:ext cx="789" cy="317"/>
                  <a:chOff x="4656" y="13944"/>
                  <a:chExt cx="789" cy="317"/>
                </a:xfrm>
              </p:grpSpPr>
              <p:sp>
                <p:nvSpPr>
                  <p:cNvPr id="668" name="Freeform 200"/>
                  <p:cNvSpPr>
                    <a:spLocks/>
                  </p:cNvSpPr>
                  <p:nvPr/>
                </p:nvSpPr>
                <p:spPr bwMode="auto">
                  <a:xfrm>
                    <a:off x="4656" y="13944"/>
                    <a:ext cx="789" cy="317"/>
                  </a:xfrm>
                  <a:custGeom>
                    <a:avLst/>
                    <a:gdLst/>
                    <a:ahLst/>
                    <a:cxnLst>
                      <a:cxn ang="0">
                        <a:pos x="394" y="317"/>
                      </a:cxn>
                      <a:cxn ang="0">
                        <a:pos x="789" y="0"/>
                      </a:cxn>
                      <a:cxn ang="0">
                        <a:pos x="0" y="0"/>
                      </a:cxn>
                      <a:cxn ang="0">
                        <a:pos x="394" y="317"/>
                      </a:cxn>
                    </a:cxnLst>
                    <a:rect l="0" t="0" r="r" b="b"/>
                    <a:pathLst>
                      <a:path w="789" h="317">
                        <a:moveTo>
                          <a:pt x="394" y="317"/>
                        </a:moveTo>
                        <a:lnTo>
                          <a:pt x="789" y="0"/>
                        </a:lnTo>
                        <a:lnTo>
                          <a:pt x="0" y="0"/>
                        </a:lnTo>
                        <a:lnTo>
                          <a:pt x="394" y="317"/>
                        </a:lnTo>
                        <a:close/>
                      </a:path>
                    </a:pathLst>
                  </a:custGeom>
                  <a:solidFill>
                    <a:srgbClr val="FFFFFF"/>
                  </a:solidFill>
                  <a:ln w="9525">
                    <a:noFill/>
                    <a:round/>
                    <a:headEnd/>
                    <a:tailEnd/>
                  </a:ln>
                </p:spPr>
                <p:txBody>
                  <a:bodyPr/>
                  <a:lstStyle/>
                  <a:p>
                    <a:endParaRPr lang="pt-PT"/>
                  </a:p>
                </p:txBody>
              </p:sp>
              <p:sp>
                <p:nvSpPr>
                  <p:cNvPr id="669" name="Freeform 201"/>
                  <p:cNvSpPr>
                    <a:spLocks/>
                  </p:cNvSpPr>
                  <p:nvPr/>
                </p:nvSpPr>
                <p:spPr bwMode="auto">
                  <a:xfrm>
                    <a:off x="4656" y="13944"/>
                    <a:ext cx="789" cy="317"/>
                  </a:xfrm>
                  <a:custGeom>
                    <a:avLst/>
                    <a:gdLst/>
                    <a:ahLst/>
                    <a:cxnLst>
                      <a:cxn ang="0">
                        <a:pos x="394" y="317"/>
                      </a:cxn>
                      <a:cxn ang="0">
                        <a:pos x="789" y="0"/>
                      </a:cxn>
                      <a:cxn ang="0">
                        <a:pos x="0" y="0"/>
                      </a:cxn>
                      <a:cxn ang="0">
                        <a:pos x="394" y="317"/>
                      </a:cxn>
                    </a:cxnLst>
                    <a:rect l="0" t="0" r="r" b="b"/>
                    <a:pathLst>
                      <a:path w="789" h="317">
                        <a:moveTo>
                          <a:pt x="394" y="317"/>
                        </a:moveTo>
                        <a:lnTo>
                          <a:pt x="789" y="0"/>
                        </a:lnTo>
                        <a:lnTo>
                          <a:pt x="0" y="0"/>
                        </a:lnTo>
                        <a:lnTo>
                          <a:pt x="394" y="317"/>
                        </a:lnTo>
                        <a:close/>
                      </a:path>
                    </a:pathLst>
                  </a:custGeom>
                  <a:noFill/>
                  <a:ln w="12700" cap="rnd">
                    <a:solidFill>
                      <a:srgbClr val="000000"/>
                    </a:solidFill>
                    <a:prstDash val="solid"/>
                    <a:round/>
                    <a:headEnd/>
                    <a:tailEnd/>
                  </a:ln>
                </p:spPr>
                <p:txBody>
                  <a:bodyPr/>
                  <a:lstStyle/>
                  <a:p>
                    <a:endParaRPr lang="pt-PT"/>
                  </a:p>
                </p:txBody>
              </p:sp>
            </p:grpSp>
            <p:grpSp>
              <p:nvGrpSpPr>
                <p:cNvPr id="664" name="Group 202"/>
                <p:cNvGrpSpPr>
                  <a:grpSpLocks/>
                </p:cNvGrpSpPr>
                <p:nvPr/>
              </p:nvGrpSpPr>
              <p:grpSpPr bwMode="auto">
                <a:xfrm>
                  <a:off x="5008" y="14143"/>
                  <a:ext cx="79" cy="197"/>
                  <a:chOff x="5008" y="14143"/>
                  <a:chExt cx="79" cy="197"/>
                </a:xfrm>
              </p:grpSpPr>
              <p:sp>
                <p:nvSpPr>
                  <p:cNvPr id="666" name="Rectangle 203"/>
                  <p:cNvSpPr>
                    <a:spLocks noChangeArrowheads="1"/>
                  </p:cNvSpPr>
                  <p:nvPr/>
                </p:nvSpPr>
                <p:spPr bwMode="auto">
                  <a:xfrm>
                    <a:off x="5008" y="14143"/>
                    <a:ext cx="79" cy="197"/>
                  </a:xfrm>
                  <a:prstGeom prst="rect">
                    <a:avLst/>
                  </a:prstGeom>
                  <a:solidFill>
                    <a:srgbClr val="FFFFFF"/>
                  </a:solidFill>
                  <a:ln w="9525">
                    <a:noFill/>
                    <a:miter lim="800000"/>
                    <a:headEnd/>
                    <a:tailEnd/>
                  </a:ln>
                </p:spPr>
                <p:txBody>
                  <a:bodyPr/>
                  <a:lstStyle/>
                  <a:p>
                    <a:endParaRPr lang="pt-PT"/>
                  </a:p>
                </p:txBody>
              </p:sp>
              <p:sp>
                <p:nvSpPr>
                  <p:cNvPr id="667" name="Rectangle 204"/>
                  <p:cNvSpPr>
                    <a:spLocks noChangeArrowheads="1"/>
                  </p:cNvSpPr>
                  <p:nvPr/>
                </p:nvSpPr>
                <p:spPr bwMode="auto">
                  <a:xfrm>
                    <a:off x="5008" y="14143"/>
                    <a:ext cx="79" cy="197"/>
                  </a:xfrm>
                  <a:prstGeom prst="rect">
                    <a:avLst/>
                  </a:prstGeom>
                  <a:noFill/>
                  <a:ln w="12700" cap="rnd">
                    <a:solidFill>
                      <a:srgbClr val="000000"/>
                    </a:solidFill>
                    <a:miter lim="800000"/>
                    <a:headEnd/>
                    <a:tailEnd/>
                  </a:ln>
                </p:spPr>
                <p:txBody>
                  <a:bodyPr/>
                  <a:lstStyle/>
                  <a:p>
                    <a:endParaRPr lang="pt-PT"/>
                  </a:p>
                </p:txBody>
              </p:sp>
            </p:grpSp>
            <p:sp>
              <p:nvSpPr>
                <p:cNvPr id="665" name="Freeform 205"/>
                <p:cNvSpPr>
                  <a:spLocks/>
                </p:cNvSpPr>
                <p:nvPr/>
              </p:nvSpPr>
              <p:spPr bwMode="auto">
                <a:xfrm>
                  <a:off x="4907" y="14061"/>
                  <a:ext cx="291" cy="218"/>
                </a:xfrm>
                <a:custGeom>
                  <a:avLst/>
                  <a:gdLst/>
                  <a:ahLst/>
                  <a:cxnLst>
                    <a:cxn ang="0">
                      <a:pos x="145" y="218"/>
                    </a:cxn>
                    <a:cxn ang="0">
                      <a:pos x="291" y="0"/>
                    </a:cxn>
                    <a:cxn ang="0">
                      <a:pos x="0" y="0"/>
                    </a:cxn>
                    <a:cxn ang="0">
                      <a:pos x="145" y="218"/>
                    </a:cxn>
                  </a:cxnLst>
                  <a:rect l="0" t="0" r="r" b="b"/>
                  <a:pathLst>
                    <a:path w="291" h="218">
                      <a:moveTo>
                        <a:pt x="145" y="218"/>
                      </a:moveTo>
                      <a:lnTo>
                        <a:pt x="291" y="0"/>
                      </a:lnTo>
                      <a:lnTo>
                        <a:pt x="0" y="0"/>
                      </a:lnTo>
                      <a:lnTo>
                        <a:pt x="145" y="218"/>
                      </a:lnTo>
                      <a:close/>
                    </a:path>
                  </a:pathLst>
                </a:custGeom>
                <a:solidFill>
                  <a:srgbClr val="FFFFFF"/>
                </a:solidFill>
                <a:ln w="9525">
                  <a:noFill/>
                  <a:round/>
                  <a:headEnd/>
                  <a:tailEnd/>
                </a:ln>
              </p:spPr>
              <p:txBody>
                <a:bodyPr/>
                <a:lstStyle/>
                <a:p>
                  <a:endParaRPr lang="pt-PT"/>
                </a:p>
              </p:txBody>
            </p:sp>
          </p:grpSp>
          <p:sp>
            <p:nvSpPr>
              <p:cNvPr id="382" name="Line 206"/>
              <p:cNvSpPr>
                <a:spLocks noChangeShapeType="1"/>
              </p:cNvSpPr>
              <p:nvPr/>
            </p:nvSpPr>
            <p:spPr bwMode="auto">
              <a:xfrm>
                <a:off x="4598" y="11282"/>
                <a:ext cx="1" cy="2617"/>
              </a:xfrm>
              <a:prstGeom prst="line">
                <a:avLst/>
              </a:prstGeom>
              <a:noFill/>
              <a:ln w="12700" cap="rnd">
                <a:solidFill>
                  <a:srgbClr val="000000"/>
                </a:solidFill>
                <a:round/>
                <a:headEnd/>
                <a:tailEnd/>
              </a:ln>
            </p:spPr>
            <p:txBody>
              <a:bodyPr/>
              <a:lstStyle/>
              <a:p>
                <a:endParaRPr lang="pt-PT"/>
              </a:p>
            </p:txBody>
          </p:sp>
          <p:sp>
            <p:nvSpPr>
              <p:cNvPr id="383" name="Line 207"/>
              <p:cNvSpPr>
                <a:spLocks noChangeShapeType="1"/>
              </p:cNvSpPr>
              <p:nvPr/>
            </p:nvSpPr>
            <p:spPr bwMode="auto">
              <a:xfrm>
                <a:off x="5449" y="12382"/>
                <a:ext cx="31" cy="2"/>
              </a:xfrm>
              <a:prstGeom prst="line">
                <a:avLst/>
              </a:prstGeom>
              <a:noFill/>
              <a:ln w="38100">
                <a:solidFill>
                  <a:srgbClr val="FFFFFF"/>
                </a:solidFill>
                <a:round/>
                <a:headEnd/>
                <a:tailEnd/>
              </a:ln>
            </p:spPr>
            <p:txBody>
              <a:bodyPr/>
              <a:lstStyle/>
              <a:p>
                <a:endParaRPr lang="pt-PT"/>
              </a:p>
            </p:txBody>
          </p:sp>
          <p:sp>
            <p:nvSpPr>
              <p:cNvPr id="384" name="Line 208"/>
              <p:cNvSpPr>
                <a:spLocks noChangeShapeType="1"/>
              </p:cNvSpPr>
              <p:nvPr/>
            </p:nvSpPr>
            <p:spPr bwMode="auto">
              <a:xfrm>
                <a:off x="4600" y="12378"/>
                <a:ext cx="31" cy="2"/>
              </a:xfrm>
              <a:prstGeom prst="line">
                <a:avLst/>
              </a:prstGeom>
              <a:noFill/>
              <a:ln w="38100">
                <a:solidFill>
                  <a:srgbClr val="FFFFFF"/>
                </a:solidFill>
                <a:round/>
                <a:headEnd/>
                <a:tailEnd/>
              </a:ln>
            </p:spPr>
            <p:txBody>
              <a:bodyPr/>
              <a:lstStyle/>
              <a:p>
                <a:endParaRPr lang="pt-PT"/>
              </a:p>
            </p:txBody>
          </p:sp>
          <p:sp>
            <p:nvSpPr>
              <p:cNvPr id="385" name="Line 209"/>
              <p:cNvSpPr>
                <a:spLocks noChangeShapeType="1"/>
              </p:cNvSpPr>
              <p:nvPr/>
            </p:nvSpPr>
            <p:spPr bwMode="auto">
              <a:xfrm flipH="1">
                <a:off x="5254" y="12729"/>
                <a:ext cx="31" cy="77"/>
              </a:xfrm>
              <a:prstGeom prst="line">
                <a:avLst/>
              </a:prstGeom>
              <a:noFill/>
              <a:ln w="25400">
                <a:solidFill>
                  <a:srgbClr val="FFFFFF"/>
                </a:solidFill>
                <a:round/>
                <a:headEnd/>
                <a:tailEnd/>
              </a:ln>
            </p:spPr>
            <p:txBody>
              <a:bodyPr/>
              <a:lstStyle/>
              <a:p>
                <a:endParaRPr lang="pt-PT"/>
              </a:p>
            </p:txBody>
          </p:sp>
          <p:sp>
            <p:nvSpPr>
              <p:cNvPr id="386" name="Line 210"/>
              <p:cNvSpPr>
                <a:spLocks noChangeShapeType="1"/>
              </p:cNvSpPr>
              <p:nvPr/>
            </p:nvSpPr>
            <p:spPr bwMode="auto">
              <a:xfrm flipH="1" flipV="1">
                <a:off x="4810" y="12735"/>
                <a:ext cx="20" cy="71"/>
              </a:xfrm>
              <a:prstGeom prst="line">
                <a:avLst/>
              </a:prstGeom>
              <a:noFill/>
              <a:ln w="38100">
                <a:solidFill>
                  <a:srgbClr val="FFFFFF"/>
                </a:solidFill>
                <a:round/>
                <a:headEnd/>
                <a:tailEnd/>
              </a:ln>
            </p:spPr>
            <p:txBody>
              <a:bodyPr/>
              <a:lstStyle/>
              <a:p>
                <a:endParaRPr lang="pt-PT"/>
              </a:p>
            </p:txBody>
          </p:sp>
          <p:grpSp>
            <p:nvGrpSpPr>
              <p:cNvPr id="387" name="Group 211"/>
              <p:cNvGrpSpPr>
                <a:grpSpLocks/>
              </p:cNvGrpSpPr>
              <p:nvPr/>
            </p:nvGrpSpPr>
            <p:grpSpPr bwMode="auto">
              <a:xfrm>
                <a:off x="5004" y="11124"/>
                <a:ext cx="96" cy="161"/>
                <a:chOff x="5004" y="11124"/>
                <a:chExt cx="96" cy="161"/>
              </a:xfrm>
            </p:grpSpPr>
            <p:sp>
              <p:nvSpPr>
                <p:cNvPr id="661" name="Rectangle 212"/>
                <p:cNvSpPr>
                  <a:spLocks noChangeArrowheads="1"/>
                </p:cNvSpPr>
                <p:nvPr/>
              </p:nvSpPr>
              <p:spPr bwMode="auto">
                <a:xfrm>
                  <a:off x="5004" y="11124"/>
                  <a:ext cx="96" cy="161"/>
                </a:xfrm>
                <a:prstGeom prst="rect">
                  <a:avLst/>
                </a:prstGeom>
                <a:solidFill>
                  <a:srgbClr val="FFFFFF"/>
                </a:solidFill>
                <a:ln w="9525">
                  <a:noFill/>
                  <a:miter lim="800000"/>
                  <a:headEnd/>
                  <a:tailEnd/>
                </a:ln>
              </p:spPr>
              <p:txBody>
                <a:bodyPr/>
                <a:lstStyle/>
                <a:p>
                  <a:endParaRPr lang="pt-PT"/>
                </a:p>
              </p:txBody>
            </p:sp>
            <p:sp>
              <p:nvSpPr>
                <p:cNvPr id="662" name="Rectangle 213"/>
                <p:cNvSpPr>
                  <a:spLocks noChangeArrowheads="1"/>
                </p:cNvSpPr>
                <p:nvPr/>
              </p:nvSpPr>
              <p:spPr bwMode="auto">
                <a:xfrm>
                  <a:off x="5004" y="11124"/>
                  <a:ext cx="96" cy="161"/>
                </a:xfrm>
                <a:prstGeom prst="rect">
                  <a:avLst/>
                </a:prstGeom>
                <a:noFill/>
                <a:ln w="12700" cap="rnd">
                  <a:solidFill>
                    <a:srgbClr val="000000"/>
                  </a:solidFill>
                  <a:miter lim="800000"/>
                  <a:headEnd/>
                  <a:tailEnd/>
                </a:ln>
              </p:spPr>
              <p:txBody>
                <a:bodyPr/>
                <a:lstStyle/>
                <a:p>
                  <a:endParaRPr lang="pt-PT"/>
                </a:p>
              </p:txBody>
            </p:sp>
          </p:grpSp>
          <p:grpSp>
            <p:nvGrpSpPr>
              <p:cNvPr id="388" name="Group 214"/>
              <p:cNvGrpSpPr>
                <a:grpSpLocks/>
              </p:cNvGrpSpPr>
              <p:nvPr/>
            </p:nvGrpSpPr>
            <p:grpSpPr bwMode="auto">
              <a:xfrm>
                <a:off x="4517" y="11232"/>
                <a:ext cx="1055" cy="53"/>
                <a:chOff x="4517" y="11232"/>
                <a:chExt cx="1055" cy="53"/>
              </a:xfrm>
            </p:grpSpPr>
            <p:sp>
              <p:nvSpPr>
                <p:cNvPr id="659" name="Rectangle 215"/>
                <p:cNvSpPr>
                  <a:spLocks noChangeArrowheads="1"/>
                </p:cNvSpPr>
                <p:nvPr/>
              </p:nvSpPr>
              <p:spPr bwMode="auto">
                <a:xfrm>
                  <a:off x="4517" y="11232"/>
                  <a:ext cx="1055" cy="53"/>
                </a:xfrm>
                <a:prstGeom prst="rect">
                  <a:avLst/>
                </a:prstGeom>
                <a:solidFill>
                  <a:srgbClr val="99CCFF"/>
                </a:solidFill>
                <a:ln w="9525">
                  <a:noFill/>
                  <a:miter lim="800000"/>
                  <a:headEnd/>
                  <a:tailEnd/>
                </a:ln>
              </p:spPr>
              <p:txBody>
                <a:bodyPr/>
                <a:lstStyle/>
                <a:p>
                  <a:endParaRPr lang="pt-PT"/>
                </a:p>
              </p:txBody>
            </p:sp>
            <p:sp>
              <p:nvSpPr>
                <p:cNvPr id="660" name="Rectangle 216"/>
                <p:cNvSpPr>
                  <a:spLocks noChangeArrowheads="1"/>
                </p:cNvSpPr>
                <p:nvPr/>
              </p:nvSpPr>
              <p:spPr bwMode="auto">
                <a:xfrm>
                  <a:off x="4517" y="11232"/>
                  <a:ext cx="1055" cy="53"/>
                </a:xfrm>
                <a:prstGeom prst="rect">
                  <a:avLst/>
                </a:prstGeom>
                <a:noFill/>
                <a:ln w="12700" cap="rnd">
                  <a:solidFill>
                    <a:srgbClr val="003366"/>
                  </a:solidFill>
                  <a:miter lim="800000"/>
                  <a:headEnd/>
                  <a:tailEnd/>
                </a:ln>
              </p:spPr>
              <p:txBody>
                <a:bodyPr/>
                <a:lstStyle/>
                <a:p>
                  <a:endParaRPr lang="pt-PT"/>
                </a:p>
              </p:txBody>
            </p:sp>
          </p:grpSp>
          <p:grpSp>
            <p:nvGrpSpPr>
              <p:cNvPr id="389" name="Group 217"/>
              <p:cNvGrpSpPr>
                <a:grpSpLocks/>
              </p:cNvGrpSpPr>
              <p:nvPr/>
            </p:nvGrpSpPr>
            <p:grpSpPr bwMode="auto">
              <a:xfrm>
                <a:off x="5004" y="11070"/>
                <a:ext cx="96" cy="54"/>
                <a:chOff x="5004" y="11070"/>
                <a:chExt cx="96" cy="54"/>
              </a:xfrm>
            </p:grpSpPr>
            <p:sp>
              <p:nvSpPr>
                <p:cNvPr id="657" name="Rectangle 218"/>
                <p:cNvSpPr>
                  <a:spLocks noChangeArrowheads="1"/>
                </p:cNvSpPr>
                <p:nvPr/>
              </p:nvSpPr>
              <p:spPr bwMode="auto">
                <a:xfrm>
                  <a:off x="5004" y="11070"/>
                  <a:ext cx="96" cy="54"/>
                </a:xfrm>
                <a:prstGeom prst="rect">
                  <a:avLst/>
                </a:prstGeom>
                <a:solidFill>
                  <a:srgbClr val="99CCFF"/>
                </a:solidFill>
                <a:ln w="9525">
                  <a:noFill/>
                  <a:miter lim="800000"/>
                  <a:headEnd/>
                  <a:tailEnd/>
                </a:ln>
              </p:spPr>
              <p:txBody>
                <a:bodyPr/>
                <a:lstStyle/>
                <a:p>
                  <a:endParaRPr lang="pt-PT"/>
                </a:p>
              </p:txBody>
            </p:sp>
            <p:sp>
              <p:nvSpPr>
                <p:cNvPr id="658" name="Rectangle 219"/>
                <p:cNvSpPr>
                  <a:spLocks noChangeArrowheads="1"/>
                </p:cNvSpPr>
                <p:nvPr/>
              </p:nvSpPr>
              <p:spPr bwMode="auto">
                <a:xfrm>
                  <a:off x="5004" y="11070"/>
                  <a:ext cx="96" cy="54"/>
                </a:xfrm>
                <a:prstGeom prst="rect">
                  <a:avLst/>
                </a:prstGeom>
                <a:noFill/>
                <a:ln w="12700" cap="rnd">
                  <a:solidFill>
                    <a:srgbClr val="003366"/>
                  </a:solidFill>
                  <a:miter lim="800000"/>
                  <a:headEnd/>
                  <a:tailEnd/>
                </a:ln>
              </p:spPr>
              <p:txBody>
                <a:bodyPr/>
                <a:lstStyle/>
                <a:p>
                  <a:endParaRPr lang="pt-PT"/>
                </a:p>
              </p:txBody>
            </p:sp>
          </p:grpSp>
          <p:sp>
            <p:nvSpPr>
              <p:cNvPr id="390" name="Line 220"/>
              <p:cNvSpPr>
                <a:spLocks noChangeShapeType="1"/>
              </p:cNvSpPr>
              <p:nvPr/>
            </p:nvSpPr>
            <p:spPr bwMode="auto">
              <a:xfrm flipV="1">
                <a:off x="5052" y="10786"/>
                <a:ext cx="1" cy="276"/>
              </a:xfrm>
              <a:prstGeom prst="line">
                <a:avLst/>
              </a:prstGeom>
              <a:noFill/>
              <a:ln w="12700" cap="rnd">
                <a:solidFill>
                  <a:srgbClr val="000000"/>
                </a:solidFill>
                <a:round/>
                <a:headEnd/>
                <a:tailEnd/>
              </a:ln>
            </p:spPr>
            <p:txBody>
              <a:bodyPr/>
              <a:lstStyle/>
              <a:p>
                <a:endParaRPr lang="pt-PT"/>
              </a:p>
            </p:txBody>
          </p:sp>
          <p:sp>
            <p:nvSpPr>
              <p:cNvPr id="391" name="Freeform 221"/>
              <p:cNvSpPr>
                <a:spLocks noEditPoints="1"/>
              </p:cNvSpPr>
              <p:nvPr/>
            </p:nvSpPr>
            <p:spPr bwMode="auto">
              <a:xfrm>
                <a:off x="5015" y="14341"/>
                <a:ext cx="65" cy="319"/>
              </a:xfrm>
              <a:custGeom>
                <a:avLst/>
                <a:gdLst/>
                <a:ahLst/>
                <a:cxnLst>
                  <a:cxn ang="0">
                    <a:pos x="166" y="1933"/>
                  </a:cxn>
                  <a:cxn ang="0">
                    <a:pos x="166" y="333"/>
                  </a:cxn>
                  <a:cxn ang="0">
                    <a:pos x="200" y="300"/>
                  </a:cxn>
                  <a:cxn ang="0">
                    <a:pos x="233" y="333"/>
                  </a:cxn>
                  <a:cxn ang="0">
                    <a:pos x="233" y="1933"/>
                  </a:cxn>
                  <a:cxn ang="0">
                    <a:pos x="200" y="1967"/>
                  </a:cxn>
                  <a:cxn ang="0">
                    <a:pos x="166" y="1933"/>
                  </a:cxn>
                  <a:cxn ang="0">
                    <a:pos x="0" y="400"/>
                  </a:cxn>
                  <a:cxn ang="0">
                    <a:pos x="200" y="0"/>
                  </a:cxn>
                  <a:cxn ang="0">
                    <a:pos x="400" y="400"/>
                  </a:cxn>
                  <a:cxn ang="0">
                    <a:pos x="0" y="400"/>
                  </a:cxn>
                </a:cxnLst>
                <a:rect l="0" t="0" r="r" b="b"/>
                <a:pathLst>
                  <a:path w="400" h="1967">
                    <a:moveTo>
                      <a:pt x="166" y="1933"/>
                    </a:moveTo>
                    <a:lnTo>
                      <a:pt x="166" y="333"/>
                    </a:lnTo>
                    <a:cubicBezTo>
                      <a:pt x="166" y="315"/>
                      <a:pt x="181" y="300"/>
                      <a:pt x="200" y="300"/>
                    </a:cubicBezTo>
                    <a:cubicBezTo>
                      <a:pt x="218" y="300"/>
                      <a:pt x="233" y="315"/>
                      <a:pt x="233" y="333"/>
                    </a:cubicBezTo>
                    <a:lnTo>
                      <a:pt x="233" y="1933"/>
                    </a:lnTo>
                    <a:cubicBezTo>
                      <a:pt x="233" y="1952"/>
                      <a:pt x="218" y="1967"/>
                      <a:pt x="200" y="1967"/>
                    </a:cubicBezTo>
                    <a:cubicBezTo>
                      <a:pt x="181" y="1967"/>
                      <a:pt x="166" y="1952"/>
                      <a:pt x="166" y="1933"/>
                    </a:cubicBezTo>
                    <a:close/>
                    <a:moveTo>
                      <a:pt x="0" y="400"/>
                    </a:moveTo>
                    <a:lnTo>
                      <a:pt x="200" y="0"/>
                    </a:lnTo>
                    <a:lnTo>
                      <a:pt x="400" y="400"/>
                    </a:lnTo>
                    <a:lnTo>
                      <a:pt x="0" y="400"/>
                    </a:lnTo>
                    <a:close/>
                  </a:path>
                </a:pathLst>
              </a:custGeom>
              <a:solidFill>
                <a:srgbClr val="000000"/>
              </a:solidFill>
              <a:ln w="1588" cap="flat">
                <a:solidFill>
                  <a:srgbClr val="000000"/>
                </a:solidFill>
                <a:prstDash val="solid"/>
                <a:bevel/>
                <a:headEnd/>
                <a:tailEnd/>
              </a:ln>
            </p:spPr>
            <p:txBody>
              <a:bodyPr/>
              <a:lstStyle/>
              <a:p>
                <a:endParaRPr lang="pt-PT"/>
              </a:p>
            </p:txBody>
          </p:sp>
          <p:sp>
            <p:nvSpPr>
              <p:cNvPr id="392" name="Freeform 222"/>
              <p:cNvSpPr>
                <a:spLocks noEditPoints="1"/>
              </p:cNvSpPr>
              <p:nvPr/>
            </p:nvSpPr>
            <p:spPr bwMode="auto">
              <a:xfrm>
                <a:off x="4514" y="14629"/>
                <a:ext cx="534" cy="64"/>
              </a:xfrm>
              <a:custGeom>
                <a:avLst/>
                <a:gdLst/>
                <a:ahLst/>
                <a:cxnLst>
                  <a:cxn ang="0">
                    <a:pos x="2958" y="233"/>
                  </a:cxn>
                  <a:cxn ang="0">
                    <a:pos x="33" y="233"/>
                  </a:cxn>
                  <a:cxn ang="0">
                    <a:pos x="0" y="200"/>
                  </a:cxn>
                  <a:cxn ang="0">
                    <a:pos x="33" y="167"/>
                  </a:cxn>
                  <a:cxn ang="0">
                    <a:pos x="2958" y="167"/>
                  </a:cxn>
                  <a:cxn ang="0">
                    <a:pos x="2992" y="200"/>
                  </a:cxn>
                  <a:cxn ang="0">
                    <a:pos x="2958" y="233"/>
                  </a:cxn>
                  <a:cxn ang="0">
                    <a:pos x="2892" y="0"/>
                  </a:cxn>
                  <a:cxn ang="0">
                    <a:pos x="3292" y="200"/>
                  </a:cxn>
                  <a:cxn ang="0">
                    <a:pos x="2892" y="400"/>
                  </a:cxn>
                  <a:cxn ang="0">
                    <a:pos x="2892" y="0"/>
                  </a:cxn>
                </a:cxnLst>
                <a:rect l="0" t="0" r="r" b="b"/>
                <a:pathLst>
                  <a:path w="3292" h="400">
                    <a:moveTo>
                      <a:pt x="2958" y="233"/>
                    </a:moveTo>
                    <a:lnTo>
                      <a:pt x="33" y="233"/>
                    </a:lnTo>
                    <a:cubicBezTo>
                      <a:pt x="15" y="233"/>
                      <a:pt x="0" y="219"/>
                      <a:pt x="0" y="200"/>
                    </a:cubicBezTo>
                    <a:cubicBezTo>
                      <a:pt x="0" y="182"/>
                      <a:pt x="15" y="167"/>
                      <a:pt x="33" y="167"/>
                    </a:cubicBezTo>
                    <a:lnTo>
                      <a:pt x="2958" y="167"/>
                    </a:lnTo>
                    <a:cubicBezTo>
                      <a:pt x="2977" y="167"/>
                      <a:pt x="2992" y="182"/>
                      <a:pt x="2992" y="200"/>
                    </a:cubicBezTo>
                    <a:cubicBezTo>
                      <a:pt x="2992" y="219"/>
                      <a:pt x="2977" y="233"/>
                      <a:pt x="2958" y="233"/>
                    </a:cubicBezTo>
                    <a:close/>
                    <a:moveTo>
                      <a:pt x="2892" y="0"/>
                    </a:moveTo>
                    <a:lnTo>
                      <a:pt x="3292" y="200"/>
                    </a:lnTo>
                    <a:lnTo>
                      <a:pt x="2892" y="400"/>
                    </a:lnTo>
                    <a:lnTo>
                      <a:pt x="2892" y="0"/>
                    </a:lnTo>
                    <a:close/>
                  </a:path>
                </a:pathLst>
              </a:custGeom>
              <a:solidFill>
                <a:srgbClr val="000000"/>
              </a:solidFill>
              <a:ln w="1588" cap="flat">
                <a:solidFill>
                  <a:srgbClr val="000000"/>
                </a:solidFill>
                <a:prstDash val="solid"/>
                <a:bevel/>
                <a:headEnd/>
                <a:tailEnd/>
              </a:ln>
            </p:spPr>
            <p:txBody>
              <a:bodyPr/>
              <a:lstStyle/>
              <a:p>
                <a:endParaRPr lang="pt-PT"/>
              </a:p>
            </p:txBody>
          </p:sp>
          <p:grpSp>
            <p:nvGrpSpPr>
              <p:cNvPr id="393" name="Group 223"/>
              <p:cNvGrpSpPr>
                <a:grpSpLocks/>
              </p:cNvGrpSpPr>
              <p:nvPr/>
            </p:nvGrpSpPr>
            <p:grpSpPr bwMode="auto">
              <a:xfrm>
                <a:off x="4712" y="14595"/>
                <a:ext cx="129" cy="118"/>
                <a:chOff x="4712" y="14595"/>
                <a:chExt cx="129" cy="118"/>
              </a:xfrm>
            </p:grpSpPr>
            <p:grpSp>
              <p:nvGrpSpPr>
                <p:cNvPr id="653" name="Group 224"/>
                <p:cNvGrpSpPr>
                  <a:grpSpLocks/>
                </p:cNvGrpSpPr>
                <p:nvPr/>
              </p:nvGrpSpPr>
              <p:grpSpPr bwMode="auto">
                <a:xfrm>
                  <a:off x="4746" y="14606"/>
                  <a:ext cx="95" cy="99"/>
                  <a:chOff x="4746" y="14606"/>
                  <a:chExt cx="95" cy="99"/>
                </a:xfrm>
              </p:grpSpPr>
              <p:sp>
                <p:nvSpPr>
                  <p:cNvPr id="655" name="Freeform 225"/>
                  <p:cNvSpPr>
                    <a:spLocks/>
                  </p:cNvSpPr>
                  <p:nvPr/>
                </p:nvSpPr>
                <p:spPr bwMode="auto">
                  <a:xfrm>
                    <a:off x="4746" y="14606"/>
                    <a:ext cx="95" cy="99"/>
                  </a:xfrm>
                  <a:custGeom>
                    <a:avLst/>
                    <a:gdLst/>
                    <a:ahLst/>
                    <a:cxnLst>
                      <a:cxn ang="0">
                        <a:pos x="95" y="50"/>
                      </a:cxn>
                      <a:cxn ang="0">
                        <a:pos x="0" y="99"/>
                      </a:cxn>
                      <a:cxn ang="0">
                        <a:pos x="0" y="0"/>
                      </a:cxn>
                      <a:cxn ang="0">
                        <a:pos x="95" y="50"/>
                      </a:cxn>
                    </a:cxnLst>
                    <a:rect l="0" t="0" r="r" b="b"/>
                    <a:pathLst>
                      <a:path w="95" h="99">
                        <a:moveTo>
                          <a:pt x="95" y="50"/>
                        </a:moveTo>
                        <a:lnTo>
                          <a:pt x="0" y="99"/>
                        </a:lnTo>
                        <a:lnTo>
                          <a:pt x="0" y="0"/>
                        </a:lnTo>
                        <a:lnTo>
                          <a:pt x="95" y="50"/>
                        </a:lnTo>
                        <a:close/>
                      </a:path>
                    </a:pathLst>
                  </a:custGeom>
                  <a:solidFill>
                    <a:srgbClr val="000000"/>
                  </a:solidFill>
                  <a:ln w="9525">
                    <a:noFill/>
                    <a:round/>
                    <a:headEnd/>
                    <a:tailEnd/>
                  </a:ln>
                </p:spPr>
                <p:txBody>
                  <a:bodyPr/>
                  <a:lstStyle/>
                  <a:p>
                    <a:endParaRPr lang="pt-PT"/>
                  </a:p>
                </p:txBody>
              </p:sp>
              <p:sp>
                <p:nvSpPr>
                  <p:cNvPr id="656" name="Freeform 226"/>
                  <p:cNvSpPr>
                    <a:spLocks/>
                  </p:cNvSpPr>
                  <p:nvPr/>
                </p:nvSpPr>
                <p:spPr bwMode="auto">
                  <a:xfrm>
                    <a:off x="4746" y="14606"/>
                    <a:ext cx="95" cy="99"/>
                  </a:xfrm>
                  <a:custGeom>
                    <a:avLst/>
                    <a:gdLst/>
                    <a:ahLst/>
                    <a:cxnLst>
                      <a:cxn ang="0">
                        <a:pos x="95" y="50"/>
                      </a:cxn>
                      <a:cxn ang="0">
                        <a:pos x="0" y="99"/>
                      </a:cxn>
                      <a:cxn ang="0">
                        <a:pos x="0" y="0"/>
                      </a:cxn>
                      <a:cxn ang="0">
                        <a:pos x="95" y="50"/>
                      </a:cxn>
                    </a:cxnLst>
                    <a:rect l="0" t="0" r="r" b="b"/>
                    <a:pathLst>
                      <a:path w="95" h="99">
                        <a:moveTo>
                          <a:pt x="95" y="50"/>
                        </a:moveTo>
                        <a:lnTo>
                          <a:pt x="0" y="99"/>
                        </a:lnTo>
                        <a:lnTo>
                          <a:pt x="0" y="0"/>
                        </a:lnTo>
                        <a:lnTo>
                          <a:pt x="95" y="50"/>
                        </a:lnTo>
                        <a:close/>
                      </a:path>
                    </a:pathLst>
                  </a:custGeom>
                  <a:noFill/>
                  <a:ln w="12700" cap="rnd">
                    <a:solidFill>
                      <a:srgbClr val="000000"/>
                    </a:solidFill>
                    <a:prstDash val="solid"/>
                    <a:round/>
                    <a:headEnd/>
                    <a:tailEnd/>
                  </a:ln>
                </p:spPr>
                <p:txBody>
                  <a:bodyPr/>
                  <a:lstStyle/>
                  <a:p>
                    <a:endParaRPr lang="pt-PT"/>
                  </a:p>
                </p:txBody>
              </p:sp>
            </p:grpSp>
            <p:sp>
              <p:nvSpPr>
                <p:cNvPr id="654" name="Oval 227"/>
                <p:cNvSpPr>
                  <a:spLocks noChangeArrowheads="1"/>
                </p:cNvSpPr>
                <p:nvPr/>
              </p:nvSpPr>
              <p:spPr bwMode="auto">
                <a:xfrm>
                  <a:off x="4712" y="14595"/>
                  <a:ext cx="126" cy="118"/>
                </a:xfrm>
                <a:prstGeom prst="ellipse">
                  <a:avLst/>
                </a:prstGeom>
                <a:noFill/>
                <a:ln w="12700" cap="rnd">
                  <a:solidFill>
                    <a:srgbClr val="000000"/>
                  </a:solidFill>
                  <a:round/>
                  <a:headEnd/>
                  <a:tailEnd/>
                </a:ln>
              </p:spPr>
              <p:txBody>
                <a:bodyPr/>
                <a:lstStyle/>
                <a:p>
                  <a:endParaRPr lang="pt-PT"/>
                </a:p>
              </p:txBody>
            </p:sp>
          </p:grpSp>
          <p:grpSp>
            <p:nvGrpSpPr>
              <p:cNvPr id="394" name="Group 228"/>
              <p:cNvGrpSpPr>
                <a:grpSpLocks/>
              </p:cNvGrpSpPr>
              <p:nvPr/>
            </p:nvGrpSpPr>
            <p:grpSpPr bwMode="auto">
              <a:xfrm>
                <a:off x="5015" y="14457"/>
                <a:ext cx="55" cy="131"/>
                <a:chOff x="5015" y="14457"/>
                <a:chExt cx="55" cy="131"/>
              </a:xfrm>
            </p:grpSpPr>
            <p:sp>
              <p:nvSpPr>
                <p:cNvPr id="651" name="Freeform 229"/>
                <p:cNvSpPr>
                  <a:spLocks/>
                </p:cNvSpPr>
                <p:nvPr/>
              </p:nvSpPr>
              <p:spPr bwMode="auto">
                <a:xfrm>
                  <a:off x="5015" y="14457"/>
                  <a:ext cx="55" cy="131"/>
                </a:xfrm>
                <a:custGeom>
                  <a:avLst/>
                  <a:gdLst/>
                  <a:ahLst/>
                  <a:cxnLst>
                    <a:cxn ang="0">
                      <a:pos x="55" y="131"/>
                    </a:cxn>
                    <a:cxn ang="0">
                      <a:pos x="0" y="131"/>
                    </a:cxn>
                    <a:cxn ang="0">
                      <a:pos x="55" y="0"/>
                    </a:cxn>
                    <a:cxn ang="0">
                      <a:pos x="0" y="0"/>
                    </a:cxn>
                    <a:cxn ang="0">
                      <a:pos x="55" y="131"/>
                    </a:cxn>
                  </a:cxnLst>
                  <a:rect l="0" t="0" r="r" b="b"/>
                  <a:pathLst>
                    <a:path w="55" h="131">
                      <a:moveTo>
                        <a:pt x="55" y="131"/>
                      </a:moveTo>
                      <a:lnTo>
                        <a:pt x="0" y="131"/>
                      </a:lnTo>
                      <a:lnTo>
                        <a:pt x="55" y="0"/>
                      </a:lnTo>
                      <a:lnTo>
                        <a:pt x="0" y="0"/>
                      </a:lnTo>
                      <a:lnTo>
                        <a:pt x="55" y="131"/>
                      </a:lnTo>
                      <a:close/>
                    </a:path>
                  </a:pathLst>
                </a:custGeom>
                <a:solidFill>
                  <a:srgbClr val="FFFFFF"/>
                </a:solidFill>
                <a:ln w="9525">
                  <a:noFill/>
                  <a:round/>
                  <a:headEnd/>
                  <a:tailEnd/>
                </a:ln>
              </p:spPr>
              <p:txBody>
                <a:bodyPr/>
                <a:lstStyle/>
                <a:p>
                  <a:endParaRPr lang="pt-PT"/>
                </a:p>
              </p:txBody>
            </p:sp>
            <p:sp>
              <p:nvSpPr>
                <p:cNvPr id="652" name="Freeform 230"/>
                <p:cNvSpPr>
                  <a:spLocks/>
                </p:cNvSpPr>
                <p:nvPr/>
              </p:nvSpPr>
              <p:spPr bwMode="auto">
                <a:xfrm>
                  <a:off x="5015" y="14457"/>
                  <a:ext cx="55" cy="131"/>
                </a:xfrm>
                <a:custGeom>
                  <a:avLst/>
                  <a:gdLst/>
                  <a:ahLst/>
                  <a:cxnLst>
                    <a:cxn ang="0">
                      <a:pos x="55" y="131"/>
                    </a:cxn>
                    <a:cxn ang="0">
                      <a:pos x="0" y="131"/>
                    </a:cxn>
                    <a:cxn ang="0">
                      <a:pos x="55" y="0"/>
                    </a:cxn>
                    <a:cxn ang="0">
                      <a:pos x="0" y="0"/>
                    </a:cxn>
                    <a:cxn ang="0">
                      <a:pos x="55" y="131"/>
                    </a:cxn>
                  </a:cxnLst>
                  <a:rect l="0" t="0" r="r" b="b"/>
                  <a:pathLst>
                    <a:path w="55" h="131">
                      <a:moveTo>
                        <a:pt x="55" y="131"/>
                      </a:moveTo>
                      <a:lnTo>
                        <a:pt x="0" y="131"/>
                      </a:lnTo>
                      <a:lnTo>
                        <a:pt x="55" y="0"/>
                      </a:lnTo>
                      <a:lnTo>
                        <a:pt x="0" y="0"/>
                      </a:lnTo>
                      <a:lnTo>
                        <a:pt x="55" y="131"/>
                      </a:lnTo>
                      <a:close/>
                    </a:path>
                  </a:pathLst>
                </a:custGeom>
                <a:noFill/>
                <a:ln w="12700" cap="rnd">
                  <a:solidFill>
                    <a:srgbClr val="000000"/>
                  </a:solidFill>
                  <a:prstDash val="solid"/>
                  <a:round/>
                  <a:headEnd/>
                  <a:tailEnd/>
                </a:ln>
              </p:spPr>
              <p:txBody>
                <a:bodyPr/>
                <a:lstStyle/>
                <a:p>
                  <a:endParaRPr lang="pt-PT"/>
                </a:p>
              </p:txBody>
            </p:sp>
          </p:grpSp>
          <p:grpSp>
            <p:nvGrpSpPr>
              <p:cNvPr id="395" name="Group 231"/>
              <p:cNvGrpSpPr>
                <a:grpSpLocks/>
              </p:cNvGrpSpPr>
              <p:nvPr/>
            </p:nvGrpSpPr>
            <p:grpSpPr bwMode="auto">
              <a:xfrm>
                <a:off x="5449" y="11743"/>
                <a:ext cx="285" cy="54"/>
                <a:chOff x="5449" y="11743"/>
                <a:chExt cx="285" cy="54"/>
              </a:xfrm>
            </p:grpSpPr>
            <p:grpSp>
              <p:nvGrpSpPr>
                <p:cNvPr id="647" name="Group 232"/>
                <p:cNvGrpSpPr>
                  <a:grpSpLocks/>
                </p:cNvGrpSpPr>
                <p:nvPr/>
              </p:nvGrpSpPr>
              <p:grpSpPr bwMode="auto">
                <a:xfrm>
                  <a:off x="5604" y="11743"/>
                  <a:ext cx="130" cy="54"/>
                  <a:chOff x="5604" y="11743"/>
                  <a:chExt cx="130" cy="54"/>
                </a:xfrm>
              </p:grpSpPr>
              <p:sp>
                <p:nvSpPr>
                  <p:cNvPr id="649" name="Freeform 233"/>
                  <p:cNvSpPr>
                    <a:spLocks/>
                  </p:cNvSpPr>
                  <p:nvPr/>
                </p:nvSpPr>
                <p:spPr bwMode="auto">
                  <a:xfrm>
                    <a:off x="5604" y="11743"/>
                    <a:ext cx="130" cy="54"/>
                  </a:xfrm>
                  <a:custGeom>
                    <a:avLst/>
                    <a:gdLst/>
                    <a:ahLst/>
                    <a:cxnLst>
                      <a:cxn ang="0">
                        <a:pos x="0" y="54"/>
                      </a:cxn>
                      <a:cxn ang="0">
                        <a:pos x="0" y="0"/>
                      </a:cxn>
                      <a:cxn ang="0">
                        <a:pos x="130" y="54"/>
                      </a:cxn>
                      <a:cxn ang="0">
                        <a:pos x="130" y="0"/>
                      </a:cxn>
                      <a:cxn ang="0">
                        <a:pos x="0" y="54"/>
                      </a:cxn>
                    </a:cxnLst>
                    <a:rect l="0" t="0" r="r" b="b"/>
                    <a:pathLst>
                      <a:path w="130" h="54">
                        <a:moveTo>
                          <a:pt x="0" y="54"/>
                        </a:moveTo>
                        <a:lnTo>
                          <a:pt x="0" y="0"/>
                        </a:lnTo>
                        <a:lnTo>
                          <a:pt x="130" y="54"/>
                        </a:lnTo>
                        <a:lnTo>
                          <a:pt x="130" y="0"/>
                        </a:lnTo>
                        <a:lnTo>
                          <a:pt x="0" y="54"/>
                        </a:lnTo>
                        <a:close/>
                      </a:path>
                    </a:pathLst>
                  </a:custGeom>
                  <a:solidFill>
                    <a:srgbClr val="000000"/>
                  </a:solidFill>
                  <a:ln w="9525">
                    <a:noFill/>
                    <a:round/>
                    <a:headEnd/>
                    <a:tailEnd/>
                  </a:ln>
                </p:spPr>
                <p:txBody>
                  <a:bodyPr/>
                  <a:lstStyle/>
                  <a:p>
                    <a:endParaRPr lang="pt-PT"/>
                  </a:p>
                </p:txBody>
              </p:sp>
              <p:sp>
                <p:nvSpPr>
                  <p:cNvPr id="650" name="Freeform 234"/>
                  <p:cNvSpPr>
                    <a:spLocks/>
                  </p:cNvSpPr>
                  <p:nvPr/>
                </p:nvSpPr>
                <p:spPr bwMode="auto">
                  <a:xfrm>
                    <a:off x="5604" y="11743"/>
                    <a:ext cx="130" cy="54"/>
                  </a:xfrm>
                  <a:custGeom>
                    <a:avLst/>
                    <a:gdLst/>
                    <a:ahLst/>
                    <a:cxnLst>
                      <a:cxn ang="0">
                        <a:pos x="0" y="54"/>
                      </a:cxn>
                      <a:cxn ang="0">
                        <a:pos x="0" y="0"/>
                      </a:cxn>
                      <a:cxn ang="0">
                        <a:pos x="130" y="54"/>
                      </a:cxn>
                      <a:cxn ang="0">
                        <a:pos x="130" y="0"/>
                      </a:cxn>
                      <a:cxn ang="0">
                        <a:pos x="0" y="54"/>
                      </a:cxn>
                    </a:cxnLst>
                    <a:rect l="0" t="0" r="r" b="b"/>
                    <a:pathLst>
                      <a:path w="130" h="54">
                        <a:moveTo>
                          <a:pt x="0" y="54"/>
                        </a:moveTo>
                        <a:lnTo>
                          <a:pt x="0" y="0"/>
                        </a:lnTo>
                        <a:lnTo>
                          <a:pt x="130" y="54"/>
                        </a:lnTo>
                        <a:lnTo>
                          <a:pt x="130" y="0"/>
                        </a:lnTo>
                        <a:lnTo>
                          <a:pt x="0" y="54"/>
                        </a:lnTo>
                        <a:close/>
                      </a:path>
                    </a:pathLst>
                  </a:custGeom>
                  <a:noFill/>
                  <a:ln w="12700" cap="rnd">
                    <a:solidFill>
                      <a:srgbClr val="000000"/>
                    </a:solidFill>
                    <a:prstDash val="solid"/>
                    <a:round/>
                    <a:headEnd/>
                    <a:tailEnd/>
                  </a:ln>
                </p:spPr>
                <p:txBody>
                  <a:bodyPr/>
                  <a:lstStyle/>
                  <a:p>
                    <a:endParaRPr lang="pt-PT"/>
                  </a:p>
                </p:txBody>
              </p:sp>
            </p:grpSp>
            <p:sp>
              <p:nvSpPr>
                <p:cNvPr id="648" name="Line 235"/>
                <p:cNvSpPr>
                  <a:spLocks noChangeShapeType="1"/>
                </p:cNvSpPr>
                <p:nvPr/>
              </p:nvSpPr>
              <p:spPr bwMode="auto">
                <a:xfrm>
                  <a:off x="5449" y="11769"/>
                  <a:ext cx="165" cy="1"/>
                </a:xfrm>
                <a:prstGeom prst="line">
                  <a:avLst/>
                </a:prstGeom>
                <a:noFill/>
                <a:ln w="25400">
                  <a:solidFill>
                    <a:srgbClr val="000000"/>
                  </a:solidFill>
                  <a:round/>
                  <a:headEnd/>
                  <a:tailEnd/>
                </a:ln>
              </p:spPr>
              <p:txBody>
                <a:bodyPr/>
                <a:lstStyle/>
                <a:p>
                  <a:endParaRPr lang="pt-PT"/>
                </a:p>
              </p:txBody>
            </p:sp>
          </p:grpSp>
          <p:grpSp>
            <p:nvGrpSpPr>
              <p:cNvPr id="396" name="Group 236"/>
              <p:cNvGrpSpPr>
                <a:grpSpLocks/>
              </p:cNvGrpSpPr>
              <p:nvPr/>
            </p:nvGrpSpPr>
            <p:grpSpPr bwMode="auto">
              <a:xfrm>
                <a:off x="5445" y="12301"/>
                <a:ext cx="294" cy="55"/>
                <a:chOff x="5445" y="12301"/>
                <a:chExt cx="294" cy="55"/>
              </a:xfrm>
            </p:grpSpPr>
            <p:grpSp>
              <p:nvGrpSpPr>
                <p:cNvPr id="643" name="Group 237"/>
                <p:cNvGrpSpPr>
                  <a:grpSpLocks/>
                </p:cNvGrpSpPr>
                <p:nvPr/>
              </p:nvGrpSpPr>
              <p:grpSpPr bwMode="auto">
                <a:xfrm>
                  <a:off x="5610" y="12301"/>
                  <a:ext cx="129" cy="55"/>
                  <a:chOff x="5610" y="12301"/>
                  <a:chExt cx="129" cy="55"/>
                </a:xfrm>
              </p:grpSpPr>
              <p:sp>
                <p:nvSpPr>
                  <p:cNvPr id="645" name="Freeform 238"/>
                  <p:cNvSpPr>
                    <a:spLocks/>
                  </p:cNvSpPr>
                  <p:nvPr/>
                </p:nvSpPr>
                <p:spPr bwMode="auto">
                  <a:xfrm>
                    <a:off x="5610" y="12301"/>
                    <a:ext cx="129" cy="55"/>
                  </a:xfrm>
                  <a:custGeom>
                    <a:avLst/>
                    <a:gdLst/>
                    <a:ahLst/>
                    <a:cxnLst>
                      <a:cxn ang="0">
                        <a:pos x="0" y="55"/>
                      </a:cxn>
                      <a:cxn ang="0">
                        <a:pos x="0" y="0"/>
                      </a:cxn>
                      <a:cxn ang="0">
                        <a:pos x="129" y="55"/>
                      </a:cxn>
                      <a:cxn ang="0">
                        <a:pos x="129" y="0"/>
                      </a:cxn>
                      <a:cxn ang="0">
                        <a:pos x="0" y="55"/>
                      </a:cxn>
                    </a:cxnLst>
                    <a:rect l="0" t="0" r="r" b="b"/>
                    <a:pathLst>
                      <a:path w="129" h="55">
                        <a:moveTo>
                          <a:pt x="0" y="55"/>
                        </a:moveTo>
                        <a:lnTo>
                          <a:pt x="0" y="0"/>
                        </a:lnTo>
                        <a:lnTo>
                          <a:pt x="129" y="55"/>
                        </a:lnTo>
                        <a:lnTo>
                          <a:pt x="129" y="0"/>
                        </a:lnTo>
                        <a:lnTo>
                          <a:pt x="0" y="55"/>
                        </a:lnTo>
                        <a:close/>
                      </a:path>
                    </a:pathLst>
                  </a:custGeom>
                  <a:solidFill>
                    <a:srgbClr val="FFFFFF"/>
                  </a:solidFill>
                  <a:ln w="9525">
                    <a:noFill/>
                    <a:round/>
                    <a:headEnd/>
                    <a:tailEnd/>
                  </a:ln>
                </p:spPr>
                <p:txBody>
                  <a:bodyPr/>
                  <a:lstStyle/>
                  <a:p>
                    <a:endParaRPr lang="pt-PT"/>
                  </a:p>
                </p:txBody>
              </p:sp>
              <p:sp>
                <p:nvSpPr>
                  <p:cNvPr id="646" name="Freeform 239"/>
                  <p:cNvSpPr>
                    <a:spLocks/>
                  </p:cNvSpPr>
                  <p:nvPr/>
                </p:nvSpPr>
                <p:spPr bwMode="auto">
                  <a:xfrm>
                    <a:off x="5610" y="12301"/>
                    <a:ext cx="129" cy="55"/>
                  </a:xfrm>
                  <a:custGeom>
                    <a:avLst/>
                    <a:gdLst/>
                    <a:ahLst/>
                    <a:cxnLst>
                      <a:cxn ang="0">
                        <a:pos x="0" y="55"/>
                      </a:cxn>
                      <a:cxn ang="0">
                        <a:pos x="0" y="0"/>
                      </a:cxn>
                      <a:cxn ang="0">
                        <a:pos x="129" y="55"/>
                      </a:cxn>
                      <a:cxn ang="0">
                        <a:pos x="129" y="0"/>
                      </a:cxn>
                      <a:cxn ang="0">
                        <a:pos x="0" y="55"/>
                      </a:cxn>
                    </a:cxnLst>
                    <a:rect l="0" t="0" r="r" b="b"/>
                    <a:pathLst>
                      <a:path w="129" h="55">
                        <a:moveTo>
                          <a:pt x="0" y="55"/>
                        </a:moveTo>
                        <a:lnTo>
                          <a:pt x="0" y="0"/>
                        </a:lnTo>
                        <a:lnTo>
                          <a:pt x="129" y="55"/>
                        </a:lnTo>
                        <a:lnTo>
                          <a:pt x="129" y="0"/>
                        </a:lnTo>
                        <a:lnTo>
                          <a:pt x="0" y="55"/>
                        </a:lnTo>
                        <a:close/>
                      </a:path>
                    </a:pathLst>
                  </a:custGeom>
                  <a:noFill/>
                  <a:ln w="12700" cap="rnd">
                    <a:solidFill>
                      <a:srgbClr val="000000"/>
                    </a:solidFill>
                    <a:prstDash val="solid"/>
                    <a:round/>
                    <a:headEnd/>
                    <a:tailEnd/>
                  </a:ln>
                </p:spPr>
                <p:txBody>
                  <a:bodyPr/>
                  <a:lstStyle/>
                  <a:p>
                    <a:endParaRPr lang="pt-PT"/>
                  </a:p>
                </p:txBody>
              </p:sp>
            </p:grpSp>
            <p:sp>
              <p:nvSpPr>
                <p:cNvPr id="644" name="Line 240"/>
                <p:cNvSpPr>
                  <a:spLocks noChangeShapeType="1"/>
                </p:cNvSpPr>
                <p:nvPr/>
              </p:nvSpPr>
              <p:spPr bwMode="auto">
                <a:xfrm>
                  <a:off x="5445" y="12327"/>
                  <a:ext cx="165" cy="1"/>
                </a:xfrm>
                <a:prstGeom prst="line">
                  <a:avLst/>
                </a:prstGeom>
                <a:noFill/>
                <a:ln w="25400">
                  <a:solidFill>
                    <a:srgbClr val="000000"/>
                  </a:solidFill>
                  <a:round/>
                  <a:headEnd/>
                  <a:tailEnd/>
                </a:ln>
              </p:spPr>
              <p:txBody>
                <a:bodyPr/>
                <a:lstStyle/>
                <a:p>
                  <a:endParaRPr lang="pt-PT"/>
                </a:p>
              </p:txBody>
            </p:sp>
          </p:grpSp>
          <p:grpSp>
            <p:nvGrpSpPr>
              <p:cNvPr id="397" name="Group 241"/>
              <p:cNvGrpSpPr>
                <a:grpSpLocks/>
              </p:cNvGrpSpPr>
              <p:nvPr/>
            </p:nvGrpSpPr>
            <p:grpSpPr bwMode="auto">
              <a:xfrm>
                <a:off x="5449" y="12858"/>
                <a:ext cx="285" cy="55"/>
                <a:chOff x="5449" y="12858"/>
                <a:chExt cx="285" cy="55"/>
              </a:xfrm>
            </p:grpSpPr>
            <p:grpSp>
              <p:nvGrpSpPr>
                <p:cNvPr id="639" name="Group 242"/>
                <p:cNvGrpSpPr>
                  <a:grpSpLocks/>
                </p:cNvGrpSpPr>
                <p:nvPr/>
              </p:nvGrpSpPr>
              <p:grpSpPr bwMode="auto">
                <a:xfrm>
                  <a:off x="5604" y="12858"/>
                  <a:ext cx="130" cy="55"/>
                  <a:chOff x="5604" y="12858"/>
                  <a:chExt cx="130" cy="55"/>
                </a:xfrm>
              </p:grpSpPr>
              <p:sp>
                <p:nvSpPr>
                  <p:cNvPr id="641" name="Freeform 243"/>
                  <p:cNvSpPr>
                    <a:spLocks/>
                  </p:cNvSpPr>
                  <p:nvPr/>
                </p:nvSpPr>
                <p:spPr bwMode="auto">
                  <a:xfrm>
                    <a:off x="5604" y="12858"/>
                    <a:ext cx="130" cy="55"/>
                  </a:xfrm>
                  <a:custGeom>
                    <a:avLst/>
                    <a:gdLst/>
                    <a:ahLst/>
                    <a:cxnLst>
                      <a:cxn ang="0">
                        <a:pos x="0" y="55"/>
                      </a:cxn>
                      <a:cxn ang="0">
                        <a:pos x="0" y="0"/>
                      </a:cxn>
                      <a:cxn ang="0">
                        <a:pos x="130" y="55"/>
                      </a:cxn>
                      <a:cxn ang="0">
                        <a:pos x="130" y="0"/>
                      </a:cxn>
                      <a:cxn ang="0">
                        <a:pos x="0" y="55"/>
                      </a:cxn>
                    </a:cxnLst>
                    <a:rect l="0" t="0" r="r" b="b"/>
                    <a:pathLst>
                      <a:path w="130" h="55">
                        <a:moveTo>
                          <a:pt x="0" y="55"/>
                        </a:moveTo>
                        <a:lnTo>
                          <a:pt x="0" y="0"/>
                        </a:lnTo>
                        <a:lnTo>
                          <a:pt x="130" y="55"/>
                        </a:lnTo>
                        <a:lnTo>
                          <a:pt x="130" y="0"/>
                        </a:lnTo>
                        <a:lnTo>
                          <a:pt x="0" y="55"/>
                        </a:lnTo>
                        <a:close/>
                      </a:path>
                    </a:pathLst>
                  </a:custGeom>
                  <a:solidFill>
                    <a:srgbClr val="000000"/>
                  </a:solidFill>
                  <a:ln w="9525">
                    <a:noFill/>
                    <a:round/>
                    <a:headEnd/>
                    <a:tailEnd/>
                  </a:ln>
                </p:spPr>
                <p:txBody>
                  <a:bodyPr/>
                  <a:lstStyle/>
                  <a:p>
                    <a:endParaRPr lang="pt-PT"/>
                  </a:p>
                </p:txBody>
              </p:sp>
              <p:sp>
                <p:nvSpPr>
                  <p:cNvPr id="642" name="Freeform 244"/>
                  <p:cNvSpPr>
                    <a:spLocks/>
                  </p:cNvSpPr>
                  <p:nvPr/>
                </p:nvSpPr>
                <p:spPr bwMode="auto">
                  <a:xfrm>
                    <a:off x="5604" y="12858"/>
                    <a:ext cx="130" cy="55"/>
                  </a:xfrm>
                  <a:custGeom>
                    <a:avLst/>
                    <a:gdLst/>
                    <a:ahLst/>
                    <a:cxnLst>
                      <a:cxn ang="0">
                        <a:pos x="0" y="55"/>
                      </a:cxn>
                      <a:cxn ang="0">
                        <a:pos x="0" y="0"/>
                      </a:cxn>
                      <a:cxn ang="0">
                        <a:pos x="130" y="55"/>
                      </a:cxn>
                      <a:cxn ang="0">
                        <a:pos x="130" y="0"/>
                      </a:cxn>
                      <a:cxn ang="0">
                        <a:pos x="0" y="55"/>
                      </a:cxn>
                    </a:cxnLst>
                    <a:rect l="0" t="0" r="r" b="b"/>
                    <a:pathLst>
                      <a:path w="130" h="55">
                        <a:moveTo>
                          <a:pt x="0" y="55"/>
                        </a:moveTo>
                        <a:lnTo>
                          <a:pt x="0" y="0"/>
                        </a:lnTo>
                        <a:lnTo>
                          <a:pt x="130" y="55"/>
                        </a:lnTo>
                        <a:lnTo>
                          <a:pt x="130" y="0"/>
                        </a:lnTo>
                        <a:lnTo>
                          <a:pt x="0" y="55"/>
                        </a:lnTo>
                        <a:close/>
                      </a:path>
                    </a:pathLst>
                  </a:custGeom>
                  <a:noFill/>
                  <a:ln w="12700" cap="rnd">
                    <a:solidFill>
                      <a:srgbClr val="000000"/>
                    </a:solidFill>
                    <a:prstDash val="solid"/>
                    <a:round/>
                    <a:headEnd/>
                    <a:tailEnd/>
                  </a:ln>
                </p:spPr>
                <p:txBody>
                  <a:bodyPr/>
                  <a:lstStyle/>
                  <a:p>
                    <a:endParaRPr lang="pt-PT"/>
                  </a:p>
                </p:txBody>
              </p:sp>
            </p:grpSp>
            <p:sp>
              <p:nvSpPr>
                <p:cNvPr id="640" name="Line 245"/>
                <p:cNvSpPr>
                  <a:spLocks noChangeShapeType="1"/>
                </p:cNvSpPr>
                <p:nvPr/>
              </p:nvSpPr>
              <p:spPr bwMode="auto">
                <a:xfrm>
                  <a:off x="5449" y="12883"/>
                  <a:ext cx="165" cy="1"/>
                </a:xfrm>
                <a:prstGeom prst="line">
                  <a:avLst/>
                </a:prstGeom>
                <a:noFill/>
                <a:ln w="25400">
                  <a:solidFill>
                    <a:srgbClr val="000000"/>
                  </a:solidFill>
                  <a:round/>
                  <a:headEnd/>
                  <a:tailEnd/>
                </a:ln>
              </p:spPr>
              <p:txBody>
                <a:bodyPr/>
                <a:lstStyle/>
                <a:p>
                  <a:endParaRPr lang="pt-PT"/>
                </a:p>
              </p:txBody>
            </p:sp>
          </p:grpSp>
          <p:grpSp>
            <p:nvGrpSpPr>
              <p:cNvPr id="398" name="Group 246"/>
              <p:cNvGrpSpPr>
                <a:grpSpLocks/>
              </p:cNvGrpSpPr>
              <p:nvPr/>
            </p:nvGrpSpPr>
            <p:grpSpPr bwMode="auto">
              <a:xfrm>
                <a:off x="5449" y="13408"/>
                <a:ext cx="285" cy="53"/>
                <a:chOff x="5449" y="13408"/>
                <a:chExt cx="285" cy="53"/>
              </a:xfrm>
            </p:grpSpPr>
            <p:grpSp>
              <p:nvGrpSpPr>
                <p:cNvPr id="635" name="Group 247"/>
                <p:cNvGrpSpPr>
                  <a:grpSpLocks/>
                </p:cNvGrpSpPr>
                <p:nvPr/>
              </p:nvGrpSpPr>
              <p:grpSpPr bwMode="auto">
                <a:xfrm>
                  <a:off x="5604" y="13408"/>
                  <a:ext cx="130" cy="53"/>
                  <a:chOff x="5604" y="13408"/>
                  <a:chExt cx="130" cy="53"/>
                </a:xfrm>
              </p:grpSpPr>
              <p:sp>
                <p:nvSpPr>
                  <p:cNvPr id="637" name="Freeform 248"/>
                  <p:cNvSpPr>
                    <a:spLocks/>
                  </p:cNvSpPr>
                  <p:nvPr/>
                </p:nvSpPr>
                <p:spPr bwMode="auto">
                  <a:xfrm>
                    <a:off x="5604" y="13408"/>
                    <a:ext cx="130" cy="53"/>
                  </a:xfrm>
                  <a:custGeom>
                    <a:avLst/>
                    <a:gdLst/>
                    <a:ahLst/>
                    <a:cxnLst>
                      <a:cxn ang="0">
                        <a:pos x="0" y="53"/>
                      </a:cxn>
                      <a:cxn ang="0">
                        <a:pos x="0" y="0"/>
                      </a:cxn>
                      <a:cxn ang="0">
                        <a:pos x="130" y="53"/>
                      </a:cxn>
                      <a:cxn ang="0">
                        <a:pos x="130" y="0"/>
                      </a:cxn>
                      <a:cxn ang="0">
                        <a:pos x="0" y="53"/>
                      </a:cxn>
                    </a:cxnLst>
                    <a:rect l="0" t="0" r="r" b="b"/>
                    <a:pathLst>
                      <a:path w="130" h="53">
                        <a:moveTo>
                          <a:pt x="0" y="53"/>
                        </a:moveTo>
                        <a:lnTo>
                          <a:pt x="0" y="0"/>
                        </a:lnTo>
                        <a:lnTo>
                          <a:pt x="130" y="53"/>
                        </a:lnTo>
                        <a:lnTo>
                          <a:pt x="130" y="0"/>
                        </a:lnTo>
                        <a:lnTo>
                          <a:pt x="0" y="53"/>
                        </a:lnTo>
                        <a:close/>
                      </a:path>
                    </a:pathLst>
                  </a:custGeom>
                  <a:solidFill>
                    <a:srgbClr val="000000"/>
                  </a:solidFill>
                  <a:ln w="9525">
                    <a:noFill/>
                    <a:round/>
                    <a:headEnd/>
                    <a:tailEnd/>
                  </a:ln>
                </p:spPr>
                <p:txBody>
                  <a:bodyPr/>
                  <a:lstStyle/>
                  <a:p>
                    <a:endParaRPr lang="pt-PT"/>
                  </a:p>
                </p:txBody>
              </p:sp>
              <p:sp>
                <p:nvSpPr>
                  <p:cNvPr id="638" name="Freeform 249"/>
                  <p:cNvSpPr>
                    <a:spLocks/>
                  </p:cNvSpPr>
                  <p:nvPr/>
                </p:nvSpPr>
                <p:spPr bwMode="auto">
                  <a:xfrm>
                    <a:off x="5604" y="13408"/>
                    <a:ext cx="130" cy="53"/>
                  </a:xfrm>
                  <a:custGeom>
                    <a:avLst/>
                    <a:gdLst/>
                    <a:ahLst/>
                    <a:cxnLst>
                      <a:cxn ang="0">
                        <a:pos x="0" y="53"/>
                      </a:cxn>
                      <a:cxn ang="0">
                        <a:pos x="0" y="0"/>
                      </a:cxn>
                      <a:cxn ang="0">
                        <a:pos x="130" y="53"/>
                      </a:cxn>
                      <a:cxn ang="0">
                        <a:pos x="130" y="0"/>
                      </a:cxn>
                      <a:cxn ang="0">
                        <a:pos x="0" y="53"/>
                      </a:cxn>
                    </a:cxnLst>
                    <a:rect l="0" t="0" r="r" b="b"/>
                    <a:pathLst>
                      <a:path w="130" h="53">
                        <a:moveTo>
                          <a:pt x="0" y="53"/>
                        </a:moveTo>
                        <a:lnTo>
                          <a:pt x="0" y="0"/>
                        </a:lnTo>
                        <a:lnTo>
                          <a:pt x="130" y="53"/>
                        </a:lnTo>
                        <a:lnTo>
                          <a:pt x="130" y="0"/>
                        </a:lnTo>
                        <a:lnTo>
                          <a:pt x="0" y="53"/>
                        </a:lnTo>
                        <a:close/>
                      </a:path>
                    </a:pathLst>
                  </a:custGeom>
                  <a:noFill/>
                  <a:ln w="12700" cap="rnd">
                    <a:solidFill>
                      <a:srgbClr val="000000"/>
                    </a:solidFill>
                    <a:prstDash val="solid"/>
                    <a:round/>
                    <a:headEnd/>
                    <a:tailEnd/>
                  </a:ln>
                </p:spPr>
                <p:txBody>
                  <a:bodyPr/>
                  <a:lstStyle/>
                  <a:p>
                    <a:endParaRPr lang="pt-PT"/>
                  </a:p>
                </p:txBody>
              </p:sp>
            </p:grpSp>
            <p:sp>
              <p:nvSpPr>
                <p:cNvPr id="636" name="Line 250"/>
                <p:cNvSpPr>
                  <a:spLocks noChangeShapeType="1"/>
                </p:cNvSpPr>
                <p:nvPr/>
              </p:nvSpPr>
              <p:spPr bwMode="auto">
                <a:xfrm>
                  <a:off x="5449" y="13433"/>
                  <a:ext cx="165" cy="1"/>
                </a:xfrm>
                <a:prstGeom prst="line">
                  <a:avLst/>
                </a:prstGeom>
                <a:noFill/>
                <a:ln w="25400">
                  <a:solidFill>
                    <a:srgbClr val="000000"/>
                  </a:solidFill>
                  <a:round/>
                  <a:headEnd/>
                  <a:tailEnd/>
                </a:ln>
              </p:spPr>
              <p:txBody>
                <a:bodyPr/>
                <a:lstStyle/>
                <a:p>
                  <a:endParaRPr lang="pt-PT"/>
                </a:p>
              </p:txBody>
            </p:sp>
          </p:grpSp>
          <p:sp>
            <p:nvSpPr>
              <p:cNvPr id="399" name="Freeform 251"/>
              <p:cNvSpPr>
                <a:spLocks noEditPoints="1"/>
              </p:cNvSpPr>
              <p:nvPr/>
            </p:nvSpPr>
            <p:spPr bwMode="auto">
              <a:xfrm>
                <a:off x="7310" y="10748"/>
                <a:ext cx="328" cy="65"/>
              </a:xfrm>
              <a:custGeom>
                <a:avLst/>
                <a:gdLst/>
                <a:ahLst/>
                <a:cxnLst>
                  <a:cxn ang="0">
                    <a:pos x="17" y="83"/>
                  </a:cxn>
                  <a:cxn ang="0">
                    <a:pos x="846" y="83"/>
                  </a:cxn>
                  <a:cxn ang="0">
                    <a:pos x="863" y="100"/>
                  </a:cxn>
                  <a:cxn ang="0">
                    <a:pos x="846" y="117"/>
                  </a:cxn>
                  <a:cxn ang="0">
                    <a:pos x="17" y="117"/>
                  </a:cxn>
                  <a:cxn ang="0">
                    <a:pos x="0" y="100"/>
                  </a:cxn>
                  <a:cxn ang="0">
                    <a:pos x="17" y="83"/>
                  </a:cxn>
                  <a:cxn ang="0">
                    <a:pos x="813" y="0"/>
                  </a:cxn>
                  <a:cxn ang="0">
                    <a:pos x="1013" y="100"/>
                  </a:cxn>
                  <a:cxn ang="0">
                    <a:pos x="813" y="200"/>
                  </a:cxn>
                  <a:cxn ang="0">
                    <a:pos x="813" y="0"/>
                  </a:cxn>
                </a:cxnLst>
                <a:rect l="0" t="0" r="r" b="b"/>
                <a:pathLst>
                  <a:path w="1013" h="200">
                    <a:moveTo>
                      <a:pt x="17" y="83"/>
                    </a:moveTo>
                    <a:lnTo>
                      <a:pt x="846" y="83"/>
                    </a:lnTo>
                    <a:cubicBezTo>
                      <a:pt x="855" y="83"/>
                      <a:pt x="863" y="91"/>
                      <a:pt x="863" y="100"/>
                    </a:cubicBezTo>
                    <a:cubicBezTo>
                      <a:pt x="863" y="109"/>
                      <a:pt x="855" y="117"/>
                      <a:pt x="846" y="117"/>
                    </a:cubicBezTo>
                    <a:lnTo>
                      <a:pt x="17" y="117"/>
                    </a:lnTo>
                    <a:cubicBezTo>
                      <a:pt x="8" y="117"/>
                      <a:pt x="0" y="109"/>
                      <a:pt x="0" y="100"/>
                    </a:cubicBezTo>
                    <a:cubicBezTo>
                      <a:pt x="0" y="91"/>
                      <a:pt x="8" y="83"/>
                      <a:pt x="17" y="83"/>
                    </a:cubicBezTo>
                    <a:close/>
                    <a:moveTo>
                      <a:pt x="813" y="0"/>
                    </a:moveTo>
                    <a:lnTo>
                      <a:pt x="1013" y="100"/>
                    </a:lnTo>
                    <a:lnTo>
                      <a:pt x="813" y="200"/>
                    </a:lnTo>
                    <a:lnTo>
                      <a:pt x="813" y="0"/>
                    </a:lnTo>
                    <a:close/>
                  </a:path>
                </a:pathLst>
              </a:custGeom>
              <a:solidFill>
                <a:srgbClr val="000000"/>
              </a:solidFill>
              <a:ln w="1588" cap="flat">
                <a:solidFill>
                  <a:srgbClr val="000000"/>
                </a:solidFill>
                <a:prstDash val="solid"/>
                <a:bevel/>
                <a:headEnd/>
                <a:tailEnd/>
              </a:ln>
            </p:spPr>
            <p:txBody>
              <a:bodyPr/>
              <a:lstStyle/>
              <a:p>
                <a:endParaRPr lang="pt-PT"/>
              </a:p>
            </p:txBody>
          </p:sp>
          <p:sp>
            <p:nvSpPr>
              <p:cNvPr id="400" name="Freeform 252"/>
              <p:cNvSpPr>
                <a:spLocks noEditPoints="1"/>
              </p:cNvSpPr>
              <p:nvPr/>
            </p:nvSpPr>
            <p:spPr bwMode="auto">
              <a:xfrm>
                <a:off x="5048" y="14624"/>
                <a:ext cx="1594" cy="65"/>
              </a:xfrm>
              <a:custGeom>
                <a:avLst/>
                <a:gdLst/>
                <a:ahLst/>
                <a:cxnLst>
                  <a:cxn ang="0">
                    <a:pos x="4900" y="117"/>
                  </a:cxn>
                  <a:cxn ang="0">
                    <a:pos x="167" y="117"/>
                  </a:cxn>
                  <a:cxn ang="0">
                    <a:pos x="150" y="100"/>
                  </a:cxn>
                  <a:cxn ang="0">
                    <a:pos x="167" y="84"/>
                  </a:cxn>
                  <a:cxn ang="0">
                    <a:pos x="4900" y="84"/>
                  </a:cxn>
                  <a:cxn ang="0">
                    <a:pos x="4917" y="100"/>
                  </a:cxn>
                  <a:cxn ang="0">
                    <a:pos x="4900" y="117"/>
                  </a:cxn>
                  <a:cxn ang="0">
                    <a:pos x="200" y="200"/>
                  </a:cxn>
                  <a:cxn ang="0">
                    <a:pos x="0" y="100"/>
                  </a:cxn>
                  <a:cxn ang="0">
                    <a:pos x="200" y="0"/>
                  </a:cxn>
                  <a:cxn ang="0">
                    <a:pos x="200" y="200"/>
                  </a:cxn>
                </a:cxnLst>
                <a:rect l="0" t="0" r="r" b="b"/>
                <a:pathLst>
                  <a:path w="4917" h="200">
                    <a:moveTo>
                      <a:pt x="4900" y="117"/>
                    </a:moveTo>
                    <a:lnTo>
                      <a:pt x="167" y="117"/>
                    </a:lnTo>
                    <a:cubicBezTo>
                      <a:pt x="158" y="117"/>
                      <a:pt x="150" y="110"/>
                      <a:pt x="150" y="100"/>
                    </a:cubicBezTo>
                    <a:cubicBezTo>
                      <a:pt x="150" y="91"/>
                      <a:pt x="158" y="84"/>
                      <a:pt x="167" y="84"/>
                    </a:cubicBezTo>
                    <a:lnTo>
                      <a:pt x="4900" y="84"/>
                    </a:lnTo>
                    <a:cubicBezTo>
                      <a:pt x="4909" y="84"/>
                      <a:pt x="4917" y="91"/>
                      <a:pt x="4917" y="100"/>
                    </a:cubicBezTo>
                    <a:cubicBezTo>
                      <a:pt x="4917" y="110"/>
                      <a:pt x="4909" y="117"/>
                      <a:pt x="4900" y="117"/>
                    </a:cubicBezTo>
                    <a:close/>
                    <a:moveTo>
                      <a:pt x="200" y="200"/>
                    </a:moveTo>
                    <a:lnTo>
                      <a:pt x="0" y="100"/>
                    </a:lnTo>
                    <a:lnTo>
                      <a:pt x="200" y="0"/>
                    </a:lnTo>
                    <a:lnTo>
                      <a:pt x="200" y="200"/>
                    </a:lnTo>
                    <a:close/>
                  </a:path>
                </a:pathLst>
              </a:custGeom>
              <a:solidFill>
                <a:srgbClr val="000000"/>
              </a:solidFill>
              <a:ln w="1588" cap="flat">
                <a:solidFill>
                  <a:srgbClr val="000000"/>
                </a:solidFill>
                <a:prstDash val="solid"/>
                <a:bevel/>
                <a:headEnd/>
                <a:tailEnd/>
              </a:ln>
            </p:spPr>
            <p:txBody>
              <a:bodyPr/>
              <a:lstStyle/>
              <a:p>
                <a:endParaRPr lang="pt-PT"/>
              </a:p>
            </p:txBody>
          </p:sp>
          <p:grpSp>
            <p:nvGrpSpPr>
              <p:cNvPr id="401" name="Group 253"/>
              <p:cNvGrpSpPr>
                <a:grpSpLocks/>
              </p:cNvGrpSpPr>
              <p:nvPr/>
            </p:nvGrpSpPr>
            <p:grpSpPr bwMode="auto">
              <a:xfrm>
                <a:off x="5576" y="14596"/>
                <a:ext cx="128" cy="119"/>
                <a:chOff x="5576" y="14596"/>
                <a:chExt cx="128" cy="119"/>
              </a:xfrm>
            </p:grpSpPr>
            <p:grpSp>
              <p:nvGrpSpPr>
                <p:cNvPr id="631" name="Group 254"/>
                <p:cNvGrpSpPr>
                  <a:grpSpLocks/>
                </p:cNvGrpSpPr>
                <p:nvPr/>
              </p:nvGrpSpPr>
              <p:grpSpPr bwMode="auto">
                <a:xfrm>
                  <a:off x="5576" y="14604"/>
                  <a:ext cx="93" cy="100"/>
                  <a:chOff x="5576" y="14604"/>
                  <a:chExt cx="93" cy="100"/>
                </a:xfrm>
              </p:grpSpPr>
              <p:sp>
                <p:nvSpPr>
                  <p:cNvPr id="633" name="Freeform 255"/>
                  <p:cNvSpPr>
                    <a:spLocks/>
                  </p:cNvSpPr>
                  <p:nvPr/>
                </p:nvSpPr>
                <p:spPr bwMode="auto">
                  <a:xfrm>
                    <a:off x="5576" y="14604"/>
                    <a:ext cx="93" cy="100"/>
                  </a:xfrm>
                  <a:custGeom>
                    <a:avLst/>
                    <a:gdLst/>
                    <a:ahLst/>
                    <a:cxnLst>
                      <a:cxn ang="0">
                        <a:pos x="0" y="50"/>
                      </a:cxn>
                      <a:cxn ang="0">
                        <a:pos x="93" y="0"/>
                      </a:cxn>
                      <a:cxn ang="0">
                        <a:pos x="93" y="100"/>
                      </a:cxn>
                      <a:cxn ang="0">
                        <a:pos x="0" y="50"/>
                      </a:cxn>
                    </a:cxnLst>
                    <a:rect l="0" t="0" r="r" b="b"/>
                    <a:pathLst>
                      <a:path w="93" h="100">
                        <a:moveTo>
                          <a:pt x="0" y="50"/>
                        </a:moveTo>
                        <a:lnTo>
                          <a:pt x="93" y="0"/>
                        </a:lnTo>
                        <a:lnTo>
                          <a:pt x="93" y="100"/>
                        </a:lnTo>
                        <a:lnTo>
                          <a:pt x="0" y="50"/>
                        </a:lnTo>
                        <a:close/>
                      </a:path>
                    </a:pathLst>
                  </a:custGeom>
                  <a:solidFill>
                    <a:srgbClr val="000000"/>
                  </a:solidFill>
                  <a:ln w="9525">
                    <a:noFill/>
                    <a:round/>
                    <a:headEnd/>
                    <a:tailEnd/>
                  </a:ln>
                </p:spPr>
                <p:txBody>
                  <a:bodyPr/>
                  <a:lstStyle/>
                  <a:p>
                    <a:endParaRPr lang="pt-PT"/>
                  </a:p>
                </p:txBody>
              </p:sp>
              <p:sp>
                <p:nvSpPr>
                  <p:cNvPr id="634" name="Freeform 256"/>
                  <p:cNvSpPr>
                    <a:spLocks/>
                  </p:cNvSpPr>
                  <p:nvPr/>
                </p:nvSpPr>
                <p:spPr bwMode="auto">
                  <a:xfrm>
                    <a:off x="5576" y="14604"/>
                    <a:ext cx="93" cy="100"/>
                  </a:xfrm>
                  <a:custGeom>
                    <a:avLst/>
                    <a:gdLst/>
                    <a:ahLst/>
                    <a:cxnLst>
                      <a:cxn ang="0">
                        <a:pos x="0" y="50"/>
                      </a:cxn>
                      <a:cxn ang="0">
                        <a:pos x="93" y="0"/>
                      </a:cxn>
                      <a:cxn ang="0">
                        <a:pos x="93" y="100"/>
                      </a:cxn>
                      <a:cxn ang="0">
                        <a:pos x="0" y="50"/>
                      </a:cxn>
                    </a:cxnLst>
                    <a:rect l="0" t="0" r="r" b="b"/>
                    <a:pathLst>
                      <a:path w="93" h="100">
                        <a:moveTo>
                          <a:pt x="0" y="50"/>
                        </a:moveTo>
                        <a:lnTo>
                          <a:pt x="93" y="0"/>
                        </a:lnTo>
                        <a:lnTo>
                          <a:pt x="93" y="100"/>
                        </a:lnTo>
                        <a:lnTo>
                          <a:pt x="0" y="50"/>
                        </a:lnTo>
                        <a:close/>
                      </a:path>
                    </a:pathLst>
                  </a:custGeom>
                  <a:noFill/>
                  <a:ln w="12700" cap="rnd">
                    <a:solidFill>
                      <a:srgbClr val="000000"/>
                    </a:solidFill>
                    <a:prstDash val="solid"/>
                    <a:round/>
                    <a:headEnd/>
                    <a:tailEnd/>
                  </a:ln>
                </p:spPr>
                <p:txBody>
                  <a:bodyPr/>
                  <a:lstStyle/>
                  <a:p>
                    <a:endParaRPr lang="pt-PT"/>
                  </a:p>
                </p:txBody>
              </p:sp>
            </p:grpSp>
            <p:sp>
              <p:nvSpPr>
                <p:cNvPr id="632" name="Oval 257"/>
                <p:cNvSpPr>
                  <a:spLocks noChangeArrowheads="1"/>
                </p:cNvSpPr>
                <p:nvPr/>
              </p:nvSpPr>
              <p:spPr bwMode="auto">
                <a:xfrm>
                  <a:off x="5580" y="14596"/>
                  <a:ext cx="124" cy="119"/>
                </a:xfrm>
                <a:prstGeom prst="ellipse">
                  <a:avLst/>
                </a:prstGeom>
                <a:noFill/>
                <a:ln w="12700" cap="rnd">
                  <a:solidFill>
                    <a:srgbClr val="000000"/>
                  </a:solidFill>
                  <a:round/>
                  <a:headEnd/>
                  <a:tailEnd/>
                </a:ln>
              </p:spPr>
              <p:txBody>
                <a:bodyPr/>
                <a:lstStyle/>
                <a:p>
                  <a:endParaRPr lang="pt-PT"/>
                </a:p>
              </p:txBody>
            </p:sp>
          </p:grpSp>
          <p:sp>
            <p:nvSpPr>
              <p:cNvPr id="402" name="Freeform 258"/>
              <p:cNvSpPr>
                <a:spLocks noEditPoints="1"/>
              </p:cNvSpPr>
              <p:nvPr/>
            </p:nvSpPr>
            <p:spPr bwMode="auto">
              <a:xfrm>
                <a:off x="5733" y="12297"/>
                <a:ext cx="896" cy="64"/>
              </a:xfrm>
              <a:custGeom>
                <a:avLst/>
                <a:gdLst/>
                <a:ahLst/>
                <a:cxnLst>
                  <a:cxn ang="0">
                    <a:pos x="2595" y="117"/>
                  </a:cxn>
                  <a:cxn ang="0">
                    <a:pos x="16" y="117"/>
                  </a:cxn>
                  <a:cxn ang="0">
                    <a:pos x="0" y="100"/>
                  </a:cxn>
                  <a:cxn ang="0">
                    <a:pos x="16" y="84"/>
                  </a:cxn>
                  <a:cxn ang="0">
                    <a:pos x="2595" y="84"/>
                  </a:cxn>
                  <a:cxn ang="0">
                    <a:pos x="2612" y="100"/>
                  </a:cxn>
                  <a:cxn ang="0">
                    <a:pos x="2595" y="117"/>
                  </a:cxn>
                  <a:cxn ang="0">
                    <a:pos x="2562" y="0"/>
                  </a:cxn>
                  <a:cxn ang="0">
                    <a:pos x="2762" y="100"/>
                  </a:cxn>
                  <a:cxn ang="0">
                    <a:pos x="2562" y="200"/>
                  </a:cxn>
                  <a:cxn ang="0">
                    <a:pos x="2562" y="0"/>
                  </a:cxn>
                </a:cxnLst>
                <a:rect l="0" t="0" r="r" b="b"/>
                <a:pathLst>
                  <a:path w="2762" h="200">
                    <a:moveTo>
                      <a:pt x="2595" y="117"/>
                    </a:moveTo>
                    <a:lnTo>
                      <a:pt x="16" y="117"/>
                    </a:lnTo>
                    <a:cubicBezTo>
                      <a:pt x="7" y="117"/>
                      <a:pt x="0" y="110"/>
                      <a:pt x="0" y="100"/>
                    </a:cubicBezTo>
                    <a:cubicBezTo>
                      <a:pt x="0" y="91"/>
                      <a:pt x="7" y="84"/>
                      <a:pt x="16" y="84"/>
                    </a:cubicBezTo>
                    <a:lnTo>
                      <a:pt x="2595" y="84"/>
                    </a:lnTo>
                    <a:cubicBezTo>
                      <a:pt x="2605" y="84"/>
                      <a:pt x="2612" y="91"/>
                      <a:pt x="2612" y="100"/>
                    </a:cubicBezTo>
                    <a:cubicBezTo>
                      <a:pt x="2612" y="110"/>
                      <a:pt x="2605" y="117"/>
                      <a:pt x="2595" y="117"/>
                    </a:cubicBezTo>
                    <a:close/>
                    <a:moveTo>
                      <a:pt x="2562" y="0"/>
                    </a:moveTo>
                    <a:lnTo>
                      <a:pt x="2762" y="100"/>
                    </a:lnTo>
                    <a:lnTo>
                      <a:pt x="2562" y="200"/>
                    </a:lnTo>
                    <a:lnTo>
                      <a:pt x="2562" y="0"/>
                    </a:lnTo>
                    <a:close/>
                  </a:path>
                </a:pathLst>
              </a:custGeom>
              <a:solidFill>
                <a:srgbClr val="000000"/>
              </a:solidFill>
              <a:ln w="1588" cap="flat">
                <a:solidFill>
                  <a:srgbClr val="000000"/>
                </a:solidFill>
                <a:prstDash val="solid"/>
                <a:bevel/>
                <a:headEnd/>
                <a:tailEnd/>
              </a:ln>
            </p:spPr>
            <p:txBody>
              <a:bodyPr/>
              <a:lstStyle/>
              <a:p>
                <a:endParaRPr lang="pt-PT"/>
              </a:p>
            </p:txBody>
          </p:sp>
          <p:grpSp>
            <p:nvGrpSpPr>
              <p:cNvPr id="403" name="Group 259"/>
              <p:cNvGrpSpPr>
                <a:grpSpLocks/>
              </p:cNvGrpSpPr>
              <p:nvPr/>
            </p:nvGrpSpPr>
            <p:grpSpPr bwMode="auto">
              <a:xfrm>
                <a:off x="6604" y="13118"/>
                <a:ext cx="56" cy="129"/>
                <a:chOff x="6604" y="13118"/>
                <a:chExt cx="56" cy="129"/>
              </a:xfrm>
            </p:grpSpPr>
            <p:sp>
              <p:nvSpPr>
                <p:cNvPr id="629" name="Freeform 260"/>
                <p:cNvSpPr>
                  <a:spLocks/>
                </p:cNvSpPr>
                <p:nvPr/>
              </p:nvSpPr>
              <p:spPr bwMode="auto">
                <a:xfrm>
                  <a:off x="6604" y="13118"/>
                  <a:ext cx="56" cy="129"/>
                </a:xfrm>
                <a:custGeom>
                  <a:avLst/>
                  <a:gdLst/>
                  <a:ahLst/>
                  <a:cxnLst>
                    <a:cxn ang="0">
                      <a:pos x="56" y="129"/>
                    </a:cxn>
                    <a:cxn ang="0">
                      <a:pos x="0" y="129"/>
                    </a:cxn>
                    <a:cxn ang="0">
                      <a:pos x="56" y="0"/>
                    </a:cxn>
                    <a:cxn ang="0">
                      <a:pos x="0" y="0"/>
                    </a:cxn>
                    <a:cxn ang="0">
                      <a:pos x="56" y="129"/>
                    </a:cxn>
                  </a:cxnLst>
                  <a:rect l="0" t="0" r="r" b="b"/>
                  <a:pathLst>
                    <a:path w="56" h="129">
                      <a:moveTo>
                        <a:pt x="56" y="129"/>
                      </a:moveTo>
                      <a:lnTo>
                        <a:pt x="0" y="129"/>
                      </a:lnTo>
                      <a:lnTo>
                        <a:pt x="56" y="0"/>
                      </a:lnTo>
                      <a:lnTo>
                        <a:pt x="0" y="0"/>
                      </a:lnTo>
                      <a:lnTo>
                        <a:pt x="56" y="129"/>
                      </a:lnTo>
                      <a:close/>
                    </a:path>
                  </a:pathLst>
                </a:custGeom>
                <a:solidFill>
                  <a:srgbClr val="FFFFFF"/>
                </a:solidFill>
                <a:ln w="9525">
                  <a:noFill/>
                  <a:round/>
                  <a:headEnd/>
                  <a:tailEnd/>
                </a:ln>
              </p:spPr>
              <p:txBody>
                <a:bodyPr/>
                <a:lstStyle/>
                <a:p>
                  <a:endParaRPr lang="pt-PT"/>
                </a:p>
              </p:txBody>
            </p:sp>
            <p:sp>
              <p:nvSpPr>
                <p:cNvPr id="630" name="Freeform 261"/>
                <p:cNvSpPr>
                  <a:spLocks/>
                </p:cNvSpPr>
                <p:nvPr/>
              </p:nvSpPr>
              <p:spPr bwMode="auto">
                <a:xfrm>
                  <a:off x="6604" y="13118"/>
                  <a:ext cx="56" cy="129"/>
                </a:xfrm>
                <a:custGeom>
                  <a:avLst/>
                  <a:gdLst/>
                  <a:ahLst/>
                  <a:cxnLst>
                    <a:cxn ang="0">
                      <a:pos x="56" y="129"/>
                    </a:cxn>
                    <a:cxn ang="0">
                      <a:pos x="0" y="129"/>
                    </a:cxn>
                    <a:cxn ang="0">
                      <a:pos x="56" y="0"/>
                    </a:cxn>
                    <a:cxn ang="0">
                      <a:pos x="0" y="0"/>
                    </a:cxn>
                    <a:cxn ang="0">
                      <a:pos x="56" y="129"/>
                    </a:cxn>
                  </a:cxnLst>
                  <a:rect l="0" t="0" r="r" b="b"/>
                  <a:pathLst>
                    <a:path w="56" h="129">
                      <a:moveTo>
                        <a:pt x="56" y="129"/>
                      </a:moveTo>
                      <a:lnTo>
                        <a:pt x="0" y="129"/>
                      </a:lnTo>
                      <a:lnTo>
                        <a:pt x="56" y="0"/>
                      </a:lnTo>
                      <a:lnTo>
                        <a:pt x="0" y="0"/>
                      </a:lnTo>
                      <a:lnTo>
                        <a:pt x="56" y="129"/>
                      </a:lnTo>
                      <a:close/>
                    </a:path>
                  </a:pathLst>
                </a:custGeom>
                <a:noFill/>
                <a:ln w="12700" cap="rnd">
                  <a:solidFill>
                    <a:srgbClr val="000000"/>
                  </a:solidFill>
                  <a:prstDash val="solid"/>
                  <a:round/>
                  <a:headEnd/>
                  <a:tailEnd/>
                </a:ln>
              </p:spPr>
              <p:txBody>
                <a:bodyPr/>
                <a:lstStyle/>
                <a:p>
                  <a:endParaRPr lang="pt-PT"/>
                </a:p>
              </p:txBody>
            </p:sp>
          </p:grpSp>
          <p:sp>
            <p:nvSpPr>
              <p:cNvPr id="404" name="Line 262"/>
              <p:cNvSpPr>
                <a:spLocks noChangeShapeType="1"/>
              </p:cNvSpPr>
              <p:nvPr/>
            </p:nvSpPr>
            <p:spPr bwMode="auto">
              <a:xfrm>
                <a:off x="5491" y="11282"/>
                <a:ext cx="1" cy="2619"/>
              </a:xfrm>
              <a:prstGeom prst="line">
                <a:avLst/>
              </a:prstGeom>
              <a:noFill/>
              <a:ln w="12700" cap="rnd">
                <a:solidFill>
                  <a:srgbClr val="000000"/>
                </a:solidFill>
                <a:round/>
                <a:headEnd/>
                <a:tailEnd/>
              </a:ln>
            </p:spPr>
            <p:txBody>
              <a:bodyPr/>
              <a:lstStyle/>
              <a:p>
                <a:endParaRPr lang="pt-PT"/>
              </a:p>
            </p:txBody>
          </p:sp>
          <p:grpSp>
            <p:nvGrpSpPr>
              <p:cNvPr id="405" name="Group 263"/>
              <p:cNvGrpSpPr>
                <a:grpSpLocks/>
              </p:cNvGrpSpPr>
              <p:nvPr/>
            </p:nvGrpSpPr>
            <p:grpSpPr bwMode="auto">
              <a:xfrm>
                <a:off x="4519" y="13893"/>
                <a:ext cx="1056" cy="53"/>
                <a:chOff x="4519" y="13893"/>
                <a:chExt cx="1056" cy="53"/>
              </a:xfrm>
            </p:grpSpPr>
            <p:sp>
              <p:nvSpPr>
                <p:cNvPr id="627" name="Rectangle 264"/>
                <p:cNvSpPr>
                  <a:spLocks noChangeArrowheads="1"/>
                </p:cNvSpPr>
                <p:nvPr/>
              </p:nvSpPr>
              <p:spPr bwMode="auto">
                <a:xfrm>
                  <a:off x="4519" y="13893"/>
                  <a:ext cx="1056" cy="53"/>
                </a:xfrm>
                <a:prstGeom prst="rect">
                  <a:avLst/>
                </a:prstGeom>
                <a:solidFill>
                  <a:srgbClr val="99CCFF"/>
                </a:solidFill>
                <a:ln w="9525">
                  <a:noFill/>
                  <a:miter lim="800000"/>
                  <a:headEnd/>
                  <a:tailEnd/>
                </a:ln>
              </p:spPr>
              <p:txBody>
                <a:bodyPr/>
                <a:lstStyle/>
                <a:p>
                  <a:endParaRPr lang="pt-PT"/>
                </a:p>
              </p:txBody>
            </p:sp>
            <p:sp>
              <p:nvSpPr>
                <p:cNvPr id="628" name="Rectangle 265"/>
                <p:cNvSpPr>
                  <a:spLocks noChangeArrowheads="1"/>
                </p:cNvSpPr>
                <p:nvPr/>
              </p:nvSpPr>
              <p:spPr bwMode="auto">
                <a:xfrm>
                  <a:off x="4519" y="13893"/>
                  <a:ext cx="1056" cy="53"/>
                </a:xfrm>
                <a:prstGeom prst="rect">
                  <a:avLst/>
                </a:prstGeom>
                <a:noFill/>
                <a:ln w="12700" cap="rnd">
                  <a:solidFill>
                    <a:srgbClr val="003366"/>
                  </a:solidFill>
                  <a:miter lim="800000"/>
                  <a:headEnd/>
                  <a:tailEnd/>
                </a:ln>
              </p:spPr>
              <p:txBody>
                <a:bodyPr/>
                <a:lstStyle/>
                <a:p>
                  <a:endParaRPr lang="pt-PT"/>
                </a:p>
              </p:txBody>
            </p:sp>
          </p:grpSp>
          <p:sp>
            <p:nvSpPr>
              <p:cNvPr id="406" name="Freeform 266"/>
              <p:cNvSpPr>
                <a:spLocks/>
              </p:cNvSpPr>
              <p:nvPr/>
            </p:nvSpPr>
            <p:spPr bwMode="auto">
              <a:xfrm>
                <a:off x="6379" y="12164"/>
                <a:ext cx="513" cy="788"/>
              </a:xfrm>
              <a:custGeom>
                <a:avLst/>
                <a:gdLst/>
                <a:ahLst/>
                <a:cxnLst>
                  <a:cxn ang="0">
                    <a:pos x="0" y="0"/>
                  </a:cxn>
                  <a:cxn ang="0">
                    <a:pos x="513" y="0"/>
                  </a:cxn>
                  <a:cxn ang="0">
                    <a:pos x="513" y="629"/>
                  </a:cxn>
                  <a:cxn ang="0">
                    <a:pos x="256" y="788"/>
                  </a:cxn>
                  <a:cxn ang="0">
                    <a:pos x="0" y="629"/>
                  </a:cxn>
                  <a:cxn ang="0">
                    <a:pos x="0" y="0"/>
                  </a:cxn>
                </a:cxnLst>
                <a:rect l="0" t="0" r="r" b="b"/>
                <a:pathLst>
                  <a:path w="513" h="788">
                    <a:moveTo>
                      <a:pt x="0" y="0"/>
                    </a:moveTo>
                    <a:lnTo>
                      <a:pt x="513" y="0"/>
                    </a:lnTo>
                    <a:lnTo>
                      <a:pt x="513" y="629"/>
                    </a:lnTo>
                    <a:lnTo>
                      <a:pt x="256" y="788"/>
                    </a:lnTo>
                    <a:lnTo>
                      <a:pt x="0" y="629"/>
                    </a:lnTo>
                    <a:lnTo>
                      <a:pt x="0" y="0"/>
                    </a:lnTo>
                    <a:close/>
                  </a:path>
                </a:pathLst>
              </a:custGeom>
              <a:noFill/>
              <a:ln w="12700" cap="rnd">
                <a:solidFill>
                  <a:srgbClr val="000000"/>
                </a:solidFill>
                <a:prstDash val="solid"/>
                <a:round/>
                <a:headEnd/>
                <a:tailEnd/>
              </a:ln>
            </p:spPr>
            <p:txBody>
              <a:bodyPr/>
              <a:lstStyle/>
              <a:p>
                <a:endParaRPr lang="pt-PT"/>
              </a:p>
            </p:txBody>
          </p:sp>
          <p:grpSp>
            <p:nvGrpSpPr>
              <p:cNvPr id="407" name="Group 267"/>
              <p:cNvGrpSpPr>
                <a:grpSpLocks/>
              </p:cNvGrpSpPr>
              <p:nvPr/>
            </p:nvGrpSpPr>
            <p:grpSpPr bwMode="auto">
              <a:xfrm>
                <a:off x="6393" y="12606"/>
                <a:ext cx="484" cy="165"/>
                <a:chOff x="6393" y="12606"/>
                <a:chExt cx="484" cy="165"/>
              </a:xfrm>
            </p:grpSpPr>
            <p:sp>
              <p:nvSpPr>
                <p:cNvPr id="625" name="Freeform 268"/>
                <p:cNvSpPr>
                  <a:spLocks/>
                </p:cNvSpPr>
                <p:nvPr/>
              </p:nvSpPr>
              <p:spPr bwMode="auto">
                <a:xfrm>
                  <a:off x="6393" y="12606"/>
                  <a:ext cx="484" cy="165"/>
                </a:xfrm>
                <a:custGeom>
                  <a:avLst/>
                  <a:gdLst/>
                  <a:ahLst/>
                  <a:cxnLst>
                    <a:cxn ang="0">
                      <a:pos x="484" y="165"/>
                    </a:cxn>
                    <a:cxn ang="0">
                      <a:pos x="272" y="0"/>
                    </a:cxn>
                    <a:cxn ang="0">
                      <a:pos x="213" y="0"/>
                    </a:cxn>
                    <a:cxn ang="0">
                      <a:pos x="0" y="165"/>
                    </a:cxn>
                    <a:cxn ang="0">
                      <a:pos x="484" y="165"/>
                    </a:cxn>
                  </a:cxnLst>
                  <a:rect l="0" t="0" r="r" b="b"/>
                  <a:pathLst>
                    <a:path w="484" h="165">
                      <a:moveTo>
                        <a:pt x="484" y="165"/>
                      </a:moveTo>
                      <a:lnTo>
                        <a:pt x="272" y="0"/>
                      </a:lnTo>
                      <a:lnTo>
                        <a:pt x="213" y="0"/>
                      </a:lnTo>
                      <a:lnTo>
                        <a:pt x="0" y="165"/>
                      </a:lnTo>
                      <a:lnTo>
                        <a:pt x="484" y="165"/>
                      </a:lnTo>
                      <a:close/>
                    </a:path>
                  </a:pathLst>
                </a:custGeom>
                <a:solidFill>
                  <a:srgbClr val="FFFFFF"/>
                </a:solidFill>
                <a:ln w="9525">
                  <a:noFill/>
                  <a:round/>
                  <a:headEnd/>
                  <a:tailEnd/>
                </a:ln>
              </p:spPr>
              <p:txBody>
                <a:bodyPr/>
                <a:lstStyle/>
                <a:p>
                  <a:endParaRPr lang="pt-PT"/>
                </a:p>
              </p:txBody>
            </p:sp>
            <p:sp>
              <p:nvSpPr>
                <p:cNvPr id="626" name="Freeform 269"/>
                <p:cNvSpPr>
                  <a:spLocks/>
                </p:cNvSpPr>
                <p:nvPr/>
              </p:nvSpPr>
              <p:spPr bwMode="auto">
                <a:xfrm>
                  <a:off x="6393" y="12606"/>
                  <a:ext cx="484" cy="165"/>
                </a:xfrm>
                <a:custGeom>
                  <a:avLst/>
                  <a:gdLst/>
                  <a:ahLst/>
                  <a:cxnLst>
                    <a:cxn ang="0">
                      <a:pos x="484" y="165"/>
                    </a:cxn>
                    <a:cxn ang="0">
                      <a:pos x="272" y="0"/>
                    </a:cxn>
                    <a:cxn ang="0">
                      <a:pos x="213" y="0"/>
                    </a:cxn>
                    <a:cxn ang="0">
                      <a:pos x="0" y="165"/>
                    </a:cxn>
                    <a:cxn ang="0">
                      <a:pos x="484" y="165"/>
                    </a:cxn>
                  </a:cxnLst>
                  <a:rect l="0" t="0" r="r" b="b"/>
                  <a:pathLst>
                    <a:path w="484" h="165">
                      <a:moveTo>
                        <a:pt x="484" y="165"/>
                      </a:moveTo>
                      <a:lnTo>
                        <a:pt x="272" y="0"/>
                      </a:lnTo>
                      <a:lnTo>
                        <a:pt x="213" y="0"/>
                      </a:lnTo>
                      <a:lnTo>
                        <a:pt x="0" y="165"/>
                      </a:lnTo>
                      <a:lnTo>
                        <a:pt x="484" y="165"/>
                      </a:lnTo>
                      <a:close/>
                    </a:path>
                  </a:pathLst>
                </a:custGeom>
                <a:noFill/>
                <a:ln w="12700" cap="rnd">
                  <a:solidFill>
                    <a:srgbClr val="000000"/>
                  </a:solidFill>
                  <a:prstDash val="solid"/>
                  <a:round/>
                  <a:headEnd/>
                  <a:tailEnd/>
                </a:ln>
              </p:spPr>
              <p:txBody>
                <a:bodyPr/>
                <a:lstStyle/>
                <a:p>
                  <a:endParaRPr lang="pt-PT"/>
                </a:p>
              </p:txBody>
            </p:sp>
          </p:grpSp>
          <p:grpSp>
            <p:nvGrpSpPr>
              <p:cNvPr id="408" name="Group 270"/>
              <p:cNvGrpSpPr>
                <a:grpSpLocks/>
              </p:cNvGrpSpPr>
              <p:nvPr/>
            </p:nvGrpSpPr>
            <p:grpSpPr bwMode="auto">
              <a:xfrm>
                <a:off x="6596" y="11943"/>
                <a:ext cx="74" cy="67"/>
                <a:chOff x="6596" y="11943"/>
                <a:chExt cx="74" cy="67"/>
              </a:xfrm>
            </p:grpSpPr>
            <p:sp>
              <p:nvSpPr>
                <p:cNvPr id="623" name="Rectangle 271"/>
                <p:cNvSpPr>
                  <a:spLocks noChangeArrowheads="1"/>
                </p:cNvSpPr>
                <p:nvPr/>
              </p:nvSpPr>
              <p:spPr bwMode="auto">
                <a:xfrm>
                  <a:off x="6596" y="11943"/>
                  <a:ext cx="74" cy="67"/>
                </a:xfrm>
                <a:prstGeom prst="rect">
                  <a:avLst/>
                </a:prstGeom>
                <a:solidFill>
                  <a:srgbClr val="99CCFF"/>
                </a:solidFill>
                <a:ln w="9525">
                  <a:noFill/>
                  <a:miter lim="800000"/>
                  <a:headEnd/>
                  <a:tailEnd/>
                </a:ln>
              </p:spPr>
              <p:txBody>
                <a:bodyPr/>
                <a:lstStyle/>
                <a:p>
                  <a:endParaRPr lang="pt-PT"/>
                </a:p>
              </p:txBody>
            </p:sp>
            <p:sp>
              <p:nvSpPr>
                <p:cNvPr id="624" name="Rectangle 272"/>
                <p:cNvSpPr>
                  <a:spLocks noChangeArrowheads="1"/>
                </p:cNvSpPr>
                <p:nvPr/>
              </p:nvSpPr>
              <p:spPr bwMode="auto">
                <a:xfrm>
                  <a:off x="6596" y="11943"/>
                  <a:ext cx="74" cy="67"/>
                </a:xfrm>
                <a:prstGeom prst="rect">
                  <a:avLst/>
                </a:prstGeom>
                <a:noFill/>
                <a:ln w="12700" cap="rnd">
                  <a:solidFill>
                    <a:srgbClr val="003366"/>
                  </a:solidFill>
                  <a:miter lim="800000"/>
                  <a:headEnd/>
                  <a:tailEnd/>
                </a:ln>
              </p:spPr>
              <p:txBody>
                <a:bodyPr/>
                <a:lstStyle/>
                <a:p>
                  <a:endParaRPr lang="pt-PT"/>
                </a:p>
              </p:txBody>
            </p:sp>
          </p:grpSp>
          <p:grpSp>
            <p:nvGrpSpPr>
              <p:cNvPr id="409" name="Group 273"/>
              <p:cNvGrpSpPr>
                <a:grpSpLocks/>
              </p:cNvGrpSpPr>
              <p:nvPr/>
            </p:nvGrpSpPr>
            <p:grpSpPr bwMode="auto">
              <a:xfrm>
                <a:off x="6318" y="12110"/>
                <a:ext cx="628" cy="68"/>
                <a:chOff x="6318" y="12110"/>
                <a:chExt cx="628" cy="68"/>
              </a:xfrm>
            </p:grpSpPr>
            <p:sp>
              <p:nvSpPr>
                <p:cNvPr id="621" name="Rectangle 274"/>
                <p:cNvSpPr>
                  <a:spLocks noChangeArrowheads="1"/>
                </p:cNvSpPr>
                <p:nvPr/>
              </p:nvSpPr>
              <p:spPr bwMode="auto">
                <a:xfrm>
                  <a:off x="6318" y="12110"/>
                  <a:ext cx="628" cy="68"/>
                </a:xfrm>
                <a:prstGeom prst="rect">
                  <a:avLst/>
                </a:prstGeom>
                <a:solidFill>
                  <a:srgbClr val="99CCFF"/>
                </a:solidFill>
                <a:ln w="9525">
                  <a:noFill/>
                  <a:miter lim="800000"/>
                  <a:headEnd/>
                  <a:tailEnd/>
                </a:ln>
              </p:spPr>
              <p:txBody>
                <a:bodyPr/>
                <a:lstStyle/>
                <a:p>
                  <a:endParaRPr lang="pt-PT"/>
                </a:p>
              </p:txBody>
            </p:sp>
            <p:sp>
              <p:nvSpPr>
                <p:cNvPr id="622" name="Rectangle 275"/>
                <p:cNvSpPr>
                  <a:spLocks noChangeArrowheads="1"/>
                </p:cNvSpPr>
                <p:nvPr/>
              </p:nvSpPr>
              <p:spPr bwMode="auto">
                <a:xfrm>
                  <a:off x="6318" y="12110"/>
                  <a:ext cx="628" cy="68"/>
                </a:xfrm>
                <a:prstGeom prst="rect">
                  <a:avLst/>
                </a:prstGeom>
                <a:noFill/>
                <a:ln w="12700" cap="rnd">
                  <a:solidFill>
                    <a:srgbClr val="003366"/>
                  </a:solidFill>
                  <a:miter lim="800000"/>
                  <a:headEnd/>
                  <a:tailEnd/>
                </a:ln>
              </p:spPr>
              <p:txBody>
                <a:bodyPr/>
                <a:lstStyle/>
                <a:p>
                  <a:endParaRPr lang="pt-PT"/>
                </a:p>
              </p:txBody>
            </p:sp>
          </p:grpSp>
          <p:sp>
            <p:nvSpPr>
              <p:cNvPr id="410" name="Line 276"/>
              <p:cNvSpPr>
                <a:spLocks noChangeShapeType="1"/>
              </p:cNvSpPr>
              <p:nvPr/>
            </p:nvSpPr>
            <p:spPr bwMode="auto">
              <a:xfrm>
                <a:off x="4646" y="11506"/>
                <a:ext cx="799" cy="1"/>
              </a:xfrm>
              <a:prstGeom prst="line">
                <a:avLst/>
              </a:prstGeom>
              <a:noFill/>
              <a:ln w="12700" cap="rnd">
                <a:solidFill>
                  <a:srgbClr val="000000"/>
                </a:solidFill>
                <a:round/>
                <a:headEnd/>
                <a:tailEnd/>
              </a:ln>
            </p:spPr>
            <p:txBody>
              <a:bodyPr/>
              <a:lstStyle/>
              <a:p>
                <a:endParaRPr lang="pt-PT"/>
              </a:p>
            </p:txBody>
          </p:sp>
          <p:sp>
            <p:nvSpPr>
              <p:cNvPr id="411" name="Line 277"/>
              <p:cNvSpPr>
                <a:spLocks noChangeShapeType="1"/>
              </p:cNvSpPr>
              <p:nvPr/>
            </p:nvSpPr>
            <p:spPr bwMode="auto">
              <a:xfrm>
                <a:off x="4799" y="11537"/>
                <a:ext cx="500" cy="1"/>
              </a:xfrm>
              <a:prstGeom prst="line">
                <a:avLst/>
              </a:prstGeom>
              <a:noFill/>
              <a:ln w="12700" cap="rnd">
                <a:solidFill>
                  <a:srgbClr val="000000"/>
                </a:solidFill>
                <a:round/>
                <a:headEnd/>
                <a:tailEnd/>
              </a:ln>
            </p:spPr>
            <p:txBody>
              <a:bodyPr/>
              <a:lstStyle/>
              <a:p>
                <a:endParaRPr lang="pt-PT"/>
              </a:p>
            </p:txBody>
          </p:sp>
          <p:sp>
            <p:nvSpPr>
              <p:cNvPr id="412" name="Freeform 278"/>
              <p:cNvSpPr>
                <a:spLocks noEditPoints="1"/>
              </p:cNvSpPr>
              <p:nvPr/>
            </p:nvSpPr>
            <p:spPr bwMode="auto">
              <a:xfrm>
                <a:off x="6669" y="12297"/>
                <a:ext cx="898" cy="64"/>
              </a:xfrm>
              <a:custGeom>
                <a:avLst/>
                <a:gdLst/>
                <a:ahLst/>
                <a:cxnLst>
                  <a:cxn ang="0">
                    <a:pos x="2600" y="117"/>
                  </a:cxn>
                  <a:cxn ang="0">
                    <a:pos x="17" y="117"/>
                  </a:cxn>
                  <a:cxn ang="0">
                    <a:pos x="0" y="100"/>
                  </a:cxn>
                  <a:cxn ang="0">
                    <a:pos x="17" y="84"/>
                  </a:cxn>
                  <a:cxn ang="0">
                    <a:pos x="2600" y="84"/>
                  </a:cxn>
                  <a:cxn ang="0">
                    <a:pos x="2617" y="100"/>
                  </a:cxn>
                  <a:cxn ang="0">
                    <a:pos x="2600" y="117"/>
                  </a:cxn>
                  <a:cxn ang="0">
                    <a:pos x="2567" y="0"/>
                  </a:cxn>
                  <a:cxn ang="0">
                    <a:pos x="2767" y="100"/>
                  </a:cxn>
                  <a:cxn ang="0">
                    <a:pos x="2567" y="200"/>
                  </a:cxn>
                  <a:cxn ang="0">
                    <a:pos x="2567" y="0"/>
                  </a:cxn>
                </a:cxnLst>
                <a:rect l="0" t="0" r="r" b="b"/>
                <a:pathLst>
                  <a:path w="2767" h="200">
                    <a:moveTo>
                      <a:pt x="2600" y="117"/>
                    </a:moveTo>
                    <a:lnTo>
                      <a:pt x="17" y="117"/>
                    </a:lnTo>
                    <a:cubicBezTo>
                      <a:pt x="8" y="117"/>
                      <a:pt x="0" y="110"/>
                      <a:pt x="0" y="100"/>
                    </a:cubicBezTo>
                    <a:cubicBezTo>
                      <a:pt x="0" y="91"/>
                      <a:pt x="8" y="84"/>
                      <a:pt x="17" y="84"/>
                    </a:cubicBezTo>
                    <a:lnTo>
                      <a:pt x="2600" y="84"/>
                    </a:lnTo>
                    <a:cubicBezTo>
                      <a:pt x="2609" y="84"/>
                      <a:pt x="2617" y="91"/>
                      <a:pt x="2617" y="100"/>
                    </a:cubicBezTo>
                    <a:cubicBezTo>
                      <a:pt x="2617" y="110"/>
                      <a:pt x="2609" y="117"/>
                      <a:pt x="2600" y="117"/>
                    </a:cubicBezTo>
                    <a:close/>
                    <a:moveTo>
                      <a:pt x="2567" y="0"/>
                    </a:moveTo>
                    <a:lnTo>
                      <a:pt x="2767" y="100"/>
                    </a:lnTo>
                    <a:lnTo>
                      <a:pt x="2567" y="200"/>
                    </a:lnTo>
                    <a:lnTo>
                      <a:pt x="2567" y="0"/>
                    </a:lnTo>
                    <a:close/>
                  </a:path>
                </a:pathLst>
              </a:custGeom>
              <a:solidFill>
                <a:srgbClr val="000000"/>
              </a:solidFill>
              <a:ln w="1588" cap="flat">
                <a:solidFill>
                  <a:srgbClr val="000000"/>
                </a:solidFill>
                <a:prstDash val="solid"/>
                <a:bevel/>
                <a:headEnd/>
                <a:tailEnd/>
              </a:ln>
            </p:spPr>
            <p:txBody>
              <a:bodyPr/>
              <a:lstStyle/>
              <a:p>
                <a:endParaRPr lang="pt-PT"/>
              </a:p>
            </p:txBody>
          </p:sp>
          <p:grpSp>
            <p:nvGrpSpPr>
              <p:cNvPr id="413" name="Group 279"/>
              <p:cNvGrpSpPr>
                <a:grpSpLocks/>
              </p:cNvGrpSpPr>
              <p:nvPr/>
            </p:nvGrpSpPr>
            <p:grpSpPr bwMode="auto">
              <a:xfrm>
                <a:off x="6017" y="12327"/>
                <a:ext cx="53" cy="256"/>
                <a:chOff x="6017" y="12327"/>
                <a:chExt cx="53" cy="256"/>
              </a:xfrm>
            </p:grpSpPr>
            <p:sp>
              <p:nvSpPr>
                <p:cNvPr id="617" name="Line 280"/>
                <p:cNvSpPr>
                  <a:spLocks noChangeShapeType="1"/>
                </p:cNvSpPr>
                <p:nvPr/>
              </p:nvSpPr>
              <p:spPr bwMode="auto">
                <a:xfrm flipV="1">
                  <a:off x="6044" y="12327"/>
                  <a:ext cx="1" cy="182"/>
                </a:xfrm>
                <a:prstGeom prst="line">
                  <a:avLst/>
                </a:prstGeom>
                <a:noFill/>
                <a:ln w="12700" cap="rnd">
                  <a:solidFill>
                    <a:srgbClr val="000000"/>
                  </a:solidFill>
                  <a:round/>
                  <a:headEnd/>
                  <a:tailEnd/>
                </a:ln>
              </p:spPr>
              <p:txBody>
                <a:bodyPr/>
                <a:lstStyle/>
                <a:p>
                  <a:endParaRPr lang="pt-PT"/>
                </a:p>
              </p:txBody>
            </p:sp>
            <p:grpSp>
              <p:nvGrpSpPr>
                <p:cNvPr id="618" name="Group 281"/>
                <p:cNvGrpSpPr>
                  <a:grpSpLocks/>
                </p:cNvGrpSpPr>
                <p:nvPr/>
              </p:nvGrpSpPr>
              <p:grpSpPr bwMode="auto">
                <a:xfrm>
                  <a:off x="6017" y="12453"/>
                  <a:ext cx="53" cy="130"/>
                  <a:chOff x="6017" y="12453"/>
                  <a:chExt cx="53" cy="130"/>
                </a:xfrm>
              </p:grpSpPr>
              <p:sp>
                <p:nvSpPr>
                  <p:cNvPr id="619" name="Freeform 282"/>
                  <p:cNvSpPr>
                    <a:spLocks/>
                  </p:cNvSpPr>
                  <p:nvPr/>
                </p:nvSpPr>
                <p:spPr bwMode="auto">
                  <a:xfrm>
                    <a:off x="6017" y="12453"/>
                    <a:ext cx="53" cy="130"/>
                  </a:xfrm>
                  <a:custGeom>
                    <a:avLst/>
                    <a:gdLst/>
                    <a:ahLst/>
                    <a:cxnLst>
                      <a:cxn ang="0">
                        <a:pos x="0" y="0"/>
                      </a:cxn>
                      <a:cxn ang="0">
                        <a:pos x="53" y="0"/>
                      </a:cxn>
                      <a:cxn ang="0">
                        <a:pos x="0" y="130"/>
                      </a:cxn>
                      <a:cxn ang="0">
                        <a:pos x="53" y="130"/>
                      </a:cxn>
                      <a:cxn ang="0">
                        <a:pos x="0" y="0"/>
                      </a:cxn>
                    </a:cxnLst>
                    <a:rect l="0" t="0" r="r" b="b"/>
                    <a:pathLst>
                      <a:path w="53" h="130">
                        <a:moveTo>
                          <a:pt x="0" y="0"/>
                        </a:moveTo>
                        <a:lnTo>
                          <a:pt x="53" y="0"/>
                        </a:lnTo>
                        <a:lnTo>
                          <a:pt x="0" y="130"/>
                        </a:lnTo>
                        <a:lnTo>
                          <a:pt x="53" y="130"/>
                        </a:lnTo>
                        <a:lnTo>
                          <a:pt x="0" y="0"/>
                        </a:lnTo>
                        <a:close/>
                      </a:path>
                    </a:pathLst>
                  </a:custGeom>
                  <a:solidFill>
                    <a:srgbClr val="FFFFFF"/>
                  </a:solidFill>
                  <a:ln w="9525">
                    <a:noFill/>
                    <a:round/>
                    <a:headEnd/>
                    <a:tailEnd/>
                  </a:ln>
                </p:spPr>
                <p:txBody>
                  <a:bodyPr/>
                  <a:lstStyle/>
                  <a:p>
                    <a:endParaRPr lang="pt-PT"/>
                  </a:p>
                </p:txBody>
              </p:sp>
              <p:sp>
                <p:nvSpPr>
                  <p:cNvPr id="620" name="Freeform 283"/>
                  <p:cNvSpPr>
                    <a:spLocks/>
                  </p:cNvSpPr>
                  <p:nvPr/>
                </p:nvSpPr>
                <p:spPr bwMode="auto">
                  <a:xfrm>
                    <a:off x="6017" y="12453"/>
                    <a:ext cx="53" cy="130"/>
                  </a:xfrm>
                  <a:custGeom>
                    <a:avLst/>
                    <a:gdLst/>
                    <a:ahLst/>
                    <a:cxnLst>
                      <a:cxn ang="0">
                        <a:pos x="0" y="0"/>
                      </a:cxn>
                      <a:cxn ang="0">
                        <a:pos x="53" y="0"/>
                      </a:cxn>
                      <a:cxn ang="0">
                        <a:pos x="0" y="130"/>
                      </a:cxn>
                      <a:cxn ang="0">
                        <a:pos x="53" y="130"/>
                      </a:cxn>
                      <a:cxn ang="0">
                        <a:pos x="0" y="0"/>
                      </a:cxn>
                    </a:cxnLst>
                    <a:rect l="0" t="0" r="r" b="b"/>
                    <a:pathLst>
                      <a:path w="53" h="130">
                        <a:moveTo>
                          <a:pt x="0" y="0"/>
                        </a:moveTo>
                        <a:lnTo>
                          <a:pt x="53" y="0"/>
                        </a:lnTo>
                        <a:lnTo>
                          <a:pt x="0" y="130"/>
                        </a:lnTo>
                        <a:lnTo>
                          <a:pt x="53" y="130"/>
                        </a:lnTo>
                        <a:lnTo>
                          <a:pt x="0" y="0"/>
                        </a:lnTo>
                        <a:close/>
                      </a:path>
                    </a:pathLst>
                  </a:custGeom>
                  <a:noFill/>
                  <a:ln w="12700" cap="rnd">
                    <a:solidFill>
                      <a:srgbClr val="000000"/>
                    </a:solidFill>
                    <a:prstDash val="solid"/>
                    <a:round/>
                    <a:headEnd/>
                    <a:tailEnd/>
                  </a:ln>
                </p:spPr>
                <p:txBody>
                  <a:bodyPr/>
                  <a:lstStyle/>
                  <a:p>
                    <a:endParaRPr lang="pt-PT"/>
                  </a:p>
                </p:txBody>
              </p:sp>
            </p:grpSp>
          </p:grpSp>
          <p:sp>
            <p:nvSpPr>
              <p:cNvPr id="414" name="Rectangle 284"/>
              <p:cNvSpPr>
                <a:spLocks noChangeArrowheads="1"/>
              </p:cNvSpPr>
              <p:nvPr/>
            </p:nvSpPr>
            <p:spPr bwMode="auto">
              <a:xfrm>
                <a:off x="6883" y="10526"/>
                <a:ext cx="424" cy="461"/>
              </a:xfrm>
              <a:prstGeom prst="rect">
                <a:avLst/>
              </a:prstGeom>
              <a:noFill/>
              <a:ln w="12700" cap="rnd">
                <a:solidFill>
                  <a:srgbClr val="000000"/>
                </a:solidFill>
                <a:miter lim="800000"/>
                <a:headEnd/>
                <a:tailEnd/>
              </a:ln>
            </p:spPr>
            <p:txBody>
              <a:bodyPr/>
              <a:lstStyle/>
              <a:p>
                <a:endParaRPr lang="pt-PT"/>
              </a:p>
            </p:txBody>
          </p:sp>
          <p:sp>
            <p:nvSpPr>
              <p:cNvPr id="415" name="Oval 285"/>
              <p:cNvSpPr>
                <a:spLocks noChangeArrowheads="1"/>
              </p:cNvSpPr>
              <p:nvPr/>
            </p:nvSpPr>
            <p:spPr bwMode="auto">
              <a:xfrm>
                <a:off x="6934" y="10588"/>
                <a:ext cx="319" cy="348"/>
              </a:xfrm>
              <a:prstGeom prst="ellipse">
                <a:avLst/>
              </a:prstGeom>
              <a:noFill/>
              <a:ln w="12700" cap="rnd">
                <a:solidFill>
                  <a:srgbClr val="000000"/>
                </a:solidFill>
                <a:round/>
                <a:headEnd/>
                <a:tailEnd/>
              </a:ln>
            </p:spPr>
            <p:txBody>
              <a:bodyPr/>
              <a:lstStyle/>
              <a:p>
                <a:endParaRPr lang="pt-PT"/>
              </a:p>
            </p:txBody>
          </p:sp>
          <p:grpSp>
            <p:nvGrpSpPr>
              <p:cNvPr id="416" name="Group 286"/>
              <p:cNvGrpSpPr>
                <a:grpSpLocks/>
              </p:cNvGrpSpPr>
              <p:nvPr/>
            </p:nvGrpSpPr>
            <p:grpSpPr bwMode="auto">
              <a:xfrm>
                <a:off x="7010" y="10677"/>
                <a:ext cx="169" cy="35"/>
                <a:chOff x="7010" y="10677"/>
                <a:chExt cx="169" cy="35"/>
              </a:xfrm>
            </p:grpSpPr>
            <p:sp>
              <p:nvSpPr>
                <p:cNvPr id="615" name="Rectangle 287"/>
                <p:cNvSpPr>
                  <a:spLocks noChangeArrowheads="1"/>
                </p:cNvSpPr>
                <p:nvPr/>
              </p:nvSpPr>
              <p:spPr bwMode="auto">
                <a:xfrm>
                  <a:off x="7010" y="10677"/>
                  <a:ext cx="169" cy="35"/>
                </a:xfrm>
                <a:prstGeom prst="rect">
                  <a:avLst/>
                </a:prstGeom>
                <a:solidFill>
                  <a:srgbClr val="99CCFF"/>
                </a:solidFill>
                <a:ln w="9525">
                  <a:noFill/>
                  <a:miter lim="800000"/>
                  <a:headEnd/>
                  <a:tailEnd/>
                </a:ln>
              </p:spPr>
              <p:txBody>
                <a:bodyPr/>
                <a:lstStyle/>
                <a:p>
                  <a:endParaRPr lang="pt-PT"/>
                </a:p>
              </p:txBody>
            </p:sp>
            <p:sp>
              <p:nvSpPr>
                <p:cNvPr id="616" name="Rectangle 288"/>
                <p:cNvSpPr>
                  <a:spLocks noChangeArrowheads="1"/>
                </p:cNvSpPr>
                <p:nvPr/>
              </p:nvSpPr>
              <p:spPr bwMode="auto">
                <a:xfrm>
                  <a:off x="7010" y="10677"/>
                  <a:ext cx="169" cy="35"/>
                </a:xfrm>
                <a:prstGeom prst="rect">
                  <a:avLst/>
                </a:prstGeom>
                <a:noFill/>
                <a:ln w="12700" cap="rnd">
                  <a:solidFill>
                    <a:srgbClr val="003366"/>
                  </a:solidFill>
                  <a:miter lim="800000"/>
                  <a:headEnd/>
                  <a:tailEnd/>
                </a:ln>
              </p:spPr>
              <p:txBody>
                <a:bodyPr/>
                <a:lstStyle/>
                <a:p>
                  <a:endParaRPr lang="pt-PT"/>
                </a:p>
              </p:txBody>
            </p:sp>
          </p:grpSp>
          <p:sp>
            <p:nvSpPr>
              <p:cNvPr id="417" name="Freeform 289"/>
              <p:cNvSpPr>
                <a:spLocks noEditPoints="1"/>
              </p:cNvSpPr>
              <p:nvPr/>
            </p:nvSpPr>
            <p:spPr bwMode="auto">
              <a:xfrm>
                <a:off x="6954" y="10721"/>
                <a:ext cx="284" cy="93"/>
              </a:xfrm>
              <a:custGeom>
                <a:avLst/>
                <a:gdLst/>
                <a:ahLst/>
                <a:cxnLst>
                  <a:cxn ang="0">
                    <a:pos x="22" y="2"/>
                  </a:cxn>
                  <a:cxn ang="0">
                    <a:pos x="719" y="185"/>
                  </a:cxn>
                  <a:cxn ang="0">
                    <a:pos x="731" y="205"/>
                  </a:cxn>
                  <a:cxn ang="0">
                    <a:pos x="711" y="217"/>
                  </a:cxn>
                  <a:cxn ang="0">
                    <a:pos x="14" y="34"/>
                  </a:cxn>
                  <a:cxn ang="0">
                    <a:pos x="2" y="14"/>
                  </a:cxn>
                  <a:cxn ang="0">
                    <a:pos x="22" y="2"/>
                  </a:cxn>
                  <a:cxn ang="0">
                    <a:pos x="708" y="96"/>
                  </a:cxn>
                  <a:cxn ang="0">
                    <a:pos x="876" y="243"/>
                  </a:cxn>
                  <a:cxn ang="0">
                    <a:pos x="657" y="289"/>
                  </a:cxn>
                  <a:cxn ang="0">
                    <a:pos x="708" y="96"/>
                  </a:cxn>
                </a:cxnLst>
                <a:rect l="0" t="0" r="r" b="b"/>
                <a:pathLst>
                  <a:path w="876" h="289">
                    <a:moveTo>
                      <a:pt x="22" y="2"/>
                    </a:moveTo>
                    <a:lnTo>
                      <a:pt x="719" y="185"/>
                    </a:lnTo>
                    <a:cubicBezTo>
                      <a:pt x="728" y="187"/>
                      <a:pt x="734" y="196"/>
                      <a:pt x="731" y="205"/>
                    </a:cubicBezTo>
                    <a:cubicBezTo>
                      <a:pt x="729" y="214"/>
                      <a:pt x="720" y="219"/>
                      <a:pt x="711" y="217"/>
                    </a:cubicBezTo>
                    <a:lnTo>
                      <a:pt x="14" y="34"/>
                    </a:lnTo>
                    <a:cubicBezTo>
                      <a:pt x="5" y="32"/>
                      <a:pt x="0" y="23"/>
                      <a:pt x="2" y="14"/>
                    </a:cubicBezTo>
                    <a:cubicBezTo>
                      <a:pt x="4" y="5"/>
                      <a:pt x="13" y="0"/>
                      <a:pt x="22" y="2"/>
                    </a:cubicBezTo>
                    <a:close/>
                    <a:moveTo>
                      <a:pt x="708" y="96"/>
                    </a:moveTo>
                    <a:lnTo>
                      <a:pt x="876" y="243"/>
                    </a:lnTo>
                    <a:lnTo>
                      <a:pt x="657" y="289"/>
                    </a:lnTo>
                    <a:lnTo>
                      <a:pt x="708" y="96"/>
                    </a:lnTo>
                    <a:close/>
                  </a:path>
                </a:pathLst>
              </a:custGeom>
              <a:solidFill>
                <a:srgbClr val="000000"/>
              </a:solidFill>
              <a:ln w="1588" cap="flat">
                <a:solidFill>
                  <a:srgbClr val="000000"/>
                </a:solidFill>
                <a:prstDash val="solid"/>
                <a:bevel/>
                <a:headEnd/>
                <a:tailEnd/>
              </a:ln>
            </p:spPr>
            <p:txBody>
              <a:bodyPr/>
              <a:lstStyle/>
              <a:p>
                <a:endParaRPr lang="pt-PT"/>
              </a:p>
            </p:txBody>
          </p:sp>
          <p:grpSp>
            <p:nvGrpSpPr>
              <p:cNvPr id="418" name="Group 290"/>
              <p:cNvGrpSpPr>
                <a:grpSpLocks/>
              </p:cNvGrpSpPr>
              <p:nvPr/>
            </p:nvGrpSpPr>
            <p:grpSpPr bwMode="auto">
              <a:xfrm>
                <a:off x="7054" y="10809"/>
                <a:ext cx="91" cy="89"/>
                <a:chOff x="7054" y="10809"/>
                <a:chExt cx="91" cy="89"/>
              </a:xfrm>
            </p:grpSpPr>
            <p:sp>
              <p:nvSpPr>
                <p:cNvPr id="613" name="Oval 291"/>
                <p:cNvSpPr>
                  <a:spLocks noChangeArrowheads="1"/>
                </p:cNvSpPr>
                <p:nvPr/>
              </p:nvSpPr>
              <p:spPr bwMode="auto">
                <a:xfrm>
                  <a:off x="7054" y="10809"/>
                  <a:ext cx="91" cy="89"/>
                </a:xfrm>
                <a:prstGeom prst="ellipse">
                  <a:avLst/>
                </a:prstGeom>
                <a:solidFill>
                  <a:srgbClr val="99CCFF"/>
                </a:solidFill>
                <a:ln w="0">
                  <a:solidFill>
                    <a:srgbClr val="000000"/>
                  </a:solidFill>
                  <a:round/>
                  <a:headEnd/>
                  <a:tailEnd/>
                </a:ln>
              </p:spPr>
              <p:txBody>
                <a:bodyPr/>
                <a:lstStyle/>
                <a:p>
                  <a:endParaRPr lang="pt-PT"/>
                </a:p>
              </p:txBody>
            </p:sp>
            <p:sp>
              <p:nvSpPr>
                <p:cNvPr id="614" name="Oval 292"/>
                <p:cNvSpPr>
                  <a:spLocks noChangeArrowheads="1"/>
                </p:cNvSpPr>
                <p:nvPr/>
              </p:nvSpPr>
              <p:spPr bwMode="auto">
                <a:xfrm>
                  <a:off x="7054" y="10809"/>
                  <a:ext cx="91" cy="89"/>
                </a:xfrm>
                <a:prstGeom prst="ellipse">
                  <a:avLst/>
                </a:prstGeom>
                <a:noFill/>
                <a:ln w="12700" cap="rnd">
                  <a:solidFill>
                    <a:srgbClr val="003366"/>
                  </a:solidFill>
                  <a:round/>
                  <a:headEnd/>
                  <a:tailEnd/>
                </a:ln>
              </p:spPr>
              <p:txBody>
                <a:bodyPr/>
                <a:lstStyle/>
                <a:p>
                  <a:endParaRPr lang="pt-PT"/>
                </a:p>
              </p:txBody>
            </p:sp>
          </p:grpSp>
          <p:grpSp>
            <p:nvGrpSpPr>
              <p:cNvPr id="419" name="Group 293"/>
              <p:cNvGrpSpPr>
                <a:grpSpLocks/>
              </p:cNvGrpSpPr>
              <p:nvPr/>
            </p:nvGrpSpPr>
            <p:grpSpPr bwMode="auto">
              <a:xfrm>
                <a:off x="7087" y="10755"/>
                <a:ext cx="19" cy="18"/>
                <a:chOff x="7087" y="10755"/>
                <a:chExt cx="19" cy="18"/>
              </a:xfrm>
            </p:grpSpPr>
            <p:sp>
              <p:nvSpPr>
                <p:cNvPr id="611" name="Oval 294"/>
                <p:cNvSpPr>
                  <a:spLocks noChangeArrowheads="1"/>
                </p:cNvSpPr>
                <p:nvPr/>
              </p:nvSpPr>
              <p:spPr bwMode="auto">
                <a:xfrm>
                  <a:off x="7087" y="10755"/>
                  <a:ext cx="19" cy="18"/>
                </a:xfrm>
                <a:prstGeom prst="ellipse">
                  <a:avLst/>
                </a:prstGeom>
                <a:solidFill>
                  <a:srgbClr val="000000"/>
                </a:solidFill>
                <a:ln w="0">
                  <a:solidFill>
                    <a:srgbClr val="000000"/>
                  </a:solidFill>
                  <a:round/>
                  <a:headEnd/>
                  <a:tailEnd/>
                </a:ln>
              </p:spPr>
              <p:txBody>
                <a:bodyPr/>
                <a:lstStyle/>
                <a:p>
                  <a:endParaRPr lang="pt-PT"/>
                </a:p>
              </p:txBody>
            </p:sp>
            <p:sp>
              <p:nvSpPr>
                <p:cNvPr id="612" name="Oval 295"/>
                <p:cNvSpPr>
                  <a:spLocks noChangeArrowheads="1"/>
                </p:cNvSpPr>
                <p:nvPr/>
              </p:nvSpPr>
              <p:spPr bwMode="auto">
                <a:xfrm>
                  <a:off x="7087" y="10755"/>
                  <a:ext cx="19" cy="18"/>
                </a:xfrm>
                <a:prstGeom prst="ellipse">
                  <a:avLst/>
                </a:prstGeom>
                <a:noFill/>
                <a:ln w="12700" cap="rnd">
                  <a:solidFill>
                    <a:srgbClr val="000000"/>
                  </a:solidFill>
                  <a:round/>
                  <a:headEnd/>
                  <a:tailEnd/>
                </a:ln>
              </p:spPr>
              <p:txBody>
                <a:bodyPr/>
                <a:lstStyle/>
                <a:p>
                  <a:endParaRPr lang="pt-PT"/>
                </a:p>
              </p:txBody>
            </p:sp>
          </p:grpSp>
          <p:sp>
            <p:nvSpPr>
              <p:cNvPr id="420" name="Freeform 296"/>
              <p:cNvSpPr>
                <a:spLocks noEditPoints="1"/>
              </p:cNvSpPr>
              <p:nvPr/>
            </p:nvSpPr>
            <p:spPr bwMode="auto">
              <a:xfrm>
                <a:off x="7053" y="10815"/>
                <a:ext cx="89" cy="59"/>
              </a:xfrm>
              <a:custGeom>
                <a:avLst/>
                <a:gdLst/>
                <a:ahLst/>
                <a:cxnLst>
                  <a:cxn ang="0">
                    <a:pos x="262" y="73"/>
                  </a:cxn>
                  <a:cxn ang="0">
                    <a:pos x="159" y="120"/>
                  </a:cxn>
                  <a:cxn ang="0">
                    <a:pos x="137" y="112"/>
                  </a:cxn>
                  <a:cxn ang="0">
                    <a:pos x="145" y="89"/>
                  </a:cxn>
                  <a:cxn ang="0">
                    <a:pos x="248" y="42"/>
                  </a:cxn>
                  <a:cxn ang="0">
                    <a:pos x="270" y="51"/>
                  </a:cxn>
                  <a:cxn ang="0">
                    <a:pos x="262" y="73"/>
                  </a:cxn>
                  <a:cxn ang="0">
                    <a:pos x="224" y="182"/>
                  </a:cxn>
                  <a:cxn ang="0">
                    <a:pos x="0" y="174"/>
                  </a:cxn>
                  <a:cxn ang="0">
                    <a:pos x="141" y="0"/>
                  </a:cxn>
                  <a:cxn ang="0">
                    <a:pos x="224" y="182"/>
                  </a:cxn>
                </a:cxnLst>
                <a:rect l="0" t="0" r="r" b="b"/>
                <a:pathLst>
                  <a:path w="274" h="182">
                    <a:moveTo>
                      <a:pt x="262" y="73"/>
                    </a:moveTo>
                    <a:lnTo>
                      <a:pt x="159" y="120"/>
                    </a:lnTo>
                    <a:cubicBezTo>
                      <a:pt x="151" y="124"/>
                      <a:pt x="141" y="120"/>
                      <a:pt x="137" y="112"/>
                    </a:cubicBezTo>
                    <a:cubicBezTo>
                      <a:pt x="133" y="103"/>
                      <a:pt x="137" y="93"/>
                      <a:pt x="145" y="89"/>
                    </a:cubicBezTo>
                    <a:lnTo>
                      <a:pt x="248" y="42"/>
                    </a:lnTo>
                    <a:cubicBezTo>
                      <a:pt x="256" y="38"/>
                      <a:pt x="266" y="42"/>
                      <a:pt x="270" y="51"/>
                    </a:cubicBezTo>
                    <a:cubicBezTo>
                      <a:pt x="274" y="59"/>
                      <a:pt x="270" y="69"/>
                      <a:pt x="262" y="73"/>
                    </a:cubicBezTo>
                    <a:close/>
                    <a:moveTo>
                      <a:pt x="224" y="182"/>
                    </a:moveTo>
                    <a:lnTo>
                      <a:pt x="0" y="174"/>
                    </a:lnTo>
                    <a:lnTo>
                      <a:pt x="141" y="0"/>
                    </a:lnTo>
                    <a:lnTo>
                      <a:pt x="224" y="182"/>
                    </a:lnTo>
                    <a:close/>
                  </a:path>
                </a:pathLst>
              </a:custGeom>
              <a:solidFill>
                <a:srgbClr val="FF0000"/>
              </a:solidFill>
              <a:ln w="1588" cap="flat">
                <a:solidFill>
                  <a:srgbClr val="FF0000"/>
                </a:solidFill>
                <a:prstDash val="solid"/>
                <a:bevel/>
                <a:headEnd/>
                <a:tailEnd/>
              </a:ln>
            </p:spPr>
            <p:txBody>
              <a:bodyPr/>
              <a:lstStyle/>
              <a:p>
                <a:endParaRPr lang="pt-PT"/>
              </a:p>
            </p:txBody>
          </p:sp>
          <p:grpSp>
            <p:nvGrpSpPr>
              <p:cNvPr id="421" name="Group 297"/>
              <p:cNvGrpSpPr>
                <a:grpSpLocks/>
              </p:cNvGrpSpPr>
              <p:nvPr/>
            </p:nvGrpSpPr>
            <p:grpSpPr bwMode="auto">
              <a:xfrm>
                <a:off x="7091" y="10843"/>
                <a:ext cx="19" cy="19"/>
                <a:chOff x="7091" y="10843"/>
                <a:chExt cx="19" cy="19"/>
              </a:xfrm>
            </p:grpSpPr>
            <p:sp>
              <p:nvSpPr>
                <p:cNvPr id="609" name="Oval 298"/>
                <p:cNvSpPr>
                  <a:spLocks noChangeArrowheads="1"/>
                </p:cNvSpPr>
                <p:nvPr/>
              </p:nvSpPr>
              <p:spPr bwMode="auto">
                <a:xfrm>
                  <a:off x="7091" y="10843"/>
                  <a:ext cx="19" cy="19"/>
                </a:xfrm>
                <a:prstGeom prst="ellipse">
                  <a:avLst/>
                </a:prstGeom>
                <a:solidFill>
                  <a:srgbClr val="FF0000"/>
                </a:solidFill>
                <a:ln w="0">
                  <a:solidFill>
                    <a:srgbClr val="000000"/>
                  </a:solidFill>
                  <a:round/>
                  <a:headEnd/>
                  <a:tailEnd/>
                </a:ln>
              </p:spPr>
              <p:txBody>
                <a:bodyPr/>
                <a:lstStyle/>
                <a:p>
                  <a:endParaRPr lang="pt-PT"/>
                </a:p>
              </p:txBody>
            </p:sp>
            <p:sp>
              <p:nvSpPr>
                <p:cNvPr id="610" name="Oval 299"/>
                <p:cNvSpPr>
                  <a:spLocks noChangeArrowheads="1"/>
                </p:cNvSpPr>
                <p:nvPr/>
              </p:nvSpPr>
              <p:spPr bwMode="auto">
                <a:xfrm>
                  <a:off x="7091" y="10843"/>
                  <a:ext cx="19" cy="19"/>
                </a:xfrm>
                <a:prstGeom prst="ellipse">
                  <a:avLst/>
                </a:prstGeom>
                <a:noFill/>
                <a:ln w="12700" cap="rnd">
                  <a:solidFill>
                    <a:srgbClr val="800000"/>
                  </a:solidFill>
                  <a:round/>
                  <a:headEnd/>
                  <a:tailEnd/>
                </a:ln>
              </p:spPr>
              <p:txBody>
                <a:bodyPr/>
                <a:lstStyle/>
                <a:p>
                  <a:endParaRPr lang="pt-PT"/>
                </a:p>
              </p:txBody>
            </p:sp>
          </p:grpSp>
          <p:grpSp>
            <p:nvGrpSpPr>
              <p:cNvPr id="422" name="Group 300"/>
              <p:cNvGrpSpPr>
                <a:grpSpLocks/>
              </p:cNvGrpSpPr>
              <p:nvPr/>
            </p:nvGrpSpPr>
            <p:grpSpPr bwMode="auto">
              <a:xfrm>
                <a:off x="6910" y="10987"/>
                <a:ext cx="60" cy="32"/>
                <a:chOff x="6910" y="10987"/>
                <a:chExt cx="60" cy="32"/>
              </a:xfrm>
            </p:grpSpPr>
            <p:sp>
              <p:nvSpPr>
                <p:cNvPr id="607" name="Rectangle 301"/>
                <p:cNvSpPr>
                  <a:spLocks noChangeArrowheads="1"/>
                </p:cNvSpPr>
                <p:nvPr/>
              </p:nvSpPr>
              <p:spPr bwMode="auto">
                <a:xfrm>
                  <a:off x="6910" y="10987"/>
                  <a:ext cx="60" cy="32"/>
                </a:xfrm>
                <a:prstGeom prst="rect">
                  <a:avLst/>
                </a:prstGeom>
                <a:solidFill>
                  <a:srgbClr val="99CCFF"/>
                </a:solidFill>
                <a:ln w="9525">
                  <a:noFill/>
                  <a:miter lim="800000"/>
                  <a:headEnd/>
                  <a:tailEnd/>
                </a:ln>
              </p:spPr>
              <p:txBody>
                <a:bodyPr/>
                <a:lstStyle/>
                <a:p>
                  <a:endParaRPr lang="pt-PT"/>
                </a:p>
              </p:txBody>
            </p:sp>
            <p:sp>
              <p:nvSpPr>
                <p:cNvPr id="608" name="Rectangle 302"/>
                <p:cNvSpPr>
                  <a:spLocks noChangeArrowheads="1"/>
                </p:cNvSpPr>
                <p:nvPr/>
              </p:nvSpPr>
              <p:spPr bwMode="auto">
                <a:xfrm>
                  <a:off x="6910" y="10987"/>
                  <a:ext cx="60" cy="32"/>
                </a:xfrm>
                <a:prstGeom prst="rect">
                  <a:avLst/>
                </a:prstGeom>
                <a:noFill/>
                <a:ln w="12700" cap="rnd">
                  <a:solidFill>
                    <a:srgbClr val="003366"/>
                  </a:solidFill>
                  <a:miter lim="800000"/>
                  <a:headEnd/>
                  <a:tailEnd/>
                </a:ln>
              </p:spPr>
              <p:txBody>
                <a:bodyPr/>
                <a:lstStyle/>
                <a:p>
                  <a:endParaRPr lang="pt-PT"/>
                </a:p>
              </p:txBody>
            </p:sp>
          </p:grpSp>
          <p:grpSp>
            <p:nvGrpSpPr>
              <p:cNvPr id="423" name="Group 303"/>
              <p:cNvGrpSpPr>
                <a:grpSpLocks/>
              </p:cNvGrpSpPr>
              <p:nvPr/>
            </p:nvGrpSpPr>
            <p:grpSpPr bwMode="auto">
              <a:xfrm>
                <a:off x="7223" y="10987"/>
                <a:ext cx="61" cy="32"/>
                <a:chOff x="7223" y="10987"/>
                <a:chExt cx="61" cy="32"/>
              </a:xfrm>
            </p:grpSpPr>
            <p:sp>
              <p:nvSpPr>
                <p:cNvPr id="605" name="Rectangle 304"/>
                <p:cNvSpPr>
                  <a:spLocks noChangeArrowheads="1"/>
                </p:cNvSpPr>
                <p:nvPr/>
              </p:nvSpPr>
              <p:spPr bwMode="auto">
                <a:xfrm>
                  <a:off x="7223" y="10987"/>
                  <a:ext cx="61" cy="32"/>
                </a:xfrm>
                <a:prstGeom prst="rect">
                  <a:avLst/>
                </a:prstGeom>
                <a:solidFill>
                  <a:srgbClr val="99CCFF"/>
                </a:solidFill>
                <a:ln w="9525">
                  <a:noFill/>
                  <a:miter lim="800000"/>
                  <a:headEnd/>
                  <a:tailEnd/>
                </a:ln>
              </p:spPr>
              <p:txBody>
                <a:bodyPr/>
                <a:lstStyle/>
                <a:p>
                  <a:endParaRPr lang="pt-PT"/>
                </a:p>
              </p:txBody>
            </p:sp>
            <p:sp>
              <p:nvSpPr>
                <p:cNvPr id="606" name="Rectangle 305"/>
                <p:cNvSpPr>
                  <a:spLocks noChangeArrowheads="1"/>
                </p:cNvSpPr>
                <p:nvPr/>
              </p:nvSpPr>
              <p:spPr bwMode="auto">
                <a:xfrm>
                  <a:off x="7223" y="10987"/>
                  <a:ext cx="61" cy="32"/>
                </a:xfrm>
                <a:prstGeom prst="rect">
                  <a:avLst/>
                </a:prstGeom>
                <a:noFill/>
                <a:ln w="12700" cap="rnd">
                  <a:solidFill>
                    <a:srgbClr val="003366"/>
                  </a:solidFill>
                  <a:miter lim="800000"/>
                  <a:headEnd/>
                  <a:tailEnd/>
                </a:ln>
              </p:spPr>
              <p:txBody>
                <a:bodyPr/>
                <a:lstStyle/>
                <a:p>
                  <a:endParaRPr lang="pt-PT"/>
                </a:p>
              </p:txBody>
            </p:sp>
          </p:grpSp>
          <p:sp>
            <p:nvSpPr>
              <p:cNvPr id="424" name="Freeform 306"/>
              <p:cNvSpPr>
                <a:spLocks noEditPoints="1"/>
              </p:cNvSpPr>
              <p:nvPr/>
            </p:nvSpPr>
            <p:spPr bwMode="auto">
              <a:xfrm>
                <a:off x="5046" y="10755"/>
                <a:ext cx="1837" cy="65"/>
              </a:xfrm>
              <a:custGeom>
                <a:avLst/>
                <a:gdLst/>
                <a:ahLst/>
                <a:cxnLst>
                  <a:cxn ang="0">
                    <a:pos x="17" y="83"/>
                  </a:cxn>
                  <a:cxn ang="0">
                    <a:pos x="5496" y="83"/>
                  </a:cxn>
                  <a:cxn ang="0">
                    <a:pos x="5512" y="100"/>
                  </a:cxn>
                  <a:cxn ang="0">
                    <a:pos x="5496" y="116"/>
                  </a:cxn>
                  <a:cxn ang="0">
                    <a:pos x="17" y="116"/>
                  </a:cxn>
                  <a:cxn ang="0">
                    <a:pos x="0" y="100"/>
                  </a:cxn>
                  <a:cxn ang="0">
                    <a:pos x="17" y="83"/>
                  </a:cxn>
                  <a:cxn ang="0">
                    <a:pos x="5462" y="0"/>
                  </a:cxn>
                  <a:cxn ang="0">
                    <a:pos x="5662" y="100"/>
                  </a:cxn>
                  <a:cxn ang="0">
                    <a:pos x="5462" y="200"/>
                  </a:cxn>
                  <a:cxn ang="0">
                    <a:pos x="5462" y="0"/>
                  </a:cxn>
                </a:cxnLst>
                <a:rect l="0" t="0" r="r" b="b"/>
                <a:pathLst>
                  <a:path w="5662" h="200">
                    <a:moveTo>
                      <a:pt x="17" y="83"/>
                    </a:moveTo>
                    <a:lnTo>
                      <a:pt x="5496" y="83"/>
                    </a:lnTo>
                    <a:cubicBezTo>
                      <a:pt x="5505" y="83"/>
                      <a:pt x="5512" y="91"/>
                      <a:pt x="5512" y="100"/>
                    </a:cubicBezTo>
                    <a:cubicBezTo>
                      <a:pt x="5512" y="109"/>
                      <a:pt x="5505" y="116"/>
                      <a:pt x="5496" y="116"/>
                    </a:cubicBezTo>
                    <a:lnTo>
                      <a:pt x="17" y="116"/>
                    </a:lnTo>
                    <a:cubicBezTo>
                      <a:pt x="7" y="116"/>
                      <a:pt x="0" y="109"/>
                      <a:pt x="0" y="100"/>
                    </a:cubicBezTo>
                    <a:cubicBezTo>
                      <a:pt x="0" y="91"/>
                      <a:pt x="7" y="83"/>
                      <a:pt x="17" y="83"/>
                    </a:cubicBezTo>
                    <a:close/>
                    <a:moveTo>
                      <a:pt x="5462" y="0"/>
                    </a:moveTo>
                    <a:lnTo>
                      <a:pt x="5662" y="100"/>
                    </a:lnTo>
                    <a:lnTo>
                      <a:pt x="5462" y="200"/>
                    </a:lnTo>
                    <a:lnTo>
                      <a:pt x="5462" y="0"/>
                    </a:lnTo>
                    <a:close/>
                  </a:path>
                </a:pathLst>
              </a:custGeom>
              <a:solidFill>
                <a:srgbClr val="000000"/>
              </a:solidFill>
              <a:ln w="1588" cap="flat">
                <a:solidFill>
                  <a:srgbClr val="000000"/>
                </a:solidFill>
                <a:prstDash val="solid"/>
                <a:bevel/>
                <a:headEnd/>
                <a:tailEnd/>
              </a:ln>
            </p:spPr>
            <p:txBody>
              <a:bodyPr/>
              <a:lstStyle/>
              <a:p>
                <a:endParaRPr lang="pt-PT"/>
              </a:p>
            </p:txBody>
          </p:sp>
          <p:sp>
            <p:nvSpPr>
              <p:cNvPr id="425" name="Freeform 307"/>
              <p:cNvSpPr>
                <a:spLocks noEditPoints="1"/>
              </p:cNvSpPr>
              <p:nvPr/>
            </p:nvSpPr>
            <p:spPr bwMode="auto">
              <a:xfrm>
                <a:off x="6597" y="10787"/>
                <a:ext cx="64" cy="1162"/>
              </a:xfrm>
              <a:custGeom>
                <a:avLst/>
                <a:gdLst/>
                <a:ahLst/>
                <a:cxnLst>
                  <a:cxn ang="0">
                    <a:pos x="95" y="3575"/>
                  </a:cxn>
                  <a:cxn ang="0">
                    <a:pos x="83" y="167"/>
                  </a:cxn>
                  <a:cxn ang="0">
                    <a:pos x="100" y="150"/>
                  </a:cxn>
                  <a:cxn ang="0">
                    <a:pos x="116" y="166"/>
                  </a:cxn>
                  <a:cxn ang="0">
                    <a:pos x="128" y="3575"/>
                  </a:cxn>
                  <a:cxn ang="0">
                    <a:pos x="112" y="3591"/>
                  </a:cxn>
                  <a:cxn ang="0">
                    <a:pos x="95" y="3575"/>
                  </a:cxn>
                  <a:cxn ang="0">
                    <a:pos x="0" y="200"/>
                  </a:cxn>
                  <a:cxn ang="0">
                    <a:pos x="99" y="0"/>
                  </a:cxn>
                  <a:cxn ang="0">
                    <a:pos x="200" y="199"/>
                  </a:cxn>
                  <a:cxn ang="0">
                    <a:pos x="0" y="200"/>
                  </a:cxn>
                </a:cxnLst>
                <a:rect l="0" t="0" r="r" b="b"/>
                <a:pathLst>
                  <a:path w="200" h="3592">
                    <a:moveTo>
                      <a:pt x="95" y="3575"/>
                    </a:moveTo>
                    <a:lnTo>
                      <a:pt x="83" y="167"/>
                    </a:lnTo>
                    <a:cubicBezTo>
                      <a:pt x="83" y="157"/>
                      <a:pt x="90" y="150"/>
                      <a:pt x="100" y="150"/>
                    </a:cubicBezTo>
                    <a:cubicBezTo>
                      <a:pt x="109" y="150"/>
                      <a:pt x="116" y="157"/>
                      <a:pt x="116" y="166"/>
                    </a:cubicBezTo>
                    <a:lnTo>
                      <a:pt x="128" y="3575"/>
                    </a:lnTo>
                    <a:cubicBezTo>
                      <a:pt x="128" y="3584"/>
                      <a:pt x="121" y="3591"/>
                      <a:pt x="112" y="3591"/>
                    </a:cubicBezTo>
                    <a:cubicBezTo>
                      <a:pt x="102" y="3592"/>
                      <a:pt x="95" y="3584"/>
                      <a:pt x="95" y="3575"/>
                    </a:cubicBezTo>
                    <a:close/>
                    <a:moveTo>
                      <a:pt x="0" y="200"/>
                    </a:moveTo>
                    <a:lnTo>
                      <a:pt x="99" y="0"/>
                    </a:lnTo>
                    <a:lnTo>
                      <a:pt x="200" y="199"/>
                    </a:lnTo>
                    <a:lnTo>
                      <a:pt x="0" y="200"/>
                    </a:lnTo>
                    <a:close/>
                  </a:path>
                </a:pathLst>
              </a:custGeom>
              <a:solidFill>
                <a:srgbClr val="000000"/>
              </a:solidFill>
              <a:ln w="1588" cap="flat">
                <a:solidFill>
                  <a:srgbClr val="000000"/>
                </a:solidFill>
                <a:prstDash val="solid"/>
                <a:bevel/>
                <a:headEnd/>
                <a:tailEnd/>
              </a:ln>
            </p:spPr>
            <p:txBody>
              <a:bodyPr/>
              <a:lstStyle/>
              <a:p>
                <a:endParaRPr lang="pt-PT"/>
              </a:p>
            </p:txBody>
          </p:sp>
          <p:sp>
            <p:nvSpPr>
              <p:cNvPr id="426" name="Rectangle 308"/>
              <p:cNvSpPr>
                <a:spLocks noChangeArrowheads="1"/>
              </p:cNvSpPr>
              <p:nvPr/>
            </p:nvSpPr>
            <p:spPr bwMode="auto">
              <a:xfrm>
                <a:off x="3686" y="14321"/>
                <a:ext cx="179" cy="160"/>
              </a:xfrm>
              <a:prstGeom prst="rect">
                <a:avLst/>
              </a:prstGeom>
              <a:noFill/>
              <a:ln w="9525">
                <a:noFill/>
                <a:miter lim="800000"/>
                <a:headEnd/>
                <a:tailEnd/>
              </a:ln>
            </p:spPr>
            <p:txBody>
              <a:bodyPr wrap="none" lIns="0" tIns="0" rIns="0" bIns="0">
                <a:spAutoFit/>
              </a:bodyPr>
              <a:lstStyle/>
              <a:p>
                <a:pPr defTabSz="812800"/>
                <a:r>
                  <a:rPr lang="bg-BG" sz="1700">
                    <a:solidFill>
                      <a:srgbClr val="000000"/>
                    </a:solidFill>
                    <a:latin typeface="Arial" charset="0"/>
                  </a:rPr>
                  <a:t>37 </a:t>
                </a:r>
                <a:endParaRPr lang="bg-BG"/>
              </a:p>
            </p:txBody>
          </p:sp>
          <p:sp>
            <p:nvSpPr>
              <p:cNvPr id="427" name="Rectangle 309"/>
              <p:cNvSpPr>
                <a:spLocks noChangeArrowheads="1"/>
              </p:cNvSpPr>
              <p:nvPr/>
            </p:nvSpPr>
            <p:spPr bwMode="auto">
              <a:xfrm>
                <a:off x="3866" y="14321"/>
                <a:ext cx="47" cy="160"/>
              </a:xfrm>
              <a:prstGeom prst="rect">
                <a:avLst/>
              </a:prstGeom>
              <a:noFill/>
              <a:ln w="9525">
                <a:noFill/>
                <a:miter lim="800000"/>
                <a:headEnd/>
                <a:tailEnd/>
              </a:ln>
            </p:spPr>
            <p:txBody>
              <a:bodyPr wrap="none" lIns="0" tIns="0" rIns="0" bIns="0">
                <a:spAutoFit/>
              </a:bodyPr>
              <a:lstStyle/>
              <a:p>
                <a:pPr defTabSz="812800"/>
                <a:r>
                  <a:rPr lang="bg-BG" sz="1700">
                    <a:solidFill>
                      <a:srgbClr val="000000"/>
                    </a:solidFill>
                    <a:latin typeface="Arial" charset="0"/>
                  </a:rPr>
                  <a:t>º</a:t>
                </a:r>
                <a:endParaRPr lang="bg-BG"/>
              </a:p>
            </p:txBody>
          </p:sp>
          <p:sp>
            <p:nvSpPr>
              <p:cNvPr id="428" name="Rectangle 310"/>
              <p:cNvSpPr>
                <a:spLocks noChangeArrowheads="1"/>
              </p:cNvSpPr>
              <p:nvPr/>
            </p:nvSpPr>
            <p:spPr bwMode="auto">
              <a:xfrm>
                <a:off x="3914" y="14321"/>
                <a:ext cx="93" cy="160"/>
              </a:xfrm>
              <a:prstGeom prst="rect">
                <a:avLst/>
              </a:prstGeom>
              <a:noFill/>
              <a:ln w="9525">
                <a:noFill/>
                <a:miter lim="800000"/>
                <a:headEnd/>
                <a:tailEnd/>
              </a:ln>
            </p:spPr>
            <p:txBody>
              <a:bodyPr wrap="none" lIns="0" tIns="0" rIns="0" bIns="0">
                <a:spAutoFit/>
              </a:bodyPr>
              <a:lstStyle/>
              <a:p>
                <a:pPr defTabSz="812800"/>
                <a:r>
                  <a:rPr lang="bg-BG" sz="1700">
                    <a:solidFill>
                      <a:srgbClr val="000000"/>
                    </a:solidFill>
                    <a:latin typeface="Arial" charset="0"/>
                  </a:rPr>
                  <a:t>C</a:t>
                </a:r>
                <a:endParaRPr lang="bg-BG"/>
              </a:p>
            </p:txBody>
          </p:sp>
          <p:sp>
            <p:nvSpPr>
              <p:cNvPr id="429" name="Rectangle 311"/>
              <p:cNvSpPr>
                <a:spLocks noChangeArrowheads="1"/>
              </p:cNvSpPr>
              <p:nvPr/>
            </p:nvSpPr>
            <p:spPr bwMode="auto">
              <a:xfrm>
                <a:off x="4386" y="14692"/>
                <a:ext cx="294" cy="160"/>
              </a:xfrm>
              <a:prstGeom prst="rect">
                <a:avLst/>
              </a:prstGeom>
              <a:noFill/>
              <a:ln w="9525">
                <a:noFill/>
                <a:miter lim="800000"/>
                <a:headEnd/>
                <a:tailEnd/>
              </a:ln>
            </p:spPr>
            <p:txBody>
              <a:bodyPr wrap="none" lIns="0" tIns="0" rIns="0" bIns="0">
                <a:spAutoFit/>
              </a:bodyPr>
              <a:lstStyle/>
              <a:p>
                <a:pPr defTabSz="812800"/>
                <a:r>
                  <a:rPr lang="bg-BG" sz="1700">
                    <a:solidFill>
                      <a:srgbClr val="000000"/>
                    </a:solidFill>
                    <a:latin typeface="Arial" charset="0"/>
                  </a:rPr>
                  <a:t>Feed</a:t>
                </a:r>
                <a:endParaRPr lang="bg-BG"/>
              </a:p>
            </p:txBody>
          </p:sp>
          <p:sp>
            <p:nvSpPr>
              <p:cNvPr id="430" name="Rectangle 312"/>
              <p:cNvSpPr>
                <a:spLocks noChangeArrowheads="1"/>
              </p:cNvSpPr>
              <p:nvPr/>
            </p:nvSpPr>
            <p:spPr bwMode="auto">
              <a:xfrm>
                <a:off x="6980" y="12367"/>
                <a:ext cx="437" cy="160"/>
              </a:xfrm>
              <a:prstGeom prst="rect">
                <a:avLst/>
              </a:prstGeom>
              <a:noFill/>
              <a:ln w="9525">
                <a:noFill/>
                <a:miter lim="800000"/>
                <a:headEnd/>
                <a:tailEnd/>
              </a:ln>
            </p:spPr>
            <p:txBody>
              <a:bodyPr wrap="none" lIns="0" tIns="0" rIns="0" bIns="0">
                <a:spAutoFit/>
              </a:bodyPr>
              <a:lstStyle/>
              <a:p>
                <a:pPr defTabSz="812800"/>
                <a:r>
                  <a:rPr lang="bg-BG" sz="1700">
                    <a:solidFill>
                      <a:srgbClr val="000000"/>
                    </a:solidFill>
                    <a:latin typeface="Arial" charset="0"/>
                  </a:rPr>
                  <a:t>Effluent</a:t>
                </a:r>
                <a:endParaRPr lang="bg-BG"/>
              </a:p>
            </p:txBody>
          </p:sp>
          <p:sp>
            <p:nvSpPr>
              <p:cNvPr id="431" name="Rectangle 313"/>
              <p:cNvSpPr>
                <a:spLocks noChangeArrowheads="1"/>
              </p:cNvSpPr>
              <p:nvPr/>
            </p:nvSpPr>
            <p:spPr bwMode="auto">
              <a:xfrm>
                <a:off x="5948" y="14463"/>
                <a:ext cx="457" cy="160"/>
              </a:xfrm>
              <a:prstGeom prst="rect">
                <a:avLst/>
              </a:prstGeom>
              <a:noFill/>
              <a:ln w="9525">
                <a:noFill/>
                <a:miter lim="800000"/>
                <a:headEnd/>
                <a:tailEnd/>
              </a:ln>
            </p:spPr>
            <p:txBody>
              <a:bodyPr wrap="none" lIns="0" tIns="0" rIns="0" bIns="0">
                <a:spAutoFit/>
              </a:bodyPr>
              <a:lstStyle/>
              <a:p>
                <a:pPr defTabSz="812800"/>
                <a:r>
                  <a:rPr lang="bg-BG" sz="1700">
                    <a:solidFill>
                      <a:srgbClr val="000000"/>
                    </a:solidFill>
                    <a:latin typeface="Arial" charset="0"/>
                  </a:rPr>
                  <a:t>Recycle</a:t>
                </a:r>
                <a:endParaRPr lang="bg-BG"/>
              </a:p>
            </p:txBody>
          </p:sp>
          <p:sp>
            <p:nvSpPr>
              <p:cNvPr id="432" name="Rectangle 314"/>
              <p:cNvSpPr>
                <a:spLocks noChangeArrowheads="1"/>
              </p:cNvSpPr>
              <p:nvPr/>
            </p:nvSpPr>
            <p:spPr bwMode="auto">
              <a:xfrm>
                <a:off x="7360" y="10576"/>
                <a:ext cx="394" cy="160"/>
              </a:xfrm>
              <a:prstGeom prst="rect">
                <a:avLst/>
              </a:prstGeom>
              <a:noFill/>
              <a:ln w="9525">
                <a:noFill/>
                <a:miter lim="800000"/>
                <a:headEnd/>
                <a:tailEnd/>
              </a:ln>
            </p:spPr>
            <p:txBody>
              <a:bodyPr wrap="none" lIns="0" tIns="0" rIns="0" bIns="0">
                <a:spAutoFit/>
              </a:bodyPr>
              <a:lstStyle/>
              <a:p>
                <a:pPr defTabSz="812800"/>
                <a:r>
                  <a:rPr lang="bg-BG" sz="1700">
                    <a:solidFill>
                      <a:srgbClr val="000000"/>
                    </a:solidFill>
                    <a:latin typeface="Arial" charset="0"/>
                  </a:rPr>
                  <a:t>Biogas</a:t>
                </a:r>
                <a:endParaRPr lang="bg-BG"/>
              </a:p>
            </p:txBody>
          </p:sp>
          <p:sp>
            <p:nvSpPr>
              <p:cNvPr id="433" name="Rectangle 315"/>
              <p:cNvSpPr>
                <a:spLocks noChangeArrowheads="1"/>
              </p:cNvSpPr>
              <p:nvPr/>
            </p:nvSpPr>
            <p:spPr bwMode="auto">
              <a:xfrm>
                <a:off x="4252" y="13980"/>
                <a:ext cx="56" cy="174"/>
              </a:xfrm>
              <a:prstGeom prst="rect">
                <a:avLst/>
              </a:prstGeom>
              <a:noFill/>
              <a:ln w="12700" cap="rnd">
                <a:solidFill>
                  <a:srgbClr val="000000"/>
                </a:solidFill>
                <a:miter lim="800000"/>
                <a:headEnd/>
                <a:tailEnd/>
              </a:ln>
            </p:spPr>
            <p:txBody>
              <a:bodyPr/>
              <a:lstStyle/>
              <a:p>
                <a:endParaRPr lang="pt-PT"/>
              </a:p>
            </p:txBody>
          </p:sp>
          <p:sp>
            <p:nvSpPr>
              <p:cNvPr id="434" name="Rectangle 316"/>
              <p:cNvSpPr>
                <a:spLocks noChangeArrowheads="1"/>
              </p:cNvSpPr>
              <p:nvPr/>
            </p:nvSpPr>
            <p:spPr bwMode="auto">
              <a:xfrm>
                <a:off x="3476" y="13932"/>
                <a:ext cx="428" cy="214"/>
              </a:xfrm>
              <a:prstGeom prst="rect">
                <a:avLst/>
              </a:prstGeom>
              <a:noFill/>
              <a:ln w="12700" cap="rnd">
                <a:solidFill>
                  <a:srgbClr val="000000"/>
                </a:solidFill>
                <a:miter lim="800000"/>
                <a:headEnd/>
                <a:tailEnd/>
              </a:ln>
            </p:spPr>
            <p:txBody>
              <a:bodyPr/>
              <a:lstStyle/>
              <a:p>
                <a:endParaRPr lang="pt-PT"/>
              </a:p>
            </p:txBody>
          </p:sp>
          <p:grpSp>
            <p:nvGrpSpPr>
              <p:cNvPr id="435" name="Group 317"/>
              <p:cNvGrpSpPr>
                <a:grpSpLocks/>
              </p:cNvGrpSpPr>
              <p:nvPr/>
            </p:nvGrpSpPr>
            <p:grpSpPr bwMode="auto">
              <a:xfrm>
                <a:off x="3534" y="13991"/>
                <a:ext cx="95" cy="93"/>
                <a:chOff x="3534" y="13991"/>
                <a:chExt cx="95" cy="93"/>
              </a:xfrm>
            </p:grpSpPr>
            <p:sp>
              <p:nvSpPr>
                <p:cNvPr id="603" name="Oval 318"/>
                <p:cNvSpPr>
                  <a:spLocks noChangeArrowheads="1"/>
                </p:cNvSpPr>
                <p:nvPr/>
              </p:nvSpPr>
              <p:spPr bwMode="auto">
                <a:xfrm>
                  <a:off x="3534" y="13991"/>
                  <a:ext cx="95" cy="93"/>
                </a:xfrm>
                <a:prstGeom prst="ellipse">
                  <a:avLst/>
                </a:prstGeom>
                <a:solidFill>
                  <a:srgbClr val="99CCFF"/>
                </a:solidFill>
                <a:ln w="0">
                  <a:solidFill>
                    <a:srgbClr val="000000"/>
                  </a:solidFill>
                  <a:round/>
                  <a:headEnd/>
                  <a:tailEnd/>
                </a:ln>
              </p:spPr>
              <p:txBody>
                <a:bodyPr/>
                <a:lstStyle/>
                <a:p>
                  <a:endParaRPr lang="pt-PT"/>
                </a:p>
              </p:txBody>
            </p:sp>
            <p:sp>
              <p:nvSpPr>
                <p:cNvPr id="604" name="Oval 319"/>
                <p:cNvSpPr>
                  <a:spLocks noChangeArrowheads="1"/>
                </p:cNvSpPr>
                <p:nvPr/>
              </p:nvSpPr>
              <p:spPr bwMode="auto">
                <a:xfrm>
                  <a:off x="3534" y="13991"/>
                  <a:ext cx="95" cy="93"/>
                </a:xfrm>
                <a:prstGeom prst="ellipse">
                  <a:avLst/>
                </a:prstGeom>
                <a:noFill/>
                <a:ln w="12700" cap="rnd">
                  <a:solidFill>
                    <a:srgbClr val="003366"/>
                  </a:solidFill>
                  <a:round/>
                  <a:headEnd/>
                  <a:tailEnd/>
                </a:ln>
              </p:spPr>
              <p:txBody>
                <a:bodyPr/>
                <a:lstStyle/>
                <a:p>
                  <a:endParaRPr lang="pt-PT"/>
                </a:p>
              </p:txBody>
            </p:sp>
          </p:grpSp>
          <p:grpSp>
            <p:nvGrpSpPr>
              <p:cNvPr id="436" name="Group 320"/>
              <p:cNvGrpSpPr>
                <a:grpSpLocks/>
              </p:cNvGrpSpPr>
              <p:nvPr/>
            </p:nvGrpSpPr>
            <p:grpSpPr bwMode="auto">
              <a:xfrm>
                <a:off x="3700" y="13971"/>
                <a:ext cx="146" cy="55"/>
                <a:chOff x="3700" y="13971"/>
                <a:chExt cx="146" cy="55"/>
              </a:xfrm>
            </p:grpSpPr>
            <p:sp>
              <p:nvSpPr>
                <p:cNvPr id="601" name="Rectangle 321"/>
                <p:cNvSpPr>
                  <a:spLocks noChangeArrowheads="1"/>
                </p:cNvSpPr>
                <p:nvPr/>
              </p:nvSpPr>
              <p:spPr bwMode="auto">
                <a:xfrm>
                  <a:off x="3700" y="13971"/>
                  <a:ext cx="146" cy="55"/>
                </a:xfrm>
                <a:prstGeom prst="rect">
                  <a:avLst/>
                </a:prstGeom>
                <a:solidFill>
                  <a:srgbClr val="99CCFF"/>
                </a:solidFill>
                <a:ln w="9525">
                  <a:noFill/>
                  <a:miter lim="800000"/>
                  <a:headEnd/>
                  <a:tailEnd/>
                </a:ln>
              </p:spPr>
              <p:txBody>
                <a:bodyPr/>
                <a:lstStyle/>
                <a:p>
                  <a:endParaRPr lang="pt-PT"/>
                </a:p>
              </p:txBody>
            </p:sp>
            <p:sp>
              <p:nvSpPr>
                <p:cNvPr id="602" name="Rectangle 322"/>
                <p:cNvSpPr>
                  <a:spLocks noChangeArrowheads="1"/>
                </p:cNvSpPr>
                <p:nvPr/>
              </p:nvSpPr>
              <p:spPr bwMode="auto">
                <a:xfrm>
                  <a:off x="3700" y="13971"/>
                  <a:ext cx="146" cy="55"/>
                </a:xfrm>
                <a:prstGeom prst="rect">
                  <a:avLst/>
                </a:prstGeom>
                <a:noFill/>
                <a:ln w="12700" cap="rnd">
                  <a:solidFill>
                    <a:srgbClr val="003366"/>
                  </a:solidFill>
                  <a:miter lim="800000"/>
                  <a:headEnd/>
                  <a:tailEnd/>
                </a:ln>
              </p:spPr>
              <p:txBody>
                <a:bodyPr/>
                <a:lstStyle/>
                <a:p>
                  <a:endParaRPr lang="pt-PT"/>
                </a:p>
              </p:txBody>
            </p:sp>
          </p:grpSp>
          <p:sp>
            <p:nvSpPr>
              <p:cNvPr id="437" name="Rectangle 323"/>
              <p:cNvSpPr>
                <a:spLocks noChangeArrowheads="1"/>
              </p:cNvSpPr>
              <p:nvPr/>
            </p:nvSpPr>
            <p:spPr bwMode="auto">
              <a:xfrm>
                <a:off x="4133" y="13980"/>
                <a:ext cx="55" cy="174"/>
              </a:xfrm>
              <a:prstGeom prst="rect">
                <a:avLst/>
              </a:prstGeom>
              <a:noFill/>
              <a:ln w="12700" cap="rnd">
                <a:solidFill>
                  <a:srgbClr val="000000"/>
                </a:solidFill>
                <a:miter lim="800000"/>
                <a:headEnd/>
                <a:tailEnd/>
              </a:ln>
            </p:spPr>
            <p:txBody>
              <a:bodyPr/>
              <a:lstStyle/>
              <a:p>
                <a:endParaRPr lang="pt-PT"/>
              </a:p>
            </p:txBody>
          </p:sp>
          <p:grpSp>
            <p:nvGrpSpPr>
              <p:cNvPr id="438" name="Group 324"/>
              <p:cNvGrpSpPr>
                <a:grpSpLocks/>
              </p:cNvGrpSpPr>
              <p:nvPr/>
            </p:nvGrpSpPr>
            <p:grpSpPr bwMode="auto">
              <a:xfrm>
                <a:off x="3380" y="14146"/>
                <a:ext cx="992" cy="514"/>
                <a:chOff x="3380" y="14146"/>
                <a:chExt cx="992" cy="514"/>
              </a:xfrm>
            </p:grpSpPr>
            <p:sp>
              <p:nvSpPr>
                <p:cNvPr id="599" name="Rectangle 325"/>
                <p:cNvSpPr>
                  <a:spLocks noChangeArrowheads="1"/>
                </p:cNvSpPr>
                <p:nvPr/>
              </p:nvSpPr>
              <p:spPr bwMode="auto">
                <a:xfrm>
                  <a:off x="3380" y="14146"/>
                  <a:ext cx="992" cy="514"/>
                </a:xfrm>
                <a:prstGeom prst="rect">
                  <a:avLst/>
                </a:prstGeom>
                <a:solidFill>
                  <a:srgbClr val="FFFFFF"/>
                </a:solidFill>
                <a:ln w="9525">
                  <a:noFill/>
                  <a:miter lim="800000"/>
                  <a:headEnd/>
                  <a:tailEnd/>
                </a:ln>
              </p:spPr>
              <p:txBody>
                <a:bodyPr/>
                <a:lstStyle/>
                <a:p>
                  <a:endParaRPr lang="pt-PT"/>
                </a:p>
              </p:txBody>
            </p:sp>
            <p:sp>
              <p:nvSpPr>
                <p:cNvPr id="600" name="Rectangle 326"/>
                <p:cNvSpPr>
                  <a:spLocks noChangeArrowheads="1"/>
                </p:cNvSpPr>
                <p:nvPr/>
              </p:nvSpPr>
              <p:spPr bwMode="auto">
                <a:xfrm>
                  <a:off x="3380" y="14146"/>
                  <a:ext cx="992" cy="514"/>
                </a:xfrm>
                <a:prstGeom prst="rect">
                  <a:avLst/>
                </a:prstGeom>
                <a:noFill/>
                <a:ln w="12700" cap="rnd">
                  <a:solidFill>
                    <a:srgbClr val="000000"/>
                  </a:solidFill>
                  <a:miter lim="800000"/>
                  <a:headEnd/>
                  <a:tailEnd/>
                </a:ln>
              </p:spPr>
              <p:txBody>
                <a:bodyPr/>
                <a:lstStyle/>
                <a:p>
                  <a:endParaRPr lang="pt-PT"/>
                </a:p>
              </p:txBody>
            </p:sp>
          </p:grpSp>
          <p:sp>
            <p:nvSpPr>
              <p:cNvPr id="439" name="Freeform 327"/>
              <p:cNvSpPr>
                <a:spLocks noEditPoints="1"/>
              </p:cNvSpPr>
              <p:nvPr/>
            </p:nvSpPr>
            <p:spPr bwMode="auto">
              <a:xfrm>
                <a:off x="4273" y="13789"/>
                <a:ext cx="325" cy="43"/>
              </a:xfrm>
              <a:custGeom>
                <a:avLst/>
                <a:gdLst/>
                <a:ahLst/>
                <a:cxnLst>
                  <a:cxn ang="0">
                    <a:pos x="33" y="100"/>
                  </a:cxn>
                  <a:cxn ang="0">
                    <a:pos x="233" y="100"/>
                  </a:cxn>
                  <a:cxn ang="0">
                    <a:pos x="266" y="134"/>
                  </a:cxn>
                  <a:cxn ang="0">
                    <a:pos x="233" y="167"/>
                  </a:cxn>
                  <a:cxn ang="0">
                    <a:pos x="33" y="167"/>
                  </a:cxn>
                  <a:cxn ang="0">
                    <a:pos x="0" y="134"/>
                  </a:cxn>
                  <a:cxn ang="0">
                    <a:pos x="33" y="100"/>
                  </a:cxn>
                  <a:cxn ang="0">
                    <a:pos x="500" y="100"/>
                  </a:cxn>
                  <a:cxn ang="0">
                    <a:pos x="700" y="100"/>
                  </a:cxn>
                  <a:cxn ang="0">
                    <a:pos x="733" y="134"/>
                  </a:cxn>
                  <a:cxn ang="0">
                    <a:pos x="700" y="167"/>
                  </a:cxn>
                  <a:cxn ang="0">
                    <a:pos x="500" y="167"/>
                  </a:cxn>
                  <a:cxn ang="0">
                    <a:pos x="466" y="134"/>
                  </a:cxn>
                  <a:cxn ang="0">
                    <a:pos x="500" y="100"/>
                  </a:cxn>
                  <a:cxn ang="0">
                    <a:pos x="966" y="100"/>
                  </a:cxn>
                  <a:cxn ang="0">
                    <a:pos x="1166" y="100"/>
                  </a:cxn>
                  <a:cxn ang="0">
                    <a:pos x="1200" y="134"/>
                  </a:cxn>
                  <a:cxn ang="0">
                    <a:pos x="1166" y="167"/>
                  </a:cxn>
                  <a:cxn ang="0">
                    <a:pos x="966" y="167"/>
                  </a:cxn>
                  <a:cxn ang="0">
                    <a:pos x="933" y="134"/>
                  </a:cxn>
                  <a:cxn ang="0">
                    <a:pos x="966" y="100"/>
                  </a:cxn>
                  <a:cxn ang="0">
                    <a:pos x="1433" y="100"/>
                  </a:cxn>
                  <a:cxn ang="0">
                    <a:pos x="1633" y="100"/>
                  </a:cxn>
                  <a:cxn ang="0">
                    <a:pos x="1666" y="134"/>
                  </a:cxn>
                  <a:cxn ang="0">
                    <a:pos x="1633" y="167"/>
                  </a:cxn>
                  <a:cxn ang="0">
                    <a:pos x="1433" y="167"/>
                  </a:cxn>
                  <a:cxn ang="0">
                    <a:pos x="1400" y="134"/>
                  </a:cxn>
                  <a:cxn ang="0">
                    <a:pos x="1433" y="100"/>
                  </a:cxn>
                  <a:cxn ang="0">
                    <a:pos x="1733" y="134"/>
                  </a:cxn>
                  <a:cxn ang="0">
                    <a:pos x="1600" y="0"/>
                  </a:cxn>
                  <a:cxn ang="0">
                    <a:pos x="2000" y="134"/>
                  </a:cxn>
                  <a:cxn ang="0">
                    <a:pos x="1600" y="267"/>
                  </a:cxn>
                  <a:cxn ang="0">
                    <a:pos x="1733" y="134"/>
                  </a:cxn>
                </a:cxnLst>
                <a:rect l="0" t="0" r="r" b="b"/>
                <a:pathLst>
                  <a:path w="2000" h="267">
                    <a:moveTo>
                      <a:pt x="33" y="100"/>
                    </a:moveTo>
                    <a:lnTo>
                      <a:pt x="233" y="100"/>
                    </a:lnTo>
                    <a:cubicBezTo>
                      <a:pt x="252" y="100"/>
                      <a:pt x="266" y="115"/>
                      <a:pt x="266" y="134"/>
                    </a:cubicBezTo>
                    <a:cubicBezTo>
                      <a:pt x="266" y="152"/>
                      <a:pt x="252" y="167"/>
                      <a:pt x="233" y="167"/>
                    </a:cubicBezTo>
                    <a:lnTo>
                      <a:pt x="33" y="167"/>
                    </a:lnTo>
                    <a:cubicBezTo>
                      <a:pt x="15" y="167"/>
                      <a:pt x="0" y="152"/>
                      <a:pt x="0" y="134"/>
                    </a:cubicBezTo>
                    <a:cubicBezTo>
                      <a:pt x="0" y="115"/>
                      <a:pt x="15" y="100"/>
                      <a:pt x="33" y="100"/>
                    </a:cubicBezTo>
                    <a:close/>
                    <a:moveTo>
                      <a:pt x="500" y="100"/>
                    </a:moveTo>
                    <a:lnTo>
                      <a:pt x="700" y="100"/>
                    </a:lnTo>
                    <a:cubicBezTo>
                      <a:pt x="718" y="100"/>
                      <a:pt x="733" y="115"/>
                      <a:pt x="733" y="134"/>
                    </a:cubicBezTo>
                    <a:cubicBezTo>
                      <a:pt x="733" y="152"/>
                      <a:pt x="718" y="167"/>
                      <a:pt x="700" y="167"/>
                    </a:cubicBezTo>
                    <a:lnTo>
                      <a:pt x="500" y="167"/>
                    </a:lnTo>
                    <a:cubicBezTo>
                      <a:pt x="481" y="167"/>
                      <a:pt x="466" y="152"/>
                      <a:pt x="466" y="134"/>
                    </a:cubicBezTo>
                    <a:cubicBezTo>
                      <a:pt x="466" y="115"/>
                      <a:pt x="481" y="100"/>
                      <a:pt x="500" y="100"/>
                    </a:cubicBezTo>
                    <a:close/>
                    <a:moveTo>
                      <a:pt x="966" y="100"/>
                    </a:moveTo>
                    <a:lnTo>
                      <a:pt x="1166" y="100"/>
                    </a:lnTo>
                    <a:cubicBezTo>
                      <a:pt x="1185" y="100"/>
                      <a:pt x="1200" y="115"/>
                      <a:pt x="1200" y="134"/>
                    </a:cubicBezTo>
                    <a:cubicBezTo>
                      <a:pt x="1200" y="152"/>
                      <a:pt x="1185" y="167"/>
                      <a:pt x="1166" y="167"/>
                    </a:cubicBezTo>
                    <a:lnTo>
                      <a:pt x="966" y="167"/>
                    </a:lnTo>
                    <a:cubicBezTo>
                      <a:pt x="948" y="167"/>
                      <a:pt x="933" y="152"/>
                      <a:pt x="933" y="134"/>
                    </a:cubicBezTo>
                    <a:cubicBezTo>
                      <a:pt x="933" y="115"/>
                      <a:pt x="948" y="100"/>
                      <a:pt x="966" y="100"/>
                    </a:cubicBezTo>
                    <a:close/>
                    <a:moveTo>
                      <a:pt x="1433" y="100"/>
                    </a:moveTo>
                    <a:lnTo>
                      <a:pt x="1633" y="100"/>
                    </a:lnTo>
                    <a:cubicBezTo>
                      <a:pt x="1652" y="100"/>
                      <a:pt x="1666" y="115"/>
                      <a:pt x="1666" y="134"/>
                    </a:cubicBezTo>
                    <a:cubicBezTo>
                      <a:pt x="1666" y="152"/>
                      <a:pt x="1652" y="167"/>
                      <a:pt x="1633" y="167"/>
                    </a:cubicBezTo>
                    <a:lnTo>
                      <a:pt x="1433" y="167"/>
                    </a:lnTo>
                    <a:cubicBezTo>
                      <a:pt x="1415" y="167"/>
                      <a:pt x="1400" y="152"/>
                      <a:pt x="1400" y="134"/>
                    </a:cubicBezTo>
                    <a:cubicBezTo>
                      <a:pt x="1400" y="115"/>
                      <a:pt x="1415" y="100"/>
                      <a:pt x="1433" y="100"/>
                    </a:cubicBezTo>
                    <a:close/>
                    <a:moveTo>
                      <a:pt x="1733" y="134"/>
                    </a:moveTo>
                    <a:lnTo>
                      <a:pt x="1600" y="0"/>
                    </a:lnTo>
                    <a:lnTo>
                      <a:pt x="2000" y="134"/>
                    </a:lnTo>
                    <a:lnTo>
                      <a:pt x="1600" y="267"/>
                    </a:lnTo>
                    <a:lnTo>
                      <a:pt x="1733" y="134"/>
                    </a:lnTo>
                    <a:close/>
                  </a:path>
                </a:pathLst>
              </a:custGeom>
              <a:solidFill>
                <a:srgbClr val="000000"/>
              </a:solidFill>
              <a:ln w="1588" cap="flat">
                <a:solidFill>
                  <a:srgbClr val="000000"/>
                </a:solidFill>
                <a:prstDash val="solid"/>
                <a:bevel/>
                <a:headEnd/>
                <a:tailEnd/>
              </a:ln>
            </p:spPr>
            <p:txBody>
              <a:bodyPr/>
              <a:lstStyle/>
              <a:p>
                <a:endParaRPr lang="pt-PT"/>
              </a:p>
            </p:txBody>
          </p:sp>
          <p:sp>
            <p:nvSpPr>
              <p:cNvPr id="440" name="Freeform 328"/>
              <p:cNvSpPr>
                <a:spLocks noEditPoints="1"/>
              </p:cNvSpPr>
              <p:nvPr/>
            </p:nvSpPr>
            <p:spPr bwMode="auto">
              <a:xfrm>
                <a:off x="4257" y="13804"/>
                <a:ext cx="43" cy="382"/>
              </a:xfrm>
              <a:custGeom>
                <a:avLst/>
                <a:gdLst/>
                <a:ahLst/>
                <a:cxnLst>
                  <a:cxn ang="0">
                    <a:pos x="166" y="267"/>
                  </a:cxn>
                  <a:cxn ang="0">
                    <a:pos x="166" y="467"/>
                  </a:cxn>
                  <a:cxn ang="0">
                    <a:pos x="133" y="500"/>
                  </a:cxn>
                  <a:cxn ang="0">
                    <a:pos x="100" y="467"/>
                  </a:cxn>
                  <a:cxn ang="0">
                    <a:pos x="100" y="267"/>
                  </a:cxn>
                  <a:cxn ang="0">
                    <a:pos x="133" y="233"/>
                  </a:cxn>
                  <a:cxn ang="0">
                    <a:pos x="166" y="267"/>
                  </a:cxn>
                  <a:cxn ang="0">
                    <a:pos x="166" y="733"/>
                  </a:cxn>
                  <a:cxn ang="0">
                    <a:pos x="166" y="933"/>
                  </a:cxn>
                  <a:cxn ang="0">
                    <a:pos x="133" y="967"/>
                  </a:cxn>
                  <a:cxn ang="0">
                    <a:pos x="100" y="933"/>
                  </a:cxn>
                  <a:cxn ang="0">
                    <a:pos x="100" y="733"/>
                  </a:cxn>
                  <a:cxn ang="0">
                    <a:pos x="133" y="700"/>
                  </a:cxn>
                  <a:cxn ang="0">
                    <a:pos x="166" y="733"/>
                  </a:cxn>
                  <a:cxn ang="0">
                    <a:pos x="166" y="1200"/>
                  </a:cxn>
                  <a:cxn ang="0">
                    <a:pos x="166" y="1400"/>
                  </a:cxn>
                  <a:cxn ang="0">
                    <a:pos x="133" y="1433"/>
                  </a:cxn>
                  <a:cxn ang="0">
                    <a:pos x="100" y="1400"/>
                  </a:cxn>
                  <a:cxn ang="0">
                    <a:pos x="100" y="1200"/>
                  </a:cxn>
                  <a:cxn ang="0">
                    <a:pos x="133" y="1167"/>
                  </a:cxn>
                  <a:cxn ang="0">
                    <a:pos x="166" y="1200"/>
                  </a:cxn>
                  <a:cxn ang="0">
                    <a:pos x="166" y="1667"/>
                  </a:cxn>
                  <a:cxn ang="0">
                    <a:pos x="166" y="1867"/>
                  </a:cxn>
                  <a:cxn ang="0">
                    <a:pos x="133" y="1900"/>
                  </a:cxn>
                  <a:cxn ang="0">
                    <a:pos x="100" y="1867"/>
                  </a:cxn>
                  <a:cxn ang="0">
                    <a:pos x="100" y="1667"/>
                  </a:cxn>
                  <a:cxn ang="0">
                    <a:pos x="133" y="1633"/>
                  </a:cxn>
                  <a:cxn ang="0">
                    <a:pos x="166" y="1667"/>
                  </a:cxn>
                  <a:cxn ang="0">
                    <a:pos x="166" y="2133"/>
                  </a:cxn>
                  <a:cxn ang="0">
                    <a:pos x="166" y="2333"/>
                  </a:cxn>
                  <a:cxn ang="0">
                    <a:pos x="133" y="2367"/>
                  </a:cxn>
                  <a:cxn ang="0">
                    <a:pos x="100" y="2333"/>
                  </a:cxn>
                  <a:cxn ang="0">
                    <a:pos x="100" y="2133"/>
                  </a:cxn>
                  <a:cxn ang="0">
                    <a:pos x="133" y="2100"/>
                  </a:cxn>
                  <a:cxn ang="0">
                    <a:pos x="166" y="2133"/>
                  </a:cxn>
                  <a:cxn ang="0">
                    <a:pos x="133" y="267"/>
                  </a:cxn>
                  <a:cxn ang="0">
                    <a:pos x="0" y="400"/>
                  </a:cxn>
                  <a:cxn ang="0">
                    <a:pos x="133" y="0"/>
                  </a:cxn>
                  <a:cxn ang="0">
                    <a:pos x="266" y="400"/>
                  </a:cxn>
                  <a:cxn ang="0">
                    <a:pos x="133" y="267"/>
                  </a:cxn>
                </a:cxnLst>
                <a:rect l="0" t="0" r="r" b="b"/>
                <a:pathLst>
                  <a:path w="266" h="2367">
                    <a:moveTo>
                      <a:pt x="166" y="267"/>
                    </a:moveTo>
                    <a:lnTo>
                      <a:pt x="166" y="467"/>
                    </a:lnTo>
                    <a:cubicBezTo>
                      <a:pt x="166" y="485"/>
                      <a:pt x="152" y="500"/>
                      <a:pt x="133" y="500"/>
                    </a:cubicBezTo>
                    <a:cubicBezTo>
                      <a:pt x="115" y="500"/>
                      <a:pt x="100" y="485"/>
                      <a:pt x="100" y="467"/>
                    </a:cubicBezTo>
                    <a:lnTo>
                      <a:pt x="100" y="267"/>
                    </a:lnTo>
                    <a:cubicBezTo>
                      <a:pt x="100" y="248"/>
                      <a:pt x="115" y="233"/>
                      <a:pt x="133" y="233"/>
                    </a:cubicBezTo>
                    <a:cubicBezTo>
                      <a:pt x="152" y="233"/>
                      <a:pt x="166" y="248"/>
                      <a:pt x="166" y="267"/>
                    </a:cubicBezTo>
                    <a:close/>
                    <a:moveTo>
                      <a:pt x="166" y="733"/>
                    </a:moveTo>
                    <a:lnTo>
                      <a:pt x="166" y="933"/>
                    </a:lnTo>
                    <a:cubicBezTo>
                      <a:pt x="166" y="952"/>
                      <a:pt x="152" y="967"/>
                      <a:pt x="133" y="967"/>
                    </a:cubicBezTo>
                    <a:cubicBezTo>
                      <a:pt x="115" y="967"/>
                      <a:pt x="100" y="952"/>
                      <a:pt x="100" y="933"/>
                    </a:cubicBezTo>
                    <a:lnTo>
                      <a:pt x="100" y="733"/>
                    </a:lnTo>
                    <a:cubicBezTo>
                      <a:pt x="100" y="715"/>
                      <a:pt x="115" y="700"/>
                      <a:pt x="133" y="700"/>
                    </a:cubicBezTo>
                    <a:cubicBezTo>
                      <a:pt x="152" y="700"/>
                      <a:pt x="166" y="715"/>
                      <a:pt x="166" y="733"/>
                    </a:cubicBezTo>
                    <a:close/>
                    <a:moveTo>
                      <a:pt x="166" y="1200"/>
                    </a:moveTo>
                    <a:lnTo>
                      <a:pt x="166" y="1400"/>
                    </a:lnTo>
                    <a:cubicBezTo>
                      <a:pt x="166" y="1419"/>
                      <a:pt x="152" y="1433"/>
                      <a:pt x="133" y="1433"/>
                    </a:cubicBezTo>
                    <a:cubicBezTo>
                      <a:pt x="115" y="1433"/>
                      <a:pt x="100" y="1419"/>
                      <a:pt x="100" y="1400"/>
                    </a:cubicBezTo>
                    <a:lnTo>
                      <a:pt x="100" y="1200"/>
                    </a:lnTo>
                    <a:cubicBezTo>
                      <a:pt x="100" y="1182"/>
                      <a:pt x="115" y="1167"/>
                      <a:pt x="133" y="1167"/>
                    </a:cubicBezTo>
                    <a:cubicBezTo>
                      <a:pt x="152" y="1167"/>
                      <a:pt x="166" y="1182"/>
                      <a:pt x="166" y="1200"/>
                    </a:cubicBezTo>
                    <a:close/>
                    <a:moveTo>
                      <a:pt x="166" y="1667"/>
                    </a:moveTo>
                    <a:lnTo>
                      <a:pt x="166" y="1867"/>
                    </a:lnTo>
                    <a:cubicBezTo>
                      <a:pt x="166" y="1885"/>
                      <a:pt x="152" y="1900"/>
                      <a:pt x="133" y="1900"/>
                    </a:cubicBezTo>
                    <a:cubicBezTo>
                      <a:pt x="115" y="1900"/>
                      <a:pt x="100" y="1885"/>
                      <a:pt x="100" y="1867"/>
                    </a:cubicBezTo>
                    <a:lnTo>
                      <a:pt x="100" y="1667"/>
                    </a:lnTo>
                    <a:cubicBezTo>
                      <a:pt x="100" y="1648"/>
                      <a:pt x="115" y="1633"/>
                      <a:pt x="133" y="1633"/>
                    </a:cubicBezTo>
                    <a:cubicBezTo>
                      <a:pt x="152" y="1633"/>
                      <a:pt x="166" y="1648"/>
                      <a:pt x="166" y="1667"/>
                    </a:cubicBezTo>
                    <a:close/>
                    <a:moveTo>
                      <a:pt x="166" y="2133"/>
                    </a:moveTo>
                    <a:lnTo>
                      <a:pt x="166" y="2333"/>
                    </a:lnTo>
                    <a:cubicBezTo>
                      <a:pt x="166" y="2352"/>
                      <a:pt x="152" y="2367"/>
                      <a:pt x="133" y="2367"/>
                    </a:cubicBezTo>
                    <a:cubicBezTo>
                      <a:pt x="115" y="2367"/>
                      <a:pt x="100" y="2352"/>
                      <a:pt x="100" y="2333"/>
                    </a:cubicBezTo>
                    <a:lnTo>
                      <a:pt x="100" y="2133"/>
                    </a:lnTo>
                    <a:cubicBezTo>
                      <a:pt x="100" y="2115"/>
                      <a:pt x="115" y="2100"/>
                      <a:pt x="133" y="2100"/>
                    </a:cubicBezTo>
                    <a:cubicBezTo>
                      <a:pt x="152" y="2100"/>
                      <a:pt x="166" y="2115"/>
                      <a:pt x="166" y="2133"/>
                    </a:cubicBezTo>
                    <a:close/>
                    <a:moveTo>
                      <a:pt x="133" y="267"/>
                    </a:moveTo>
                    <a:lnTo>
                      <a:pt x="0" y="400"/>
                    </a:lnTo>
                    <a:lnTo>
                      <a:pt x="133" y="0"/>
                    </a:lnTo>
                    <a:lnTo>
                      <a:pt x="266" y="400"/>
                    </a:lnTo>
                    <a:lnTo>
                      <a:pt x="133" y="267"/>
                    </a:lnTo>
                    <a:close/>
                  </a:path>
                </a:pathLst>
              </a:custGeom>
              <a:solidFill>
                <a:srgbClr val="000000"/>
              </a:solidFill>
              <a:ln w="1588" cap="flat">
                <a:solidFill>
                  <a:srgbClr val="000000"/>
                </a:solidFill>
                <a:prstDash val="solid"/>
                <a:bevel/>
                <a:headEnd/>
                <a:tailEnd/>
              </a:ln>
            </p:spPr>
            <p:txBody>
              <a:bodyPr/>
              <a:lstStyle/>
              <a:p>
                <a:endParaRPr lang="pt-PT"/>
              </a:p>
            </p:txBody>
          </p:sp>
          <p:sp>
            <p:nvSpPr>
              <p:cNvPr id="441" name="Freeform 329"/>
              <p:cNvSpPr>
                <a:spLocks noEditPoints="1"/>
              </p:cNvSpPr>
              <p:nvPr/>
            </p:nvSpPr>
            <p:spPr bwMode="auto">
              <a:xfrm>
                <a:off x="4162" y="11337"/>
                <a:ext cx="441" cy="43"/>
              </a:xfrm>
              <a:custGeom>
                <a:avLst/>
                <a:gdLst/>
                <a:ahLst/>
                <a:cxnLst>
                  <a:cxn ang="0">
                    <a:pos x="267" y="100"/>
                  </a:cxn>
                  <a:cxn ang="0">
                    <a:pos x="734" y="100"/>
                  </a:cxn>
                  <a:cxn ang="0">
                    <a:pos x="767" y="133"/>
                  </a:cxn>
                  <a:cxn ang="0">
                    <a:pos x="734" y="167"/>
                  </a:cxn>
                  <a:cxn ang="0">
                    <a:pos x="267" y="167"/>
                  </a:cxn>
                  <a:cxn ang="0">
                    <a:pos x="234" y="133"/>
                  </a:cxn>
                  <a:cxn ang="0">
                    <a:pos x="267" y="100"/>
                  </a:cxn>
                  <a:cxn ang="0">
                    <a:pos x="1000" y="100"/>
                  </a:cxn>
                  <a:cxn ang="0">
                    <a:pos x="1001" y="100"/>
                  </a:cxn>
                  <a:cxn ang="0">
                    <a:pos x="1034" y="133"/>
                  </a:cxn>
                  <a:cxn ang="0">
                    <a:pos x="1001" y="167"/>
                  </a:cxn>
                  <a:cxn ang="0">
                    <a:pos x="1000" y="167"/>
                  </a:cxn>
                  <a:cxn ang="0">
                    <a:pos x="967" y="133"/>
                  </a:cxn>
                  <a:cxn ang="0">
                    <a:pos x="1000" y="100"/>
                  </a:cxn>
                  <a:cxn ang="0">
                    <a:pos x="1267" y="100"/>
                  </a:cxn>
                  <a:cxn ang="0">
                    <a:pos x="1734" y="100"/>
                  </a:cxn>
                  <a:cxn ang="0">
                    <a:pos x="1767" y="133"/>
                  </a:cxn>
                  <a:cxn ang="0">
                    <a:pos x="1734" y="167"/>
                  </a:cxn>
                  <a:cxn ang="0">
                    <a:pos x="1267" y="167"/>
                  </a:cxn>
                  <a:cxn ang="0">
                    <a:pos x="1234" y="133"/>
                  </a:cxn>
                  <a:cxn ang="0">
                    <a:pos x="1267" y="100"/>
                  </a:cxn>
                  <a:cxn ang="0">
                    <a:pos x="2001" y="100"/>
                  </a:cxn>
                  <a:cxn ang="0">
                    <a:pos x="2001" y="100"/>
                  </a:cxn>
                  <a:cxn ang="0">
                    <a:pos x="2034" y="133"/>
                  </a:cxn>
                  <a:cxn ang="0">
                    <a:pos x="2001" y="167"/>
                  </a:cxn>
                  <a:cxn ang="0">
                    <a:pos x="2001" y="167"/>
                  </a:cxn>
                  <a:cxn ang="0">
                    <a:pos x="1967" y="133"/>
                  </a:cxn>
                  <a:cxn ang="0">
                    <a:pos x="2001" y="100"/>
                  </a:cxn>
                  <a:cxn ang="0">
                    <a:pos x="2267" y="100"/>
                  </a:cxn>
                  <a:cxn ang="0">
                    <a:pos x="2684" y="100"/>
                  </a:cxn>
                  <a:cxn ang="0">
                    <a:pos x="2717" y="133"/>
                  </a:cxn>
                  <a:cxn ang="0">
                    <a:pos x="2684" y="167"/>
                  </a:cxn>
                  <a:cxn ang="0">
                    <a:pos x="2267" y="167"/>
                  </a:cxn>
                  <a:cxn ang="0">
                    <a:pos x="2234" y="133"/>
                  </a:cxn>
                  <a:cxn ang="0">
                    <a:pos x="2267" y="100"/>
                  </a:cxn>
                  <a:cxn ang="0">
                    <a:pos x="267" y="133"/>
                  </a:cxn>
                  <a:cxn ang="0">
                    <a:pos x="400" y="267"/>
                  </a:cxn>
                  <a:cxn ang="0">
                    <a:pos x="0" y="133"/>
                  </a:cxn>
                  <a:cxn ang="0">
                    <a:pos x="400" y="0"/>
                  </a:cxn>
                  <a:cxn ang="0">
                    <a:pos x="267" y="133"/>
                  </a:cxn>
                </a:cxnLst>
                <a:rect l="0" t="0" r="r" b="b"/>
                <a:pathLst>
                  <a:path w="2717" h="267">
                    <a:moveTo>
                      <a:pt x="267" y="100"/>
                    </a:moveTo>
                    <a:lnTo>
                      <a:pt x="734" y="100"/>
                    </a:lnTo>
                    <a:cubicBezTo>
                      <a:pt x="752" y="100"/>
                      <a:pt x="767" y="115"/>
                      <a:pt x="767" y="133"/>
                    </a:cubicBezTo>
                    <a:cubicBezTo>
                      <a:pt x="767" y="152"/>
                      <a:pt x="752" y="167"/>
                      <a:pt x="734" y="167"/>
                    </a:cubicBezTo>
                    <a:lnTo>
                      <a:pt x="267" y="167"/>
                    </a:lnTo>
                    <a:cubicBezTo>
                      <a:pt x="249" y="167"/>
                      <a:pt x="234" y="152"/>
                      <a:pt x="234" y="133"/>
                    </a:cubicBezTo>
                    <a:cubicBezTo>
                      <a:pt x="234" y="115"/>
                      <a:pt x="249" y="100"/>
                      <a:pt x="267" y="100"/>
                    </a:cubicBezTo>
                    <a:close/>
                    <a:moveTo>
                      <a:pt x="1000" y="100"/>
                    </a:moveTo>
                    <a:lnTo>
                      <a:pt x="1001" y="100"/>
                    </a:lnTo>
                    <a:cubicBezTo>
                      <a:pt x="1019" y="100"/>
                      <a:pt x="1034" y="115"/>
                      <a:pt x="1034" y="133"/>
                    </a:cubicBezTo>
                    <a:cubicBezTo>
                      <a:pt x="1034" y="152"/>
                      <a:pt x="1019" y="167"/>
                      <a:pt x="1001" y="167"/>
                    </a:cubicBezTo>
                    <a:lnTo>
                      <a:pt x="1000" y="167"/>
                    </a:lnTo>
                    <a:cubicBezTo>
                      <a:pt x="982" y="167"/>
                      <a:pt x="967" y="152"/>
                      <a:pt x="967" y="133"/>
                    </a:cubicBezTo>
                    <a:cubicBezTo>
                      <a:pt x="967" y="115"/>
                      <a:pt x="982" y="100"/>
                      <a:pt x="1000" y="100"/>
                    </a:cubicBezTo>
                    <a:close/>
                    <a:moveTo>
                      <a:pt x="1267" y="100"/>
                    </a:moveTo>
                    <a:lnTo>
                      <a:pt x="1734" y="100"/>
                    </a:lnTo>
                    <a:cubicBezTo>
                      <a:pt x="1752" y="100"/>
                      <a:pt x="1767" y="115"/>
                      <a:pt x="1767" y="133"/>
                    </a:cubicBezTo>
                    <a:cubicBezTo>
                      <a:pt x="1767" y="152"/>
                      <a:pt x="1752" y="167"/>
                      <a:pt x="1734" y="167"/>
                    </a:cubicBezTo>
                    <a:lnTo>
                      <a:pt x="1267" y="167"/>
                    </a:lnTo>
                    <a:cubicBezTo>
                      <a:pt x="1249" y="167"/>
                      <a:pt x="1234" y="152"/>
                      <a:pt x="1234" y="133"/>
                    </a:cubicBezTo>
                    <a:cubicBezTo>
                      <a:pt x="1234" y="115"/>
                      <a:pt x="1249" y="100"/>
                      <a:pt x="1267" y="100"/>
                    </a:cubicBezTo>
                    <a:close/>
                    <a:moveTo>
                      <a:pt x="2001" y="100"/>
                    </a:moveTo>
                    <a:lnTo>
                      <a:pt x="2001" y="100"/>
                    </a:lnTo>
                    <a:cubicBezTo>
                      <a:pt x="2019" y="100"/>
                      <a:pt x="2034" y="115"/>
                      <a:pt x="2034" y="133"/>
                    </a:cubicBezTo>
                    <a:cubicBezTo>
                      <a:pt x="2034" y="152"/>
                      <a:pt x="2019" y="167"/>
                      <a:pt x="2001" y="167"/>
                    </a:cubicBezTo>
                    <a:lnTo>
                      <a:pt x="2001" y="167"/>
                    </a:lnTo>
                    <a:cubicBezTo>
                      <a:pt x="1982" y="167"/>
                      <a:pt x="1967" y="152"/>
                      <a:pt x="1967" y="133"/>
                    </a:cubicBezTo>
                    <a:cubicBezTo>
                      <a:pt x="1967" y="115"/>
                      <a:pt x="1982" y="100"/>
                      <a:pt x="2001" y="100"/>
                    </a:cubicBezTo>
                    <a:close/>
                    <a:moveTo>
                      <a:pt x="2267" y="100"/>
                    </a:moveTo>
                    <a:lnTo>
                      <a:pt x="2684" y="100"/>
                    </a:lnTo>
                    <a:cubicBezTo>
                      <a:pt x="2702" y="100"/>
                      <a:pt x="2717" y="115"/>
                      <a:pt x="2717" y="133"/>
                    </a:cubicBezTo>
                    <a:cubicBezTo>
                      <a:pt x="2717" y="152"/>
                      <a:pt x="2702" y="167"/>
                      <a:pt x="2684" y="167"/>
                    </a:cubicBezTo>
                    <a:lnTo>
                      <a:pt x="2267" y="167"/>
                    </a:lnTo>
                    <a:cubicBezTo>
                      <a:pt x="2249" y="167"/>
                      <a:pt x="2234" y="152"/>
                      <a:pt x="2234" y="133"/>
                    </a:cubicBezTo>
                    <a:cubicBezTo>
                      <a:pt x="2234" y="115"/>
                      <a:pt x="2249" y="100"/>
                      <a:pt x="2267" y="100"/>
                    </a:cubicBezTo>
                    <a:close/>
                    <a:moveTo>
                      <a:pt x="267" y="133"/>
                    </a:moveTo>
                    <a:lnTo>
                      <a:pt x="400" y="267"/>
                    </a:lnTo>
                    <a:lnTo>
                      <a:pt x="0" y="133"/>
                    </a:lnTo>
                    <a:lnTo>
                      <a:pt x="400" y="0"/>
                    </a:lnTo>
                    <a:lnTo>
                      <a:pt x="267" y="133"/>
                    </a:lnTo>
                    <a:close/>
                  </a:path>
                </a:pathLst>
              </a:custGeom>
              <a:solidFill>
                <a:srgbClr val="000000"/>
              </a:solidFill>
              <a:ln w="1588" cap="flat">
                <a:solidFill>
                  <a:srgbClr val="000000"/>
                </a:solidFill>
                <a:prstDash val="solid"/>
                <a:bevel/>
                <a:headEnd/>
                <a:tailEnd/>
              </a:ln>
            </p:spPr>
            <p:txBody>
              <a:bodyPr/>
              <a:lstStyle/>
              <a:p>
                <a:endParaRPr lang="pt-PT"/>
              </a:p>
            </p:txBody>
          </p:sp>
          <p:sp>
            <p:nvSpPr>
              <p:cNvPr id="442" name="Freeform 330"/>
              <p:cNvSpPr>
                <a:spLocks noEditPoints="1"/>
              </p:cNvSpPr>
              <p:nvPr/>
            </p:nvSpPr>
            <p:spPr bwMode="auto">
              <a:xfrm>
                <a:off x="4141" y="11353"/>
                <a:ext cx="43" cy="2877"/>
              </a:xfrm>
              <a:custGeom>
                <a:avLst/>
                <a:gdLst/>
                <a:ahLst/>
                <a:cxnLst>
                  <a:cxn ang="0">
                    <a:pos x="100" y="500"/>
                  </a:cxn>
                  <a:cxn ang="0">
                    <a:pos x="167" y="767"/>
                  </a:cxn>
                  <a:cxn ang="0">
                    <a:pos x="100" y="767"/>
                  </a:cxn>
                  <a:cxn ang="0">
                    <a:pos x="167" y="1500"/>
                  </a:cxn>
                  <a:cxn ang="0">
                    <a:pos x="133" y="1000"/>
                  </a:cxn>
                  <a:cxn ang="0">
                    <a:pos x="133" y="1800"/>
                  </a:cxn>
                  <a:cxn ang="0">
                    <a:pos x="167" y="1767"/>
                  </a:cxn>
                  <a:cxn ang="0">
                    <a:pos x="100" y="2500"/>
                  </a:cxn>
                  <a:cxn ang="0">
                    <a:pos x="167" y="2767"/>
                  </a:cxn>
                  <a:cxn ang="0">
                    <a:pos x="100" y="2767"/>
                  </a:cxn>
                  <a:cxn ang="0">
                    <a:pos x="167" y="3500"/>
                  </a:cxn>
                  <a:cxn ang="0">
                    <a:pos x="133" y="3000"/>
                  </a:cxn>
                  <a:cxn ang="0">
                    <a:pos x="133" y="3800"/>
                  </a:cxn>
                  <a:cxn ang="0">
                    <a:pos x="167" y="3767"/>
                  </a:cxn>
                  <a:cxn ang="0">
                    <a:pos x="100" y="4500"/>
                  </a:cxn>
                  <a:cxn ang="0">
                    <a:pos x="167" y="4767"/>
                  </a:cxn>
                  <a:cxn ang="0">
                    <a:pos x="100" y="4767"/>
                  </a:cxn>
                  <a:cxn ang="0">
                    <a:pos x="167" y="5500"/>
                  </a:cxn>
                  <a:cxn ang="0">
                    <a:pos x="133" y="5000"/>
                  </a:cxn>
                  <a:cxn ang="0">
                    <a:pos x="133" y="5801"/>
                  </a:cxn>
                  <a:cxn ang="0">
                    <a:pos x="167" y="5767"/>
                  </a:cxn>
                  <a:cxn ang="0">
                    <a:pos x="100" y="6501"/>
                  </a:cxn>
                  <a:cxn ang="0">
                    <a:pos x="167" y="6767"/>
                  </a:cxn>
                  <a:cxn ang="0">
                    <a:pos x="100" y="6767"/>
                  </a:cxn>
                  <a:cxn ang="0">
                    <a:pos x="167" y="7501"/>
                  </a:cxn>
                  <a:cxn ang="0">
                    <a:pos x="133" y="7001"/>
                  </a:cxn>
                  <a:cxn ang="0">
                    <a:pos x="133" y="7801"/>
                  </a:cxn>
                  <a:cxn ang="0">
                    <a:pos x="167" y="7767"/>
                  </a:cxn>
                  <a:cxn ang="0">
                    <a:pos x="100" y="8501"/>
                  </a:cxn>
                  <a:cxn ang="0">
                    <a:pos x="167" y="8767"/>
                  </a:cxn>
                  <a:cxn ang="0">
                    <a:pos x="100" y="8767"/>
                  </a:cxn>
                  <a:cxn ang="0">
                    <a:pos x="167" y="9501"/>
                  </a:cxn>
                  <a:cxn ang="0">
                    <a:pos x="133" y="9001"/>
                  </a:cxn>
                  <a:cxn ang="0">
                    <a:pos x="133" y="9801"/>
                  </a:cxn>
                  <a:cxn ang="0">
                    <a:pos x="167" y="9767"/>
                  </a:cxn>
                  <a:cxn ang="0">
                    <a:pos x="100" y="10501"/>
                  </a:cxn>
                  <a:cxn ang="0">
                    <a:pos x="167" y="10767"/>
                  </a:cxn>
                  <a:cxn ang="0">
                    <a:pos x="100" y="10767"/>
                  </a:cxn>
                  <a:cxn ang="0">
                    <a:pos x="167" y="11501"/>
                  </a:cxn>
                  <a:cxn ang="0">
                    <a:pos x="133" y="11001"/>
                  </a:cxn>
                  <a:cxn ang="0">
                    <a:pos x="133" y="11801"/>
                  </a:cxn>
                  <a:cxn ang="0">
                    <a:pos x="167" y="11768"/>
                  </a:cxn>
                  <a:cxn ang="0">
                    <a:pos x="100" y="12501"/>
                  </a:cxn>
                  <a:cxn ang="0">
                    <a:pos x="167" y="12768"/>
                  </a:cxn>
                  <a:cxn ang="0">
                    <a:pos x="100" y="12768"/>
                  </a:cxn>
                  <a:cxn ang="0">
                    <a:pos x="167" y="13501"/>
                  </a:cxn>
                  <a:cxn ang="0">
                    <a:pos x="133" y="13001"/>
                  </a:cxn>
                  <a:cxn ang="0">
                    <a:pos x="133" y="13801"/>
                  </a:cxn>
                  <a:cxn ang="0">
                    <a:pos x="167" y="13768"/>
                  </a:cxn>
                  <a:cxn ang="0">
                    <a:pos x="100" y="14501"/>
                  </a:cxn>
                  <a:cxn ang="0">
                    <a:pos x="167" y="14768"/>
                  </a:cxn>
                  <a:cxn ang="0">
                    <a:pos x="100" y="14768"/>
                  </a:cxn>
                  <a:cxn ang="0">
                    <a:pos x="167" y="15501"/>
                  </a:cxn>
                  <a:cxn ang="0">
                    <a:pos x="133" y="15001"/>
                  </a:cxn>
                  <a:cxn ang="0">
                    <a:pos x="133" y="15801"/>
                  </a:cxn>
                  <a:cxn ang="0">
                    <a:pos x="167" y="15768"/>
                  </a:cxn>
                  <a:cxn ang="0">
                    <a:pos x="100" y="16501"/>
                  </a:cxn>
                  <a:cxn ang="0">
                    <a:pos x="167" y="16768"/>
                  </a:cxn>
                  <a:cxn ang="0">
                    <a:pos x="100" y="16768"/>
                  </a:cxn>
                  <a:cxn ang="0">
                    <a:pos x="167" y="17501"/>
                  </a:cxn>
                  <a:cxn ang="0">
                    <a:pos x="133" y="17001"/>
                  </a:cxn>
                  <a:cxn ang="0">
                    <a:pos x="133" y="17783"/>
                  </a:cxn>
                </a:cxnLst>
                <a:rect l="0" t="0" r="r" b="b"/>
                <a:pathLst>
                  <a:path w="267" h="17783">
                    <a:moveTo>
                      <a:pt x="167" y="33"/>
                    </a:moveTo>
                    <a:lnTo>
                      <a:pt x="167" y="500"/>
                    </a:lnTo>
                    <a:cubicBezTo>
                      <a:pt x="167" y="519"/>
                      <a:pt x="152" y="533"/>
                      <a:pt x="133" y="533"/>
                    </a:cubicBezTo>
                    <a:cubicBezTo>
                      <a:pt x="115" y="533"/>
                      <a:pt x="100" y="519"/>
                      <a:pt x="100" y="500"/>
                    </a:cubicBezTo>
                    <a:lnTo>
                      <a:pt x="100" y="33"/>
                    </a:lnTo>
                    <a:cubicBezTo>
                      <a:pt x="100" y="15"/>
                      <a:pt x="115" y="0"/>
                      <a:pt x="133" y="0"/>
                    </a:cubicBezTo>
                    <a:cubicBezTo>
                      <a:pt x="152" y="0"/>
                      <a:pt x="167" y="15"/>
                      <a:pt x="167" y="33"/>
                    </a:cubicBezTo>
                    <a:close/>
                    <a:moveTo>
                      <a:pt x="167" y="767"/>
                    </a:moveTo>
                    <a:lnTo>
                      <a:pt x="167" y="767"/>
                    </a:lnTo>
                    <a:cubicBezTo>
                      <a:pt x="167" y="785"/>
                      <a:pt x="152" y="800"/>
                      <a:pt x="133" y="800"/>
                    </a:cubicBezTo>
                    <a:cubicBezTo>
                      <a:pt x="115" y="800"/>
                      <a:pt x="100" y="785"/>
                      <a:pt x="100" y="767"/>
                    </a:cubicBezTo>
                    <a:lnTo>
                      <a:pt x="100" y="767"/>
                    </a:lnTo>
                    <a:cubicBezTo>
                      <a:pt x="100" y="748"/>
                      <a:pt x="115" y="733"/>
                      <a:pt x="133" y="733"/>
                    </a:cubicBezTo>
                    <a:cubicBezTo>
                      <a:pt x="152" y="733"/>
                      <a:pt x="167" y="748"/>
                      <a:pt x="167" y="767"/>
                    </a:cubicBezTo>
                    <a:close/>
                    <a:moveTo>
                      <a:pt x="167" y="1034"/>
                    </a:moveTo>
                    <a:lnTo>
                      <a:pt x="167" y="1500"/>
                    </a:lnTo>
                    <a:cubicBezTo>
                      <a:pt x="167" y="1519"/>
                      <a:pt x="152" y="1534"/>
                      <a:pt x="133" y="1534"/>
                    </a:cubicBezTo>
                    <a:cubicBezTo>
                      <a:pt x="115" y="1534"/>
                      <a:pt x="100" y="1519"/>
                      <a:pt x="100" y="1500"/>
                    </a:cubicBezTo>
                    <a:lnTo>
                      <a:pt x="100" y="1034"/>
                    </a:lnTo>
                    <a:cubicBezTo>
                      <a:pt x="100" y="1015"/>
                      <a:pt x="115" y="1000"/>
                      <a:pt x="133" y="1000"/>
                    </a:cubicBezTo>
                    <a:cubicBezTo>
                      <a:pt x="152" y="1000"/>
                      <a:pt x="167" y="1015"/>
                      <a:pt x="167" y="1034"/>
                    </a:cubicBezTo>
                    <a:close/>
                    <a:moveTo>
                      <a:pt x="167" y="1767"/>
                    </a:moveTo>
                    <a:lnTo>
                      <a:pt x="167" y="1767"/>
                    </a:lnTo>
                    <a:cubicBezTo>
                      <a:pt x="167" y="1785"/>
                      <a:pt x="152" y="1800"/>
                      <a:pt x="133" y="1800"/>
                    </a:cubicBezTo>
                    <a:cubicBezTo>
                      <a:pt x="115" y="1800"/>
                      <a:pt x="100" y="1785"/>
                      <a:pt x="100" y="1767"/>
                    </a:cubicBezTo>
                    <a:lnTo>
                      <a:pt x="100" y="1767"/>
                    </a:lnTo>
                    <a:cubicBezTo>
                      <a:pt x="100" y="1748"/>
                      <a:pt x="115" y="1734"/>
                      <a:pt x="133" y="1734"/>
                    </a:cubicBezTo>
                    <a:cubicBezTo>
                      <a:pt x="152" y="1734"/>
                      <a:pt x="167" y="1748"/>
                      <a:pt x="167" y="1767"/>
                    </a:cubicBezTo>
                    <a:close/>
                    <a:moveTo>
                      <a:pt x="167" y="2034"/>
                    </a:moveTo>
                    <a:lnTo>
                      <a:pt x="167" y="2500"/>
                    </a:lnTo>
                    <a:cubicBezTo>
                      <a:pt x="167" y="2519"/>
                      <a:pt x="152" y="2534"/>
                      <a:pt x="133" y="2534"/>
                    </a:cubicBezTo>
                    <a:cubicBezTo>
                      <a:pt x="115" y="2534"/>
                      <a:pt x="100" y="2519"/>
                      <a:pt x="100" y="2500"/>
                    </a:cubicBezTo>
                    <a:lnTo>
                      <a:pt x="100" y="2034"/>
                    </a:lnTo>
                    <a:cubicBezTo>
                      <a:pt x="100" y="2015"/>
                      <a:pt x="115" y="2000"/>
                      <a:pt x="133" y="2000"/>
                    </a:cubicBezTo>
                    <a:cubicBezTo>
                      <a:pt x="152" y="2000"/>
                      <a:pt x="167" y="2015"/>
                      <a:pt x="167" y="2034"/>
                    </a:cubicBezTo>
                    <a:close/>
                    <a:moveTo>
                      <a:pt x="167" y="2767"/>
                    </a:moveTo>
                    <a:lnTo>
                      <a:pt x="167" y="2767"/>
                    </a:lnTo>
                    <a:cubicBezTo>
                      <a:pt x="167" y="2785"/>
                      <a:pt x="152" y="2800"/>
                      <a:pt x="133" y="2800"/>
                    </a:cubicBezTo>
                    <a:cubicBezTo>
                      <a:pt x="115" y="2800"/>
                      <a:pt x="100" y="2785"/>
                      <a:pt x="100" y="2767"/>
                    </a:cubicBezTo>
                    <a:lnTo>
                      <a:pt x="100" y="2767"/>
                    </a:lnTo>
                    <a:cubicBezTo>
                      <a:pt x="100" y="2749"/>
                      <a:pt x="115" y="2734"/>
                      <a:pt x="133" y="2734"/>
                    </a:cubicBezTo>
                    <a:cubicBezTo>
                      <a:pt x="152" y="2734"/>
                      <a:pt x="167" y="2749"/>
                      <a:pt x="167" y="2767"/>
                    </a:cubicBezTo>
                    <a:close/>
                    <a:moveTo>
                      <a:pt x="167" y="3034"/>
                    </a:moveTo>
                    <a:lnTo>
                      <a:pt x="167" y="3500"/>
                    </a:lnTo>
                    <a:cubicBezTo>
                      <a:pt x="167" y="3519"/>
                      <a:pt x="152" y="3534"/>
                      <a:pt x="133" y="3534"/>
                    </a:cubicBezTo>
                    <a:cubicBezTo>
                      <a:pt x="115" y="3534"/>
                      <a:pt x="100" y="3519"/>
                      <a:pt x="100" y="3500"/>
                    </a:cubicBezTo>
                    <a:lnTo>
                      <a:pt x="100" y="3034"/>
                    </a:lnTo>
                    <a:cubicBezTo>
                      <a:pt x="100" y="3015"/>
                      <a:pt x="115" y="3000"/>
                      <a:pt x="133" y="3000"/>
                    </a:cubicBezTo>
                    <a:cubicBezTo>
                      <a:pt x="152" y="3000"/>
                      <a:pt x="167" y="3015"/>
                      <a:pt x="167" y="3034"/>
                    </a:cubicBezTo>
                    <a:close/>
                    <a:moveTo>
                      <a:pt x="167" y="3767"/>
                    </a:moveTo>
                    <a:lnTo>
                      <a:pt x="167" y="3767"/>
                    </a:lnTo>
                    <a:cubicBezTo>
                      <a:pt x="167" y="3785"/>
                      <a:pt x="152" y="3800"/>
                      <a:pt x="133" y="3800"/>
                    </a:cubicBezTo>
                    <a:cubicBezTo>
                      <a:pt x="115" y="3800"/>
                      <a:pt x="100" y="3785"/>
                      <a:pt x="100" y="3767"/>
                    </a:cubicBezTo>
                    <a:lnTo>
                      <a:pt x="100" y="3767"/>
                    </a:lnTo>
                    <a:cubicBezTo>
                      <a:pt x="100" y="3749"/>
                      <a:pt x="115" y="3734"/>
                      <a:pt x="133" y="3734"/>
                    </a:cubicBezTo>
                    <a:cubicBezTo>
                      <a:pt x="152" y="3734"/>
                      <a:pt x="167" y="3749"/>
                      <a:pt x="167" y="3767"/>
                    </a:cubicBezTo>
                    <a:close/>
                    <a:moveTo>
                      <a:pt x="167" y="4034"/>
                    </a:moveTo>
                    <a:lnTo>
                      <a:pt x="167" y="4500"/>
                    </a:lnTo>
                    <a:cubicBezTo>
                      <a:pt x="167" y="4519"/>
                      <a:pt x="152" y="4534"/>
                      <a:pt x="133" y="4534"/>
                    </a:cubicBezTo>
                    <a:cubicBezTo>
                      <a:pt x="115" y="4534"/>
                      <a:pt x="100" y="4519"/>
                      <a:pt x="100" y="4500"/>
                    </a:cubicBezTo>
                    <a:lnTo>
                      <a:pt x="100" y="4034"/>
                    </a:lnTo>
                    <a:cubicBezTo>
                      <a:pt x="100" y="4015"/>
                      <a:pt x="115" y="4000"/>
                      <a:pt x="133" y="4000"/>
                    </a:cubicBezTo>
                    <a:cubicBezTo>
                      <a:pt x="152" y="4000"/>
                      <a:pt x="167" y="4015"/>
                      <a:pt x="167" y="4034"/>
                    </a:cubicBezTo>
                    <a:close/>
                    <a:moveTo>
                      <a:pt x="167" y="4767"/>
                    </a:moveTo>
                    <a:lnTo>
                      <a:pt x="167" y="4767"/>
                    </a:lnTo>
                    <a:cubicBezTo>
                      <a:pt x="167" y="4786"/>
                      <a:pt x="152" y="4800"/>
                      <a:pt x="133" y="4800"/>
                    </a:cubicBezTo>
                    <a:cubicBezTo>
                      <a:pt x="115" y="4800"/>
                      <a:pt x="100" y="4786"/>
                      <a:pt x="100" y="4767"/>
                    </a:cubicBezTo>
                    <a:lnTo>
                      <a:pt x="100" y="4767"/>
                    </a:lnTo>
                    <a:cubicBezTo>
                      <a:pt x="100" y="4749"/>
                      <a:pt x="115" y="4734"/>
                      <a:pt x="133" y="4734"/>
                    </a:cubicBezTo>
                    <a:cubicBezTo>
                      <a:pt x="152" y="4734"/>
                      <a:pt x="167" y="4749"/>
                      <a:pt x="167" y="4767"/>
                    </a:cubicBezTo>
                    <a:close/>
                    <a:moveTo>
                      <a:pt x="167" y="5034"/>
                    </a:moveTo>
                    <a:lnTo>
                      <a:pt x="167" y="5500"/>
                    </a:lnTo>
                    <a:cubicBezTo>
                      <a:pt x="167" y="5519"/>
                      <a:pt x="152" y="5534"/>
                      <a:pt x="133" y="5534"/>
                    </a:cubicBezTo>
                    <a:cubicBezTo>
                      <a:pt x="115" y="5534"/>
                      <a:pt x="100" y="5519"/>
                      <a:pt x="100" y="5500"/>
                    </a:cubicBezTo>
                    <a:lnTo>
                      <a:pt x="100" y="5034"/>
                    </a:lnTo>
                    <a:cubicBezTo>
                      <a:pt x="100" y="5015"/>
                      <a:pt x="115" y="5000"/>
                      <a:pt x="133" y="5000"/>
                    </a:cubicBezTo>
                    <a:cubicBezTo>
                      <a:pt x="152" y="5000"/>
                      <a:pt x="167" y="5015"/>
                      <a:pt x="167" y="5034"/>
                    </a:cubicBezTo>
                    <a:close/>
                    <a:moveTo>
                      <a:pt x="167" y="5767"/>
                    </a:moveTo>
                    <a:lnTo>
                      <a:pt x="167" y="5767"/>
                    </a:lnTo>
                    <a:cubicBezTo>
                      <a:pt x="167" y="5786"/>
                      <a:pt x="152" y="5801"/>
                      <a:pt x="133" y="5801"/>
                    </a:cubicBezTo>
                    <a:cubicBezTo>
                      <a:pt x="115" y="5801"/>
                      <a:pt x="100" y="5786"/>
                      <a:pt x="100" y="5767"/>
                    </a:cubicBezTo>
                    <a:lnTo>
                      <a:pt x="100" y="5767"/>
                    </a:lnTo>
                    <a:cubicBezTo>
                      <a:pt x="100" y="5749"/>
                      <a:pt x="115" y="5734"/>
                      <a:pt x="133" y="5734"/>
                    </a:cubicBezTo>
                    <a:cubicBezTo>
                      <a:pt x="152" y="5734"/>
                      <a:pt x="167" y="5749"/>
                      <a:pt x="167" y="5767"/>
                    </a:cubicBezTo>
                    <a:close/>
                    <a:moveTo>
                      <a:pt x="167" y="6034"/>
                    </a:moveTo>
                    <a:lnTo>
                      <a:pt x="167" y="6501"/>
                    </a:lnTo>
                    <a:cubicBezTo>
                      <a:pt x="167" y="6519"/>
                      <a:pt x="152" y="6534"/>
                      <a:pt x="133" y="6534"/>
                    </a:cubicBezTo>
                    <a:cubicBezTo>
                      <a:pt x="115" y="6534"/>
                      <a:pt x="100" y="6519"/>
                      <a:pt x="100" y="6501"/>
                    </a:cubicBezTo>
                    <a:lnTo>
                      <a:pt x="100" y="6034"/>
                    </a:lnTo>
                    <a:cubicBezTo>
                      <a:pt x="100" y="6015"/>
                      <a:pt x="115" y="6001"/>
                      <a:pt x="133" y="6001"/>
                    </a:cubicBezTo>
                    <a:cubicBezTo>
                      <a:pt x="152" y="6001"/>
                      <a:pt x="167" y="6015"/>
                      <a:pt x="167" y="6034"/>
                    </a:cubicBezTo>
                    <a:close/>
                    <a:moveTo>
                      <a:pt x="167" y="6767"/>
                    </a:moveTo>
                    <a:lnTo>
                      <a:pt x="167" y="6767"/>
                    </a:lnTo>
                    <a:cubicBezTo>
                      <a:pt x="167" y="6786"/>
                      <a:pt x="152" y="6801"/>
                      <a:pt x="133" y="6801"/>
                    </a:cubicBezTo>
                    <a:cubicBezTo>
                      <a:pt x="115" y="6801"/>
                      <a:pt x="100" y="6786"/>
                      <a:pt x="100" y="6767"/>
                    </a:cubicBezTo>
                    <a:lnTo>
                      <a:pt x="100" y="6767"/>
                    </a:lnTo>
                    <a:cubicBezTo>
                      <a:pt x="100" y="6749"/>
                      <a:pt x="115" y="6734"/>
                      <a:pt x="133" y="6734"/>
                    </a:cubicBezTo>
                    <a:cubicBezTo>
                      <a:pt x="152" y="6734"/>
                      <a:pt x="167" y="6749"/>
                      <a:pt x="167" y="6767"/>
                    </a:cubicBezTo>
                    <a:close/>
                    <a:moveTo>
                      <a:pt x="167" y="7034"/>
                    </a:moveTo>
                    <a:lnTo>
                      <a:pt x="167" y="7501"/>
                    </a:lnTo>
                    <a:cubicBezTo>
                      <a:pt x="167" y="7519"/>
                      <a:pt x="152" y="7534"/>
                      <a:pt x="133" y="7534"/>
                    </a:cubicBezTo>
                    <a:cubicBezTo>
                      <a:pt x="115" y="7534"/>
                      <a:pt x="100" y="7519"/>
                      <a:pt x="100" y="7501"/>
                    </a:cubicBezTo>
                    <a:lnTo>
                      <a:pt x="100" y="7034"/>
                    </a:lnTo>
                    <a:cubicBezTo>
                      <a:pt x="100" y="7016"/>
                      <a:pt x="115" y="7001"/>
                      <a:pt x="133" y="7001"/>
                    </a:cubicBezTo>
                    <a:cubicBezTo>
                      <a:pt x="152" y="7001"/>
                      <a:pt x="167" y="7016"/>
                      <a:pt x="167" y="7034"/>
                    </a:cubicBezTo>
                    <a:close/>
                    <a:moveTo>
                      <a:pt x="167" y="7767"/>
                    </a:moveTo>
                    <a:lnTo>
                      <a:pt x="167" y="7767"/>
                    </a:lnTo>
                    <a:cubicBezTo>
                      <a:pt x="167" y="7786"/>
                      <a:pt x="152" y="7801"/>
                      <a:pt x="133" y="7801"/>
                    </a:cubicBezTo>
                    <a:cubicBezTo>
                      <a:pt x="115" y="7801"/>
                      <a:pt x="100" y="7786"/>
                      <a:pt x="100" y="7767"/>
                    </a:cubicBezTo>
                    <a:lnTo>
                      <a:pt x="100" y="7767"/>
                    </a:lnTo>
                    <a:cubicBezTo>
                      <a:pt x="100" y="7749"/>
                      <a:pt x="115" y="7734"/>
                      <a:pt x="133" y="7734"/>
                    </a:cubicBezTo>
                    <a:cubicBezTo>
                      <a:pt x="152" y="7734"/>
                      <a:pt x="167" y="7749"/>
                      <a:pt x="167" y="7767"/>
                    </a:cubicBezTo>
                    <a:close/>
                    <a:moveTo>
                      <a:pt x="167" y="8034"/>
                    </a:moveTo>
                    <a:lnTo>
                      <a:pt x="167" y="8501"/>
                    </a:lnTo>
                    <a:cubicBezTo>
                      <a:pt x="167" y="8519"/>
                      <a:pt x="152" y="8534"/>
                      <a:pt x="133" y="8534"/>
                    </a:cubicBezTo>
                    <a:cubicBezTo>
                      <a:pt x="115" y="8534"/>
                      <a:pt x="100" y="8519"/>
                      <a:pt x="100" y="8501"/>
                    </a:cubicBezTo>
                    <a:lnTo>
                      <a:pt x="100" y="8034"/>
                    </a:lnTo>
                    <a:cubicBezTo>
                      <a:pt x="100" y="8016"/>
                      <a:pt x="115" y="8001"/>
                      <a:pt x="133" y="8001"/>
                    </a:cubicBezTo>
                    <a:cubicBezTo>
                      <a:pt x="152" y="8001"/>
                      <a:pt x="167" y="8016"/>
                      <a:pt x="167" y="8034"/>
                    </a:cubicBezTo>
                    <a:close/>
                    <a:moveTo>
                      <a:pt x="167" y="8767"/>
                    </a:moveTo>
                    <a:lnTo>
                      <a:pt x="167" y="8767"/>
                    </a:lnTo>
                    <a:cubicBezTo>
                      <a:pt x="167" y="8786"/>
                      <a:pt x="152" y="8801"/>
                      <a:pt x="133" y="8801"/>
                    </a:cubicBezTo>
                    <a:cubicBezTo>
                      <a:pt x="115" y="8801"/>
                      <a:pt x="100" y="8786"/>
                      <a:pt x="100" y="8767"/>
                    </a:cubicBezTo>
                    <a:lnTo>
                      <a:pt x="100" y="8767"/>
                    </a:lnTo>
                    <a:cubicBezTo>
                      <a:pt x="100" y="8749"/>
                      <a:pt x="115" y="8734"/>
                      <a:pt x="133" y="8734"/>
                    </a:cubicBezTo>
                    <a:cubicBezTo>
                      <a:pt x="152" y="8734"/>
                      <a:pt x="167" y="8749"/>
                      <a:pt x="167" y="8767"/>
                    </a:cubicBezTo>
                    <a:close/>
                    <a:moveTo>
                      <a:pt x="167" y="9034"/>
                    </a:moveTo>
                    <a:lnTo>
                      <a:pt x="167" y="9501"/>
                    </a:lnTo>
                    <a:cubicBezTo>
                      <a:pt x="167" y="9519"/>
                      <a:pt x="152" y="9534"/>
                      <a:pt x="133" y="9534"/>
                    </a:cubicBezTo>
                    <a:cubicBezTo>
                      <a:pt x="115" y="9534"/>
                      <a:pt x="100" y="9519"/>
                      <a:pt x="100" y="9501"/>
                    </a:cubicBezTo>
                    <a:lnTo>
                      <a:pt x="100" y="9034"/>
                    </a:lnTo>
                    <a:cubicBezTo>
                      <a:pt x="100" y="9016"/>
                      <a:pt x="115" y="9001"/>
                      <a:pt x="133" y="9001"/>
                    </a:cubicBezTo>
                    <a:cubicBezTo>
                      <a:pt x="152" y="9001"/>
                      <a:pt x="167" y="9016"/>
                      <a:pt x="167" y="9034"/>
                    </a:cubicBezTo>
                    <a:close/>
                    <a:moveTo>
                      <a:pt x="167" y="9767"/>
                    </a:moveTo>
                    <a:lnTo>
                      <a:pt x="167" y="9767"/>
                    </a:lnTo>
                    <a:cubicBezTo>
                      <a:pt x="167" y="9786"/>
                      <a:pt x="152" y="9801"/>
                      <a:pt x="133" y="9801"/>
                    </a:cubicBezTo>
                    <a:cubicBezTo>
                      <a:pt x="115" y="9801"/>
                      <a:pt x="100" y="9786"/>
                      <a:pt x="100" y="9767"/>
                    </a:cubicBezTo>
                    <a:lnTo>
                      <a:pt x="100" y="9767"/>
                    </a:lnTo>
                    <a:cubicBezTo>
                      <a:pt x="100" y="9749"/>
                      <a:pt x="115" y="9734"/>
                      <a:pt x="133" y="9734"/>
                    </a:cubicBezTo>
                    <a:cubicBezTo>
                      <a:pt x="152" y="9734"/>
                      <a:pt x="167" y="9749"/>
                      <a:pt x="167" y="9767"/>
                    </a:cubicBezTo>
                    <a:close/>
                    <a:moveTo>
                      <a:pt x="167" y="10034"/>
                    </a:moveTo>
                    <a:lnTo>
                      <a:pt x="167" y="10501"/>
                    </a:lnTo>
                    <a:cubicBezTo>
                      <a:pt x="167" y="10519"/>
                      <a:pt x="152" y="10534"/>
                      <a:pt x="133" y="10534"/>
                    </a:cubicBezTo>
                    <a:cubicBezTo>
                      <a:pt x="115" y="10534"/>
                      <a:pt x="100" y="10519"/>
                      <a:pt x="100" y="10501"/>
                    </a:cubicBezTo>
                    <a:lnTo>
                      <a:pt x="100" y="10034"/>
                    </a:lnTo>
                    <a:cubicBezTo>
                      <a:pt x="100" y="10016"/>
                      <a:pt x="115" y="10001"/>
                      <a:pt x="133" y="10001"/>
                    </a:cubicBezTo>
                    <a:cubicBezTo>
                      <a:pt x="152" y="10001"/>
                      <a:pt x="167" y="10016"/>
                      <a:pt x="167" y="10034"/>
                    </a:cubicBezTo>
                    <a:close/>
                    <a:moveTo>
                      <a:pt x="167" y="10767"/>
                    </a:moveTo>
                    <a:lnTo>
                      <a:pt x="167" y="10768"/>
                    </a:lnTo>
                    <a:cubicBezTo>
                      <a:pt x="167" y="10786"/>
                      <a:pt x="152" y="10801"/>
                      <a:pt x="133" y="10801"/>
                    </a:cubicBezTo>
                    <a:cubicBezTo>
                      <a:pt x="115" y="10801"/>
                      <a:pt x="100" y="10786"/>
                      <a:pt x="100" y="10768"/>
                    </a:cubicBezTo>
                    <a:lnTo>
                      <a:pt x="100" y="10767"/>
                    </a:lnTo>
                    <a:cubicBezTo>
                      <a:pt x="100" y="10749"/>
                      <a:pt x="115" y="10734"/>
                      <a:pt x="133" y="10734"/>
                    </a:cubicBezTo>
                    <a:cubicBezTo>
                      <a:pt x="152" y="10734"/>
                      <a:pt x="167" y="10749"/>
                      <a:pt x="167" y="10767"/>
                    </a:cubicBezTo>
                    <a:close/>
                    <a:moveTo>
                      <a:pt x="167" y="11034"/>
                    </a:moveTo>
                    <a:lnTo>
                      <a:pt x="167" y="11501"/>
                    </a:lnTo>
                    <a:cubicBezTo>
                      <a:pt x="167" y="11519"/>
                      <a:pt x="152" y="11534"/>
                      <a:pt x="133" y="11534"/>
                    </a:cubicBezTo>
                    <a:cubicBezTo>
                      <a:pt x="115" y="11534"/>
                      <a:pt x="100" y="11519"/>
                      <a:pt x="100" y="11501"/>
                    </a:cubicBezTo>
                    <a:lnTo>
                      <a:pt x="100" y="11034"/>
                    </a:lnTo>
                    <a:cubicBezTo>
                      <a:pt x="100" y="11016"/>
                      <a:pt x="115" y="11001"/>
                      <a:pt x="133" y="11001"/>
                    </a:cubicBezTo>
                    <a:cubicBezTo>
                      <a:pt x="152" y="11001"/>
                      <a:pt x="167" y="11016"/>
                      <a:pt x="167" y="11034"/>
                    </a:cubicBezTo>
                    <a:close/>
                    <a:moveTo>
                      <a:pt x="167" y="11768"/>
                    </a:moveTo>
                    <a:lnTo>
                      <a:pt x="167" y="11768"/>
                    </a:lnTo>
                    <a:cubicBezTo>
                      <a:pt x="167" y="11786"/>
                      <a:pt x="152" y="11801"/>
                      <a:pt x="133" y="11801"/>
                    </a:cubicBezTo>
                    <a:cubicBezTo>
                      <a:pt x="115" y="11801"/>
                      <a:pt x="100" y="11786"/>
                      <a:pt x="100" y="11768"/>
                    </a:cubicBezTo>
                    <a:lnTo>
                      <a:pt x="100" y="11768"/>
                    </a:lnTo>
                    <a:cubicBezTo>
                      <a:pt x="100" y="11749"/>
                      <a:pt x="115" y="11734"/>
                      <a:pt x="133" y="11734"/>
                    </a:cubicBezTo>
                    <a:cubicBezTo>
                      <a:pt x="152" y="11734"/>
                      <a:pt x="167" y="11749"/>
                      <a:pt x="167" y="11768"/>
                    </a:cubicBezTo>
                    <a:close/>
                    <a:moveTo>
                      <a:pt x="167" y="12034"/>
                    </a:moveTo>
                    <a:lnTo>
                      <a:pt x="167" y="12501"/>
                    </a:lnTo>
                    <a:cubicBezTo>
                      <a:pt x="167" y="12519"/>
                      <a:pt x="152" y="12534"/>
                      <a:pt x="133" y="12534"/>
                    </a:cubicBezTo>
                    <a:cubicBezTo>
                      <a:pt x="115" y="12534"/>
                      <a:pt x="100" y="12519"/>
                      <a:pt x="100" y="12501"/>
                    </a:cubicBezTo>
                    <a:lnTo>
                      <a:pt x="100" y="12034"/>
                    </a:lnTo>
                    <a:cubicBezTo>
                      <a:pt x="100" y="12016"/>
                      <a:pt x="115" y="12001"/>
                      <a:pt x="133" y="12001"/>
                    </a:cubicBezTo>
                    <a:cubicBezTo>
                      <a:pt x="152" y="12001"/>
                      <a:pt x="167" y="12016"/>
                      <a:pt x="167" y="12034"/>
                    </a:cubicBezTo>
                    <a:close/>
                    <a:moveTo>
                      <a:pt x="167" y="12768"/>
                    </a:moveTo>
                    <a:lnTo>
                      <a:pt x="167" y="12768"/>
                    </a:lnTo>
                    <a:cubicBezTo>
                      <a:pt x="167" y="12786"/>
                      <a:pt x="152" y="12801"/>
                      <a:pt x="133" y="12801"/>
                    </a:cubicBezTo>
                    <a:cubicBezTo>
                      <a:pt x="115" y="12801"/>
                      <a:pt x="100" y="12786"/>
                      <a:pt x="100" y="12768"/>
                    </a:cubicBezTo>
                    <a:lnTo>
                      <a:pt x="100" y="12768"/>
                    </a:lnTo>
                    <a:cubicBezTo>
                      <a:pt x="100" y="12749"/>
                      <a:pt x="115" y="12734"/>
                      <a:pt x="133" y="12734"/>
                    </a:cubicBezTo>
                    <a:cubicBezTo>
                      <a:pt x="152" y="12734"/>
                      <a:pt x="167" y="12749"/>
                      <a:pt x="167" y="12768"/>
                    </a:cubicBezTo>
                    <a:close/>
                    <a:moveTo>
                      <a:pt x="167" y="13034"/>
                    </a:moveTo>
                    <a:lnTo>
                      <a:pt x="167" y="13501"/>
                    </a:lnTo>
                    <a:cubicBezTo>
                      <a:pt x="167" y="13519"/>
                      <a:pt x="152" y="13534"/>
                      <a:pt x="133" y="13534"/>
                    </a:cubicBezTo>
                    <a:cubicBezTo>
                      <a:pt x="115" y="13534"/>
                      <a:pt x="100" y="13519"/>
                      <a:pt x="100" y="13501"/>
                    </a:cubicBezTo>
                    <a:lnTo>
                      <a:pt x="100" y="13034"/>
                    </a:lnTo>
                    <a:cubicBezTo>
                      <a:pt x="100" y="13016"/>
                      <a:pt x="115" y="13001"/>
                      <a:pt x="133" y="13001"/>
                    </a:cubicBezTo>
                    <a:cubicBezTo>
                      <a:pt x="152" y="13001"/>
                      <a:pt x="167" y="13016"/>
                      <a:pt x="167" y="13034"/>
                    </a:cubicBezTo>
                    <a:close/>
                    <a:moveTo>
                      <a:pt x="167" y="13768"/>
                    </a:moveTo>
                    <a:lnTo>
                      <a:pt x="167" y="13768"/>
                    </a:lnTo>
                    <a:cubicBezTo>
                      <a:pt x="167" y="13786"/>
                      <a:pt x="152" y="13801"/>
                      <a:pt x="133" y="13801"/>
                    </a:cubicBezTo>
                    <a:cubicBezTo>
                      <a:pt x="115" y="13801"/>
                      <a:pt x="100" y="13786"/>
                      <a:pt x="100" y="13768"/>
                    </a:cubicBezTo>
                    <a:lnTo>
                      <a:pt x="100" y="13768"/>
                    </a:lnTo>
                    <a:cubicBezTo>
                      <a:pt x="100" y="13749"/>
                      <a:pt x="115" y="13734"/>
                      <a:pt x="133" y="13734"/>
                    </a:cubicBezTo>
                    <a:cubicBezTo>
                      <a:pt x="152" y="13734"/>
                      <a:pt x="167" y="13749"/>
                      <a:pt x="167" y="13768"/>
                    </a:cubicBezTo>
                    <a:close/>
                    <a:moveTo>
                      <a:pt x="167" y="14034"/>
                    </a:moveTo>
                    <a:lnTo>
                      <a:pt x="167" y="14501"/>
                    </a:lnTo>
                    <a:cubicBezTo>
                      <a:pt x="167" y="14519"/>
                      <a:pt x="152" y="14534"/>
                      <a:pt x="133" y="14534"/>
                    </a:cubicBezTo>
                    <a:cubicBezTo>
                      <a:pt x="115" y="14534"/>
                      <a:pt x="100" y="14519"/>
                      <a:pt x="100" y="14501"/>
                    </a:cubicBezTo>
                    <a:lnTo>
                      <a:pt x="100" y="14034"/>
                    </a:lnTo>
                    <a:cubicBezTo>
                      <a:pt x="100" y="14016"/>
                      <a:pt x="115" y="14001"/>
                      <a:pt x="133" y="14001"/>
                    </a:cubicBezTo>
                    <a:cubicBezTo>
                      <a:pt x="152" y="14001"/>
                      <a:pt x="167" y="14016"/>
                      <a:pt x="167" y="14034"/>
                    </a:cubicBezTo>
                    <a:close/>
                    <a:moveTo>
                      <a:pt x="167" y="14768"/>
                    </a:moveTo>
                    <a:lnTo>
                      <a:pt x="167" y="14768"/>
                    </a:lnTo>
                    <a:cubicBezTo>
                      <a:pt x="167" y="14786"/>
                      <a:pt x="152" y="14801"/>
                      <a:pt x="133" y="14801"/>
                    </a:cubicBezTo>
                    <a:cubicBezTo>
                      <a:pt x="115" y="14801"/>
                      <a:pt x="100" y="14786"/>
                      <a:pt x="100" y="14768"/>
                    </a:cubicBezTo>
                    <a:lnTo>
                      <a:pt x="100" y="14768"/>
                    </a:lnTo>
                    <a:cubicBezTo>
                      <a:pt x="100" y="14749"/>
                      <a:pt x="115" y="14734"/>
                      <a:pt x="133" y="14734"/>
                    </a:cubicBezTo>
                    <a:cubicBezTo>
                      <a:pt x="152" y="14734"/>
                      <a:pt x="167" y="14749"/>
                      <a:pt x="167" y="14768"/>
                    </a:cubicBezTo>
                    <a:close/>
                    <a:moveTo>
                      <a:pt x="167" y="15034"/>
                    </a:moveTo>
                    <a:lnTo>
                      <a:pt x="167" y="15501"/>
                    </a:lnTo>
                    <a:cubicBezTo>
                      <a:pt x="167" y="15520"/>
                      <a:pt x="152" y="15534"/>
                      <a:pt x="133" y="15534"/>
                    </a:cubicBezTo>
                    <a:cubicBezTo>
                      <a:pt x="115" y="15534"/>
                      <a:pt x="100" y="15520"/>
                      <a:pt x="100" y="15501"/>
                    </a:cubicBezTo>
                    <a:lnTo>
                      <a:pt x="100" y="15034"/>
                    </a:lnTo>
                    <a:cubicBezTo>
                      <a:pt x="100" y="15016"/>
                      <a:pt x="115" y="15001"/>
                      <a:pt x="133" y="15001"/>
                    </a:cubicBezTo>
                    <a:cubicBezTo>
                      <a:pt x="152" y="15001"/>
                      <a:pt x="167" y="15016"/>
                      <a:pt x="167" y="15034"/>
                    </a:cubicBezTo>
                    <a:close/>
                    <a:moveTo>
                      <a:pt x="167" y="15768"/>
                    </a:moveTo>
                    <a:lnTo>
                      <a:pt x="167" y="15768"/>
                    </a:lnTo>
                    <a:cubicBezTo>
                      <a:pt x="167" y="15786"/>
                      <a:pt x="152" y="15801"/>
                      <a:pt x="133" y="15801"/>
                    </a:cubicBezTo>
                    <a:cubicBezTo>
                      <a:pt x="115" y="15801"/>
                      <a:pt x="100" y="15786"/>
                      <a:pt x="100" y="15768"/>
                    </a:cubicBezTo>
                    <a:lnTo>
                      <a:pt x="100" y="15768"/>
                    </a:lnTo>
                    <a:cubicBezTo>
                      <a:pt x="100" y="15749"/>
                      <a:pt x="115" y="15734"/>
                      <a:pt x="133" y="15734"/>
                    </a:cubicBezTo>
                    <a:cubicBezTo>
                      <a:pt x="152" y="15734"/>
                      <a:pt x="167" y="15749"/>
                      <a:pt x="167" y="15768"/>
                    </a:cubicBezTo>
                    <a:close/>
                    <a:moveTo>
                      <a:pt x="167" y="16035"/>
                    </a:moveTo>
                    <a:lnTo>
                      <a:pt x="167" y="16501"/>
                    </a:lnTo>
                    <a:cubicBezTo>
                      <a:pt x="167" y="16520"/>
                      <a:pt x="152" y="16535"/>
                      <a:pt x="133" y="16535"/>
                    </a:cubicBezTo>
                    <a:cubicBezTo>
                      <a:pt x="115" y="16535"/>
                      <a:pt x="100" y="16520"/>
                      <a:pt x="100" y="16501"/>
                    </a:cubicBezTo>
                    <a:lnTo>
                      <a:pt x="100" y="16035"/>
                    </a:lnTo>
                    <a:cubicBezTo>
                      <a:pt x="100" y="16016"/>
                      <a:pt x="115" y="16001"/>
                      <a:pt x="133" y="16001"/>
                    </a:cubicBezTo>
                    <a:cubicBezTo>
                      <a:pt x="152" y="16001"/>
                      <a:pt x="167" y="16016"/>
                      <a:pt x="167" y="16035"/>
                    </a:cubicBezTo>
                    <a:close/>
                    <a:moveTo>
                      <a:pt x="167" y="16768"/>
                    </a:moveTo>
                    <a:lnTo>
                      <a:pt x="167" y="16768"/>
                    </a:lnTo>
                    <a:cubicBezTo>
                      <a:pt x="167" y="16786"/>
                      <a:pt x="152" y="16801"/>
                      <a:pt x="133" y="16801"/>
                    </a:cubicBezTo>
                    <a:cubicBezTo>
                      <a:pt x="115" y="16801"/>
                      <a:pt x="100" y="16786"/>
                      <a:pt x="100" y="16768"/>
                    </a:cubicBezTo>
                    <a:lnTo>
                      <a:pt x="100" y="16768"/>
                    </a:lnTo>
                    <a:cubicBezTo>
                      <a:pt x="100" y="16749"/>
                      <a:pt x="115" y="16735"/>
                      <a:pt x="133" y="16735"/>
                    </a:cubicBezTo>
                    <a:cubicBezTo>
                      <a:pt x="152" y="16735"/>
                      <a:pt x="167" y="16749"/>
                      <a:pt x="167" y="16768"/>
                    </a:cubicBezTo>
                    <a:close/>
                    <a:moveTo>
                      <a:pt x="167" y="17035"/>
                    </a:moveTo>
                    <a:lnTo>
                      <a:pt x="167" y="17501"/>
                    </a:lnTo>
                    <a:cubicBezTo>
                      <a:pt x="167" y="17520"/>
                      <a:pt x="152" y="17535"/>
                      <a:pt x="133" y="17535"/>
                    </a:cubicBezTo>
                    <a:cubicBezTo>
                      <a:pt x="115" y="17535"/>
                      <a:pt x="100" y="17520"/>
                      <a:pt x="100" y="17501"/>
                    </a:cubicBezTo>
                    <a:lnTo>
                      <a:pt x="100" y="17035"/>
                    </a:lnTo>
                    <a:cubicBezTo>
                      <a:pt x="100" y="17016"/>
                      <a:pt x="115" y="17001"/>
                      <a:pt x="133" y="17001"/>
                    </a:cubicBezTo>
                    <a:cubicBezTo>
                      <a:pt x="152" y="17001"/>
                      <a:pt x="167" y="17016"/>
                      <a:pt x="167" y="17035"/>
                    </a:cubicBezTo>
                    <a:close/>
                    <a:moveTo>
                      <a:pt x="133" y="17517"/>
                    </a:moveTo>
                    <a:lnTo>
                      <a:pt x="267" y="17383"/>
                    </a:lnTo>
                    <a:lnTo>
                      <a:pt x="133" y="17783"/>
                    </a:lnTo>
                    <a:lnTo>
                      <a:pt x="0" y="17383"/>
                    </a:lnTo>
                    <a:lnTo>
                      <a:pt x="133" y="17517"/>
                    </a:lnTo>
                    <a:close/>
                  </a:path>
                </a:pathLst>
              </a:custGeom>
              <a:solidFill>
                <a:srgbClr val="000000"/>
              </a:solidFill>
              <a:ln w="1588" cap="flat">
                <a:solidFill>
                  <a:srgbClr val="000000"/>
                </a:solidFill>
                <a:prstDash val="solid"/>
                <a:bevel/>
                <a:headEnd/>
                <a:tailEnd/>
              </a:ln>
            </p:spPr>
            <p:txBody>
              <a:bodyPr/>
              <a:lstStyle/>
              <a:p>
                <a:endParaRPr lang="pt-PT"/>
              </a:p>
            </p:txBody>
          </p:sp>
          <p:grpSp>
            <p:nvGrpSpPr>
              <p:cNvPr id="443" name="Group 331"/>
              <p:cNvGrpSpPr>
                <a:grpSpLocks/>
              </p:cNvGrpSpPr>
              <p:nvPr/>
            </p:nvGrpSpPr>
            <p:grpSpPr bwMode="auto">
              <a:xfrm>
                <a:off x="6596" y="11943"/>
                <a:ext cx="74" cy="669"/>
                <a:chOff x="6596" y="11943"/>
                <a:chExt cx="74" cy="669"/>
              </a:xfrm>
            </p:grpSpPr>
            <p:sp>
              <p:nvSpPr>
                <p:cNvPr id="597" name="Rectangle 332"/>
                <p:cNvSpPr>
                  <a:spLocks noChangeArrowheads="1"/>
                </p:cNvSpPr>
                <p:nvPr/>
              </p:nvSpPr>
              <p:spPr bwMode="auto">
                <a:xfrm>
                  <a:off x="6596" y="11943"/>
                  <a:ext cx="74" cy="669"/>
                </a:xfrm>
                <a:prstGeom prst="rect">
                  <a:avLst/>
                </a:prstGeom>
                <a:solidFill>
                  <a:srgbClr val="FFFFFF"/>
                </a:solidFill>
                <a:ln w="9525">
                  <a:noFill/>
                  <a:miter lim="800000"/>
                  <a:headEnd/>
                  <a:tailEnd/>
                </a:ln>
              </p:spPr>
              <p:txBody>
                <a:bodyPr/>
                <a:lstStyle/>
                <a:p>
                  <a:endParaRPr lang="pt-PT"/>
                </a:p>
              </p:txBody>
            </p:sp>
            <p:sp>
              <p:nvSpPr>
                <p:cNvPr id="598" name="Rectangle 333"/>
                <p:cNvSpPr>
                  <a:spLocks noChangeArrowheads="1"/>
                </p:cNvSpPr>
                <p:nvPr/>
              </p:nvSpPr>
              <p:spPr bwMode="auto">
                <a:xfrm>
                  <a:off x="6596" y="11943"/>
                  <a:ext cx="74" cy="669"/>
                </a:xfrm>
                <a:prstGeom prst="rect">
                  <a:avLst/>
                </a:prstGeom>
                <a:noFill/>
                <a:ln w="12700" cap="rnd">
                  <a:solidFill>
                    <a:srgbClr val="000000"/>
                  </a:solidFill>
                  <a:miter lim="800000"/>
                  <a:headEnd/>
                  <a:tailEnd/>
                </a:ln>
              </p:spPr>
              <p:txBody>
                <a:bodyPr/>
                <a:lstStyle/>
                <a:p>
                  <a:endParaRPr lang="pt-PT"/>
                </a:p>
              </p:txBody>
            </p:sp>
          </p:grpSp>
          <p:sp>
            <p:nvSpPr>
              <p:cNvPr id="444" name="Line 334"/>
              <p:cNvSpPr>
                <a:spLocks noChangeShapeType="1"/>
              </p:cNvSpPr>
              <p:nvPr/>
            </p:nvSpPr>
            <p:spPr bwMode="auto">
              <a:xfrm>
                <a:off x="6637" y="12948"/>
                <a:ext cx="1" cy="1706"/>
              </a:xfrm>
              <a:prstGeom prst="line">
                <a:avLst/>
              </a:prstGeom>
              <a:noFill/>
              <a:ln w="12700" cap="rnd">
                <a:solidFill>
                  <a:srgbClr val="000000"/>
                </a:solidFill>
                <a:round/>
                <a:headEnd/>
                <a:tailEnd/>
              </a:ln>
            </p:spPr>
            <p:txBody>
              <a:bodyPr/>
              <a:lstStyle/>
              <a:p>
                <a:endParaRPr lang="pt-PT"/>
              </a:p>
            </p:txBody>
          </p:sp>
          <p:grpSp>
            <p:nvGrpSpPr>
              <p:cNvPr id="445" name="Group 335"/>
              <p:cNvGrpSpPr>
                <a:grpSpLocks/>
              </p:cNvGrpSpPr>
              <p:nvPr/>
            </p:nvGrpSpPr>
            <p:grpSpPr bwMode="auto">
              <a:xfrm>
                <a:off x="4642" y="11282"/>
                <a:ext cx="807" cy="2616"/>
                <a:chOff x="4642" y="11282"/>
                <a:chExt cx="807" cy="2616"/>
              </a:xfrm>
            </p:grpSpPr>
            <p:sp>
              <p:nvSpPr>
                <p:cNvPr id="595" name="Rectangle 336"/>
                <p:cNvSpPr>
                  <a:spLocks noChangeArrowheads="1"/>
                </p:cNvSpPr>
                <p:nvPr/>
              </p:nvSpPr>
              <p:spPr bwMode="auto">
                <a:xfrm>
                  <a:off x="4642" y="11282"/>
                  <a:ext cx="807" cy="2616"/>
                </a:xfrm>
                <a:prstGeom prst="rect">
                  <a:avLst/>
                </a:prstGeom>
                <a:solidFill>
                  <a:srgbClr val="FFFFFF"/>
                </a:solidFill>
                <a:ln w="9525">
                  <a:noFill/>
                  <a:miter lim="800000"/>
                  <a:headEnd/>
                  <a:tailEnd/>
                </a:ln>
              </p:spPr>
              <p:txBody>
                <a:bodyPr/>
                <a:lstStyle/>
                <a:p>
                  <a:endParaRPr lang="pt-PT"/>
                </a:p>
              </p:txBody>
            </p:sp>
            <p:sp>
              <p:nvSpPr>
                <p:cNvPr id="596" name="Rectangle 337"/>
                <p:cNvSpPr>
                  <a:spLocks noChangeArrowheads="1"/>
                </p:cNvSpPr>
                <p:nvPr/>
              </p:nvSpPr>
              <p:spPr bwMode="auto">
                <a:xfrm>
                  <a:off x="4642" y="11282"/>
                  <a:ext cx="807" cy="2616"/>
                </a:xfrm>
                <a:prstGeom prst="rect">
                  <a:avLst/>
                </a:prstGeom>
                <a:noFill/>
                <a:ln w="12700" cap="rnd">
                  <a:solidFill>
                    <a:srgbClr val="000000"/>
                  </a:solidFill>
                  <a:miter lim="800000"/>
                  <a:headEnd/>
                  <a:tailEnd/>
                </a:ln>
              </p:spPr>
              <p:txBody>
                <a:bodyPr/>
                <a:lstStyle/>
                <a:p>
                  <a:endParaRPr lang="pt-PT"/>
                </a:p>
              </p:txBody>
            </p:sp>
          </p:grpSp>
          <p:grpSp>
            <p:nvGrpSpPr>
              <p:cNvPr id="446" name="Group 338"/>
              <p:cNvGrpSpPr>
                <a:grpSpLocks/>
              </p:cNvGrpSpPr>
              <p:nvPr/>
            </p:nvGrpSpPr>
            <p:grpSpPr bwMode="auto">
              <a:xfrm>
                <a:off x="4656" y="13944"/>
                <a:ext cx="789" cy="317"/>
                <a:chOff x="4656" y="13944"/>
                <a:chExt cx="789" cy="317"/>
              </a:xfrm>
            </p:grpSpPr>
            <p:sp>
              <p:nvSpPr>
                <p:cNvPr id="593" name="Freeform 339"/>
                <p:cNvSpPr>
                  <a:spLocks/>
                </p:cNvSpPr>
                <p:nvPr/>
              </p:nvSpPr>
              <p:spPr bwMode="auto">
                <a:xfrm>
                  <a:off x="4656" y="13944"/>
                  <a:ext cx="789" cy="317"/>
                </a:xfrm>
                <a:custGeom>
                  <a:avLst/>
                  <a:gdLst/>
                  <a:ahLst/>
                  <a:cxnLst>
                    <a:cxn ang="0">
                      <a:pos x="394" y="317"/>
                    </a:cxn>
                    <a:cxn ang="0">
                      <a:pos x="789" y="0"/>
                    </a:cxn>
                    <a:cxn ang="0">
                      <a:pos x="0" y="0"/>
                    </a:cxn>
                    <a:cxn ang="0">
                      <a:pos x="394" y="317"/>
                    </a:cxn>
                  </a:cxnLst>
                  <a:rect l="0" t="0" r="r" b="b"/>
                  <a:pathLst>
                    <a:path w="789" h="317">
                      <a:moveTo>
                        <a:pt x="394" y="317"/>
                      </a:moveTo>
                      <a:lnTo>
                        <a:pt x="789" y="0"/>
                      </a:lnTo>
                      <a:lnTo>
                        <a:pt x="0" y="0"/>
                      </a:lnTo>
                      <a:lnTo>
                        <a:pt x="394" y="317"/>
                      </a:lnTo>
                      <a:close/>
                    </a:path>
                  </a:pathLst>
                </a:custGeom>
                <a:solidFill>
                  <a:srgbClr val="FFFFFF"/>
                </a:solidFill>
                <a:ln w="9525">
                  <a:noFill/>
                  <a:round/>
                  <a:headEnd/>
                  <a:tailEnd/>
                </a:ln>
              </p:spPr>
              <p:txBody>
                <a:bodyPr/>
                <a:lstStyle/>
                <a:p>
                  <a:endParaRPr lang="pt-PT"/>
                </a:p>
              </p:txBody>
            </p:sp>
            <p:sp>
              <p:nvSpPr>
                <p:cNvPr id="594" name="Freeform 340"/>
                <p:cNvSpPr>
                  <a:spLocks/>
                </p:cNvSpPr>
                <p:nvPr/>
              </p:nvSpPr>
              <p:spPr bwMode="auto">
                <a:xfrm>
                  <a:off x="4656" y="13944"/>
                  <a:ext cx="789" cy="317"/>
                </a:xfrm>
                <a:custGeom>
                  <a:avLst/>
                  <a:gdLst/>
                  <a:ahLst/>
                  <a:cxnLst>
                    <a:cxn ang="0">
                      <a:pos x="394" y="317"/>
                    </a:cxn>
                    <a:cxn ang="0">
                      <a:pos x="789" y="0"/>
                    </a:cxn>
                    <a:cxn ang="0">
                      <a:pos x="0" y="0"/>
                    </a:cxn>
                    <a:cxn ang="0">
                      <a:pos x="394" y="317"/>
                    </a:cxn>
                  </a:cxnLst>
                  <a:rect l="0" t="0" r="r" b="b"/>
                  <a:pathLst>
                    <a:path w="789" h="317">
                      <a:moveTo>
                        <a:pt x="394" y="317"/>
                      </a:moveTo>
                      <a:lnTo>
                        <a:pt x="789" y="0"/>
                      </a:lnTo>
                      <a:lnTo>
                        <a:pt x="0" y="0"/>
                      </a:lnTo>
                      <a:lnTo>
                        <a:pt x="394" y="317"/>
                      </a:lnTo>
                      <a:close/>
                    </a:path>
                  </a:pathLst>
                </a:custGeom>
                <a:noFill/>
                <a:ln w="12700" cap="rnd">
                  <a:solidFill>
                    <a:srgbClr val="000000"/>
                  </a:solidFill>
                  <a:prstDash val="solid"/>
                  <a:round/>
                  <a:headEnd/>
                  <a:tailEnd/>
                </a:ln>
              </p:spPr>
              <p:txBody>
                <a:bodyPr/>
                <a:lstStyle/>
                <a:p>
                  <a:endParaRPr lang="pt-PT"/>
                </a:p>
              </p:txBody>
            </p:sp>
          </p:grpSp>
          <p:grpSp>
            <p:nvGrpSpPr>
              <p:cNvPr id="447" name="Group 341"/>
              <p:cNvGrpSpPr>
                <a:grpSpLocks/>
              </p:cNvGrpSpPr>
              <p:nvPr/>
            </p:nvGrpSpPr>
            <p:grpSpPr bwMode="auto">
              <a:xfrm>
                <a:off x="5008" y="14143"/>
                <a:ext cx="79" cy="197"/>
                <a:chOff x="5008" y="14143"/>
                <a:chExt cx="79" cy="197"/>
              </a:xfrm>
            </p:grpSpPr>
            <p:sp>
              <p:nvSpPr>
                <p:cNvPr id="591" name="Rectangle 342"/>
                <p:cNvSpPr>
                  <a:spLocks noChangeArrowheads="1"/>
                </p:cNvSpPr>
                <p:nvPr/>
              </p:nvSpPr>
              <p:spPr bwMode="auto">
                <a:xfrm>
                  <a:off x="5008" y="14143"/>
                  <a:ext cx="79" cy="197"/>
                </a:xfrm>
                <a:prstGeom prst="rect">
                  <a:avLst/>
                </a:prstGeom>
                <a:solidFill>
                  <a:srgbClr val="FFFFFF"/>
                </a:solidFill>
                <a:ln w="9525">
                  <a:noFill/>
                  <a:miter lim="800000"/>
                  <a:headEnd/>
                  <a:tailEnd/>
                </a:ln>
              </p:spPr>
              <p:txBody>
                <a:bodyPr/>
                <a:lstStyle/>
                <a:p>
                  <a:endParaRPr lang="pt-PT"/>
                </a:p>
              </p:txBody>
            </p:sp>
            <p:sp>
              <p:nvSpPr>
                <p:cNvPr id="592" name="Rectangle 343"/>
                <p:cNvSpPr>
                  <a:spLocks noChangeArrowheads="1"/>
                </p:cNvSpPr>
                <p:nvPr/>
              </p:nvSpPr>
              <p:spPr bwMode="auto">
                <a:xfrm>
                  <a:off x="5008" y="14143"/>
                  <a:ext cx="79" cy="197"/>
                </a:xfrm>
                <a:prstGeom prst="rect">
                  <a:avLst/>
                </a:prstGeom>
                <a:noFill/>
                <a:ln w="12700" cap="rnd">
                  <a:solidFill>
                    <a:srgbClr val="000000"/>
                  </a:solidFill>
                  <a:miter lim="800000"/>
                  <a:headEnd/>
                  <a:tailEnd/>
                </a:ln>
              </p:spPr>
              <p:txBody>
                <a:bodyPr/>
                <a:lstStyle/>
                <a:p>
                  <a:endParaRPr lang="pt-PT"/>
                </a:p>
              </p:txBody>
            </p:sp>
          </p:grpSp>
          <p:sp>
            <p:nvSpPr>
              <p:cNvPr id="448" name="Freeform 344"/>
              <p:cNvSpPr>
                <a:spLocks/>
              </p:cNvSpPr>
              <p:nvPr/>
            </p:nvSpPr>
            <p:spPr bwMode="auto">
              <a:xfrm>
                <a:off x="4907" y="14061"/>
                <a:ext cx="291" cy="218"/>
              </a:xfrm>
              <a:custGeom>
                <a:avLst/>
                <a:gdLst/>
                <a:ahLst/>
                <a:cxnLst>
                  <a:cxn ang="0">
                    <a:pos x="145" y="218"/>
                  </a:cxn>
                  <a:cxn ang="0">
                    <a:pos x="291" y="0"/>
                  </a:cxn>
                  <a:cxn ang="0">
                    <a:pos x="0" y="0"/>
                  </a:cxn>
                  <a:cxn ang="0">
                    <a:pos x="145" y="218"/>
                  </a:cxn>
                </a:cxnLst>
                <a:rect l="0" t="0" r="r" b="b"/>
                <a:pathLst>
                  <a:path w="291" h="218">
                    <a:moveTo>
                      <a:pt x="145" y="218"/>
                    </a:moveTo>
                    <a:lnTo>
                      <a:pt x="291" y="0"/>
                    </a:lnTo>
                    <a:lnTo>
                      <a:pt x="0" y="0"/>
                    </a:lnTo>
                    <a:lnTo>
                      <a:pt x="145" y="218"/>
                    </a:lnTo>
                    <a:close/>
                  </a:path>
                </a:pathLst>
              </a:custGeom>
              <a:solidFill>
                <a:srgbClr val="FFFFFF"/>
              </a:solidFill>
              <a:ln w="9525">
                <a:noFill/>
                <a:round/>
                <a:headEnd/>
                <a:tailEnd/>
              </a:ln>
            </p:spPr>
            <p:txBody>
              <a:bodyPr/>
              <a:lstStyle/>
              <a:p>
                <a:endParaRPr lang="pt-PT"/>
              </a:p>
            </p:txBody>
          </p:sp>
          <p:grpSp>
            <p:nvGrpSpPr>
              <p:cNvPr id="449" name="Group 345"/>
              <p:cNvGrpSpPr>
                <a:grpSpLocks/>
              </p:cNvGrpSpPr>
              <p:nvPr/>
            </p:nvGrpSpPr>
            <p:grpSpPr bwMode="auto">
              <a:xfrm>
                <a:off x="4656" y="13944"/>
                <a:ext cx="789" cy="317"/>
                <a:chOff x="4656" y="13944"/>
                <a:chExt cx="789" cy="317"/>
              </a:xfrm>
            </p:grpSpPr>
            <p:sp>
              <p:nvSpPr>
                <p:cNvPr id="589" name="Freeform 346"/>
                <p:cNvSpPr>
                  <a:spLocks/>
                </p:cNvSpPr>
                <p:nvPr/>
              </p:nvSpPr>
              <p:spPr bwMode="auto">
                <a:xfrm>
                  <a:off x="4656" y="13944"/>
                  <a:ext cx="789" cy="317"/>
                </a:xfrm>
                <a:custGeom>
                  <a:avLst/>
                  <a:gdLst/>
                  <a:ahLst/>
                  <a:cxnLst>
                    <a:cxn ang="0">
                      <a:pos x="394" y="317"/>
                    </a:cxn>
                    <a:cxn ang="0">
                      <a:pos x="789" y="0"/>
                    </a:cxn>
                    <a:cxn ang="0">
                      <a:pos x="0" y="0"/>
                    </a:cxn>
                    <a:cxn ang="0">
                      <a:pos x="394" y="317"/>
                    </a:cxn>
                  </a:cxnLst>
                  <a:rect l="0" t="0" r="r" b="b"/>
                  <a:pathLst>
                    <a:path w="789" h="317">
                      <a:moveTo>
                        <a:pt x="394" y="317"/>
                      </a:moveTo>
                      <a:lnTo>
                        <a:pt x="789" y="0"/>
                      </a:lnTo>
                      <a:lnTo>
                        <a:pt x="0" y="0"/>
                      </a:lnTo>
                      <a:lnTo>
                        <a:pt x="394" y="317"/>
                      </a:lnTo>
                      <a:close/>
                    </a:path>
                  </a:pathLst>
                </a:custGeom>
                <a:solidFill>
                  <a:srgbClr val="FFFFFF"/>
                </a:solidFill>
                <a:ln w="9525">
                  <a:noFill/>
                  <a:round/>
                  <a:headEnd/>
                  <a:tailEnd/>
                </a:ln>
              </p:spPr>
              <p:txBody>
                <a:bodyPr/>
                <a:lstStyle/>
                <a:p>
                  <a:endParaRPr lang="pt-PT"/>
                </a:p>
              </p:txBody>
            </p:sp>
            <p:sp>
              <p:nvSpPr>
                <p:cNvPr id="590" name="Freeform 347"/>
                <p:cNvSpPr>
                  <a:spLocks/>
                </p:cNvSpPr>
                <p:nvPr/>
              </p:nvSpPr>
              <p:spPr bwMode="auto">
                <a:xfrm>
                  <a:off x="4656" y="13944"/>
                  <a:ext cx="789" cy="317"/>
                </a:xfrm>
                <a:custGeom>
                  <a:avLst/>
                  <a:gdLst/>
                  <a:ahLst/>
                  <a:cxnLst>
                    <a:cxn ang="0">
                      <a:pos x="394" y="317"/>
                    </a:cxn>
                    <a:cxn ang="0">
                      <a:pos x="789" y="0"/>
                    </a:cxn>
                    <a:cxn ang="0">
                      <a:pos x="0" y="0"/>
                    </a:cxn>
                    <a:cxn ang="0">
                      <a:pos x="394" y="317"/>
                    </a:cxn>
                  </a:cxnLst>
                  <a:rect l="0" t="0" r="r" b="b"/>
                  <a:pathLst>
                    <a:path w="789" h="317">
                      <a:moveTo>
                        <a:pt x="394" y="317"/>
                      </a:moveTo>
                      <a:lnTo>
                        <a:pt x="789" y="0"/>
                      </a:lnTo>
                      <a:lnTo>
                        <a:pt x="0" y="0"/>
                      </a:lnTo>
                      <a:lnTo>
                        <a:pt x="394" y="317"/>
                      </a:lnTo>
                      <a:close/>
                    </a:path>
                  </a:pathLst>
                </a:custGeom>
                <a:noFill/>
                <a:ln w="12700" cap="rnd">
                  <a:solidFill>
                    <a:srgbClr val="000000"/>
                  </a:solidFill>
                  <a:prstDash val="solid"/>
                  <a:round/>
                  <a:headEnd/>
                  <a:tailEnd/>
                </a:ln>
              </p:spPr>
              <p:txBody>
                <a:bodyPr/>
                <a:lstStyle/>
                <a:p>
                  <a:endParaRPr lang="pt-PT"/>
                </a:p>
              </p:txBody>
            </p:sp>
          </p:grpSp>
          <p:grpSp>
            <p:nvGrpSpPr>
              <p:cNvPr id="450" name="Group 348"/>
              <p:cNvGrpSpPr>
                <a:grpSpLocks/>
              </p:cNvGrpSpPr>
              <p:nvPr/>
            </p:nvGrpSpPr>
            <p:grpSpPr bwMode="auto">
              <a:xfrm>
                <a:off x="5008" y="14143"/>
                <a:ext cx="79" cy="197"/>
                <a:chOff x="5008" y="14143"/>
                <a:chExt cx="79" cy="197"/>
              </a:xfrm>
            </p:grpSpPr>
            <p:sp>
              <p:nvSpPr>
                <p:cNvPr id="587" name="Rectangle 349"/>
                <p:cNvSpPr>
                  <a:spLocks noChangeArrowheads="1"/>
                </p:cNvSpPr>
                <p:nvPr/>
              </p:nvSpPr>
              <p:spPr bwMode="auto">
                <a:xfrm>
                  <a:off x="5008" y="14143"/>
                  <a:ext cx="79" cy="197"/>
                </a:xfrm>
                <a:prstGeom prst="rect">
                  <a:avLst/>
                </a:prstGeom>
                <a:solidFill>
                  <a:srgbClr val="FFFFFF"/>
                </a:solidFill>
                <a:ln w="9525">
                  <a:noFill/>
                  <a:miter lim="800000"/>
                  <a:headEnd/>
                  <a:tailEnd/>
                </a:ln>
              </p:spPr>
              <p:txBody>
                <a:bodyPr/>
                <a:lstStyle/>
                <a:p>
                  <a:endParaRPr lang="pt-PT"/>
                </a:p>
              </p:txBody>
            </p:sp>
            <p:sp>
              <p:nvSpPr>
                <p:cNvPr id="588" name="Rectangle 350"/>
                <p:cNvSpPr>
                  <a:spLocks noChangeArrowheads="1"/>
                </p:cNvSpPr>
                <p:nvPr/>
              </p:nvSpPr>
              <p:spPr bwMode="auto">
                <a:xfrm>
                  <a:off x="5008" y="14143"/>
                  <a:ext cx="79" cy="197"/>
                </a:xfrm>
                <a:prstGeom prst="rect">
                  <a:avLst/>
                </a:prstGeom>
                <a:noFill/>
                <a:ln w="12700" cap="rnd">
                  <a:solidFill>
                    <a:srgbClr val="000000"/>
                  </a:solidFill>
                  <a:miter lim="800000"/>
                  <a:headEnd/>
                  <a:tailEnd/>
                </a:ln>
              </p:spPr>
              <p:txBody>
                <a:bodyPr/>
                <a:lstStyle/>
                <a:p>
                  <a:endParaRPr lang="pt-PT"/>
                </a:p>
              </p:txBody>
            </p:sp>
          </p:grpSp>
          <p:sp>
            <p:nvSpPr>
              <p:cNvPr id="451" name="Freeform 351"/>
              <p:cNvSpPr>
                <a:spLocks/>
              </p:cNvSpPr>
              <p:nvPr/>
            </p:nvSpPr>
            <p:spPr bwMode="auto">
              <a:xfrm>
                <a:off x="4907" y="14061"/>
                <a:ext cx="291" cy="218"/>
              </a:xfrm>
              <a:custGeom>
                <a:avLst/>
                <a:gdLst/>
                <a:ahLst/>
                <a:cxnLst>
                  <a:cxn ang="0">
                    <a:pos x="145" y="218"/>
                  </a:cxn>
                  <a:cxn ang="0">
                    <a:pos x="291" y="0"/>
                  </a:cxn>
                  <a:cxn ang="0">
                    <a:pos x="0" y="0"/>
                  </a:cxn>
                  <a:cxn ang="0">
                    <a:pos x="145" y="218"/>
                  </a:cxn>
                </a:cxnLst>
                <a:rect l="0" t="0" r="r" b="b"/>
                <a:pathLst>
                  <a:path w="291" h="218">
                    <a:moveTo>
                      <a:pt x="145" y="218"/>
                    </a:moveTo>
                    <a:lnTo>
                      <a:pt x="291" y="0"/>
                    </a:lnTo>
                    <a:lnTo>
                      <a:pt x="0" y="0"/>
                    </a:lnTo>
                    <a:lnTo>
                      <a:pt x="145" y="218"/>
                    </a:lnTo>
                    <a:close/>
                  </a:path>
                </a:pathLst>
              </a:custGeom>
              <a:solidFill>
                <a:srgbClr val="FFFFFF"/>
              </a:solidFill>
              <a:ln w="9525">
                <a:noFill/>
                <a:round/>
                <a:headEnd/>
                <a:tailEnd/>
              </a:ln>
            </p:spPr>
            <p:txBody>
              <a:bodyPr/>
              <a:lstStyle/>
              <a:p>
                <a:endParaRPr lang="pt-PT"/>
              </a:p>
            </p:txBody>
          </p:sp>
          <p:sp>
            <p:nvSpPr>
              <p:cNvPr id="452" name="Line 352"/>
              <p:cNvSpPr>
                <a:spLocks noChangeShapeType="1"/>
              </p:cNvSpPr>
              <p:nvPr/>
            </p:nvSpPr>
            <p:spPr bwMode="auto">
              <a:xfrm>
                <a:off x="4598" y="11282"/>
                <a:ext cx="1" cy="2617"/>
              </a:xfrm>
              <a:prstGeom prst="line">
                <a:avLst/>
              </a:prstGeom>
              <a:noFill/>
              <a:ln w="12700" cap="rnd">
                <a:solidFill>
                  <a:srgbClr val="000000"/>
                </a:solidFill>
                <a:round/>
                <a:headEnd/>
                <a:tailEnd/>
              </a:ln>
            </p:spPr>
            <p:txBody>
              <a:bodyPr/>
              <a:lstStyle/>
              <a:p>
                <a:endParaRPr lang="pt-PT"/>
              </a:p>
            </p:txBody>
          </p:sp>
          <p:sp>
            <p:nvSpPr>
              <p:cNvPr id="453" name="Line 353"/>
              <p:cNvSpPr>
                <a:spLocks noChangeShapeType="1"/>
              </p:cNvSpPr>
              <p:nvPr/>
            </p:nvSpPr>
            <p:spPr bwMode="auto">
              <a:xfrm>
                <a:off x="5449" y="12382"/>
                <a:ext cx="31" cy="2"/>
              </a:xfrm>
              <a:prstGeom prst="line">
                <a:avLst/>
              </a:prstGeom>
              <a:noFill/>
              <a:ln w="38100">
                <a:solidFill>
                  <a:srgbClr val="FFFFFF"/>
                </a:solidFill>
                <a:round/>
                <a:headEnd/>
                <a:tailEnd/>
              </a:ln>
            </p:spPr>
            <p:txBody>
              <a:bodyPr/>
              <a:lstStyle/>
              <a:p>
                <a:endParaRPr lang="pt-PT"/>
              </a:p>
            </p:txBody>
          </p:sp>
          <p:sp>
            <p:nvSpPr>
              <p:cNvPr id="454" name="Line 354"/>
              <p:cNvSpPr>
                <a:spLocks noChangeShapeType="1"/>
              </p:cNvSpPr>
              <p:nvPr/>
            </p:nvSpPr>
            <p:spPr bwMode="auto">
              <a:xfrm>
                <a:off x="4600" y="12378"/>
                <a:ext cx="31" cy="2"/>
              </a:xfrm>
              <a:prstGeom prst="line">
                <a:avLst/>
              </a:prstGeom>
              <a:noFill/>
              <a:ln w="38100">
                <a:solidFill>
                  <a:srgbClr val="FFFFFF"/>
                </a:solidFill>
                <a:round/>
                <a:headEnd/>
                <a:tailEnd/>
              </a:ln>
            </p:spPr>
            <p:txBody>
              <a:bodyPr/>
              <a:lstStyle/>
              <a:p>
                <a:endParaRPr lang="pt-PT"/>
              </a:p>
            </p:txBody>
          </p:sp>
          <p:sp>
            <p:nvSpPr>
              <p:cNvPr id="455" name="Line 355"/>
              <p:cNvSpPr>
                <a:spLocks noChangeShapeType="1"/>
              </p:cNvSpPr>
              <p:nvPr/>
            </p:nvSpPr>
            <p:spPr bwMode="auto">
              <a:xfrm flipH="1">
                <a:off x="5254" y="12729"/>
                <a:ext cx="31" cy="77"/>
              </a:xfrm>
              <a:prstGeom prst="line">
                <a:avLst/>
              </a:prstGeom>
              <a:noFill/>
              <a:ln w="25400">
                <a:solidFill>
                  <a:srgbClr val="FFFFFF"/>
                </a:solidFill>
                <a:round/>
                <a:headEnd/>
                <a:tailEnd/>
              </a:ln>
            </p:spPr>
            <p:txBody>
              <a:bodyPr/>
              <a:lstStyle/>
              <a:p>
                <a:endParaRPr lang="pt-PT"/>
              </a:p>
            </p:txBody>
          </p:sp>
          <p:sp>
            <p:nvSpPr>
              <p:cNvPr id="456" name="Line 356"/>
              <p:cNvSpPr>
                <a:spLocks noChangeShapeType="1"/>
              </p:cNvSpPr>
              <p:nvPr/>
            </p:nvSpPr>
            <p:spPr bwMode="auto">
              <a:xfrm flipH="1" flipV="1">
                <a:off x="4810" y="12735"/>
                <a:ext cx="20" cy="71"/>
              </a:xfrm>
              <a:prstGeom prst="line">
                <a:avLst/>
              </a:prstGeom>
              <a:noFill/>
              <a:ln w="38100">
                <a:solidFill>
                  <a:srgbClr val="FFFFFF"/>
                </a:solidFill>
                <a:round/>
                <a:headEnd/>
                <a:tailEnd/>
              </a:ln>
            </p:spPr>
            <p:txBody>
              <a:bodyPr/>
              <a:lstStyle/>
              <a:p>
                <a:endParaRPr lang="pt-PT"/>
              </a:p>
            </p:txBody>
          </p:sp>
          <p:grpSp>
            <p:nvGrpSpPr>
              <p:cNvPr id="457" name="Group 357"/>
              <p:cNvGrpSpPr>
                <a:grpSpLocks/>
              </p:cNvGrpSpPr>
              <p:nvPr/>
            </p:nvGrpSpPr>
            <p:grpSpPr bwMode="auto">
              <a:xfrm>
                <a:off x="5004" y="11124"/>
                <a:ext cx="96" cy="161"/>
                <a:chOff x="5004" y="11124"/>
                <a:chExt cx="96" cy="161"/>
              </a:xfrm>
            </p:grpSpPr>
            <p:sp>
              <p:nvSpPr>
                <p:cNvPr id="585" name="Rectangle 358"/>
                <p:cNvSpPr>
                  <a:spLocks noChangeArrowheads="1"/>
                </p:cNvSpPr>
                <p:nvPr/>
              </p:nvSpPr>
              <p:spPr bwMode="auto">
                <a:xfrm>
                  <a:off x="5004" y="11124"/>
                  <a:ext cx="96" cy="161"/>
                </a:xfrm>
                <a:prstGeom prst="rect">
                  <a:avLst/>
                </a:prstGeom>
                <a:solidFill>
                  <a:srgbClr val="FFFFFF"/>
                </a:solidFill>
                <a:ln w="9525">
                  <a:noFill/>
                  <a:miter lim="800000"/>
                  <a:headEnd/>
                  <a:tailEnd/>
                </a:ln>
              </p:spPr>
              <p:txBody>
                <a:bodyPr/>
                <a:lstStyle/>
                <a:p>
                  <a:endParaRPr lang="pt-PT"/>
                </a:p>
              </p:txBody>
            </p:sp>
            <p:sp>
              <p:nvSpPr>
                <p:cNvPr id="586" name="Rectangle 359"/>
                <p:cNvSpPr>
                  <a:spLocks noChangeArrowheads="1"/>
                </p:cNvSpPr>
                <p:nvPr/>
              </p:nvSpPr>
              <p:spPr bwMode="auto">
                <a:xfrm>
                  <a:off x="5004" y="11124"/>
                  <a:ext cx="96" cy="161"/>
                </a:xfrm>
                <a:prstGeom prst="rect">
                  <a:avLst/>
                </a:prstGeom>
                <a:noFill/>
                <a:ln w="12700" cap="rnd">
                  <a:solidFill>
                    <a:srgbClr val="000000"/>
                  </a:solidFill>
                  <a:miter lim="800000"/>
                  <a:headEnd/>
                  <a:tailEnd/>
                </a:ln>
              </p:spPr>
              <p:txBody>
                <a:bodyPr/>
                <a:lstStyle/>
                <a:p>
                  <a:endParaRPr lang="pt-PT"/>
                </a:p>
              </p:txBody>
            </p:sp>
          </p:grpSp>
          <p:grpSp>
            <p:nvGrpSpPr>
              <p:cNvPr id="458" name="Group 360"/>
              <p:cNvGrpSpPr>
                <a:grpSpLocks/>
              </p:cNvGrpSpPr>
              <p:nvPr/>
            </p:nvGrpSpPr>
            <p:grpSpPr bwMode="auto">
              <a:xfrm>
                <a:off x="4517" y="11232"/>
                <a:ext cx="1055" cy="53"/>
                <a:chOff x="4517" y="11232"/>
                <a:chExt cx="1055" cy="53"/>
              </a:xfrm>
            </p:grpSpPr>
            <p:sp>
              <p:nvSpPr>
                <p:cNvPr id="583" name="Rectangle 361"/>
                <p:cNvSpPr>
                  <a:spLocks noChangeArrowheads="1"/>
                </p:cNvSpPr>
                <p:nvPr/>
              </p:nvSpPr>
              <p:spPr bwMode="auto">
                <a:xfrm>
                  <a:off x="4517" y="11232"/>
                  <a:ext cx="1055" cy="53"/>
                </a:xfrm>
                <a:prstGeom prst="rect">
                  <a:avLst/>
                </a:prstGeom>
                <a:solidFill>
                  <a:srgbClr val="99CCFF"/>
                </a:solidFill>
                <a:ln w="9525">
                  <a:noFill/>
                  <a:miter lim="800000"/>
                  <a:headEnd/>
                  <a:tailEnd/>
                </a:ln>
              </p:spPr>
              <p:txBody>
                <a:bodyPr/>
                <a:lstStyle/>
                <a:p>
                  <a:endParaRPr lang="pt-PT"/>
                </a:p>
              </p:txBody>
            </p:sp>
            <p:sp>
              <p:nvSpPr>
                <p:cNvPr id="584" name="Rectangle 362"/>
                <p:cNvSpPr>
                  <a:spLocks noChangeArrowheads="1"/>
                </p:cNvSpPr>
                <p:nvPr/>
              </p:nvSpPr>
              <p:spPr bwMode="auto">
                <a:xfrm>
                  <a:off x="4517" y="11232"/>
                  <a:ext cx="1055" cy="53"/>
                </a:xfrm>
                <a:prstGeom prst="rect">
                  <a:avLst/>
                </a:prstGeom>
                <a:noFill/>
                <a:ln w="12700" cap="rnd">
                  <a:solidFill>
                    <a:srgbClr val="003366"/>
                  </a:solidFill>
                  <a:miter lim="800000"/>
                  <a:headEnd/>
                  <a:tailEnd/>
                </a:ln>
              </p:spPr>
              <p:txBody>
                <a:bodyPr/>
                <a:lstStyle/>
                <a:p>
                  <a:endParaRPr lang="pt-PT"/>
                </a:p>
              </p:txBody>
            </p:sp>
          </p:grpSp>
          <p:grpSp>
            <p:nvGrpSpPr>
              <p:cNvPr id="459" name="Group 363"/>
              <p:cNvGrpSpPr>
                <a:grpSpLocks/>
              </p:cNvGrpSpPr>
              <p:nvPr/>
            </p:nvGrpSpPr>
            <p:grpSpPr bwMode="auto">
              <a:xfrm>
                <a:off x="5004" y="11070"/>
                <a:ext cx="96" cy="54"/>
                <a:chOff x="5004" y="11070"/>
                <a:chExt cx="96" cy="54"/>
              </a:xfrm>
            </p:grpSpPr>
            <p:sp>
              <p:nvSpPr>
                <p:cNvPr id="581" name="Rectangle 364"/>
                <p:cNvSpPr>
                  <a:spLocks noChangeArrowheads="1"/>
                </p:cNvSpPr>
                <p:nvPr/>
              </p:nvSpPr>
              <p:spPr bwMode="auto">
                <a:xfrm>
                  <a:off x="5004" y="11070"/>
                  <a:ext cx="96" cy="54"/>
                </a:xfrm>
                <a:prstGeom prst="rect">
                  <a:avLst/>
                </a:prstGeom>
                <a:solidFill>
                  <a:srgbClr val="99CCFF"/>
                </a:solidFill>
                <a:ln w="9525">
                  <a:noFill/>
                  <a:miter lim="800000"/>
                  <a:headEnd/>
                  <a:tailEnd/>
                </a:ln>
              </p:spPr>
              <p:txBody>
                <a:bodyPr/>
                <a:lstStyle/>
                <a:p>
                  <a:endParaRPr lang="pt-PT"/>
                </a:p>
              </p:txBody>
            </p:sp>
            <p:sp>
              <p:nvSpPr>
                <p:cNvPr id="582" name="Rectangle 365"/>
                <p:cNvSpPr>
                  <a:spLocks noChangeArrowheads="1"/>
                </p:cNvSpPr>
                <p:nvPr/>
              </p:nvSpPr>
              <p:spPr bwMode="auto">
                <a:xfrm>
                  <a:off x="5004" y="11070"/>
                  <a:ext cx="96" cy="54"/>
                </a:xfrm>
                <a:prstGeom prst="rect">
                  <a:avLst/>
                </a:prstGeom>
                <a:noFill/>
                <a:ln w="12700" cap="rnd">
                  <a:solidFill>
                    <a:srgbClr val="003366"/>
                  </a:solidFill>
                  <a:miter lim="800000"/>
                  <a:headEnd/>
                  <a:tailEnd/>
                </a:ln>
              </p:spPr>
              <p:txBody>
                <a:bodyPr/>
                <a:lstStyle/>
                <a:p>
                  <a:endParaRPr lang="pt-PT"/>
                </a:p>
              </p:txBody>
            </p:sp>
          </p:grpSp>
          <p:sp>
            <p:nvSpPr>
              <p:cNvPr id="460" name="Line 366"/>
              <p:cNvSpPr>
                <a:spLocks noChangeShapeType="1"/>
              </p:cNvSpPr>
              <p:nvPr/>
            </p:nvSpPr>
            <p:spPr bwMode="auto">
              <a:xfrm flipV="1">
                <a:off x="5052" y="10786"/>
                <a:ext cx="1" cy="276"/>
              </a:xfrm>
              <a:prstGeom prst="line">
                <a:avLst/>
              </a:prstGeom>
              <a:noFill/>
              <a:ln w="12700" cap="rnd">
                <a:solidFill>
                  <a:srgbClr val="000000"/>
                </a:solidFill>
                <a:round/>
                <a:headEnd/>
                <a:tailEnd/>
              </a:ln>
            </p:spPr>
            <p:txBody>
              <a:bodyPr/>
              <a:lstStyle/>
              <a:p>
                <a:endParaRPr lang="pt-PT"/>
              </a:p>
            </p:txBody>
          </p:sp>
          <p:sp>
            <p:nvSpPr>
              <p:cNvPr id="461" name="Freeform 367"/>
              <p:cNvSpPr>
                <a:spLocks noEditPoints="1"/>
              </p:cNvSpPr>
              <p:nvPr/>
            </p:nvSpPr>
            <p:spPr bwMode="auto">
              <a:xfrm>
                <a:off x="5015" y="14341"/>
                <a:ext cx="65" cy="319"/>
              </a:xfrm>
              <a:custGeom>
                <a:avLst/>
                <a:gdLst/>
                <a:ahLst/>
                <a:cxnLst>
                  <a:cxn ang="0">
                    <a:pos x="166" y="1933"/>
                  </a:cxn>
                  <a:cxn ang="0">
                    <a:pos x="166" y="333"/>
                  </a:cxn>
                  <a:cxn ang="0">
                    <a:pos x="200" y="300"/>
                  </a:cxn>
                  <a:cxn ang="0">
                    <a:pos x="233" y="333"/>
                  </a:cxn>
                  <a:cxn ang="0">
                    <a:pos x="233" y="1933"/>
                  </a:cxn>
                  <a:cxn ang="0">
                    <a:pos x="200" y="1967"/>
                  </a:cxn>
                  <a:cxn ang="0">
                    <a:pos x="166" y="1933"/>
                  </a:cxn>
                  <a:cxn ang="0">
                    <a:pos x="0" y="400"/>
                  </a:cxn>
                  <a:cxn ang="0">
                    <a:pos x="200" y="0"/>
                  </a:cxn>
                  <a:cxn ang="0">
                    <a:pos x="400" y="400"/>
                  </a:cxn>
                  <a:cxn ang="0">
                    <a:pos x="0" y="400"/>
                  </a:cxn>
                </a:cxnLst>
                <a:rect l="0" t="0" r="r" b="b"/>
                <a:pathLst>
                  <a:path w="400" h="1967">
                    <a:moveTo>
                      <a:pt x="166" y="1933"/>
                    </a:moveTo>
                    <a:lnTo>
                      <a:pt x="166" y="333"/>
                    </a:lnTo>
                    <a:cubicBezTo>
                      <a:pt x="166" y="315"/>
                      <a:pt x="181" y="300"/>
                      <a:pt x="200" y="300"/>
                    </a:cubicBezTo>
                    <a:cubicBezTo>
                      <a:pt x="218" y="300"/>
                      <a:pt x="233" y="315"/>
                      <a:pt x="233" y="333"/>
                    </a:cubicBezTo>
                    <a:lnTo>
                      <a:pt x="233" y="1933"/>
                    </a:lnTo>
                    <a:cubicBezTo>
                      <a:pt x="233" y="1952"/>
                      <a:pt x="218" y="1967"/>
                      <a:pt x="200" y="1967"/>
                    </a:cubicBezTo>
                    <a:cubicBezTo>
                      <a:pt x="181" y="1967"/>
                      <a:pt x="166" y="1952"/>
                      <a:pt x="166" y="1933"/>
                    </a:cubicBezTo>
                    <a:close/>
                    <a:moveTo>
                      <a:pt x="0" y="400"/>
                    </a:moveTo>
                    <a:lnTo>
                      <a:pt x="200" y="0"/>
                    </a:lnTo>
                    <a:lnTo>
                      <a:pt x="400" y="400"/>
                    </a:lnTo>
                    <a:lnTo>
                      <a:pt x="0" y="400"/>
                    </a:lnTo>
                    <a:close/>
                  </a:path>
                </a:pathLst>
              </a:custGeom>
              <a:solidFill>
                <a:srgbClr val="000000"/>
              </a:solidFill>
              <a:ln w="1588" cap="flat">
                <a:solidFill>
                  <a:srgbClr val="000000"/>
                </a:solidFill>
                <a:prstDash val="solid"/>
                <a:bevel/>
                <a:headEnd/>
                <a:tailEnd/>
              </a:ln>
            </p:spPr>
            <p:txBody>
              <a:bodyPr/>
              <a:lstStyle/>
              <a:p>
                <a:endParaRPr lang="pt-PT"/>
              </a:p>
            </p:txBody>
          </p:sp>
          <p:sp>
            <p:nvSpPr>
              <p:cNvPr id="462" name="Freeform 368"/>
              <p:cNvSpPr>
                <a:spLocks noEditPoints="1"/>
              </p:cNvSpPr>
              <p:nvPr/>
            </p:nvSpPr>
            <p:spPr bwMode="auto">
              <a:xfrm>
                <a:off x="4514" y="14629"/>
                <a:ext cx="534" cy="64"/>
              </a:xfrm>
              <a:custGeom>
                <a:avLst/>
                <a:gdLst/>
                <a:ahLst/>
                <a:cxnLst>
                  <a:cxn ang="0">
                    <a:pos x="2958" y="233"/>
                  </a:cxn>
                  <a:cxn ang="0">
                    <a:pos x="33" y="233"/>
                  </a:cxn>
                  <a:cxn ang="0">
                    <a:pos x="0" y="200"/>
                  </a:cxn>
                  <a:cxn ang="0">
                    <a:pos x="33" y="167"/>
                  </a:cxn>
                  <a:cxn ang="0">
                    <a:pos x="2958" y="167"/>
                  </a:cxn>
                  <a:cxn ang="0">
                    <a:pos x="2992" y="200"/>
                  </a:cxn>
                  <a:cxn ang="0">
                    <a:pos x="2958" y="233"/>
                  </a:cxn>
                  <a:cxn ang="0">
                    <a:pos x="2892" y="0"/>
                  </a:cxn>
                  <a:cxn ang="0">
                    <a:pos x="3292" y="200"/>
                  </a:cxn>
                  <a:cxn ang="0">
                    <a:pos x="2892" y="400"/>
                  </a:cxn>
                  <a:cxn ang="0">
                    <a:pos x="2892" y="0"/>
                  </a:cxn>
                </a:cxnLst>
                <a:rect l="0" t="0" r="r" b="b"/>
                <a:pathLst>
                  <a:path w="3292" h="400">
                    <a:moveTo>
                      <a:pt x="2958" y="233"/>
                    </a:moveTo>
                    <a:lnTo>
                      <a:pt x="33" y="233"/>
                    </a:lnTo>
                    <a:cubicBezTo>
                      <a:pt x="15" y="233"/>
                      <a:pt x="0" y="219"/>
                      <a:pt x="0" y="200"/>
                    </a:cubicBezTo>
                    <a:cubicBezTo>
                      <a:pt x="0" y="182"/>
                      <a:pt x="15" y="167"/>
                      <a:pt x="33" y="167"/>
                    </a:cubicBezTo>
                    <a:lnTo>
                      <a:pt x="2958" y="167"/>
                    </a:lnTo>
                    <a:cubicBezTo>
                      <a:pt x="2977" y="167"/>
                      <a:pt x="2992" y="182"/>
                      <a:pt x="2992" y="200"/>
                    </a:cubicBezTo>
                    <a:cubicBezTo>
                      <a:pt x="2992" y="219"/>
                      <a:pt x="2977" y="233"/>
                      <a:pt x="2958" y="233"/>
                    </a:cubicBezTo>
                    <a:close/>
                    <a:moveTo>
                      <a:pt x="2892" y="0"/>
                    </a:moveTo>
                    <a:lnTo>
                      <a:pt x="3292" y="200"/>
                    </a:lnTo>
                    <a:lnTo>
                      <a:pt x="2892" y="400"/>
                    </a:lnTo>
                    <a:lnTo>
                      <a:pt x="2892" y="0"/>
                    </a:lnTo>
                    <a:close/>
                  </a:path>
                </a:pathLst>
              </a:custGeom>
              <a:solidFill>
                <a:srgbClr val="000000"/>
              </a:solidFill>
              <a:ln w="1588" cap="flat">
                <a:solidFill>
                  <a:srgbClr val="000000"/>
                </a:solidFill>
                <a:prstDash val="solid"/>
                <a:bevel/>
                <a:headEnd/>
                <a:tailEnd/>
              </a:ln>
            </p:spPr>
            <p:txBody>
              <a:bodyPr/>
              <a:lstStyle/>
              <a:p>
                <a:endParaRPr lang="pt-PT"/>
              </a:p>
            </p:txBody>
          </p:sp>
          <p:grpSp>
            <p:nvGrpSpPr>
              <p:cNvPr id="463" name="Group 369"/>
              <p:cNvGrpSpPr>
                <a:grpSpLocks/>
              </p:cNvGrpSpPr>
              <p:nvPr/>
            </p:nvGrpSpPr>
            <p:grpSpPr bwMode="auto">
              <a:xfrm>
                <a:off x="4746" y="14606"/>
                <a:ext cx="95" cy="99"/>
                <a:chOff x="4746" y="14606"/>
                <a:chExt cx="95" cy="99"/>
              </a:xfrm>
            </p:grpSpPr>
            <p:sp>
              <p:nvSpPr>
                <p:cNvPr id="579" name="Freeform 370"/>
                <p:cNvSpPr>
                  <a:spLocks/>
                </p:cNvSpPr>
                <p:nvPr/>
              </p:nvSpPr>
              <p:spPr bwMode="auto">
                <a:xfrm>
                  <a:off x="4746" y="14606"/>
                  <a:ext cx="95" cy="99"/>
                </a:xfrm>
                <a:custGeom>
                  <a:avLst/>
                  <a:gdLst/>
                  <a:ahLst/>
                  <a:cxnLst>
                    <a:cxn ang="0">
                      <a:pos x="95" y="50"/>
                    </a:cxn>
                    <a:cxn ang="0">
                      <a:pos x="0" y="99"/>
                    </a:cxn>
                    <a:cxn ang="0">
                      <a:pos x="0" y="0"/>
                    </a:cxn>
                    <a:cxn ang="0">
                      <a:pos x="95" y="50"/>
                    </a:cxn>
                  </a:cxnLst>
                  <a:rect l="0" t="0" r="r" b="b"/>
                  <a:pathLst>
                    <a:path w="95" h="99">
                      <a:moveTo>
                        <a:pt x="95" y="50"/>
                      </a:moveTo>
                      <a:lnTo>
                        <a:pt x="0" y="99"/>
                      </a:lnTo>
                      <a:lnTo>
                        <a:pt x="0" y="0"/>
                      </a:lnTo>
                      <a:lnTo>
                        <a:pt x="95" y="50"/>
                      </a:lnTo>
                      <a:close/>
                    </a:path>
                  </a:pathLst>
                </a:custGeom>
                <a:solidFill>
                  <a:srgbClr val="000000"/>
                </a:solidFill>
                <a:ln w="9525">
                  <a:noFill/>
                  <a:round/>
                  <a:headEnd/>
                  <a:tailEnd/>
                </a:ln>
              </p:spPr>
              <p:txBody>
                <a:bodyPr/>
                <a:lstStyle/>
                <a:p>
                  <a:endParaRPr lang="pt-PT"/>
                </a:p>
              </p:txBody>
            </p:sp>
            <p:sp>
              <p:nvSpPr>
                <p:cNvPr id="580" name="Freeform 371"/>
                <p:cNvSpPr>
                  <a:spLocks/>
                </p:cNvSpPr>
                <p:nvPr/>
              </p:nvSpPr>
              <p:spPr bwMode="auto">
                <a:xfrm>
                  <a:off x="4746" y="14606"/>
                  <a:ext cx="95" cy="99"/>
                </a:xfrm>
                <a:custGeom>
                  <a:avLst/>
                  <a:gdLst/>
                  <a:ahLst/>
                  <a:cxnLst>
                    <a:cxn ang="0">
                      <a:pos x="95" y="50"/>
                    </a:cxn>
                    <a:cxn ang="0">
                      <a:pos x="0" y="99"/>
                    </a:cxn>
                    <a:cxn ang="0">
                      <a:pos x="0" y="0"/>
                    </a:cxn>
                    <a:cxn ang="0">
                      <a:pos x="95" y="50"/>
                    </a:cxn>
                  </a:cxnLst>
                  <a:rect l="0" t="0" r="r" b="b"/>
                  <a:pathLst>
                    <a:path w="95" h="99">
                      <a:moveTo>
                        <a:pt x="95" y="50"/>
                      </a:moveTo>
                      <a:lnTo>
                        <a:pt x="0" y="99"/>
                      </a:lnTo>
                      <a:lnTo>
                        <a:pt x="0" y="0"/>
                      </a:lnTo>
                      <a:lnTo>
                        <a:pt x="95" y="50"/>
                      </a:lnTo>
                      <a:close/>
                    </a:path>
                  </a:pathLst>
                </a:custGeom>
                <a:noFill/>
                <a:ln w="12700" cap="rnd">
                  <a:solidFill>
                    <a:srgbClr val="000000"/>
                  </a:solidFill>
                  <a:prstDash val="solid"/>
                  <a:round/>
                  <a:headEnd/>
                  <a:tailEnd/>
                </a:ln>
              </p:spPr>
              <p:txBody>
                <a:bodyPr/>
                <a:lstStyle/>
                <a:p>
                  <a:endParaRPr lang="pt-PT"/>
                </a:p>
              </p:txBody>
            </p:sp>
          </p:grpSp>
          <p:sp>
            <p:nvSpPr>
              <p:cNvPr id="464" name="Oval 372"/>
              <p:cNvSpPr>
                <a:spLocks noChangeArrowheads="1"/>
              </p:cNvSpPr>
              <p:nvPr/>
            </p:nvSpPr>
            <p:spPr bwMode="auto">
              <a:xfrm>
                <a:off x="4712" y="14595"/>
                <a:ext cx="126" cy="118"/>
              </a:xfrm>
              <a:prstGeom prst="ellipse">
                <a:avLst/>
              </a:prstGeom>
              <a:noFill/>
              <a:ln w="12700" cap="rnd">
                <a:solidFill>
                  <a:srgbClr val="000000"/>
                </a:solidFill>
                <a:round/>
                <a:headEnd/>
                <a:tailEnd/>
              </a:ln>
            </p:spPr>
            <p:txBody>
              <a:bodyPr/>
              <a:lstStyle/>
              <a:p>
                <a:endParaRPr lang="pt-PT"/>
              </a:p>
            </p:txBody>
          </p:sp>
          <p:grpSp>
            <p:nvGrpSpPr>
              <p:cNvPr id="465" name="Group 373"/>
              <p:cNvGrpSpPr>
                <a:grpSpLocks/>
              </p:cNvGrpSpPr>
              <p:nvPr/>
            </p:nvGrpSpPr>
            <p:grpSpPr bwMode="auto">
              <a:xfrm>
                <a:off x="4746" y="14606"/>
                <a:ext cx="95" cy="99"/>
                <a:chOff x="4746" y="14606"/>
                <a:chExt cx="95" cy="99"/>
              </a:xfrm>
            </p:grpSpPr>
            <p:sp>
              <p:nvSpPr>
                <p:cNvPr id="577" name="Freeform 374"/>
                <p:cNvSpPr>
                  <a:spLocks/>
                </p:cNvSpPr>
                <p:nvPr/>
              </p:nvSpPr>
              <p:spPr bwMode="auto">
                <a:xfrm>
                  <a:off x="4746" y="14606"/>
                  <a:ext cx="95" cy="99"/>
                </a:xfrm>
                <a:custGeom>
                  <a:avLst/>
                  <a:gdLst/>
                  <a:ahLst/>
                  <a:cxnLst>
                    <a:cxn ang="0">
                      <a:pos x="95" y="50"/>
                    </a:cxn>
                    <a:cxn ang="0">
                      <a:pos x="0" y="99"/>
                    </a:cxn>
                    <a:cxn ang="0">
                      <a:pos x="0" y="0"/>
                    </a:cxn>
                    <a:cxn ang="0">
                      <a:pos x="95" y="50"/>
                    </a:cxn>
                  </a:cxnLst>
                  <a:rect l="0" t="0" r="r" b="b"/>
                  <a:pathLst>
                    <a:path w="95" h="99">
                      <a:moveTo>
                        <a:pt x="95" y="50"/>
                      </a:moveTo>
                      <a:lnTo>
                        <a:pt x="0" y="99"/>
                      </a:lnTo>
                      <a:lnTo>
                        <a:pt x="0" y="0"/>
                      </a:lnTo>
                      <a:lnTo>
                        <a:pt x="95" y="50"/>
                      </a:lnTo>
                      <a:close/>
                    </a:path>
                  </a:pathLst>
                </a:custGeom>
                <a:solidFill>
                  <a:srgbClr val="000000"/>
                </a:solidFill>
                <a:ln w="9525">
                  <a:noFill/>
                  <a:round/>
                  <a:headEnd/>
                  <a:tailEnd/>
                </a:ln>
              </p:spPr>
              <p:txBody>
                <a:bodyPr/>
                <a:lstStyle/>
                <a:p>
                  <a:endParaRPr lang="pt-PT"/>
                </a:p>
              </p:txBody>
            </p:sp>
            <p:sp>
              <p:nvSpPr>
                <p:cNvPr id="578" name="Freeform 375"/>
                <p:cNvSpPr>
                  <a:spLocks/>
                </p:cNvSpPr>
                <p:nvPr/>
              </p:nvSpPr>
              <p:spPr bwMode="auto">
                <a:xfrm>
                  <a:off x="4746" y="14606"/>
                  <a:ext cx="95" cy="99"/>
                </a:xfrm>
                <a:custGeom>
                  <a:avLst/>
                  <a:gdLst/>
                  <a:ahLst/>
                  <a:cxnLst>
                    <a:cxn ang="0">
                      <a:pos x="95" y="50"/>
                    </a:cxn>
                    <a:cxn ang="0">
                      <a:pos x="0" y="99"/>
                    </a:cxn>
                    <a:cxn ang="0">
                      <a:pos x="0" y="0"/>
                    </a:cxn>
                    <a:cxn ang="0">
                      <a:pos x="95" y="50"/>
                    </a:cxn>
                  </a:cxnLst>
                  <a:rect l="0" t="0" r="r" b="b"/>
                  <a:pathLst>
                    <a:path w="95" h="99">
                      <a:moveTo>
                        <a:pt x="95" y="50"/>
                      </a:moveTo>
                      <a:lnTo>
                        <a:pt x="0" y="99"/>
                      </a:lnTo>
                      <a:lnTo>
                        <a:pt x="0" y="0"/>
                      </a:lnTo>
                      <a:lnTo>
                        <a:pt x="95" y="50"/>
                      </a:lnTo>
                      <a:close/>
                    </a:path>
                  </a:pathLst>
                </a:custGeom>
                <a:noFill/>
                <a:ln w="12700" cap="rnd">
                  <a:solidFill>
                    <a:srgbClr val="000000"/>
                  </a:solidFill>
                  <a:prstDash val="solid"/>
                  <a:round/>
                  <a:headEnd/>
                  <a:tailEnd/>
                </a:ln>
              </p:spPr>
              <p:txBody>
                <a:bodyPr/>
                <a:lstStyle/>
                <a:p>
                  <a:endParaRPr lang="pt-PT"/>
                </a:p>
              </p:txBody>
            </p:sp>
          </p:grpSp>
          <p:sp>
            <p:nvSpPr>
              <p:cNvPr id="466" name="Oval 376"/>
              <p:cNvSpPr>
                <a:spLocks noChangeArrowheads="1"/>
              </p:cNvSpPr>
              <p:nvPr/>
            </p:nvSpPr>
            <p:spPr bwMode="auto">
              <a:xfrm>
                <a:off x="4712" y="14595"/>
                <a:ext cx="126" cy="118"/>
              </a:xfrm>
              <a:prstGeom prst="ellipse">
                <a:avLst/>
              </a:prstGeom>
              <a:noFill/>
              <a:ln w="12700" cap="rnd">
                <a:solidFill>
                  <a:srgbClr val="000000"/>
                </a:solidFill>
                <a:round/>
                <a:headEnd/>
                <a:tailEnd/>
              </a:ln>
            </p:spPr>
            <p:txBody>
              <a:bodyPr/>
              <a:lstStyle/>
              <a:p>
                <a:endParaRPr lang="pt-PT"/>
              </a:p>
            </p:txBody>
          </p:sp>
          <p:grpSp>
            <p:nvGrpSpPr>
              <p:cNvPr id="467" name="Group 377"/>
              <p:cNvGrpSpPr>
                <a:grpSpLocks/>
              </p:cNvGrpSpPr>
              <p:nvPr/>
            </p:nvGrpSpPr>
            <p:grpSpPr bwMode="auto">
              <a:xfrm>
                <a:off x="5015" y="14457"/>
                <a:ext cx="55" cy="131"/>
                <a:chOff x="5015" y="14457"/>
                <a:chExt cx="55" cy="131"/>
              </a:xfrm>
            </p:grpSpPr>
            <p:sp>
              <p:nvSpPr>
                <p:cNvPr id="575" name="Freeform 378"/>
                <p:cNvSpPr>
                  <a:spLocks/>
                </p:cNvSpPr>
                <p:nvPr/>
              </p:nvSpPr>
              <p:spPr bwMode="auto">
                <a:xfrm>
                  <a:off x="5015" y="14457"/>
                  <a:ext cx="55" cy="131"/>
                </a:xfrm>
                <a:custGeom>
                  <a:avLst/>
                  <a:gdLst/>
                  <a:ahLst/>
                  <a:cxnLst>
                    <a:cxn ang="0">
                      <a:pos x="55" y="131"/>
                    </a:cxn>
                    <a:cxn ang="0">
                      <a:pos x="0" y="131"/>
                    </a:cxn>
                    <a:cxn ang="0">
                      <a:pos x="55" y="0"/>
                    </a:cxn>
                    <a:cxn ang="0">
                      <a:pos x="0" y="0"/>
                    </a:cxn>
                    <a:cxn ang="0">
                      <a:pos x="55" y="131"/>
                    </a:cxn>
                  </a:cxnLst>
                  <a:rect l="0" t="0" r="r" b="b"/>
                  <a:pathLst>
                    <a:path w="55" h="131">
                      <a:moveTo>
                        <a:pt x="55" y="131"/>
                      </a:moveTo>
                      <a:lnTo>
                        <a:pt x="0" y="131"/>
                      </a:lnTo>
                      <a:lnTo>
                        <a:pt x="55" y="0"/>
                      </a:lnTo>
                      <a:lnTo>
                        <a:pt x="0" y="0"/>
                      </a:lnTo>
                      <a:lnTo>
                        <a:pt x="55" y="131"/>
                      </a:lnTo>
                      <a:close/>
                    </a:path>
                  </a:pathLst>
                </a:custGeom>
                <a:solidFill>
                  <a:srgbClr val="FFFFFF"/>
                </a:solidFill>
                <a:ln w="9525">
                  <a:noFill/>
                  <a:round/>
                  <a:headEnd/>
                  <a:tailEnd/>
                </a:ln>
              </p:spPr>
              <p:txBody>
                <a:bodyPr/>
                <a:lstStyle/>
                <a:p>
                  <a:endParaRPr lang="pt-PT"/>
                </a:p>
              </p:txBody>
            </p:sp>
            <p:sp>
              <p:nvSpPr>
                <p:cNvPr id="576" name="Freeform 379"/>
                <p:cNvSpPr>
                  <a:spLocks/>
                </p:cNvSpPr>
                <p:nvPr/>
              </p:nvSpPr>
              <p:spPr bwMode="auto">
                <a:xfrm>
                  <a:off x="5015" y="14457"/>
                  <a:ext cx="55" cy="131"/>
                </a:xfrm>
                <a:custGeom>
                  <a:avLst/>
                  <a:gdLst/>
                  <a:ahLst/>
                  <a:cxnLst>
                    <a:cxn ang="0">
                      <a:pos x="55" y="131"/>
                    </a:cxn>
                    <a:cxn ang="0">
                      <a:pos x="0" y="131"/>
                    </a:cxn>
                    <a:cxn ang="0">
                      <a:pos x="55" y="0"/>
                    </a:cxn>
                    <a:cxn ang="0">
                      <a:pos x="0" y="0"/>
                    </a:cxn>
                    <a:cxn ang="0">
                      <a:pos x="55" y="131"/>
                    </a:cxn>
                  </a:cxnLst>
                  <a:rect l="0" t="0" r="r" b="b"/>
                  <a:pathLst>
                    <a:path w="55" h="131">
                      <a:moveTo>
                        <a:pt x="55" y="131"/>
                      </a:moveTo>
                      <a:lnTo>
                        <a:pt x="0" y="131"/>
                      </a:lnTo>
                      <a:lnTo>
                        <a:pt x="55" y="0"/>
                      </a:lnTo>
                      <a:lnTo>
                        <a:pt x="0" y="0"/>
                      </a:lnTo>
                      <a:lnTo>
                        <a:pt x="55" y="131"/>
                      </a:lnTo>
                      <a:close/>
                    </a:path>
                  </a:pathLst>
                </a:custGeom>
                <a:noFill/>
                <a:ln w="12700" cap="rnd">
                  <a:solidFill>
                    <a:srgbClr val="000000"/>
                  </a:solidFill>
                  <a:prstDash val="solid"/>
                  <a:round/>
                  <a:headEnd/>
                  <a:tailEnd/>
                </a:ln>
              </p:spPr>
              <p:txBody>
                <a:bodyPr/>
                <a:lstStyle/>
                <a:p>
                  <a:endParaRPr lang="pt-PT"/>
                </a:p>
              </p:txBody>
            </p:sp>
          </p:grpSp>
          <p:grpSp>
            <p:nvGrpSpPr>
              <p:cNvPr id="468" name="Group 380"/>
              <p:cNvGrpSpPr>
                <a:grpSpLocks/>
              </p:cNvGrpSpPr>
              <p:nvPr/>
            </p:nvGrpSpPr>
            <p:grpSpPr bwMode="auto">
              <a:xfrm>
                <a:off x="5604" y="11743"/>
                <a:ext cx="130" cy="54"/>
                <a:chOff x="5604" y="11743"/>
                <a:chExt cx="130" cy="54"/>
              </a:xfrm>
            </p:grpSpPr>
            <p:sp>
              <p:nvSpPr>
                <p:cNvPr id="573" name="Freeform 381"/>
                <p:cNvSpPr>
                  <a:spLocks/>
                </p:cNvSpPr>
                <p:nvPr/>
              </p:nvSpPr>
              <p:spPr bwMode="auto">
                <a:xfrm>
                  <a:off x="5604" y="11743"/>
                  <a:ext cx="130" cy="54"/>
                </a:xfrm>
                <a:custGeom>
                  <a:avLst/>
                  <a:gdLst/>
                  <a:ahLst/>
                  <a:cxnLst>
                    <a:cxn ang="0">
                      <a:pos x="0" y="54"/>
                    </a:cxn>
                    <a:cxn ang="0">
                      <a:pos x="0" y="0"/>
                    </a:cxn>
                    <a:cxn ang="0">
                      <a:pos x="130" y="54"/>
                    </a:cxn>
                    <a:cxn ang="0">
                      <a:pos x="130" y="0"/>
                    </a:cxn>
                    <a:cxn ang="0">
                      <a:pos x="0" y="54"/>
                    </a:cxn>
                  </a:cxnLst>
                  <a:rect l="0" t="0" r="r" b="b"/>
                  <a:pathLst>
                    <a:path w="130" h="54">
                      <a:moveTo>
                        <a:pt x="0" y="54"/>
                      </a:moveTo>
                      <a:lnTo>
                        <a:pt x="0" y="0"/>
                      </a:lnTo>
                      <a:lnTo>
                        <a:pt x="130" y="54"/>
                      </a:lnTo>
                      <a:lnTo>
                        <a:pt x="130" y="0"/>
                      </a:lnTo>
                      <a:lnTo>
                        <a:pt x="0" y="54"/>
                      </a:lnTo>
                      <a:close/>
                    </a:path>
                  </a:pathLst>
                </a:custGeom>
                <a:solidFill>
                  <a:srgbClr val="000000"/>
                </a:solidFill>
                <a:ln w="9525">
                  <a:noFill/>
                  <a:round/>
                  <a:headEnd/>
                  <a:tailEnd/>
                </a:ln>
              </p:spPr>
              <p:txBody>
                <a:bodyPr/>
                <a:lstStyle/>
                <a:p>
                  <a:endParaRPr lang="pt-PT"/>
                </a:p>
              </p:txBody>
            </p:sp>
            <p:sp>
              <p:nvSpPr>
                <p:cNvPr id="574" name="Freeform 382"/>
                <p:cNvSpPr>
                  <a:spLocks/>
                </p:cNvSpPr>
                <p:nvPr/>
              </p:nvSpPr>
              <p:spPr bwMode="auto">
                <a:xfrm>
                  <a:off x="5604" y="11743"/>
                  <a:ext cx="130" cy="54"/>
                </a:xfrm>
                <a:custGeom>
                  <a:avLst/>
                  <a:gdLst/>
                  <a:ahLst/>
                  <a:cxnLst>
                    <a:cxn ang="0">
                      <a:pos x="0" y="54"/>
                    </a:cxn>
                    <a:cxn ang="0">
                      <a:pos x="0" y="0"/>
                    </a:cxn>
                    <a:cxn ang="0">
                      <a:pos x="130" y="54"/>
                    </a:cxn>
                    <a:cxn ang="0">
                      <a:pos x="130" y="0"/>
                    </a:cxn>
                    <a:cxn ang="0">
                      <a:pos x="0" y="54"/>
                    </a:cxn>
                  </a:cxnLst>
                  <a:rect l="0" t="0" r="r" b="b"/>
                  <a:pathLst>
                    <a:path w="130" h="54">
                      <a:moveTo>
                        <a:pt x="0" y="54"/>
                      </a:moveTo>
                      <a:lnTo>
                        <a:pt x="0" y="0"/>
                      </a:lnTo>
                      <a:lnTo>
                        <a:pt x="130" y="54"/>
                      </a:lnTo>
                      <a:lnTo>
                        <a:pt x="130" y="0"/>
                      </a:lnTo>
                      <a:lnTo>
                        <a:pt x="0" y="54"/>
                      </a:lnTo>
                      <a:close/>
                    </a:path>
                  </a:pathLst>
                </a:custGeom>
                <a:noFill/>
                <a:ln w="12700" cap="rnd">
                  <a:solidFill>
                    <a:srgbClr val="000000"/>
                  </a:solidFill>
                  <a:prstDash val="solid"/>
                  <a:round/>
                  <a:headEnd/>
                  <a:tailEnd/>
                </a:ln>
              </p:spPr>
              <p:txBody>
                <a:bodyPr/>
                <a:lstStyle/>
                <a:p>
                  <a:endParaRPr lang="pt-PT"/>
                </a:p>
              </p:txBody>
            </p:sp>
          </p:grpSp>
          <p:sp>
            <p:nvSpPr>
              <p:cNvPr id="469" name="Line 383"/>
              <p:cNvSpPr>
                <a:spLocks noChangeShapeType="1"/>
              </p:cNvSpPr>
              <p:nvPr/>
            </p:nvSpPr>
            <p:spPr bwMode="auto">
              <a:xfrm>
                <a:off x="5449" y="11769"/>
                <a:ext cx="165" cy="1"/>
              </a:xfrm>
              <a:prstGeom prst="line">
                <a:avLst/>
              </a:prstGeom>
              <a:noFill/>
              <a:ln w="25400">
                <a:solidFill>
                  <a:srgbClr val="000000"/>
                </a:solidFill>
                <a:round/>
                <a:headEnd/>
                <a:tailEnd/>
              </a:ln>
            </p:spPr>
            <p:txBody>
              <a:bodyPr/>
              <a:lstStyle/>
              <a:p>
                <a:endParaRPr lang="pt-PT"/>
              </a:p>
            </p:txBody>
          </p:sp>
          <p:grpSp>
            <p:nvGrpSpPr>
              <p:cNvPr id="470" name="Group 384"/>
              <p:cNvGrpSpPr>
                <a:grpSpLocks/>
              </p:cNvGrpSpPr>
              <p:nvPr/>
            </p:nvGrpSpPr>
            <p:grpSpPr bwMode="auto">
              <a:xfrm>
                <a:off x="5604" y="11743"/>
                <a:ext cx="130" cy="54"/>
                <a:chOff x="5604" y="11743"/>
                <a:chExt cx="130" cy="54"/>
              </a:xfrm>
            </p:grpSpPr>
            <p:sp>
              <p:nvSpPr>
                <p:cNvPr id="571" name="Freeform 385"/>
                <p:cNvSpPr>
                  <a:spLocks/>
                </p:cNvSpPr>
                <p:nvPr/>
              </p:nvSpPr>
              <p:spPr bwMode="auto">
                <a:xfrm>
                  <a:off x="5604" y="11743"/>
                  <a:ext cx="130" cy="54"/>
                </a:xfrm>
                <a:custGeom>
                  <a:avLst/>
                  <a:gdLst/>
                  <a:ahLst/>
                  <a:cxnLst>
                    <a:cxn ang="0">
                      <a:pos x="0" y="54"/>
                    </a:cxn>
                    <a:cxn ang="0">
                      <a:pos x="0" y="0"/>
                    </a:cxn>
                    <a:cxn ang="0">
                      <a:pos x="130" y="54"/>
                    </a:cxn>
                    <a:cxn ang="0">
                      <a:pos x="130" y="0"/>
                    </a:cxn>
                    <a:cxn ang="0">
                      <a:pos x="0" y="54"/>
                    </a:cxn>
                  </a:cxnLst>
                  <a:rect l="0" t="0" r="r" b="b"/>
                  <a:pathLst>
                    <a:path w="130" h="54">
                      <a:moveTo>
                        <a:pt x="0" y="54"/>
                      </a:moveTo>
                      <a:lnTo>
                        <a:pt x="0" y="0"/>
                      </a:lnTo>
                      <a:lnTo>
                        <a:pt x="130" y="54"/>
                      </a:lnTo>
                      <a:lnTo>
                        <a:pt x="130" y="0"/>
                      </a:lnTo>
                      <a:lnTo>
                        <a:pt x="0" y="54"/>
                      </a:lnTo>
                      <a:close/>
                    </a:path>
                  </a:pathLst>
                </a:custGeom>
                <a:solidFill>
                  <a:srgbClr val="000000"/>
                </a:solidFill>
                <a:ln w="9525">
                  <a:noFill/>
                  <a:round/>
                  <a:headEnd/>
                  <a:tailEnd/>
                </a:ln>
              </p:spPr>
              <p:txBody>
                <a:bodyPr/>
                <a:lstStyle/>
                <a:p>
                  <a:endParaRPr lang="pt-PT"/>
                </a:p>
              </p:txBody>
            </p:sp>
            <p:sp>
              <p:nvSpPr>
                <p:cNvPr id="572" name="Freeform 386"/>
                <p:cNvSpPr>
                  <a:spLocks/>
                </p:cNvSpPr>
                <p:nvPr/>
              </p:nvSpPr>
              <p:spPr bwMode="auto">
                <a:xfrm>
                  <a:off x="5604" y="11743"/>
                  <a:ext cx="130" cy="54"/>
                </a:xfrm>
                <a:custGeom>
                  <a:avLst/>
                  <a:gdLst/>
                  <a:ahLst/>
                  <a:cxnLst>
                    <a:cxn ang="0">
                      <a:pos x="0" y="54"/>
                    </a:cxn>
                    <a:cxn ang="0">
                      <a:pos x="0" y="0"/>
                    </a:cxn>
                    <a:cxn ang="0">
                      <a:pos x="130" y="54"/>
                    </a:cxn>
                    <a:cxn ang="0">
                      <a:pos x="130" y="0"/>
                    </a:cxn>
                    <a:cxn ang="0">
                      <a:pos x="0" y="54"/>
                    </a:cxn>
                  </a:cxnLst>
                  <a:rect l="0" t="0" r="r" b="b"/>
                  <a:pathLst>
                    <a:path w="130" h="54">
                      <a:moveTo>
                        <a:pt x="0" y="54"/>
                      </a:moveTo>
                      <a:lnTo>
                        <a:pt x="0" y="0"/>
                      </a:lnTo>
                      <a:lnTo>
                        <a:pt x="130" y="54"/>
                      </a:lnTo>
                      <a:lnTo>
                        <a:pt x="130" y="0"/>
                      </a:lnTo>
                      <a:lnTo>
                        <a:pt x="0" y="54"/>
                      </a:lnTo>
                      <a:close/>
                    </a:path>
                  </a:pathLst>
                </a:custGeom>
                <a:noFill/>
                <a:ln w="12700" cap="rnd">
                  <a:solidFill>
                    <a:srgbClr val="000000"/>
                  </a:solidFill>
                  <a:prstDash val="solid"/>
                  <a:round/>
                  <a:headEnd/>
                  <a:tailEnd/>
                </a:ln>
              </p:spPr>
              <p:txBody>
                <a:bodyPr/>
                <a:lstStyle/>
                <a:p>
                  <a:endParaRPr lang="pt-PT"/>
                </a:p>
              </p:txBody>
            </p:sp>
          </p:grpSp>
          <p:sp>
            <p:nvSpPr>
              <p:cNvPr id="471" name="Line 387"/>
              <p:cNvSpPr>
                <a:spLocks noChangeShapeType="1"/>
              </p:cNvSpPr>
              <p:nvPr/>
            </p:nvSpPr>
            <p:spPr bwMode="auto">
              <a:xfrm>
                <a:off x="5449" y="11769"/>
                <a:ext cx="165" cy="1"/>
              </a:xfrm>
              <a:prstGeom prst="line">
                <a:avLst/>
              </a:prstGeom>
              <a:noFill/>
              <a:ln w="25400">
                <a:solidFill>
                  <a:srgbClr val="000000"/>
                </a:solidFill>
                <a:round/>
                <a:headEnd/>
                <a:tailEnd/>
              </a:ln>
            </p:spPr>
            <p:txBody>
              <a:bodyPr/>
              <a:lstStyle/>
              <a:p>
                <a:endParaRPr lang="pt-PT"/>
              </a:p>
            </p:txBody>
          </p:sp>
          <p:grpSp>
            <p:nvGrpSpPr>
              <p:cNvPr id="472" name="Group 388"/>
              <p:cNvGrpSpPr>
                <a:grpSpLocks/>
              </p:cNvGrpSpPr>
              <p:nvPr/>
            </p:nvGrpSpPr>
            <p:grpSpPr bwMode="auto">
              <a:xfrm>
                <a:off x="5610" y="12301"/>
                <a:ext cx="129" cy="55"/>
                <a:chOff x="5610" y="12301"/>
                <a:chExt cx="129" cy="55"/>
              </a:xfrm>
            </p:grpSpPr>
            <p:sp>
              <p:nvSpPr>
                <p:cNvPr id="569" name="Freeform 389"/>
                <p:cNvSpPr>
                  <a:spLocks/>
                </p:cNvSpPr>
                <p:nvPr/>
              </p:nvSpPr>
              <p:spPr bwMode="auto">
                <a:xfrm>
                  <a:off x="5610" y="12301"/>
                  <a:ext cx="129" cy="55"/>
                </a:xfrm>
                <a:custGeom>
                  <a:avLst/>
                  <a:gdLst/>
                  <a:ahLst/>
                  <a:cxnLst>
                    <a:cxn ang="0">
                      <a:pos x="0" y="55"/>
                    </a:cxn>
                    <a:cxn ang="0">
                      <a:pos x="0" y="0"/>
                    </a:cxn>
                    <a:cxn ang="0">
                      <a:pos x="129" y="55"/>
                    </a:cxn>
                    <a:cxn ang="0">
                      <a:pos x="129" y="0"/>
                    </a:cxn>
                    <a:cxn ang="0">
                      <a:pos x="0" y="55"/>
                    </a:cxn>
                  </a:cxnLst>
                  <a:rect l="0" t="0" r="r" b="b"/>
                  <a:pathLst>
                    <a:path w="129" h="55">
                      <a:moveTo>
                        <a:pt x="0" y="55"/>
                      </a:moveTo>
                      <a:lnTo>
                        <a:pt x="0" y="0"/>
                      </a:lnTo>
                      <a:lnTo>
                        <a:pt x="129" y="55"/>
                      </a:lnTo>
                      <a:lnTo>
                        <a:pt x="129" y="0"/>
                      </a:lnTo>
                      <a:lnTo>
                        <a:pt x="0" y="55"/>
                      </a:lnTo>
                      <a:close/>
                    </a:path>
                  </a:pathLst>
                </a:custGeom>
                <a:solidFill>
                  <a:srgbClr val="FFFFFF"/>
                </a:solidFill>
                <a:ln w="9525">
                  <a:noFill/>
                  <a:round/>
                  <a:headEnd/>
                  <a:tailEnd/>
                </a:ln>
              </p:spPr>
              <p:txBody>
                <a:bodyPr/>
                <a:lstStyle/>
                <a:p>
                  <a:endParaRPr lang="pt-PT"/>
                </a:p>
              </p:txBody>
            </p:sp>
            <p:sp>
              <p:nvSpPr>
                <p:cNvPr id="570" name="Freeform 390"/>
                <p:cNvSpPr>
                  <a:spLocks/>
                </p:cNvSpPr>
                <p:nvPr/>
              </p:nvSpPr>
              <p:spPr bwMode="auto">
                <a:xfrm>
                  <a:off x="5610" y="12301"/>
                  <a:ext cx="129" cy="55"/>
                </a:xfrm>
                <a:custGeom>
                  <a:avLst/>
                  <a:gdLst/>
                  <a:ahLst/>
                  <a:cxnLst>
                    <a:cxn ang="0">
                      <a:pos x="0" y="55"/>
                    </a:cxn>
                    <a:cxn ang="0">
                      <a:pos x="0" y="0"/>
                    </a:cxn>
                    <a:cxn ang="0">
                      <a:pos x="129" y="55"/>
                    </a:cxn>
                    <a:cxn ang="0">
                      <a:pos x="129" y="0"/>
                    </a:cxn>
                    <a:cxn ang="0">
                      <a:pos x="0" y="55"/>
                    </a:cxn>
                  </a:cxnLst>
                  <a:rect l="0" t="0" r="r" b="b"/>
                  <a:pathLst>
                    <a:path w="129" h="55">
                      <a:moveTo>
                        <a:pt x="0" y="55"/>
                      </a:moveTo>
                      <a:lnTo>
                        <a:pt x="0" y="0"/>
                      </a:lnTo>
                      <a:lnTo>
                        <a:pt x="129" y="55"/>
                      </a:lnTo>
                      <a:lnTo>
                        <a:pt x="129" y="0"/>
                      </a:lnTo>
                      <a:lnTo>
                        <a:pt x="0" y="55"/>
                      </a:lnTo>
                      <a:close/>
                    </a:path>
                  </a:pathLst>
                </a:custGeom>
                <a:noFill/>
                <a:ln w="12700" cap="rnd">
                  <a:solidFill>
                    <a:srgbClr val="000000"/>
                  </a:solidFill>
                  <a:prstDash val="solid"/>
                  <a:round/>
                  <a:headEnd/>
                  <a:tailEnd/>
                </a:ln>
              </p:spPr>
              <p:txBody>
                <a:bodyPr/>
                <a:lstStyle/>
                <a:p>
                  <a:endParaRPr lang="pt-PT"/>
                </a:p>
              </p:txBody>
            </p:sp>
          </p:grpSp>
          <p:sp>
            <p:nvSpPr>
              <p:cNvPr id="473" name="Line 391"/>
              <p:cNvSpPr>
                <a:spLocks noChangeShapeType="1"/>
              </p:cNvSpPr>
              <p:nvPr/>
            </p:nvSpPr>
            <p:spPr bwMode="auto">
              <a:xfrm>
                <a:off x="5445" y="12327"/>
                <a:ext cx="165" cy="1"/>
              </a:xfrm>
              <a:prstGeom prst="line">
                <a:avLst/>
              </a:prstGeom>
              <a:noFill/>
              <a:ln w="25400">
                <a:solidFill>
                  <a:srgbClr val="000000"/>
                </a:solidFill>
                <a:round/>
                <a:headEnd/>
                <a:tailEnd/>
              </a:ln>
            </p:spPr>
            <p:txBody>
              <a:bodyPr/>
              <a:lstStyle/>
              <a:p>
                <a:endParaRPr lang="pt-PT"/>
              </a:p>
            </p:txBody>
          </p:sp>
          <p:grpSp>
            <p:nvGrpSpPr>
              <p:cNvPr id="474" name="Group 392"/>
              <p:cNvGrpSpPr>
                <a:grpSpLocks/>
              </p:cNvGrpSpPr>
              <p:nvPr/>
            </p:nvGrpSpPr>
            <p:grpSpPr bwMode="auto">
              <a:xfrm>
                <a:off x="5610" y="12301"/>
                <a:ext cx="129" cy="55"/>
                <a:chOff x="5610" y="12301"/>
                <a:chExt cx="129" cy="55"/>
              </a:xfrm>
            </p:grpSpPr>
            <p:sp>
              <p:nvSpPr>
                <p:cNvPr id="567" name="Freeform 393"/>
                <p:cNvSpPr>
                  <a:spLocks/>
                </p:cNvSpPr>
                <p:nvPr/>
              </p:nvSpPr>
              <p:spPr bwMode="auto">
                <a:xfrm>
                  <a:off x="5610" y="12301"/>
                  <a:ext cx="129" cy="55"/>
                </a:xfrm>
                <a:custGeom>
                  <a:avLst/>
                  <a:gdLst/>
                  <a:ahLst/>
                  <a:cxnLst>
                    <a:cxn ang="0">
                      <a:pos x="0" y="55"/>
                    </a:cxn>
                    <a:cxn ang="0">
                      <a:pos x="0" y="0"/>
                    </a:cxn>
                    <a:cxn ang="0">
                      <a:pos x="129" y="55"/>
                    </a:cxn>
                    <a:cxn ang="0">
                      <a:pos x="129" y="0"/>
                    </a:cxn>
                    <a:cxn ang="0">
                      <a:pos x="0" y="55"/>
                    </a:cxn>
                  </a:cxnLst>
                  <a:rect l="0" t="0" r="r" b="b"/>
                  <a:pathLst>
                    <a:path w="129" h="55">
                      <a:moveTo>
                        <a:pt x="0" y="55"/>
                      </a:moveTo>
                      <a:lnTo>
                        <a:pt x="0" y="0"/>
                      </a:lnTo>
                      <a:lnTo>
                        <a:pt x="129" y="55"/>
                      </a:lnTo>
                      <a:lnTo>
                        <a:pt x="129" y="0"/>
                      </a:lnTo>
                      <a:lnTo>
                        <a:pt x="0" y="55"/>
                      </a:lnTo>
                      <a:close/>
                    </a:path>
                  </a:pathLst>
                </a:custGeom>
                <a:solidFill>
                  <a:srgbClr val="FFFFFF"/>
                </a:solidFill>
                <a:ln w="9525">
                  <a:noFill/>
                  <a:round/>
                  <a:headEnd/>
                  <a:tailEnd/>
                </a:ln>
              </p:spPr>
              <p:txBody>
                <a:bodyPr/>
                <a:lstStyle/>
                <a:p>
                  <a:endParaRPr lang="pt-PT"/>
                </a:p>
              </p:txBody>
            </p:sp>
            <p:sp>
              <p:nvSpPr>
                <p:cNvPr id="568" name="Freeform 394"/>
                <p:cNvSpPr>
                  <a:spLocks/>
                </p:cNvSpPr>
                <p:nvPr/>
              </p:nvSpPr>
              <p:spPr bwMode="auto">
                <a:xfrm>
                  <a:off x="5610" y="12301"/>
                  <a:ext cx="129" cy="55"/>
                </a:xfrm>
                <a:custGeom>
                  <a:avLst/>
                  <a:gdLst/>
                  <a:ahLst/>
                  <a:cxnLst>
                    <a:cxn ang="0">
                      <a:pos x="0" y="55"/>
                    </a:cxn>
                    <a:cxn ang="0">
                      <a:pos x="0" y="0"/>
                    </a:cxn>
                    <a:cxn ang="0">
                      <a:pos x="129" y="55"/>
                    </a:cxn>
                    <a:cxn ang="0">
                      <a:pos x="129" y="0"/>
                    </a:cxn>
                    <a:cxn ang="0">
                      <a:pos x="0" y="55"/>
                    </a:cxn>
                  </a:cxnLst>
                  <a:rect l="0" t="0" r="r" b="b"/>
                  <a:pathLst>
                    <a:path w="129" h="55">
                      <a:moveTo>
                        <a:pt x="0" y="55"/>
                      </a:moveTo>
                      <a:lnTo>
                        <a:pt x="0" y="0"/>
                      </a:lnTo>
                      <a:lnTo>
                        <a:pt x="129" y="55"/>
                      </a:lnTo>
                      <a:lnTo>
                        <a:pt x="129" y="0"/>
                      </a:lnTo>
                      <a:lnTo>
                        <a:pt x="0" y="55"/>
                      </a:lnTo>
                      <a:close/>
                    </a:path>
                  </a:pathLst>
                </a:custGeom>
                <a:noFill/>
                <a:ln w="12700" cap="rnd">
                  <a:solidFill>
                    <a:srgbClr val="000000"/>
                  </a:solidFill>
                  <a:prstDash val="solid"/>
                  <a:round/>
                  <a:headEnd/>
                  <a:tailEnd/>
                </a:ln>
              </p:spPr>
              <p:txBody>
                <a:bodyPr/>
                <a:lstStyle/>
                <a:p>
                  <a:endParaRPr lang="pt-PT"/>
                </a:p>
              </p:txBody>
            </p:sp>
          </p:grpSp>
          <p:sp>
            <p:nvSpPr>
              <p:cNvPr id="475" name="Line 395"/>
              <p:cNvSpPr>
                <a:spLocks noChangeShapeType="1"/>
              </p:cNvSpPr>
              <p:nvPr/>
            </p:nvSpPr>
            <p:spPr bwMode="auto">
              <a:xfrm>
                <a:off x="5445" y="12327"/>
                <a:ext cx="165" cy="1"/>
              </a:xfrm>
              <a:prstGeom prst="line">
                <a:avLst/>
              </a:prstGeom>
              <a:noFill/>
              <a:ln w="25400">
                <a:solidFill>
                  <a:srgbClr val="000000"/>
                </a:solidFill>
                <a:round/>
                <a:headEnd/>
                <a:tailEnd/>
              </a:ln>
            </p:spPr>
            <p:txBody>
              <a:bodyPr/>
              <a:lstStyle/>
              <a:p>
                <a:endParaRPr lang="pt-PT"/>
              </a:p>
            </p:txBody>
          </p:sp>
          <p:grpSp>
            <p:nvGrpSpPr>
              <p:cNvPr id="476" name="Group 396"/>
              <p:cNvGrpSpPr>
                <a:grpSpLocks/>
              </p:cNvGrpSpPr>
              <p:nvPr/>
            </p:nvGrpSpPr>
            <p:grpSpPr bwMode="auto">
              <a:xfrm>
                <a:off x="3686" y="10526"/>
                <a:ext cx="4068" cy="4326"/>
                <a:chOff x="3686" y="10526"/>
                <a:chExt cx="4068" cy="4326"/>
              </a:xfrm>
            </p:grpSpPr>
            <p:grpSp>
              <p:nvGrpSpPr>
                <p:cNvPr id="478" name="Group 397"/>
                <p:cNvGrpSpPr>
                  <a:grpSpLocks/>
                </p:cNvGrpSpPr>
                <p:nvPr/>
              </p:nvGrpSpPr>
              <p:grpSpPr bwMode="auto">
                <a:xfrm>
                  <a:off x="5604" y="12858"/>
                  <a:ext cx="130" cy="55"/>
                  <a:chOff x="5604" y="12858"/>
                  <a:chExt cx="130" cy="55"/>
                </a:xfrm>
              </p:grpSpPr>
              <p:sp>
                <p:nvSpPr>
                  <p:cNvPr id="565" name="Freeform 398"/>
                  <p:cNvSpPr>
                    <a:spLocks/>
                  </p:cNvSpPr>
                  <p:nvPr/>
                </p:nvSpPr>
                <p:spPr bwMode="auto">
                  <a:xfrm>
                    <a:off x="5604" y="12858"/>
                    <a:ext cx="130" cy="55"/>
                  </a:xfrm>
                  <a:custGeom>
                    <a:avLst/>
                    <a:gdLst/>
                    <a:ahLst/>
                    <a:cxnLst>
                      <a:cxn ang="0">
                        <a:pos x="0" y="55"/>
                      </a:cxn>
                      <a:cxn ang="0">
                        <a:pos x="0" y="0"/>
                      </a:cxn>
                      <a:cxn ang="0">
                        <a:pos x="130" y="55"/>
                      </a:cxn>
                      <a:cxn ang="0">
                        <a:pos x="130" y="0"/>
                      </a:cxn>
                      <a:cxn ang="0">
                        <a:pos x="0" y="55"/>
                      </a:cxn>
                    </a:cxnLst>
                    <a:rect l="0" t="0" r="r" b="b"/>
                    <a:pathLst>
                      <a:path w="130" h="55">
                        <a:moveTo>
                          <a:pt x="0" y="55"/>
                        </a:moveTo>
                        <a:lnTo>
                          <a:pt x="0" y="0"/>
                        </a:lnTo>
                        <a:lnTo>
                          <a:pt x="130" y="55"/>
                        </a:lnTo>
                        <a:lnTo>
                          <a:pt x="130" y="0"/>
                        </a:lnTo>
                        <a:lnTo>
                          <a:pt x="0" y="55"/>
                        </a:lnTo>
                        <a:close/>
                      </a:path>
                    </a:pathLst>
                  </a:custGeom>
                  <a:solidFill>
                    <a:srgbClr val="000000"/>
                  </a:solidFill>
                  <a:ln w="9525">
                    <a:noFill/>
                    <a:round/>
                    <a:headEnd/>
                    <a:tailEnd/>
                  </a:ln>
                </p:spPr>
                <p:txBody>
                  <a:bodyPr/>
                  <a:lstStyle/>
                  <a:p>
                    <a:endParaRPr lang="pt-PT"/>
                  </a:p>
                </p:txBody>
              </p:sp>
              <p:sp>
                <p:nvSpPr>
                  <p:cNvPr id="566" name="Freeform 399"/>
                  <p:cNvSpPr>
                    <a:spLocks/>
                  </p:cNvSpPr>
                  <p:nvPr/>
                </p:nvSpPr>
                <p:spPr bwMode="auto">
                  <a:xfrm>
                    <a:off x="5604" y="12858"/>
                    <a:ext cx="130" cy="55"/>
                  </a:xfrm>
                  <a:custGeom>
                    <a:avLst/>
                    <a:gdLst/>
                    <a:ahLst/>
                    <a:cxnLst>
                      <a:cxn ang="0">
                        <a:pos x="0" y="55"/>
                      </a:cxn>
                      <a:cxn ang="0">
                        <a:pos x="0" y="0"/>
                      </a:cxn>
                      <a:cxn ang="0">
                        <a:pos x="130" y="55"/>
                      </a:cxn>
                      <a:cxn ang="0">
                        <a:pos x="130" y="0"/>
                      </a:cxn>
                      <a:cxn ang="0">
                        <a:pos x="0" y="55"/>
                      </a:cxn>
                    </a:cxnLst>
                    <a:rect l="0" t="0" r="r" b="b"/>
                    <a:pathLst>
                      <a:path w="130" h="55">
                        <a:moveTo>
                          <a:pt x="0" y="55"/>
                        </a:moveTo>
                        <a:lnTo>
                          <a:pt x="0" y="0"/>
                        </a:lnTo>
                        <a:lnTo>
                          <a:pt x="130" y="55"/>
                        </a:lnTo>
                        <a:lnTo>
                          <a:pt x="130" y="0"/>
                        </a:lnTo>
                        <a:lnTo>
                          <a:pt x="0" y="55"/>
                        </a:lnTo>
                        <a:close/>
                      </a:path>
                    </a:pathLst>
                  </a:custGeom>
                  <a:noFill/>
                  <a:ln w="12700" cap="rnd">
                    <a:solidFill>
                      <a:srgbClr val="000000"/>
                    </a:solidFill>
                    <a:prstDash val="solid"/>
                    <a:round/>
                    <a:headEnd/>
                    <a:tailEnd/>
                  </a:ln>
                </p:spPr>
                <p:txBody>
                  <a:bodyPr/>
                  <a:lstStyle/>
                  <a:p>
                    <a:endParaRPr lang="pt-PT"/>
                  </a:p>
                </p:txBody>
              </p:sp>
            </p:grpSp>
            <p:sp>
              <p:nvSpPr>
                <p:cNvPr id="479" name="Line 400"/>
                <p:cNvSpPr>
                  <a:spLocks noChangeShapeType="1"/>
                </p:cNvSpPr>
                <p:nvPr/>
              </p:nvSpPr>
              <p:spPr bwMode="auto">
                <a:xfrm>
                  <a:off x="5449" y="12883"/>
                  <a:ext cx="165" cy="1"/>
                </a:xfrm>
                <a:prstGeom prst="line">
                  <a:avLst/>
                </a:prstGeom>
                <a:noFill/>
                <a:ln w="25400">
                  <a:solidFill>
                    <a:srgbClr val="000000"/>
                  </a:solidFill>
                  <a:round/>
                  <a:headEnd/>
                  <a:tailEnd/>
                </a:ln>
              </p:spPr>
              <p:txBody>
                <a:bodyPr/>
                <a:lstStyle/>
                <a:p>
                  <a:endParaRPr lang="pt-PT"/>
                </a:p>
              </p:txBody>
            </p:sp>
            <p:grpSp>
              <p:nvGrpSpPr>
                <p:cNvPr id="480" name="Group 401"/>
                <p:cNvGrpSpPr>
                  <a:grpSpLocks/>
                </p:cNvGrpSpPr>
                <p:nvPr/>
              </p:nvGrpSpPr>
              <p:grpSpPr bwMode="auto">
                <a:xfrm>
                  <a:off x="5604" y="12858"/>
                  <a:ext cx="130" cy="55"/>
                  <a:chOff x="5604" y="12858"/>
                  <a:chExt cx="130" cy="55"/>
                </a:xfrm>
              </p:grpSpPr>
              <p:sp>
                <p:nvSpPr>
                  <p:cNvPr id="563" name="Freeform 402"/>
                  <p:cNvSpPr>
                    <a:spLocks/>
                  </p:cNvSpPr>
                  <p:nvPr/>
                </p:nvSpPr>
                <p:spPr bwMode="auto">
                  <a:xfrm>
                    <a:off x="5604" y="12858"/>
                    <a:ext cx="130" cy="55"/>
                  </a:xfrm>
                  <a:custGeom>
                    <a:avLst/>
                    <a:gdLst/>
                    <a:ahLst/>
                    <a:cxnLst>
                      <a:cxn ang="0">
                        <a:pos x="0" y="55"/>
                      </a:cxn>
                      <a:cxn ang="0">
                        <a:pos x="0" y="0"/>
                      </a:cxn>
                      <a:cxn ang="0">
                        <a:pos x="130" y="55"/>
                      </a:cxn>
                      <a:cxn ang="0">
                        <a:pos x="130" y="0"/>
                      </a:cxn>
                      <a:cxn ang="0">
                        <a:pos x="0" y="55"/>
                      </a:cxn>
                    </a:cxnLst>
                    <a:rect l="0" t="0" r="r" b="b"/>
                    <a:pathLst>
                      <a:path w="130" h="55">
                        <a:moveTo>
                          <a:pt x="0" y="55"/>
                        </a:moveTo>
                        <a:lnTo>
                          <a:pt x="0" y="0"/>
                        </a:lnTo>
                        <a:lnTo>
                          <a:pt x="130" y="55"/>
                        </a:lnTo>
                        <a:lnTo>
                          <a:pt x="130" y="0"/>
                        </a:lnTo>
                        <a:lnTo>
                          <a:pt x="0" y="55"/>
                        </a:lnTo>
                        <a:close/>
                      </a:path>
                    </a:pathLst>
                  </a:custGeom>
                  <a:solidFill>
                    <a:srgbClr val="000000"/>
                  </a:solidFill>
                  <a:ln w="9525">
                    <a:noFill/>
                    <a:round/>
                    <a:headEnd/>
                    <a:tailEnd/>
                  </a:ln>
                </p:spPr>
                <p:txBody>
                  <a:bodyPr/>
                  <a:lstStyle/>
                  <a:p>
                    <a:endParaRPr lang="pt-PT"/>
                  </a:p>
                </p:txBody>
              </p:sp>
              <p:sp>
                <p:nvSpPr>
                  <p:cNvPr id="564" name="Freeform 403"/>
                  <p:cNvSpPr>
                    <a:spLocks/>
                  </p:cNvSpPr>
                  <p:nvPr/>
                </p:nvSpPr>
                <p:spPr bwMode="auto">
                  <a:xfrm>
                    <a:off x="5604" y="12858"/>
                    <a:ext cx="130" cy="55"/>
                  </a:xfrm>
                  <a:custGeom>
                    <a:avLst/>
                    <a:gdLst/>
                    <a:ahLst/>
                    <a:cxnLst>
                      <a:cxn ang="0">
                        <a:pos x="0" y="55"/>
                      </a:cxn>
                      <a:cxn ang="0">
                        <a:pos x="0" y="0"/>
                      </a:cxn>
                      <a:cxn ang="0">
                        <a:pos x="130" y="55"/>
                      </a:cxn>
                      <a:cxn ang="0">
                        <a:pos x="130" y="0"/>
                      </a:cxn>
                      <a:cxn ang="0">
                        <a:pos x="0" y="55"/>
                      </a:cxn>
                    </a:cxnLst>
                    <a:rect l="0" t="0" r="r" b="b"/>
                    <a:pathLst>
                      <a:path w="130" h="55">
                        <a:moveTo>
                          <a:pt x="0" y="55"/>
                        </a:moveTo>
                        <a:lnTo>
                          <a:pt x="0" y="0"/>
                        </a:lnTo>
                        <a:lnTo>
                          <a:pt x="130" y="55"/>
                        </a:lnTo>
                        <a:lnTo>
                          <a:pt x="130" y="0"/>
                        </a:lnTo>
                        <a:lnTo>
                          <a:pt x="0" y="55"/>
                        </a:lnTo>
                        <a:close/>
                      </a:path>
                    </a:pathLst>
                  </a:custGeom>
                  <a:noFill/>
                  <a:ln w="12700" cap="rnd">
                    <a:solidFill>
                      <a:srgbClr val="000000"/>
                    </a:solidFill>
                    <a:prstDash val="solid"/>
                    <a:round/>
                    <a:headEnd/>
                    <a:tailEnd/>
                  </a:ln>
                </p:spPr>
                <p:txBody>
                  <a:bodyPr/>
                  <a:lstStyle/>
                  <a:p>
                    <a:endParaRPr lang="pt-PT"/>
                  </a:p>
                </p:txBody>
              </p:sp>
            </p:grpSp>
            <p:sp>
              <p:nvSpPr>
                <p:cNvPr id="481" name="Line 404"/>
                <p:cNvSpPr>
                  <a:spLocks noChangeShapeType="1"/>
                </p:cNvSpPr>
                <p:nvPr/>
              </p:nvSpPr>
              <p:spPr bwMode="auto">
                <a:xfrm>
                  <a:off x="5449" y="12883"/>
                  <a:ext cx="165" cy="1"/>
                </a:xfrm>
                <a:prstGeom prst="line">
                  <a:avLst/>
                </a:prstGeom>
                <a:noFill/>
                <a:ln w="25400">
                  <a:solidFill>
                    <a:srgbClr val="000000"/>
                  </a:solidFill>
                  <a:round/>
                  <a:headEnd/>
                  <a:tailEnd/>
                </a:ln>
              </p:spPr>
              <p:txBody>
                <a:bodyPr/>
                <a:lstStyle/>
                <a:p>
                  <a:endParaRPr lang="pt-PT"/>
                </a:p>
              </p:txBody>
            </p:sp>
            <p:grpSp>
              <p:nvGrpSpPr>
                <p:cNvPr id="482" name="Group 405"/>
                <p:cNvGrpSpPr>
                  <a:grpSpLocks/>
                </p:cNvGrpSpPr>
                <p:nvPr/>
              </p:nvGrpSpPr>
              <p:grpSpPr bwMode="auto">
                <a:xfrm>
                  <a:off x="3686" y="10526"/>
                  <a:ext cx="4068" cy="4326"/>
                  <a:chOff x="3686" y="10526"/>
                  <a:chExt cx="4068" cy="4326"/>
                </a:xfrm>
              </p:grpSpPr>
              <p:grpSp>
                <p:nvGrpSpPr>
                  <p:cNvPr id="483" name="Group 406"/>
                  <p:cNvGrpSpPr>
                    <a:grpSpLocks/>
                  </p:cNvGrpSpPr>
                  <p:nvPr/>
                </p:nvGrpSpPr>
                <p:grpSpPr bwMode="auto">
                  <a:xfrm>
                    <a:off x="5604" y="13408"/>
                    <a:ext cx="130" cy="53"/>
                    <a:chOff x="5604" y="13408"/>
                    <a:chExt cx="130" cy="53"/>
                  </a:xfrm>
                </p:grpSpPr>
                <p:sp>
                  <p:nvSpPr>
                    <p:cNvPr id="561" name="Freeform 407"/>
                    <p:cNvSpPr>
                      <a:spLocks/>
                    </p:cNvSpPr>
                    <p:nvPr/>
                  </p:nvSpPr>
                  <p:spPr bwMode="auto">
                    <a:xfrm>
                      <a:off x="5604" y="13408"/>
                      <a:ext cx="130" cy="53"/>
                    </a:xfrm>
                    <a:custGeom>
                      <a:avLst/>
                      <a:gdLst/>
                      <a:ahLst/>
                      <a:cxnLst>
                        <a:cxn ang="0">
                          <a:pos x="0" y="53"/>
                        </a:cxn>
                        <a:cxn ang="0">
                          <a:pos x="0" y="0"/>
                        </a:cxn>
                        <a:cxn ang="0">
                          <a:pos x="130" y="53"/>
                        </a:cxn>
                        <a:cxn ang="0">
                          <a:pos x="130" y="0"/>
                        </a:cxn>
                        <a:cxn ang="0">
                          <a:pos x="0" y="53"/>
                        </a:cxn>
                      </a:cxnLst>
                      <a:rect l="0" t="0" r="r" b="b"/>
                      <a:pathLst>
                        <a:path w="130" h="53">
                          <a:moveTo>
                            <a:pt x="0" y="53"/>
                          </a:moveTo>
                          <a:lnTo>
                            <a:pt x="0" y="0"/>
                          </a:lnTo>
                          <a:lnTo>
                            <a:pt x="130" y="53"/>
                          </a:lnTo>
                          <a:lnTo>
                            <a:pt x="130" y="0"/>
                          </a:lnTo>
                          <a:lnTo>
                            <a:pt x="0" y="53"/>
                          </a:lnTo>
                          <a:close/>
                        </a:path>
                      </a:pathLst>
                    </a:custGeom>
                    <a:solidFill>
                      <a:srgbClr val="000000"/>
                    </a:solidFill>
                    <a:ln w="9525">
                      <a:noFill/>
                      <a:round/>
                      <a:headEnd/>
                      <a:tailEnd/>
                    </a:ln>
                  </p:spPr>
                  <p:txBody>
                    <a:bodyPr/>
                    <a:lstStyle/>
                    <a:p>
                      <a:endParaRPr lang="pt-PT"/>
                    </a:p>
                  </p:txBody>
                </p:sp>
                <p:sp>
                  <p:nvSpPr>
                    <p:cNvPr id="562" name="Freeform 408"/>
                    <p:cNvSpPr>
                      <a:spLocks/>
                    </p:cNvSpPr>
                    <p:nvPr/>
                  </p:nvSpPr>
                  <p:spPr bwMode="auto">
                    <a:xfrm>
                      <a:off x="5604" y="13408"/>
                      <a:ext cx="130" cy="53"/>
                    </a:xfrm>
                    <a:custGeom>
                      <a:avLst/>
                      <a:gdLst/>
                      <a:ahLst/>
                      <a:cxnLst>
                        <a:cxn ang="0">
                          <a:pos x="0" y="53"/>
                        </a:cxn>
                        <a:cxn ang="0">
                          <a:pos x="0" y="0"/>
                        </a:cxn>
                        <a:cxn ang="0">
                          <a:pos x="130" y="53"/>
                        </a:cxn>
                        <a:cxn ang="0">
                          <a:pos x="130" y="0"/>
                        </a:cxn>
                        <a:cxn ang="0">
                          <a:pos x="0" y="53"/>
                        </a:cxn>
                      </a:cxnLst>
                      <a:rect l="0" t="0" r="r" b="b"/>
                      <a:pathLst>
                        <a:path w="130" h="53">
                          <a:moveTo>
                            <a:pt x="0" y="53"/>
                          </a:moveTo>
                          <a:lnTo>
                            <a:pt x="0" y="0"/>
                          </a:lnTo>
                          <a:lnTo>
                            <a:pt x="130" y="53"/>
                          </a:lnTo>
                          <a:lnTo>
                            <a:pt x="130" y="0"/>
                          </a:lnTo>
                          <a:lnTo>
                            <a:pt x="0" y="53"/>
                          </a:lnTo>
                          <a:close/>
                        </a:path>
                      </a:pathLst>
                    </a:custGeom>
                    <a:noFill/>
                    <a:ln w="12700" cap="rnd">
                      <a:solidFill>
                        <a:srgbClr val="000000"/>
                      </a:solidFill>
                      <a:prstDash val="solid"/>
                      <a:round/>
                      <a:headEnd/>
                      <a:tailEnd/>
                    </a:ln>
                  </p:spPr>
                  <p:txBody>
                    <a:bodyPr/>
                    <a:lstStyle/>
                    <a:p>
                      <a:endParaRPr lang="pt-PT"/>
                    </a:p>
                  </p:txBody>
                </p:sp>
              </p:grpSp>
              <p:sp>
                <p:nvSpPr>
                  <p:cNvPr id="484" name="Line 409"/>
                  <p:cNvSpPr>
                    <a:spLocks noChangeShapeType="1"/>
                  </p:cNvSpPr>
                  <p:nvPr/>
                </p:nvSpPr>
                <p:spPr bwMode="auto">
                  <a:xfrm>
                    <a:off x="5449" y="13433"/>
                    <a:ext cx="165" cy="1"/>
                  </a:xfrm>
                  <a:prstGeom prst="line">
                    <a:avLst/>
                  </a:prstGeom>
                  <a:noFill/>
                  <a:ln w="25400">
                    <a:solidFill>
                      <a:srgbClr val="000000"/>
                    </a:solidFill>
                    <a:round/>
                    <a:headEnd/>
                    <a:tailEnd/>
                  </a:ln>
                </p:spPr>
                <p:txBody>
                  <a:bodyPr/>
                  <a:lstStyle/>
                  <a:p>
                    <a:endParaRPr lang="pt-PT"/>
                  </a:p>
                </p:txBody>
              </p:sp>
              <p:grpSp>
                <p:nvGrpSpPr>
                  <p:cNvPr id="485" name="Group 410"/>
                  <p:cNvGrpSpPr>
                    <a:grpSpLocks/>
                  </p:cNvGrpSpPr>
                  <p:nvPr/>
                </p:nvGrpSpPr>
                <p:grpSpPr bwMode="auto">
                  <a:xfrm>
                    <a:off x="5604" y="13408"/>
                    <a:ext cx="130" cy="53"/>
                    <a:chOff x="5604" y="13408"/>
                    <a:chExt cx="130" cy="53"/>
                  </a:xfrm>
                </p:grpSpPr>
                <p:sp>
                  <p:nvSpPr>
                    <p:cNvPr id="559" name="Freeform 411"/>
                    <p:cNvSpPr>
                      <a:spLocks/>
                    </p:cNvSpPr>
                    <p:nvPr/>
                  </p:nvSpPr>
                  <p:spPr bwMode="auto">
                    <a:xfrm>
                      <a:off x="5604" y="13408"/>
                      <a:ext cx="130" cy="53"/>
                    </a:xfrm>
                    <a:custGeom>
                      <a:avLst/>
                      <a:gdLst/>
                      <a:ahLst/>
                      <a:cxnLst>
                        <a:cxn ang="0">
                          <a:pos x="0" y="53"/>
                        </a:cxn>
                        <a:cxn ang="0">
                          <a:pos x="0" y="0"/>
                        </a:cxn>
                        <a:cxn ang="0">
                          <a:pos x="130" y="53"/>
                        </a:cxn>
                        <a:cxn ang="0">
                          <a:pos x="130" y="0"/>
                        </a:cxn>
                        <a:cxn ang="0">
                          <a:pos x="0" y="53"/>
                        </a:cxn>
                      </a:cxnLst>
                      <a:rect l="0" t="0" r="r" b="b"/>
                      <a:pathLst>
                        <a:path w="130" h="53">
                          <a:moveTo>
                            <a:pt x="0" y="53"/>
                          </a:moveTo>
                          <a:lnTo>
                            <a:pt x="0" y="0"/>
                          </a:lnTo>
                          <a:lnTo>
                            <a:pt x="130" y="53"/>
                          </a:lnTo>
                          <a:lnTo>
                            <a:pt x="130" y="0"/>
                          </a:lnTo>
                          <a:lnTo>
                            <a:pt x="0" y="53"/>
                          </a:lnTo>
                          <a:close/>
                        </a:path>
                      </a:pathLst>
                    </a:custGeom>
                    <a:solidFill>
                      <a:srgbClr val="000000"/>
                    </a:solidFill>
                    <a:ln w="9525">
                      <a:noFill/>
                      <a:round/>
                      <a:headEnd/>
                      <a:tailEnd/>
                    </a:ln>
                  </p:spPr>
                  <p:txBody>
                    <a:bodyPr/>
                    <a:lstStyle/>
                    <a:p>
                      <a:endParaRPr lang="pt-PT"/>
                    </a:p>
                  </p:txBody>
                </p:sp>
                <p:sp>
                  <p:nvSpPr>
                    <p:cNvPr id="560" name="Freeform 412"/>
                    <p:cNvSpPr>
                      <a:spLocks/>
                    </p:cNvSpPr>
                    <p:nvPr/>
                  </p:nvSpPr>
                  <p:spPr bwMode="auto">
                    <a:xfrm>
                      <a:off x="5604" y="13408"/>
                      <a:ext cx="130" cy="53"/>
                    </a:xfrm>
                    <a:custGeom>
                      <a:avLst/>
                      <a:gdLst/>
                      <a:ahLst/>
                      <a:cxnLst>
                        <a:cxn ang="0">
                          <a:pos x="0" y="53"/>
                        </a:cxn>
                        <a:cxn ang="0">
                          <a:pos x="0" y="0"/>
                        </a:cxn>
                        <a:cxn ang="0">
                          <a:pos x="130" y="53"/>
                        </a:cxn>
                        <a:cxn ang="0">
                          <a:pos x="130" y="0"/>
                        </a:cxn>
                        <a:cxn ang="0">
                          <a:pos x="0" y="53"/>
                        </a:cxn>
                      </a:cxnLst>
                      <a:rect l="0" t="0" r="r" b="b"/>
                      <a:pathLst>
                        <a:path w="130" h="53">
                          <a:moveTo>
                            <a:pt x="0" y="53"/>
                          </a:moveTo>
                          <a:lnTo>
                            <a:pt x="0" y="0"/>
                          </a:lnTo>
                          <a:lnTo>
                            <a:pt x="130" y="53"/>
                          </a:lnTo>
                          <a:lnTo>
                            <a:pt x="130" y="0"/>
                          </a:lnTo>
                          <a:lnTo>
                            <a:pt x="0" y="53"/>
                          </a:lnTo>
                          <a:close/>
                        </a:path>
                      </a:pathLst>
                    </a:custGeom>
                    <a:noFill/>
                    <a:ln w="12700" cap="rnd">
                      <a:solidFill>
                        <a:srgbClr val="000000"/>
                      </a:solidFill>
                      <a:prstDash val="solid"/>
                      <a:round/>
                      <a:headEnd/>
                      <a:tailEnd/>
                    </a:ln>
                  </p:spPr>
                  <p:txBody>
                    <a:bodyPr/>
                    <a:lstStyle/>
                    <a:p>
                      <a:endParaRPr lang="pt-PT"/>
                    </a:p>
                  </p:txBody>
                </p:sp>
              </p:grpSp>
              <p:sp>
                <p:nvSpPr>
                  <p:cNvPr id="486" name="Line 413"/>
                  <p:cNvSpPr>
                    <a:spLocks noChangeShapeType="1"/>
                  </p:cNvSpPr>
                  <p:nvPr/>
                </p:nvSpPr>
                <p:spPr bwMode="auto">
                  <a:xfrm>
                    <a:off x="5449" y="13433"/>
                    <a:ext cx="165" cy="1"/>
                  </a:xfrm>
                  <a:prstGeom prst="line">
                    <a:avLst/>
                  </a:prstGeom>
                  <a:noFill/>
                  <a:ln w="25400">
                    <a:solidFill>
                      <a:srgbClr val="000000"/>
                    </a:solidFill>
                    <a:round/>
                    <a:headEnd/>
                    <a:tailEnd/>
                  </a:ln>
                </p:spPr>
                <p:txBody>
                  <a:bodyPr/>
                  <a:lstStyle/>
                  <a:p>
                    <a:endParaRPr lang="pt-PT"/>
                  </a:p>
                </p:txBody>
              </p:sp>
              <p:sp>
                <p:nvSpPr>
                  <p:cNvPr id="487" name="Freeform 414"/>
                  <p:cNvSpPr>
                    <a:spLocks noEditPoints="1"/>
                  </p:cNvSpPr>
                  <p:nvPr/>
                </p:nvSpPr>
                <p:spPr bwMode="auto">
                  <a:xfrm>
                    <a:off x="7310" y="10748"/>
                    <a:ext cx="328" cy="65"/>
                  </a:xfrm>
                  <a:custGeom>
                    <a:avLst/>
                    <a:gdLst/>
                    <a:ahLst/>
                    <a:cxnLst>
                      <a:cxn ang="0">
                        <a:pos x="17" y="83"/>
                      </a:cxn>
                      <a:cxn ang="0">
                        <a:pos x="846" y="83"/>
                      </a:cxn>
                      <a:cxn ang="0">
                        <a:pos x="863" y="100"/>
                      </a:cxn>
                      <a:cxn ang="0">
                        <a:pos x="846" y="117"/>
                      </a:cxn>
                      <a:cxn ang="0">
                        <a:pos x="17" y="117"/>
                      </a:cxn>
                      <a:cxn ang="0">
                        <a:pos x="0" y="100"/>
                      </a:cxn>
                      <a:cxn ang="0">
                        <a:pos x="17" y="83"/>
                      </a:cxn>
                      <a:cxn ang="0">
                        <a:pos x="813" y="0"/>
                      </a:cxn>
                      <a:cxn ang="0">
                        <a:pos x="1013" y="100"/>
                      </a:cxn>
                      <a:cxn ang="0">
                        <a:pos x="813" y="200"/>
                      </a:cxn>
                      <a:cxn ang="0">
                        <a:pos x="813" y="0"/>
                      </a:cxn>
                    </a:cxnLst>
                    <a:rect l="0" t="0" r="r" b="b"/>
                    <a:pathLst>
                      <a:path w="1013" h="200">
                        <a:moveTo>
                          <a:pt x="17" y="83"/>
                        </a:moveTo>
                        <a:lnTo>
                          <a:pt x="846" y="83"/>
                        </a:lnTo>
                        <a:cubicBezTo>
                          <a:pt x="855" y="83"/>
                          <a:pt x="863" y="91"/>
                          <a:pt x="863" y="100"/>
                        </a:cubicBezTo>
                        <a:cubicBezTo>
                          <a:pt x="863" y="109"/>
                          <a:pt x="855" y="117"/>
                          <a:pt x="846" y="117"/>
                        </a:cubicBezTo>
                        <a:lnTo>
                          <a:pt x="17" y="117"/>
                        </a:lnTo>
                        <a:cubicBezTo>
                          <a:pt x="8" y="117"/>
                          <a:pt x="0" y="109"/>
                          <a:pt x="0" y="100"/>
                        </a:cubicBezTo>
                        <a:cubicBezTo>
                          <a:pt x="0" y="91"/>
                          <a:pt x="8" y="83"/>
                          <a:pt x="17" y="83"/>
                        </a:cubicBezTo>
                        <a:close/>
                        <a:moveTo>
                          <a:pt x="813" y="0"/>
                        </a:moveTo>
                        <a:lnTo>
                          <a:pt x="1013" y="100"/>
                        </a:lnTo>
                        <a:lnTo>
                          <a:pt x="813" y="200"/>
                        </a:lnTo>
                        <a:lnTo>
                          <a:pt x="813" y="0"/>
                        </a:lnTo>
                        <a:close/>
                      </a:path>
                    </a:pathLst>
                  </a:custGeom>
                  <a:solidFill>
                    <a:srgbClr val="000000"/>
                  </a:solidFill>
                  <a:ln w="1588" cap="flat">
                    <a:solidFill>
                      <a:srgbClr val="000000"/>
                    </a:solidFill>
                    <a:prstDash val="solid"/>
                    <a:bevel/>
                    <a:headEnd/>
                    <a:tailEnd/>
                  </a:ln>
                </p:spPr>
                <p:txBody>
                  <a:bodyPr/>
                  <a:lstStyle/>
                  <a:p>
                    <a:endParaRPr lang="pt-PT"/>
                  </a:p>
                </p:txBody>
              </p:sp>
              <p:sp>
                <p:nvSpPr>
                  <p:cNvPr id="488" name="Freeform 415"/>
                  <p:cNvSpPr>
                    <a:spLocks noEditPoints="1"/>
                  </p:cNvSpPr>
                  <p:nvPr/>
                </p:nvSpPr>
                <p:spPr bwMode="auto">
                  <a:xfrm>
                    <a:off x="5048" y="14624"/>
                    <a:ext cx="1594" cy="65"/>
                  </a:xfrm>
                  <a:custGeom>
                    <a:avLst/>
                    <a:gdLst/>
                    <a:ahLst/>
                    <a:cxnLst>
                      <a:cxn ang="0">
                        <a:pos x="4900" y="117"/>
                      </a:cxn>
                      <a:cxn ang="0">
                        <a:pos x="167" y="117"/>
                      </a:cxn>
                      <a:cxn ang="0">
                        <a:pos x="150" y="100"/>
                      </a:cxn>
                      <a:cxn ang="0">
                        <a:pos x="167" y="84"/>
                      </a:cxn>
                      <a:cxn ang="0">
                        <a:pos x="4900" y="84"/>
                      </a:cxn>
                      <a:cxn ang="0">
                        <a:pos x="4917" y="100"/>
                      </a:cxn>
                      <a:cxn ang="0">
                        <a:pos x="4900" y="117"/>
                      </a:cxn>
                      <a:cxn ang="0">
                        <a:pos x="200" y="200"/>
                      </a:cxn>
                      <a:cxn ang="0">
                        <a:pos x="0" y="100"/>
                      </a:cxn>
                      <a:cxn ang="0">
                        <a:pos x="200" y="0"/>
                      </a:cxn>
                      <a:cxn ang="0">
                        <a:pos x="200" y="200"/>
                      </a:cxn>
                    </a:cxnLst>
                    <a:rect l="0" t="0" r="r" b="b"/>
                    <a:pathLst>
                      <a:path w="4917" h="200">
                        <a:moveTo>
                          <a:pt x="4900" y="117"/>
                        </a:moveTo>
                        <a:lnTo>
                          <a:pt x="167" y="117"/>
                        </a:lnTo>
                        <a:cubicBezTo>
                          <a:pt x="158" y="117"/>
                          <a:pt x="150" y="110"/>
                          <a:pt x="150" y="100"/>
                        </a:cubicBezTo>
                        <a:cubicBezTo>
                          <a:pt x="150" y="91"/>
                          <a:pt x="158" y="84"/>
                          <a:pt x="167" y="84"/>
                        </a:cubicBezTo>
                        <a:lnTo>
                          <a:pt x="4900" y="84"/>
                        </a:lnTo>
                        <a:cubicBezTo>
                          <a:pt x="4909" y="84"/>
                          <a:pt x="4917" y="91"/>
                          <a:pt x="4917" y="100"/>
                        </a:cubicBezTo>
                        <a:cubicBezTo>
                          <a:pt x="4917" y="110"/>
                          <a:pt x="4909" y="117"/>
                          <a:pt x="4900" y="117"/>
                        </a:cubicBezTo>
                        <a:close/>
                        <a:moveTo>
                          <a:pt x="200" y="200"/>
                        </a:moveTo>
                        <a:lnTo>
                          <a:pt x="0" y="100"/>
                        </a:lnTo>
                        <a:lnTo>
                          <a:pt x="200" y="0"/>
                        </a:lnTo>
                        <a:lnTo>
                          <a:pt x="200" y="200"/>
                        </a:lnTo>
                        <a:close/>
                      </a:path>
                    </a:pathLst>
                  </a:custGeom>
                  <a:solidFill>
                    <a:srgbClr val="000000"/>
                  </a:solidFill>
                  <a:ln w="1588" cap="flat">
                    <a:solidFill>
                      <a:srgbClr val="000000"/>
                    </a:solidFill>
                    <a:prstDash val="solid"/>
                    <a:bevel/>
                    <a:headEnd/>
                    <a:tailEnd/>
                  </a:ln>
                </p:spPr>
                <p:txBody>
                  <a:bodyPr/>
                  <a:lstStyle/>
                  <a:p>
                    <a:endParaRPr lang="pt-PT"/>
                  </a:p>
                </p:txBody>
              </p:sp>
              <p:grpSp>
                <p:nvGrpSpPr>
                  <p:cNvPr id="489" name="Group 416"/>
                  <p:cNvGrpSpPr>
                    <a:grpSpLocks/>
                  </p:cNvGrpSpPr>
                  <p:nvPr/>
                </p:nvGrpSpPr>
                <p:grpSpPr bwMode="auto">
                  <a:xfrm>
                    <a:off x="3686" y="10526"/>
                    <a:ext cx="4068" cy="4326"/>
                    <a:chOff x="3686" y="10526"/>
                    <a:chExt cx="4068" cy="4326"/>
                  </a:xfrm>
                </p:grpSpPr>
                <p:grpSp>
                  <p:nvGrpSpPr>
                    <p:cNvPr id="490" name="Group 417"/>
                    <p:cNvGrpSpPr>
                      <a:grpSpLocks/>
                    </p:cNvGrpSpPr>
                    <p:nvPr/>
                  </p:nvGrpSpPr>
                  <p:grpSpPr bwMode="auto">
                    <a:xfrm>
                      <a:off x="5576" y="14604"/>
                      <a:ext cx="93" cy="100"/>
                      <a:chOff x="5576" y="14604"/>
                      <a:chExt cx="93" cy="100"/>
                    </a:xfrm>
                  </p:grpSpPr>
                  <p:sp>
                    <p:nvSpPr>
                      <p:cNvPr id="557" name="Freeform 418"/>
                      <p:cNvSpPr>
                        <a:spLocks/>
                      </p:cNvSpPr>
                      <p:nvPr/>
                    </p:nvSpPr>
                    <p:spPr bwMode="auto">
                      <a:xfrm>
                        <a:off x="5576" y="14604"/>
                        <a:ext cx="93" cy="100"/>
                      </a:xfrm>
                      <a:custGeom>
                        <a:avLst/>
                        <a:gdLst/>
                        <a:ahLst/>
                        <a:cxnLst>
                          <a:cxn ang="0">
                            <a:pos x="0" y="50"/>
                          </a:cxn>
                          <a:cxn ang="0">
                            <a:pos x="93" y="0"/>
                          </a:cxn>
                          <a:cxn ang="0">
                            <a:pos x="93" y="100"/>
                          </a:cxn>
                          <a:cxn ang="0">
                            <a:pos x="0" y="50"/>
                          </a:cxn>
                        </a:cxnLst>
                        <a:rect l="0" t="0" r="r" b="b"/>
                        <a:pathLst>
                          <a:path w="93" h="100">
                            <a:moveTo>
                              <a:pt x="0" y="50"/>
                            </a:moveTo>
                            <a:lnTo>
                              <a:pt x="93" y="0"/>
                            </a:lnTo>
                            <a:lnTo>
                              <a:pt x="93" y="100"/>
                            </a:lnTo>
                            <a:lnTo>
                              <a:pt x="0" y="50"/>
                            </a:lnTo>
                            <a:close/>
                          </a:path>
                        </a:pathLst>
                      </a:custGeom>
                      <a:solidFill>
                        <a:srgbClr val="000000"/>
                      </a:solidFill>
                      <a:ln w="9525">
                        <a:noFill/>
                        <a:round/>
                        <a:headEnd/>
                        <a:tailEnd/>
                      </a:ln>
                    </p:spPr>
                    <p:txBody>
                      <a:bodyPr/>
                      <a:lstStyle/>
                      <a:p>
                        <a:endParaRPr lang="pt-PT"/>
                      </a:p>
                    </p:txBody>
                  </p:sp>
                  <p:sp>
                    <p:nvSpPr>
                      <p:cNvPr id="558" name="Freeform 419"/>
                      <p:cNvSpPr>
                        <a:spLocks/>
                      </p:cNvSpPr>
                      <p:nvPr/>
                    </p:nvSpPr>
                    <p:spPr bwMode="auto">
                      <a:xfrm>
                        <a:off x="5576" y="14604"/>
                        <a:ext cx="93" cy="100"/>
                      </a:xfrm>
                      <a:custGeom>
                        <a:avLst/>
                        <a:gdLst/>
                        <a:ahLst/>
                        <a:cxnLst>
                          <a:cxn ang="0">
                            <a:pos x="0" y="50"/>
                          </a:cxn>
                          <a:cxn ang="0">
                            <a:pos x="93" y="0"/>
                          </a:cxn>
                          <a:cxn ang="0">
                            <a:pos x="93" y="100"/>
                          </a:cxn>
                          <a:cxn ang="0">
                            <a:pos x="0" y="50"/>
                          </a:cxn>
                        </a:cxnLst>
                        <a:rect l="0" t="0" r="r" b="b"/>
                        <a:pathLst>
                          <a:path w="93" h="100">
                            <a:moveTo>
                              <a:pt x="0" y="50"/>
                            </a:moveTo>
                            <a:lnTo>
                              <a:pt x="93" y="0"/>
                            </a:lnTo>
                            <a:lnTo>
                              <a:pt x="93" y="100"/>
                            </a:lnTo>
                            <a:lnTo>
                              <a:pt x="0" y="50"/>
                            </a:lnTo>
                            <a:close/>
                          </a:path>
                        </a:pathLst>
                      </a:custGeom>
                      <a:noFill/>
                      <a:ln w="12700" cap="rnd">
                        <a:solidFill>
                          <a:srgbClr val="000000"/>
                        </a:solidFill>
                        <a:prstDash val="solid"/>
                        <a:round/>
                        <a:headEnd/>
                        <a:tailEnd/>
                      </a:ln>
                    </p:spPr>
                    <p:txBody>
                      <a:bodyPr/>
                      <a:lstStyle/>
                      <a:p>
                        <a:endParaRPr lang="pt-PT"/>
                      </a:p>
                    </p:txBody>
                  </p:sp>
                </p:grpSp>
                <p:sp>
                  <p:nvSpPr>
                    <p:cNvPr id="491" name="Oval 420"/>
                    <p:cNvSpPr>
                      <a:spLocks noChangeArrowheads="1"/>
                    </p:cNvSpPr>
                    <p:nvPr/>
                  </p:nvSpPr>
                  <p:spPr bwMode="auto">
                    <a:xfrm>
                      <a:off x="5580" y="14596"/>
                      <a:ext cx="124" cy="119"/>
                    </a:xfrm>
                    <a:prstGeom prst="ellipse">
                      <a:avLst/>
                    </a:prstGeom>
                    <a:noFill/>
                    <a:ln w="12700" cap="rnd">
                      <a:solidFill>
                        <a:srgbClr val="000000"/>
                      </a:solidFill>
                      <a:round/>
                      <a:headEnd/>
                      <a:tailEnd/>
                    </a:ln>
                  </p:spPr>
                  <p:txBody>
                    <a:bodyPr/>
                    <a:lstStyle/>
                    <a:p>
                      <a:endParaRPr lang="pt-PT"/>
                    </a:p>
                  </p:txBody>
                </p:sp>
                <p:grpSp>
                  <p:nvGrpSpPr>
                    <p:cNvPr id="492" name="Group 421"/>
                    <p:cNvGrpSpPr>
                      <a:grpSpLocks/>
                    </p:cNvGrpSpPr>
                    <p:nvPr/>
                  </p:nvGrpSpPr>
                  <p:grpSpPr bwMode="auto">
                    <a:xfrm>
                      <a:off x="5576" y="14604"/>
                      <a:ext cx="93" cy="100"/>
                      <a:chOff x="5576" y="14604"/>
                      <a:chExt cx="93" cy="100"/>
                    </a:xfrm>
                  </p:grpSpPr>
                  <p:sp>
                    <p:nvSpPr>
                      <p:cNvPr id="555" name="Freeform 422"/>
                      <p:cNvSpPr>
                        <a:spLocks/>
                      </p:cNvSpPr>
                      <p:nvPr/>
                    </p:nvSpPr>
                    <p:spPr bwMode="auto">
                      <a:xfrm>
                        <a:off x="5576" y="14604"/>
                        <a:ext cx="93" cy="100"/>
                      </a:xfrm>
                      <a:custGeom>
                        <a:avLst/>
                        <a:gdLst/>
                        <a:ahLst/>
                        <a:cxnLst>
                          <a:cxn ang="0">
                            <a:pos x="0" y="50"/>
                          </a:cxn>
                          <a:cxn ang="0">
                            <a:pos x="93" y="0"/>
                          </a:cxn>
                          <a:cxn ang="0">
                            <a:pos x="93" y="100"/>
                          </a:cxn>
                          <a:cxn ang="0">
                            <a:pos x="0" y="50"/>
                          </a:cxn>
                        </a:cxnLst>
                        <a:rect l="0" t="0" r="r" b="b"/>
                        <a:pathLst>
                          <a:path w="93" h="100">
                            <a:moveTo>
                              <a:pt x="0" y="50"/>
                            </a:moveTo>
                            <a:lnTo>
                              <a:pt x="93" y="0"/>
                            </a:lnTo>
                            <a:lnTo>
                              <a:pt x="93" y="100"/>
                            </a:lnTo>
                            <a:lnTo>
                              <a:pt x="0" y="50"/>
                            </a:lnTo>
                            <a:close/>
                          </a:path>
                        </a:pathLst>
                      </a:custGeom>
                      <a:solidFill>
                        <a:srgbClr val="000000"/>
                      </a:solidFill>
                      <a:ln w="9525">
                        <a:noFill/>
                        <a:round/>
                        <a:headEnd/>
                        <a:tailEnd/>
                      </a:ln>
                    </p:spPr>
                    <p:txBody>
                      <a:bodyPr/>
                      <a:lstStyle/>
                      <a:p>
                        <a:endParaRPr lang="pt-PT"/>
                      </a:p>
                    </p:txBody>
                  </p:sp>
                  <p:sp>
                    <p:nvSpPr>
                      <p:cNvPr id="556" name="Freeform 423"/>
                      <p:cNvSpPr>
                        <a:spLocks/>
                      </p:cNvSpPr>
                      <p:nvPr/>
                    </p:nvSpPr>
                    <p:spPr bwMode="auto">
                      <a:xfrm>
                        <a:off x="5576" y="14604"/>
                        <a:ext cx="93" cy="100"/>
                      </a:xfrm>
                      <a:custGeom>
                        <a:avLst/>
                        <a:gdLst/>
                        <a:ahLst/>
                        <a:cxnLst>
                          <a:cxn ang="0">
                            <a:pos x="0" y="50"/>
                          </a:cxn>
                          <a:cxn ang="0">
                            <a:pos x="93" y="0"/>
                          </a:cxn>
                          <a:cxn ang="0">
                            <a:pos x="93" y="100"/>
                          </a:cxn>
                          <a:cxn ang="0">
                            <a:pos x="0" y="50"/>
                          </a:cxn>
                        </a:cxnLst>
                        <a:rect l="0" t="0" r="r" b="b"/>
                        <a:pathLst>
                          <a:path w="93" h="100">
                            <a:moveTo>
                              <a:pt x="0" y="50"/>
                            </a:moveTo>
                            <a:lnTo>
                              <a:pt x="93" y="0"/>
                            </a:lnTo>
                            <a:lnTo>
                              <a:pt x="93" y="100"/>
                            </a:lnTo>
                            <a:lnTo>
                              <a:pt x="0" y="50"/>
                            </a:lnTo>
                            <a:close/>
                          </a:path>
                        </a:pathLst>
                      </a:custGeom>
                      <a:noFill/>
                      <a:ln w="12700" cap="rnd">
                        <a:solidFill>
                          <a:srgbClr val="000000"/>
                        </a:solidFill>
                        <a:prstDash val="solid"/>
                        <a:round/>
                        <a:headEnd/>
                        <a:tailEnd/>
                      </a:ln>
                    </p:spPr>
                    <p:txBody>
                      <a:bodyPr/>
                      <a:lstStyle/>
                      <a:p>
                        <a:endParaRPr lang="pt-PT"/>
                      </a:p>
                    </p:txBody>
                  </p:sp>
                </p:grpSp>
                <p:sp>
                  <p:nvSpPr>
                    <p:cNvPr id="493" name="Oval 424"/>
                    <p:cNvSpPr>
                      <a:spLocks noChangeArrowheads="1"/>
                    </p:cNvSpPr>
                    <p:nvPr/>
                  </p:nvSpPr>
                  <p:spPr bwMode="auto">
                    <a:xfrm>
                      <a:off x="5580" y="14596"/>
                      <a:ext cx="124" cy="119"/>
                    </a:xfrm>
                    <a:prstGeom prst="ellipse">
                      <a:avLst/>
                    </a:prstGeom>
                    <a:noFill/>
                    <a:ln w="12700" cap="rnd">
                      <a:solidFill>
                        <a:srgbClr val="000000"/>
                      </a:solidFill>
                      <a:round/>
                      <a:headEnd/>
                      <a:tailEnd/>
                    </a:ln>
                  </p:spPr>
                  <p:txBody>
                    <a:bodyPr/>
                    <a:lstStyle/>
                    <a:p>
                      <a:endParaRPr lang="pt-PT"/>
                    </a:p>
                  </p:txBody>
                </p:sp>
                <p:sp>
                  <p:nvSpPr>
                    <p:cNvPr id="494" name="Freeform 425"/>
                    <p:cNvSpPr>
                      <a:spLocks noEditPoints="1"/>
                    </p:cNvSpPr>
                    <p:nvPr/>
                  </p:nvSpPr>
                  <p:spPr bwMode="auto">
                    <a:xfrm>
                      <a:off x="5733" y="12297"/>
                      <a:ext cx="896" cy="64"/>
                    </a:xfrm>
                    <a:custGeom>
                      <a:avLst/>
                      <a:gdLst/>
                      <a:ahLst/>
                      <a:cxnLst>
                        <a:cxn ang="0">
                          <a:pos x="2595" y="117"/>
                        </a:cxn>
                        <a:cxn ang="0">
                          <a:pos x="16" y="117"/>
                        </a:cxn>
                        <a:cxn ang="0">
                          <a:pos x="0" y="100"/>
                        </a:cxn>
                        <a:cxn ang="0">
                          <a:pos x="16" y="84"/>
                        </a:cxn>
                        <a:cxn ang="0">
                          <a:pos x="2595" y="84"/>
                        </a:cxn>
                        <a:cxn ang="0">
                          <a:pos x="2612" y="100"/>
                        </a:cxn>
                        <a:cxn ang="0">
                          <a:pos x="2595" y="117"/>
                        </a:cxn>
                        <a:cxn ang="0">
                          <a:pos x="2562" y="0"/>
                        </a:cxn>
                        <a:cxn ang="0">
                          <a:pos x="2762" y="100"/>
                        </a:cxn>
                        <a:cxn ang="0">
                          <a:pos x="2562" y="200"/>
                        </a:cxn>
                        <a:cxn ang="0">
                          <a:pos x="2562" y="0"/>
                        </a:cxn>
                      </a:cxnLst>
                      <a:rect l="0" t="0" r="r" b="b"/>
                      <a:pathLst>
                        <a:path w="2762" h="200">
                          <a:moveTo>
                            <a:pt x="2595" y="117"/>
                          </a:moveTo>
                          <a:lnTo>
                            <a:pt x="16" y="117"/>
                          </a:lnTo>
                          <a:cubicBezTo>
                            <a:pt x="7" y="117"/>
                            <a:pt x="0" y="110"/>
                            <a:pt x="0" y="100"/>
                          </a:cubicBezTo>
                          <a:cubicBezTo>
                            <a:pt x="0" y="91"/>
                            <a:pt x="7" y="84"/>
                            <a:pt x="16" y="84"/>
                          </a:cubicBezTo>
                          <a:lnTo>
                            <a:pt x="2595" y="84"/>
                          </a:lnTo>
                          <a:cubicBezTo>
                            <a:pt x="2605" y="84"/>
                            <a:pt x="2612" y="91"/>
                            <a:pt x="2612" y="100"/>
                          </a:cubicBezTo>
                          <a:cubicBezTo>
                            <a:pt x="2612" y="110"/>
                            <a:pt x="2605" y="117"/>
                            <a:pt x="2595" y="117"/>
                          </a:cubicBezTo>
                          <a:close/>
                          <a:moveTo>
                            <a:pt x="2562" y="0"/>
                          </a:moveTo>
                          <a:lnTo>
                            <a:pt x="2762" y="100"/>
                          </a:lnTo>
                          <a:lnTo>
                            <a:pt x="2562" y="200"/>
                          </a:lnTo>
                          <a:lnTo>
                            <a:pt x="2562" y="0"/>
                          </a:lnTo>
                          <a:close/>
                        </a:path>
                      </a:pathLst>
                    </a:custGeom>
                    <a:solidFill>
                      <a:srgbClr val="000000"/>
                    </a:solidFill>
                    <a:ln w="1588" cap="flat">
                      <a:solidFill>
                        <a:srgbClr val="000000"/>
                      </a:solidFill>
                      <a:prstDash val="solid"/>
                      <a:bevel/>
                      <a:headEnd/>
                      <a:tailEnd/>
                    </a:ln>
                  </p:spPr>
                  <p:txBody>
                    <a:bodyPr/>
                    <a:lstStyle/>
                    <a:p>
                      <a:endParaRPr lang="pt-PT"/>
                    </a:p>
                  </p:txBody>
                </p:sp>
                <p:grpSp>
                  <p:nvGrpSpPr>
                    <p:cNvPr id="495" name="Group 426"/>
                    <p:cNvGrpSpPr>
                      <a:grpSpLocks/>
                    </p:cNvGrpSpPr>
                    <p:nvPr/>
                  </p:nvGrpSpPr>
                  <p:grpSpPr bwMode="auto">
                    <a:xfrm>
                      <a:off x="6604" y="13118"/>
                      <a:ext cx="56" cy="129"/>
                      <a:chOff x="6604" y="13118"/>
                      <a:chExt cx="56" cy="129"/>
                    </a:xfrm>
                  </p:grpSpPr>
                  <p:sp>
                    <p:nvSpPr>
                      <p:cNvPr id="553" name="Freeform 427"/>
                      <p:cNvSpPr>
                        <a:spLocks/>
                      </p:cNvSpPr>
                      <p:nvPr/>
                    </p:nvSpPr>
                    <p:spPr bwMode="auto">
                      <a:xfrm>
                        <a:off x="6604" y="13118"/>
                        <a:ext cx="56" cy="129"/>
                      </a:xfrm>
                      <a:custGeom>
                        <a:avLst/>
                        <a:gdLst/>
                        <a:ahLst/>
                        <a:cxnLst>
                          <a:cxn ang="0">
                            <a:pos x="56" y="129"/>
                          </a:cxn>
                          <a:cxn ang="0">
                            <a:pos x="0" y="129"/>
                          </a:cxn>
                          <a:cxn ang="0">
                            <a:pos x="56" y="0"/>
                          </a:cxn>
                          <a:cxn ang="0">
                            <a:pos x="0" y="0"/>
                          </a:cxn>
                          <a:cxn ang="0">
                            <a:pos x="56" y="129"/>
                          </a:cxn>
                        </a:cxnLst>
                        <a:rect l="0" t="0" r="r" b="b"/>
                        <a:pathLst>
                          <a:path w="56" h="129">
                            <a:moveTo>
                              <a:pt x="56" y="129"/>
                            </a:moveTo>
                            <a:lnTo>
                              <a:pt x="0" y="129"/>
                            </a:lnTo>
                            <a:lnTo>
                              <a:pt x="56" y="0"/>
                            </a:lnTo>
                            <a:lnTo>
                              <a:pt x="0" y="0"/>
                            </a:lnTo>
                            <a:lnTo>
                              <a:pt x="56" y="129"/>
                            </a:lnTo>
                            <a:close/>
                          </a:path>
                        </a:pathLst>
                      </a:custGeom>
                      <a:solidFill>
                        <a:srgbClr val="FFFFFF"/>
                      </a:solidFill>
                      <a:ln w="9525">
                        <a:noFill/>
                        <a:round/>
                        <a:headEnd/>
                        <a:tailEnd/>
                      </a:ln>
                    </p:spPr>
                    <p:txBody>
                      <a:bodyPr/>
                      <a:lstStyle/>
                      <a:p>
                        <a:endParaRPr lang="pt-PT"/>
                      </a:p>
                    </p:txBody>
                  </p:sp>
                  <p:sp>
                    <p:nvSpPr>
                      <p:cNvPr id="554" name="Freeform 428"/>
                      <p:cNvSpPr>
                        <a:spLocks/>
                      </p:cNvSpPr>
                      <p:nvPr/>
                    </p:nvSpPr>
                    <p:spPr bwMode="auto">
                      <a:xfrm>
                        <a:off x="6604" y="13118"/>
                        <a:ext cx="56" cy="129"/>
                      </a:xfrm>
                      <a:custGeom>
                        <a:avLst/>
                        <a:gdLst/>
                        <a:ahLst/>
                        <a:cxnLst>
                          <a:cxn ang="0">
                            <a:pos x="56" y="129"/>
                          </a:cxn>
                          <a:cxn ang="0">
                            <a:pos x="0" y="129"/>
                          </a:cxn>
                          <a:cxn ang="0">
                            <a:pos x="56" y="0"/>
                          </a:cxn>
                          <a:cxn ang="0">
                            <a:pos x="0" y="0"/>
                          </a:cxn>
                          <a:cxn ang="0">
                            <a:pos x="56" y="129"/>
                          </a:cxn>
                        </a:cxnLst>
                        <a:rect l="0" t="0" r="r" b="b"/>
                        <a:pathLst>
                          <a:path w="56" h="129">
                            <a:moveTo>
                              <a:pt x="56" y="129"/>
                            </a:moveTo>
                            <a:lnTo>
                              <a:pt x="0" y="129"/>
                            </a:lnTo>
                            <a:lnTo>
                              <a:pt x="56" y="0"/>
                            </a:lnTo>
                            <a:lnTo>
                              <a:pt x="0" y="0"/>
                            </a:lnTo>
                            <a:lnTo>
                              <a:pt x="56" y="129"/>
                            </a:lnTo>
                            <a:close/>
                          </a:path>
                        </a:pathLst>
                      </a:custGeom>
                      <a:noFill/>
                      <a:ln w="12700" cap="rnd">
                        <a:solidFill>
                          <a:srgbClr val="000000"/>
                        </a:solidFill>
                        <a:prstDash val="solid"/>
                        <a:round/>
                        <a:headEnd/>
                        <a:tailEnd/>
                      </a:ln>
                    </p:spPr>
                    <p:txBody>
                      <a:bodyPr/>
                      <a:lstStyle/>
                      <a:p>
                        <a:endParaRPr lang="pt-PT"/>
                      </a:p>
                    </p:txBody>
                  </p:sp>
                </p:grpSp>
                <p:sp>
                  <p:nvSpPr>
                    <p:cNvPr id="496" name="Line 429"/>
                    <p:cNvSpPr>
                      <a:spLocks noChangeShapeType="1"/>
                    </p:cNvSpPr>
                    <p:nvPr/>
                  </p:nvSpPr>
                  <p:spPr bwMode="auto">
                    <a:xfrm>
                      <a:off x="5491" y="11282"/>
                      <a:ext cx="1" cy="2619"/>
                    </a:xfrm>
                    <a:prstGeom prst="line">
                      <a:avLst/>
                    </a:prstGeom>
                    <a:noFill/>
                    <a:ln w="12700" cap="rnd">
                      <a:solidFill>
                        <a:srgbClr val="000000"/>
                      </a:solidFill>
                      <a:round/>
                      <a:headEnd/>
                      <a:tailEnd/>
                    </a:ln>
                  </p:spPr>
                  <p:txBody>
                    <a:bodyPr/>
                    <a:lstStyle/>
                    <a:p>
                      <a:endParaRPr lang="pt-PT"/>
                    </a:p>
                  </p:txBody>
                </p:sp>
                <p:grpSp>
                  <p:nvGrpSpPr>
                    <p:cNvPr id="497" name="Group 430"/>
                    <p:cNvGrpSpPr>
                      <a:grpSpLocks/>
                    </p:cNvGrpSpPr>
                    <p:nvPr/>
                  </p:nvGrpSpPr>
                  <p:grpSpPr bwMode="auto">
                    <a:xfrm>
                      <a:off x="4519" y="13893"/>
                      <a:ext cx="1056" cy="53"/>
                      <a:chOff x="4519" y="13893"/>
                      <a:chExt cx="1056" cy="53"/>
                    </a:xfrm>
                  </p:grpSpPr>
                  <p:sp>
                    <p:nvSpPr>
                      <p:cNvPr id="551" name="Rectangle 431"/>
                      <p:cNvSpPr>
                        <a:spLocks noChangeArrowheads="1"/>
                      </p:cNvSpPr>
                      <p:nvPr/>
                    </p:nvSpPr>
                    <p:spPr bwMode="auto">
                      <a:xfrm>
                        <a:off x="4519" y="13893"/>
                        <a:ext cx="1056" cy="53"/>
                      </a:xfrm>
                      <a:prstGeom prst="rect">
                        <a:avLst/>
                      </a:prstGeom>
                      <a:solidFill>
                        <a:srgbClr val="99CCFF"/>
                      </a:solidFill>
                      <a:ln w="9525">
                        <a:noFill/>
                        <a:miter lim="800000"/>
                        <a:headEnd/>
                        <a:tailEnd/>
                      </a:ln>
                    </p:spPr>
                    <p:txBody>
                      <a:bodyPr/>
                      <a:lstStyle/>
                      <a:p>
                        <a:endParaRPr lang="pt-PT"/>
                      </a:p>
                    </p:txBody>
                  </p:sp>
                  <p:sp>
                    <p:nvSpPr>
                      <p:cNvPr id="552" name="Rectangle 432"/>
                      <p:cNvSpPr>
                        <a:spLocks noChangeArrowheads="1"/>
                      </p:cNvSpPr>
                      <p:nvPr/>
                    </p:nvSpPr>
                    <p:spPr bwMode="auto">
                      <a:xfrm>
                        <a:off x="4519" y="13893"/>
                        <a:ext cx="1056" cy="53"/>
                      </a:xfrm>
                      <a:prstGeom prst="rect">
                        <a:avLst/>
                      </a:prstGeom>
                      <a:noFill/>
                      <a:ln w="12700" cap="rnd">
                        <a:solidFill>
                          <a:srgbClr val="003366"/>
                        </a:solidFill>
                        <a:miter lim="800000"/>
                        <a:headEnd/>
                        <a:tailEnd/>
                      </a:ln>
                    </p:spPr>
                    <p:txBody>
                      <a:bodyPr/>
                      <a:lstStyle/>
                      <a:p>
                        <a:endParaRPr lang="pt-PT"/>
                      </a:p>
                    </p:txBody>
                  </p:sp>
                </p:grpSp>
                <p:sp>
                  <p:nvSpPr>
                    <p:cNvPr id="498" name="Freeform 433"/>
                    <p:cNvSpPr>
                      <a:spLocks/>
                    </p:cNvSpPr>
                    <p:nvPr/>
                  </p:nvSpPr>
                  <p:spPr bwMode="auto">
                    <a:xfrm>
                      <a:off x="6379" y="12164"/>
                      <a:ext cx="513" cy="788"/>
                    </a:xfrm>
                    <a:custGeom>
                      <a:avLst/>
                      <a:gdLst/>
                      <a:ahLst/>
                      <a:cxnLst>
                        <a:cxn ang="0">
                          <a:pos x="0" y="0"/>
                        </a:cxn>
                        <a:cxn ang="0">
                          <a:pos x="513" y="0"/>
                        </a:cxn>
                        <a:cxn ang="0">
                          <a:pos x="513" y="629"/>
                        </a:cxn>
                        <a:cxn ang="0">
                          <a:pos x="256" y="788"/>
                        </a:cxn>
                        <a:cxn ang="0">
                          <a:pos x="0" y="629"/>
                        </a:cxn>
                        <a:cxn ang="0">
                          <a:pos x="0" y="0"/>
                        </a:cxn>
                      </a:cxnLst>
                      <a:rect l="0" t="0" r="r" b="b"/>
                      <a:pathLst>
                        <a:path w="513" h="788">
                          <a:moveTo>
                            <a:pt x="0" y="0"/>
                          </a:moveTo>
                          <a:lnTo>
                            <a:pt x="513" y="0"/>
                          </a:lnTo>
                          <a:lnTo>
                            <a:pt x="513" y="629"/>
                          </a:lnTo>
                          <a:lnTo>
                            <a:pt x="256" y="788"/>
                          </a:lnTo>
                          <a:lnTo>
                            <a:pt x="0" y="629"/>
                          </a:lnTo>
                          <a:lnTo>
                            <a:pt x="0" y="0"/>
                          </a:lnTo>
                          <a:close/>
                        </a:path>
                      </a:pathLst>
                    </a:custGeom>
                    <a:noFill/>
                    <a:ln w="12700" cap="rnd">
                      <a:solidFill>
                        <a:srgbClr val="000000"/>
                      </a:solidFill>
                      <a:prstDash val="solid"/>
                      <a:round/>
                      <a:headEnd/>
                      <a:tailEnd/>
                    </a:ln>
                  </p:spPr>
                  <p:txBody>
                    <a:bodyPr/>
                    <a:lstStyle/>
                    <a:p>
                      <a:endParaRPr lang="pt-PT"/>
                    </a:p>
                  </p:txBody>
                </p:sp>
                <p:grpSp>
                  <p:nvGrpSpPr>
                    <p:cNvPr id="499" name="Group 434"/>
                    <p:cNvGrpSpPr>
                      <a:grpSpLocks/>
                    </p:cNvGrpSpPr>
                    <p:nvPr/>
                  </p:nvGrpSpPr>
                  <p:grpSpPr bwMode="auto">
                    <a:xfrm>
                      <a:off x="6393" y="12606"/>
                      <a:ext cx="484" cy="165"/>
                      <a:chOff x="6393" y="12606"/>
                      <a:chExt cx="484" cy="165"/>
                    </a:xfrm>
                  </p:grpSpPr>
                  <p:sp>
                    <p:nvSpPr>
                      <p:cNvPr id="549" name="Freeform 435"/>
                      <p:cNvSpPr>
                        <a:spLocks/>
                      </p:cNvSpPr>
                      <p:nvPr/>
                    </p:nvSpPr>
                    <p:spPr bwMode="auto">
                      <a:xfrm>
                        <a:off x="6393" y="12606"/>
                        <a:ext cx="484" cy="165"/>
                      </a:xfrm>
                      <a:custGeom>
                        <a:avLst/>
                        <a:gdLst/>
                        <a:ahLst/>
                        <a:cxnLst>
                          <a:cxn ang="0">
                            <a:pos x="484" y="165"/>
                          </a:cxn>
                          <a:cxn ang="0">
                            <a:pos x="272" y="0"/>
                          </a:cxn>
                          <a:cxn ang="0">
                            <a:pos x="213" y="0"/>
                          </a:cxn>
                          <a:cxn ang="0">
                            <a:pos x="0" y="165"/>
                          </a:cxn>
                          <a:cxn ang="0">
                            <a:pos x="484" y="165"/>
                          </a:cxn>
                        </a:cxnLst>
                        <a:rect l="0" t="0" r="r" b="b"/>
                        <a:pathLst>
                          <a:path w="484" h="165">
                            <a:moveTo>
                              <a:pt x="484" y="165"/>
                            </a:moveTo>
                            <a:lnTo>
                              <a:pt x="272" y="0"/>
                            </a:lnTo>
                            <a:lnTo>
                              <a:pt x="213" y="0"/>
                            </a:lnTo>
                            <a:lnTo>
                              <a:pt x="0" y="165"/>
                            </a:lnTo>
                            <a:lnTo>
                              <a:pt x="484" y="165"/>
                            </a:lnTo>
                            <a:close/>
                          </a:path>
                        </a:pathLst>
                      </a:custGeom>
                      <a:solidFill>
                        <a:srgbClr val="FFFFFF"/>
                      </a:solidFill>
                      <a:ln w="9525">
                        <a:noFill/>
                        <a:round/>
                        <a:headEnd/>
                        <a:tailEnd/>
                      </a:ln>
                    </p:spPr>
                    <p:txBody>
                      <a:bodyPr/>
                      <a:lstStyle/>
                      <a:p>
                        <a:endParaRPr lang="pt-PT"/>
                      </a:p>
                    </p:txBody>
                  </p:sp>
                  <p:sp>
                    <p:nvSpPr>
                      <p:cNvPr id="550" name="Freeform 436"/>
                      <p:cNvSpPr>
                        <a:spLocks/>
                      </p:cNvSpPr>
                      <p:nvPr/>
                    </p:nvSpPr>
                    <p:spPr bwMode="auto">
                      <a:xfrm>
                        <a:off x="6393" y="12606"/>
                        <a:ext cx="484" cy="165"/>
                      </a:xfrm>
                      <a:custGeom>
                        <a:avLst/>
                        <a:gdLst/>
                        <a:ahLst/>
                        <a:cxnLst>
                          <a:cxn ang="0">
                            <a:pos x="484" y="165"/>
                          </a:cxn>
                          <a:cxn ang="0">
                            <a:pos x="272" y="0"/>
                          </a:cxn>
                          <a:cxn ang="0">
                            <a:pos x="213" y="0"/>
                          </a:cxn>
                          <a:cxn ang="0">
                            <a:pos x="0" y="165"/>
                          </a:cxn>
                          <a:cxn ang="0">
                            <a:pos x="484" y="165"/>
                          </a:cxn>
                        </a:cxnLst>
                        <a:rect l="0" t="0" r="r" b="b"/>
                        <a:pathLst>
                          <a:path w="484" h="165">
                            <a:moveTo>
                              <a:pt x="484" y="165"/>
                            </a:moveTo>
                            <a:lnTo>
                              <a:pt x="272" y="0"/>
                            </a:lnTo>
                            <a:lnTo>
                              <a:pt x="213" y="0"/>
                            </a:lnTo>
                            <a:lnTo>
                              <a:pt x="0" y="165"/>
                            </a:lnTo>
                            <a:lnTo>
                              <a:pt x="484" y="165"/>
                            </a:lnTo>
                            <a:close/>
                          </a:path>
                        </a:pathLst>
                      </a:custGeom>
                      <a:noFill/>
                      <a:ln w="12700" cap="rnd">
                        <a:solidFill>
                          <a:srgbClr val="000000"/>
                        </a:solidFill>
                        <a:prstDash val="solid"/>
                        <a:round/>
                        <a:headEnd/>
                        <a:tailEnd/>
                      </a:ln>
                    </p:spPr>
                    <p:txBody>
                      <a:bodyPr/>
                      <a:lstStyle/>
                      <a:p>
                        <a:endParaRPr lang="pt-PT"/>
                      </a:p>
                    </p:txBody>
                  </p:sp>
                </p:grpSp>
                <p:grpSp>
                  <p:nvGrpSpPr>
                    <p:cNvPr id="500" name="Group 437"/>
                    <p:cNvGrpSpPr>
                      <a:grpSpLocks/>
                    </p:cNvGrpSpPr>
                    <p:nvPr/>
                  </p:nvGrpSpPr>
                  <p:grpSpPr bwMode="auto">
                    <a:xfrm>
                      <a:off x="6596" y="11943"/>
                      <a:ext cx="74" cy="67"/>
                      <a:chOff x="6596" y="11943"/>
                      <a:chExt cx="74" cy="67"/>
                    </a:xfrm>
                  </p:grpSpPr>
                  <p:sp>
                    <p:nvSpPr>
                      <p:cNvPr id="547" name="Rectangle 438"/>
                      <p:cNvSpPr>
                        <a:spLocks noChangeArrowheads="1"/>
                      </p:cNvSpPr>
                      <p:nvPr/>
                    </p:nvSpPr>
                    <p:spPr bwMode="auto">
                      <a:xfrm>
                        <a:off x="6596" y="11943"/>
                        <a:ext cx="74" cy="67"/>
                      </a:xfrm>
                      <a:prstGeom prst="rect">
                        <a:avLst/>
                      </a:prstGeom>
                      <a:solidFill>
                        <a:srgbClr val="99CCFF"/>
                      </a:solidFill>
                      <a:ln w="9525">
                        <a:noFill/>
                        <a:miter lim="800000"/>
                        <a:headEnd/>
                        <a:tailEnd/>
                      </a:ln>
                    </p:spPr>
                    <p:txBody>
                      <a:bodyPr/>
                      <a:lstStyle/>
                      <a:p>
                        <a:endParaRPr lang="pt-PT"/>
                      </a:p>
                    </p:txBody>
                  </p:sp>
                  <p:sp>
                    <p:nvSpPr>
                      <p:cNvPr id="548" name="Rectangle 439"/>
                      <p:cNvSpPr>
                        <a:spLocks noChangeArrowheads="1"/>
                      </p:cNvSpPr>
                      <p:nvPr/>
                    </p:nvSpPr>
                    <p:spPr bwMode="auto">
                      <a:xfrm>
                        <a:off x="6596" y="11943"/>
                        <a:ext cx="74" cy="67"/>
                      </a:xfrm>
                      <a:prstGeom prst="rect">
                        <a:avLst/>
                      </a:prstGeom>
                      <a:noFill/>
                      <a:ln w="12700" cap="rnd">
                        <a:solidFill>
                          <a:srgbClr val="003366"/>
                        </a:solidFill>
                        <a:miter lim="800000"/>
                        <a:headEnd/>
                        <a:tailEnd/>
                      </a:ln>
                    </p:spPr>
                    <p:txBody>
                      <a:bodyPr/>
                      <a:lstStyle/>
                      <a:p>
                        <a:endParaRPr lang="pt-PT"/>
                      </a:p>
                    </p:txBody>
                  </p:sp>
                </p:grpSp>
                <p:grpSp>
                  <p:nvGrpSpPr>
                    <p:cNvPr id="501" name="Group 440"/>
                    <p:cNvGrpSpPr>
                      <a:grpSpLocks/>
                    </p:cNvGrpSpPr>
                    <p:nvPr/>
                  </p:nvGrpSpPr>
                  <p:grpSpPr bwMode="auto">
                    <a:xfrm>
                      <a:off x="6318" y="12110"/>
                      <a:ext cx="628" cy="68"/>
                      <a:chOff x="6318" y="12110"/>
                      <a:chExt cx="628" cy="68"/>
                    </a:xfrm>
                  </p:grpSpPr>
                  <p:sp>
                    <p:nvSpPr>
                      <p:cNvPr id="545" name="Rectangle 441"/>
                      <p:cNvSpPr>
                        <a:spLocks noChangeArrowheads="1"/>
                      </p:cNvSpPr>
                      <p:nvPr/>
                    </p:nvSpPr>
                    <p:spPr bwMode="auto">
                      <a:xfrm>
                        <a:off x="6318" y="12110"/>
                        <a:ext cx="628" cy="68"/>
                      </a:xfrm>
                      <a:prstGeom prst="rect">
                        <a:avLst/>
                      </a:prstGeom>
                      <a:solidFill>
                        <a:srgbClr val="99CCFF"/>
                      </a:solidFill>
                      <a:ln w="9525">
                        <a:noFill/>
                        <a:miter lim="800000"/>
                        <a:headEnd/>
                        <a:tailEnd/>
                      </a:ln>
                    </p:spPr>
                    <p:txBody>
                      <a:bodyPr/>
                      <a:lstStyle/>
                      <a:p>
                        <a:endParaRPr lang="pt-PT"/>
                      </a:p>
                    </p:txBody>
                  </p:sp>
                  <p:sp>
                    <p:nvSpPr>
                      <p:cNvPr id="546" name="Rectangle 442"/>
                      <p:cNvSpPr>
                        <a:spLocks noChangeArrowheads="1"/>
                      </p:cNvSpPr>
                      <p:nvPr/>
                    </p:nvSpPr>
                    <p:spPr bwMode="auto">
                      <a:xfrm>
                        <a:off x="6318" y="12110"/>
                        <a:ext cx="628" cy="68"/>
                      </a:xfrm>
                      <a:prstGeom prst="rect">
                        <a:avLst/>
                      </a:prstGeom>
                      <a:noFill/>
                      <a:ln w="12700" cap="rnd">
                        <a:solidFill>
                          <a:srgbClr val="003366"/>
                        </a:solidFill>
                        <a:miter lim="800000"/>
                        <a:headEnd/>
                        <a:tailEnd/>
                      </a:ln>
                    </p:spPr>
                    <p:txBody>
                      <a:bodyPr/>
                      <a:lstStyle/>
                      <a:p>
                        <a:endParaRPr lang="pt-PT"/>
                      </a:p>
                    </p:txBody>
                  </p:sp>
                </p:grpSp>
                <p:sp>
                  <p:nvSpPr>
                    <p:cNvPr id="502" name="Line 443"/>
                    <p:cNvSpPr>
                      <a:spLocks noChangeShapeType="1"/>
                    </p:cNvSpPr>
                    <p:nvPr/>
                  </p:nvSpPr>
                  <p:spPr bwMode="auto">
                    <a:xfrm>
                      <a:off x="4646" y="11506"/>
                      <a:ext cx="799" cy="1"/>
                    </a:xfrm>
                    <a:prstGeom prst="line">
                      <a:avLst/>
                    </a:prstGeom>
                    <a:noFill/>
                    <a:ln w="12700" cap="rnd">
                      <a:solidFill>
                        <a:srgbClr val="000000"/>
                      </a:solidFill>
                      <a:round/>
                      <a:headEnd/>
                      <a:tailEnd/>
                    </a:ln>
                  </p:spPr>
                  <p:txBody>
                    <a:bodyPr/>
                    <a:lstStyle/>
                    <a:p>
                      <a:endParaRPr lang="pt-PT"/>
                    </a:p>
                  </p:txBody>
                </p:sp>
                <p:sp>
                  <p:nvSpPr>
                    <p:cNvPr id="503" name="Line 444"/>
                    <p:cNvSpPr>
                      <a:spLocks noChangeShapeType="1"/>
                    </p:cNvSpPr>
                    <p:nvPr/>
                  </p:nvSpPr>
                  <p:spPr bwMode="auto">
                    <a:xfrm>
                      <a:off x="4799" y="11537"/>
                      <a:ext cx="500" cy="1"/>
                    </a:xfrm>
                    <a:prstGeom prst="line">
                      <a:avLst/>
                    </a:prstGeom>
                    <a:noFill/>
                    <a:ln w="12700" cap="rnd">
                      <a:solidFill>
                        <a:srgbClr val="000000"/>
                      </a:solidFill>
                      <a:round/>
                      <a:headEnd/>
                      <a:tailEnd/>
                    </a:ln>
                  </p:spPr>
                  <p:txBody>
                    <a:bodyPr/>
                    <a:lstStyle/>
                    <a:p>
                      <a:endParaRPr lang="pt-PT"/>
                    </a:p>
                  </p:txBody>
                </p:sp>
                <p:sp>
                  <p:nvSpPr>
                    <p:cNvPr id="504" name="Freeform 445"/>
                    <p:cNvSpPr>
                      <a:spLocks noEditPoints="1"/>
                    </p:cNvSpPr>
                    <p:nvPr/>
                  </p:nvSpPr>
                  <p:spPr bwMode="auto">
                    <a:xfrm>
                      <a:off x="6669" y="12297"/>
                      <a:ext cx="898" cy="64"/>
                    </a:xfrm>
                    <a:custGeom>
                      <a:avLst/>
                      <a:gdLst/>
                      <a:ahLst/>
                      <a:cxnLst>
                        <a:cxn ang="0">
                          <a:pos x="2600" y="117"/>
                        </a:cxn>
                        <a:cxn ang="0">
                          <a:pos x="17" y="117"/>
                        </a:cxn>
                        <a:cxn ang="0">
                          <a:pos x="0" y="100"/>
                        </a:cxn>
                        <a:cxn ang="0">
                          <a:pos x="17" y="84"/>
                        </a:cxn>
                        <a:cxn ang="0">
                          <a:pos x="2600" y="84"/>
                        </a:cxn>
                        <a:cxn ang="0">
                          <a:pos x="2617" y="100"/>
                        </a:cxn>
                        <a:cxn ang="0">
                          <a:pos x="2600" y="117"/>
                        </a:cxn>
                        <a:cxn ang="0">
                          <a:pos x="2567" y="0"/>
                        </a:cxn>
                        <a:cxn ang="0">
                          <a:pos x="2767" y="100"/>
                        </a:cxn>
                        <a:cxn ang="0">
                          <a:pos x="2567" y="200"/>
                        </a:cxn>
                        <a:cxn ang="0">
                          <a:pos x="2567" y="0"/>
                        </a:cxn>
                      </a:cxnLst>
                      <a:rect l="0" t="0" r="r" b="b"/>
                      <a:pathLst>
                        <a:path w="2767" h="200">
                          <a:moveTo>
                            <a:pt x="2600" y="117"/>
                          </a:moveTo>
                          <a:lnTo>
                            <a:pt x="17" y="117"/>
                          </a:lnTo>
                          <a:cubicBezTo>
                            <a:pt x="8" y="117"/>
                            <a:pt x="0" y="110"/>
                            <a:pt x="0" y="100"/>
                          </a:cubicBezTo>
                          <a:cubicBezTo>
                            <a:pt x="0" y="91"/>
                            <a:pt x="8" y="84"/>
                            <a:pt x="17" y="84"/>
                          </a:cubicBezTo>
                          <a:lnTo>
                            <a:pt x="2600" y="84"/>
                          </a:lnTo>
                          <a:cubicBezTo>
                            <a:pt x="2609" y="84"/>
                            <a:pt x="2617" y="91"/>
                            <a:pt x="2617" y="100"/>
                          </a:cubicBezTo>
                          <a:cubicBezTo>
                            <a:pt x="2617" y="110"/>
                            <a:pt x="2609" y="117"/>
                            <a:pt x="2600" y="117"/>
                          </a:cubicBezTo>
                          <a:close/>
                          <a:moveTo>
                            <a:pt x="2567" y="0"/>
                          </a:moveTo>
                          <a:lnTo>
                            <a:pt x="2767" y="100"/>
                          </a:lnTo>
                          <a:lnTo>
                            <a:pt x="2567" y="200"/>
                          </a:lnTo>
                          <a:lnTo>
                            <a:pt x="2567" y="0"/>
                          </a:lnTo>
                          <a:close/>
                        </a:path>
                      </a:pathLst>
                    </a:custGeom>
                    <a:solidFill>
                      <a:srgbClr val="000000"/>
                    </a:solidFill>
                    <a:ln w="1588" cap="flat">
                      <a:solidFill>
                        <a:srgbClr val="000000"/>
                      </a:solidFill>
                      <a:prstDash val="solid"/>
                      <a:bevel/>
                      <a:headEnd/>
                      <a:tailEnd/>
                    </a:ln>
                  </p:spPr>
                  <p:txBody>
                    <a:bodyPr/>
                    <a:lstStyle/>
                    <a:p>
                      <a:endParaRPr lang="pt-PT"/>
                    </a:p>
                  </p:txBody>
                </p:sp>
                <p:grpSp>
                  <p:nvGrpSpPr>
                    <p:cNvPr id="505" name="Group 446"/>
                    <p:cNvGrpSpPr>
                      <a:grpSpLocks/>
                    </p:cNvGrpSpPr>
                    <p:nvPr/>
                  </p:nvGrpSpPr>
                  <p:grpSpPr bwMode="auto">
                    <a:xfrm>
                      <a:off x="3686" y="10526"/>
                      <a:ext cx="4068" cy="4326"/>
                      <a:chOff x="3686" y="10526"/>
                      <a:chExt cx="4068" cy="4326"/>
                    </a:xfrm>
                  </p:grpSpPr>
                  <p:sp>
                    <p:nvSpPr>
                      <p:cNvPr id="506" name="Line 447"/>
                      <p:cNvSpPr>
                        <a:spLocks noChangeShapeType="1"/>
                      </p:cNvSpPr>
                      <p:nvPr/>
                    </p:nvSpPr>
                    <p:spPr bwMode="auto">
                      <a:xfrm flipV="1">
                        <a:off x="6044" y="12327"/>
                        <a:ext cx="1" cy="182"/>
                      </a:xfrm>
                      <a:prstGeom prst="line">
                        <a:avLst/>
                      </a:prstGeom>
                      <a:noFill/>
                      <a:ln w="12700" cap="rnd">
                        <a:solidFill>
                          <a:srgbClr val="000000"/>
                        </a:solidFill>
                        <a:round/>
                        <a:headEnd/>
                        <a:tailEnd/>
                      </a:ln>
                    </p:spPr>
                    <p:txBody>
                      <a:bodyPr/>
                      <a:lstStyle/>
                      <a:p>
                        <a:endParaRPr lang="pt-PT"/>
                      </a:p>
                    </p:txBody>
                  </p:sp>
                  <p:grpSp>
                    <p:nvGrpSpPr>
                      <p:cNvPr id="507" name="Group 448"/>
                      <p:cNvGrpSpPr>
                        <a:grpSpLocks/>
                      </p:cNvGrpSpPr>
                      <p:nvPr/>
                    </p:nvGrpSpPr>
                    <p:grpSpPr bwMode="auto">
                      <a:xfrm>
                        <a:off x="6017" y="12453"/>
                        <a:ext cx="53" cy="130"/>
                        <a:chOff x="6017" y="12453"/>
                        <a:chExt cx="53" cy="130"/>
                      </a:xfrm>
                    </p:grpSpPr>
                    <p:sp>
                      <p:nvSpPr>
                        <p:cNvPr id="543" name="Freeform 449"/>
                        <p:cNvSpPr>
                          <a:spLocks/>
                        </p:cNvSpPr>
                        <p:nvPr/>
                      </p:nvSpPr>
                      <p:spPr bwMode="auto">
                        <a:xfrm>
                          <a:off x="6017" y="12453"/>
                          <a:ext cx="53" cy="130"/>
                        </a:xfrm>
                        <a:custGeom>
                          <a:avLst/>
                          <a:gdLst/>
                          <a:ahLst/>
                          <a:cxnLst>
                            <a:cxn ang="0">
                              <a:pos x="0" y="0"/>
                            </a:cxn>
                            <a:cxn ang="0">
                              <a:pos x="53" y="0"/>
                            </a:cxn>
                            <a:cxn ang="0">
                              <a:pos x="0" y="130"/>
                            </a:cxn>
                            <a:cxn ang="0">
                              <a:pos x="53" y="130"/>
                            </a:cxn>
                            <a:cxn ang="0">
                              <a:pos x="0" y="0"/>
                            </a:cxn>
                          </a:cxnLst>
                          <a:rect l="0" t="0" r="r" b="b"/>
                          <a:pathLst>
                            <a:path w="53" h="130">
                              <a:moveTo>
                                <a:pt x="0" y="0"/>
                              </a:moveTo>
                              <a:lnTo>
                                <a:pt x="53" y="0"/>
                              </a:lnTo>
                              <a:lnTo>
                                <a:pt x="0" y="130"/>
                              </a:lnTo>
                              <a:lnTo>
                                <a:pt x="53" y="130"/>
                              </a:lnTo>
                              <a:lnTo>
                                <a:pt x="0" y="0"/>
                              </a:lnTo>
                              <a:close/>
                            </a:path>
                          </a:pathLst>
                        </a:custGeom>
                        <a:solidFill>
                          <a:srgbClr val="FFFFFF"/>
                        </a:solidFill>
                        <a:ln w="9525">
                          <a:noFill/>
                          <a:round/>
                          <a:headEnd/>
                          <a:tailEnd/>
                        </a:ln>
                      </p:spPr>
                      <p:txBody>
                        <a:bodyPr/>
                        <a:lstStyle/>
                        <a:p>
                          <a:endParaRPr lang="pt-PT"/>
                        </a:p>
                      </p:txBody>
                    </p:sp>
                    <p:sp>
                      <p:nvSpPr>
                        <p:cNvPr id="544" name="Freeform 450"/>
                        <p:cNvSpPr>
                          <a:spLocks/>
                        </p:cNvSpPr>
                        <p:nvPr/>
                      </p:nvSpPr>
                      <p:spPr bwMode="auto">
                        <a:xfrm>
                          <a:off x="6017" y="12453"/>
                          <a:ext cx="53" cy="130"/>
                        </a:xfrm>
                        <a:custGeom>
                          <a:avLst/>
                          <a:gdLst/>
                          <a:ahLst/>
                          <a:cxnLst>
                            <a:cxn ang="0">
                              <a:pos x="0" y="0"/>
                            </a:cxn>
                            <a:cxn ang="0">
                              <a:pos x="53" y="0"/>
                            </a:cxn>
                            <a:cxn ang="0">
                              <a:pos x="0" y="130"/>
                            </a:cxn>
                            <a:cxn ang="0">
                              <a:pos x="53" y="130"/>
                            </a:cxn>
                            <a:cxn ang="0">
                              <a:pos x="0" y="0"/>
                            </a:cxn>
                          </a:cxnLst>
                          <a:rect l="0" t="0" r="r" b="b"/>
                          <a:pathLst>
                            <a:path w="53" h="130">
                              <a:moveTo>
                                <a:pt x="0" y="0"/>
                              </a:moveTo>
                              <a:lnTo>
                                <a:pt x="53" y="0"/>
                              </a:lnTo>
                              <a:lnTo>
                                <a:pt x="0" y="130"/>
                              </a:lnTo>
                              <a:lnTo>
                                <a:pt x="53" y="130"/>
                              </a:lnTo>
                              <a:lnTo>
                                <a:pt x="0" y="0"/>
                              </a:lnTo>
                              <a:close/>
                            </a:path>
                          </a:pathLst>
                        </a:custGeom>
                        <a:noFill/>
                        <a:ln w="12700" cap="rnd">
                          <a:solidFill>
                            <a:srgbClr val="000000"/>
                          </a:solidFill>
                          <a:prstDash val="solid"/>
                          <a:round/>
                          <a:headEnd/>
                          <a:tailEnd/>
                        </a:ln>
                      </p:spPr>
                      <p:txBody>
                        <a:bodyPr/>
                        <a:lstStyle/>
                        <a:p>
                          <a:endParaRPr lang="pt-PT"/>
                        </a:p>
                      </p:txBody>
                    </p:sp>
                  </p:grpSp>
                  <p:sp>
                    <p:nvSpPr>
                      <p:cNvPr id="508" name="Line 451"/>
                      <p:cNvSpPr>
                        <a:spLocks noChangeShapeType="1"/>
                      </p:cNvSpPr>
                      <p:nvPr/>
                    </p:nvSpPr>
                    <p:spPr bwMode="auto">
                      <a:xfrm flipV="1">
                        <a:off x="6044" y="12327"/>
                        <a:ext cx="1" cy="182"/>
                      </a:xfrm>
                      <a:prstGeom prst="line">
                        <a:avLst/>
                      </a:prstGeom>
                      <a:noFill/>
                      <a:ln w="12700" cap="rnd">
                        <a:solidFill>
                          <a:srgbClr val="000000"/>
                        </a:solidFill>
                        <a:round/>
                        <a:headEnd/>
                        <a:tailEnd/>
                      </a:ln>
                    </p:spPr>
                    <p:txBody>
                      <a:bodyPr/>
                      <a:lstStyle/>
                      <a:p>
                        <a:endParaRPr lang="pt-PT"/>
                      </a:p>
                    </p:txBody>
                  </p:sp>
                  <p:grpSp>
                    <p:nvGrpSpPr>
                      <p:cNvPr id="509" name="Group 452"/>
                      <p:cNvGrpSpPr>
                        <a:grpSpLocks/>
                      </p:cNvGrpSpPr>
                      <p:nvPr/>
                    </p:nvGrpSpPr>
                    <p:grpSpPr bwMode="auto">
                      <a:xfrm>
                        <a:off x="6017" y="12453"/>
                        <a:ext cx="53" cy="130"/>
                        <a:chOff x="6017" y="12453"/>
                        <a:chExt cx="53" cy="130"/>
                      </a:xfrm>
                    </p:grpSpPr>
                    <p:sp>
                      <p:nvSpPr>
                        <p:cNvPr id="541" name="Freeform 453"/>
                        <p:cNvSpPr>
                          <a:spLocks/>
                        </p:cNvSpPr>
                        <p:nvPr/>
                      </p:nvSpPr>
                      <p:spPr bwMode="auto">
                        <a:xfrm>
                          <a:off x="6017" y="12453"/>
                          <a:ext cx="53" cy="130"/>
                        </a:xfrm>
                        <a:custGeom>
                          <a:avLst/>
                          <a:gdLst/>
                          <a:ahLst/>
                          <a:cxnLst>
                            <a:cxn ang="0">
                              <a:pos x="0" y="0"/>
                            </a:cxn>
                            <a:cxn ang="0">
                              <a:pos x="53" y="0"/>
                            </a:cxn>
                            <a:cxn ang="0">
                              <a:pos x="0" y="130"/>
                            </a:cxn>
                            <a:cxn ang="0">
                              <a:pos x="53" y="130"/>
                            </a:cxn>
                            <a:cxn ang="0">
                              <a:pos x="0" y="0"/>
                            </a:cxn>
                          </a:cxnLst>
                          <a:rect l="0" t="0" r="r" b="b"/>
                          <a:pathLst>
                            <a:path w="53" h="130">
                              <a:moveTo>
                                <a:pt x="0" y="0"/>
                              </a:moveTo>
                              <a:lnTo>
                                <a:pt x="53" y="0"/>
                              </a:lnTo>
                              <a:lnTo>
                                <a:pt x="0" y="130"/>
                              </a:lnTo>
                              <a:lnTo>
                                <a:pt x="53" y="130"/>
                              </a:lnTo>
                              <a:lnTo>
                                <a:pt x="0" y="0"/>
                              </a:lnTo>
                              <a:close/>
                            </a:path>
                          </a:pathLst>
                        </a:custGeom>
                        <a:solidFill>
                          <a:srgbClr val="FFFFFF"/>
                        </a:solidFill>
                        <a:ln w="9525">
                          <a:noFill/>
                          <a:round/>
                          <a:headEnd/>
                          <a:tailEnd/>
                        </a:ln>
                      </p:spPr>
                      <p:txBody>
                        <a:bodyPr/>
                        <a:lstStyle/>
                        <a:p>
                          <a:endParaRPr lang="pt-PT"/>
                        </a:p>
                      </p:txBody>
                    </p:sp>
                    <p:sp>
                      <p:nvSpPr>
                        <p:cNvPr id="542" name="Freeform 454"/>
                        <p:cNvSpPr>
                          <a:spLocks/>
                        </p:cNvSpPr>
                        <p:nvPr/>
                      </p:nvSpPr>
                      <p:spPr bwMode="auto">
                        <a:xfrm>
                          <a:off x="6017" y="12453"/>
                          <a:ext cx="53" cy="130"/>
                        </a:xfrm>
                        <a:custGeom>
                          <a:avLst/>
                          <a:gdLst/>
                          <a:ahLst/>
                          <a:cxnLst>
                            <a:cxn ang="0">
                              <a:pos x="0" y="0"/>
                            </a:cxn>
                            <a:cxn ang="0">
                              <a:pos x="53" y="0"/>
                            </a:cxn>
                            <a:cxn ang="0">
                              <a:pos x="0" y="130"/>
                            </a:cxn>
                            <a:cxn ang="0">
                              <a:pos x="53" y="130"/>
                            </a:cxn>
                            <a:cxn ang="0">
                              <a:pos x="0" y="0"/>
                            </a:cxn>
                          </a:cxnLst>
                          <a:rect l="0" t="0" r="r" b="b"/>
                          <a:pathLst>
                            <a:path w="53" h="130">
                              <a:moveTo>
                                <a:pt x="0" y="0"/>
                              </a:moveTo>
                              <a:lnTo>
                                <a:pt x="53" y="0"/>
                              </a:lnTo>
                              <a:lnTo>
                                <a:pt x="0" y="130"/>
                              </a:lnTo>
                              <a:lnTo>
                                <a:pt x="53" y="130"/>
                              </a:lnTo>
                              <a:lnTo>
                                <a:pt x="0" y="0"/>
                              </a:lnTo>
                              <a:close/>
                            </a:path>
                          </a:pathLst>
                        </a:custGeom>
                        <a:noFill/>
                        <a:ln w="12700" cap="rnd">
                          <a:solidFill>
                            <a:srgbClr val="000000"/>
                          </a:solidFill>
                          <a:prstDash val="solid"/>
                          <a:round/>
                          <a:headEnd/>
                          <a:tailEnd/>
                        </a:ln>
                      </p:spPr>
                      <p:txBody>
                        <a:bodyPr/>
                        <a:lstStyle/>
                        <a:p>
                          <a:endParaRPr lang="pt-PT"/>
                        </a:p>
                      </p:txBody>
                    </p:sp>
                  </p:grpSp>
                  <p:sp>
                    <p:nvSpPr>
                      <p:cNvPr id="510" name="Rectangle 455"/>
                      <p:cNvSpPr>
                        <a:spLocks noChangeArrowheads="1"/>
                      </p:cNvSpPr>
                      <p:nvPr/>
                    </p:nvSpPr>
                    <p:spPr bwMode="auto">
                      <a:xfrm>
                        <a:off x="6883" y="10526"/>
                        <a:ext cx="424" cy="461"/>
                      </a:xfrm>
                      <a:prstGeom prst="rect">
                        <a:avLst/>
                      </a:prstGeom>
                      <a:noFill/>
                      <a:ln w="12700" cap="rnd">
                        <a:solidFill>
                          <a:srgbClr val="000000"/>
                        </a:solidFill>
                        <a:miter lim="800000"/>
                        <a:headEnd/>
                        <a:tailEnd/>
                      </a:ln>
                    </p:spPr>
                    <p:txBody>
                      <a:bodyPr/>
                      <a:lstStyle/>
                      <a:p>
                        <a:endParaRPr lang="pt-PT"/>
                      </a:p>
                    </p:txBody>
                  </p:sp>
                  <p:sp>
                    <p:nvSpPr>
                      <p:cNvPr id="511" name="Oval 456"/>
                      <p:cNvSpPr>
                        <a:spLocks noChangeArrowheads="1"/>
                      </p:cNvSpPr>
                      <p:nvPr/>
                    </p:nvSpPr>
                    <p:spPr bwMode="auto">
                      <a:xfrm>
                        <a:off x="6934" y="10588"/>
                        <a:ext cx="319" cy="348"/>
                      </a:xfrm>
                      <a:prstGeom prst="ellipse">
                        <a:avLst/>
                      </a:prstGeom>
                      <a:noFill/>
                      <a:ln w="12700" cap="rnd">
                        <a:solidFill>
                          <a:srgbClr val="000000"/>
                        </a:solidFill>
                        <a:round/>
                        <a:headEnd/>
                        <a:tailEnd/>
                      </a:ln>
                    </p:spPr>
                    <p:txBody>
                      <a:bodyPr/>
                      <a:lstStyle/>
                      <a:p>
                        <a:endParaRPr lang="pt-PT"/>
                      </a:p>
                    </p:txBody>
                  </p:sp>
                  <p:grpSp>
                    <p:nvGrpSpPr>
                      <p:cNvPr id="512" name="Group 457"/>
                      <p:cNvGrpSpPr>
                        <a:grpSpLocks/>
                      </p:cNvGrpSpPr>
                      <p:nvPr/>
                    </p:nvGrpSpPr>
                    <p:grpSpPr bwMode="auto">
                      <a:xfrm>
                        <a:off x="7010" y="10677"/>
                        <a:ext cx="169" cy="35"/>
                        <a:chOff x="7010" y="10677"/>
                        <a:chExt cx="169" cy="35"/>
                      </a:xfrm>
                    </p:grpSpPr>
                    <p:sp>
                      <p:nvSpPr>
                        <p:cNvPr id="539" name="Rectangle 458"/>
                        <p:cNvSpPr>
                          <a:spLocks noChangeArrowheads="1"/>
                        </p:cNvSpPr>
                        <p:nvPr/>
                      </p:nvSpPr>
                      <p:spPr bwMode="auto">
                        <a:xfrm>
                          <a:off x="7010" y="10677"/>
                          <a:ext cx="169" cy="35"/>
                        </a:xfrm>
                        <a:prstGeom prst="rect">
                          <a:avLst/>
                        </a:prstGeom>
                        <a:solidFill>
                          <a:srgbClr val="99CCFF"/>
                        </a:solidFill>
                        <a:ln w="9525">
                          <a:noFill/>
                          <a:miter lim="800000"/>
                          <a:headEnd/>
                          <a:tailEnd/>
                        </a:ln>
                      </p:spPr>
                      <p:txBody>
                        <a:bodyPr/>
                        <a:lstStyle/>
                        <a:p>
                          <a:endParaRPr lang="pt-PT"/>
                        </a:p>
                      </p:txBody>
                    </p:sp>
                    <p:sp>
                      <p:nvSpPr>
                        <p:cNvPr id="540" name="Rectangle 459"/>
                        <p:cNvSpPr>
                          <a:spLocks noChangeArrowheads="1"/>
                        </p:cNvSpPr>
                        <p:nvPr/>
                      </p:nvSpPr>
                      <p:spPr bwMode="auto">
                        <a:xfrm>
                          <a:off x="7010" y="10677"/>
                          <a:ext cx="169" cy="35"/>
                        </a:xfrm>
                        <a:prstGeom prst="rect">
                          <a:avLst/>
                        </a:prstGeom>
                        <a:noFill/>
                        <a:ln w="12700" cap="rnd">
                          <a:solidFill>
                            <a:srgbClr val="003366"/>
                          </a:solidFill>
                          <a:miter lim="800000"/>
                          <a:headEnd/>
                          <a:tailEnd/>
                        </a:ln>
                      </p:spPr>
                      <p:txBody>
                        <a:bodyPr/>
                        <a:lstStyle/>
                        <a:p>
                          <a:endParaRPr lang="pt-PT"/>
                        </a:p>
                      </p:txBody>
                    </p:sp>
                  </p:grpSp>
                  <p:sp>
                    <p:nvSpPr>
                      <p:cNvPr id="513" name="Freeform 460"/>
                      <p:cNvSpPr>
                        <a:spLocks noEditPoints="1"/>
                      </p:cNvSpPr>
                      <p:nvPr/>
                    </p:nvSpPr>
                    <p:spPr bwMode="auto">
                      <a:xfrm>
                        <a:off x="6954" y="10721"/>
                        <a:ext cx="284" cy="93"/>
                      </a:xfrm>
                      <a:custGeom>
                        <a:avLst/>
                        <a:gdLst/>
                        <a:ahLst/>
                        <a:cxnLst>
                          <a:cxn ang="0">
                            <a:pos x="22" y="2"/>
                          </a:cxn>
                          <a:cxn ang="0">
                            <a:pos x="719" y="185"/>
                          </a:cxn>
                          <a:cxn ang="0">
                            <a:pos x="731" y="205"/>
                          </a:cxn>
                          <a:cxn ang="0">
                            <a:pos x="711" y="217"/>
                          </a:cxn>
                          <a:cxn ang="0">
                            <a:pos x="14" y="34"/>
                          </a:cxn>
                          <a:cxn ang="0">
                            <a:pos x="2" y="14"/>
                          </a:cxn>
                          <a:cxn ang="0">
                            <a:pos x="22" y="2"/>
                          </a:cxn>
                          <a:cxn ang="0">
                            <a:pos x="708" y="96"/>
                          </a:cxn>
                          <a:cxn ang="0">
                            <a:pos x="876" y="243"/>
                          </a:cxn>
                          <a:cxn ang="0">
                            <a:pos x="657" y="289"/>
                          </a:cxn>
                          <a:cxn ang="0">
                            <a:pos x="708" y="96"/>
                          </a:cxn>
                        </a:cxnLst>
                        <a:rect l="0" t="0" r="r" b="b"/>
                        <a:pathLst>
                          <a:path w="876" h="289">
                            <a:moveTo>
                              <a:pt x="22" y="2"/>
                            </a:moveTo>
                            <a:lnTo>
                              <a:pt x="719" y="185"/>
                            </a:lnTo>
                            <a:cubicBezTo>
                              <a:pt x="728" y="187"/>
                              <a:pt x="734" y="196"/>
                              <a:pt x="731" y="205"/>
                            </a:cubicBezTo>
                            <a:cubicBezTo>
                              <a:pt x="729" y="214"/>
                              <a:pt x="720" y="219"/>
                              <a:pt x="711" y="217"/>
                            </a:cubicBezTo>
                            <a:lnTo>
                              <a:pt x="14" y="34"/>
                            </a:lnTo>
                            <a:cubicBezTo>
                              <a:pt x="5" y="32"/>
                              <a:pt x="0" y="23"/>
                              <a:pt x="2" y="14"/>
                            </a:cubicBezTo>
                            <a:cubicBezTo>
                              <a:pt x="4" y="5"/>
                              <a:pt x="13" y="0"/>
                              <a:pt x="22" y="2"/>
                            </a:cubicBezTo>
                            <a:close/>
                            <a:moveTo>
                              <a:pt x="708" y="96"/>
                            </a:moveTo>
                            <a:lnTo>
                              <a:pt x="876" y="243"/>
                            </a:lnTo>
                            <a:lnTo>
                              <a:pt x="657" y="289"/>
                            </a:lnTo>
                            <a:lnTo>
                              <a:pt x="708" y="96"/>
                            </a:lnTo>
                            <a:close/>
                          </a:path>
                        </a:pathLst>
                      </a:custGeom>
                      <a:solidFill>
                        <a:srgbClr val="000000"/>
                      </a:solidFill>
                      <a:ln w="1588" cap="flat">
                        <a:solidFill>
                          <a:srgbClr val="000000"/>
                        </a:solidFill>
                        <a:prstDash val="solid"/>
                        <a:bevel/>
                        <a:headEnd/>
                        <a:tailEnd/>
                      </a:ln>
                    </p:spPr>
                    <p:txBody>
                      <a:bodyPr/>
                      <a:lstStyle/>
                      <a:p>
                        <a:endParaRPr lang="pt-PT"/>
                      </a:p>
                    </p:txBody>
                  </p:sp>
                  <p:grpSp>
                    <p:nvGrpSpPr>
                      <p:cNvPr id="514" name="Group 461"/>
                      <p:cNvGrpSpPr>
                        <a:grpSpLocks/>
                      </p:cNvGrpSpPr>
                      <p:nvPr/>
                    </p:nvGrpSpPr>
                    <p:grpSpPr bwMode="auto">
                      <a:xfrm>
                        <a:off x="7054" y="10809"/>
                        <a:ext cx="91" cy="89"/>
                        <a:chOff x="7054" y="10809"/>
                        <a:chExt cx="91" cy="89"/>
                      </a:xfrm>
                    </p:grpSpPr>
                    <p:sp>
                      <p:nvSpPr>
                        <p:cNvPr id="537" name="Oval 462"/>
                        <p:cNvSpPr>
                          <a:spLocks noChangeArrowheads="1"/>
                        </p:cNvSpPr>
                        <p:nvPr/>
                      </p:nvSpPr>
                      <p:spPr bwMode="auto">
                        <a:xfrm>
                          <a:off x="7054" y="10809"/>
                          <a:ext cx="91" cy="89"/>
                        </a:xfrm>
                        <a:prstGeom prst="ellipse">
                          <a:avLst/>
                        </a:prstGeom>
                        <a:solidFill>
                          <a:srgbClr val="99CCFF"/>
                        </a:solidFill>
                        <a:ln w="0">
                          <a:solidFill>
                            <a:srgbClr val="000000"/>
                          </a:solidFill>
                          <a:round/>
                          <a:headEnd/>
                          <a:tailEnd/>
                        </a:ln>
                      </p:spPr>
                      <p:txBody>
                        <a:bodyPr/>
                        <a:lstStyle/>
                        <a:p>
                          <a:endParaRPr lang="pt-PT"/>
                        </a:p>
                      </p:txBody>
                    </p:sp>
                    <p:sp>
                      <p:nvSpPr>
                        <p:cNvPr id="538" name="Oval 463"/>
                        <p:cNvSpPr>
                          <a:spLocks noChangeArrowheads="1"/>
                        </p:cNvSpPr>
                        <p:nvPr/>
                      </p:nvSpPr>
                      <p:spPr bwMode="auto">
                        <a:xfrm>
                          <a:off x="7054" y="10809"/>
                          <a:ext cx="91" cy="89"/>
                        </a:xfrm>
                        <a:prstGeom prst="ellipse">
                          <a:avLst/>
                        </a:prstGeom>
                        <a:noFill/>
                        <a:ln w="12700" cap="rnd">
                          <a:solidFill>
                            <a:srgbClr val="003366"/>
                          </a:solidFill>
                          <a:round/>
                          <a:headEnd/>
                          <a:tailEnd/>
                        </a:ln>
                      </p:spPr>
                      <p:txBody>
                        <a:bodyPr/>
                        <a:lstStyle/>
                        <a:p>
                          <a:endParaRPr lang="pt-PT"/>
                        </a:p>
                      </p:txBody>
                    </p:sp>
                  </p:grpSp>
                  <p:grpSp>
                    <p:nvGrpSpPr>
                      <p:cNvPr id="515" name="Group 464"/>
                      <p:cNvGrpSpPr>
                        <a:grpSpLocks/>
                      </p:cNvGrpSpPr>
                      <p:nvPr/>
                    </p:nvGrpSpPr>
                    <p:grpSpPr bwMode="auto">
                      <a:xfrm>
                        <a:off x="7087" y="10755"/>
                        <a:ext cx="19" cy="18"/>
                        <a:chOff x="7087" y="10755"/>
                        <a:chExt cx="19" cy="18"/>
                      </a:xfrm>
                    </p:grpSpPr>
                    <p:sp>
                      <p:nvSpPr>
                        <p:cNvPr id="535" name="Oval 465"/>
                        <p:cNvSpPr>
                          <a:spLocks noChangeArrowheads="1"/>
                        </p:cNvSpPr>
                        <p:nvPr/>
                      </p:nvSpPr>
                      <p:spPr bwMode="auto">
                        <a:xfrm>
                          <a:off x="7087" y="10755"/>
                          <a:ext cx="19" cy="18"/>
                        </a:xfrm>
                        <a:prstGeom prst="ellipse">
                          <a:avLst/>
                        </a:prstGeom>
                        <a:solidFill>
                          <a:srgbClr val="000000"/>
                        </a:solidFill>
                        <a:ln w="0">
                          <a:solidFill>
                            <a:srgbClr val="000000"/>
                          </a:solidFill>
                          <a:round/>
                          <a:headEnd/>
                          <a:tailEnd/>
                        </a:ln>
                      </p:spPr>
                      <p:txBody>
                        <a:bodyPr/>
                        <a:lstStyle/>
                        <a:p>
                          <a:endParaRPr lang="pt-PT"/>
                        </a:p>
                      </p:txBody>
                    </p:sp>
                    <p:sp>
                      <p:nvSpPr>
                        <p:cNvPr id="536" name="Oval 466"/>
                        <p:cNvSpPr>
                          <a:spLocks noChangeArrowheads="1"/>
                        </p:cNvSpPr>
                        <p:nvPr/>
                      </p:nvSpPr>
                      <p:spPr bwMode="auto">
                        <a:xfrm>
                          <a:off x="7087" y="10755"/>
                          <a:ext cx="19" cy="18"/>
                        </a:xfrm>
                        <a:prstGeom prst="ellipse">
                          <a:avLst/>
                        </a:prstGeom>
                        <a:noFill/>
                        <a:ln w="12700" cap="rnd">
                          <a:solidFill>
                            <a:srgbClr val="000000"/>
                          </a:solidFill>
                          <a:round/>
                          <a:headEnd/>
                          <a:tailEnd/>
                        </a:ln>
                      </p:spPr>
                      <p:txBody>
                        <a:bodyPr/>
                        <a:lstStyle/>
                        <a:p>
                          <a:endParaRPr lang="pt-PT"/>
                        </a:p>
                      </p:txBody>
                    </p:sp>
                  </p:grpSp>
                  <p:sp>
                    <p:nvSpPr>
                      <p:cNvPr id="516" name="Freeform 467"/>
                      <p:cNvSpPr>
                        <a:spLocks noEditPoints="1"/>
                      </p:cNvSpPr>
                      <p:nvPr/>
                    </p:nvSpPr>
                    <p:spPr bwMode="auto">
                      <a:xfrm>
                        <a:off x="7053" y="10815"/>
                        <a:ext cx="89" cy="59"/>
                      </a:xfrm>
                      <a:custGeom>
                        <a:avLst/>
                        <a:gdLst/>
                        <a:ahLst/>
                        <a:cxnLst>
                          <a:cxn ang="0">
                            <a:pos x="262" y="73"/>
                          </a:cxn>
                          <a:cxn ang="0">
                            <a:pos x="159" y="120"/>
                          </a:cxn>
                          <a:cxn ang="0">
                            <a:pos x="137" y="112"/>
                          </a:cxn>
                          <a:cxn ang="0">
                            <a:pos x="145" y="89"/>
                          </a:cxn>
                          <a:cxn ang="0">
                            <a:pos x="248" y="42"/>
                          </a:cxn>
                          <a:cxn ang="0">
                            <a:pos x="270" y="51"/>
                          </a:cxn>
                          <a:cxn ang="0">
                            <a:pos x="262" y="73"/>
                          </a:cxn>
                          <a:cxn ang="0">
                            <a:pos x="224" y="182"/>
                          </a:cxn>
                          <a:cxn ang="0">
                            <a:pos x="0" y="174"/>
                          </a:cxn>
                          <a:cxn ang="0">
                            <a:pos x="141" y="0"/>
                          </a:cxn>
                          <a:cxn ang="0">
                            <a:pos x="224" y="182"/>
                          </a:cxn>
                        </a:cxnLst>
                        <a:rect l="0" t="0" r="r" b="b"/>
                        <a:pathLst>
                          <a:path w="274" h="182">
                            <a:moveTo>
                              <a:pt x="262" y="73"/>
                            </a:moveTo>
                            <a:lnTo>
                              <a:pt x="159" y="120"/>
                            </a:lnTo>
                            <a:cubicBezTo>
                              <a:pt x="151" y="124"/>
                              <a:pt x="141" y="120"/>
                              <a:pt x="137" y="112"/>
                            </a:cubicBezTo>
                            <a:cubicBezTo>
                              <a:pt x="133" y="103"/>
                              <a:pt x="137" y="93"/>
                              <a:pt x="145" y="89"/>
                            </a:cubicBezTo>
                            <a:lnTo>
                              <a:pt x="248" y="42"/>
                            </a:lnTo>
                            <a:cubicBezTo>
                              <a:pt x="256" y="38"/>
                              <a:pt x="266" y="42"/>
                              <a:pt x="270" y="51"/>
                            </a:cubicBezTo>
                            <a:cubicBezTo>
                              <a:pt x="274" y="59"/>
                              <a:pt x="270" y="69"/>
                              <a:pt x="262" y="73"/>
                            </a:cubicBezTo>
                            <a:close/>
                            <a:moveTo>
                              <a:pt x="224" y="182"/>
                            </a:moveTo>
                            <a:lnTo>
                              <a:pt x="0" y="174"/>
                            </a:lnTo>
                            <a:lnTo>
                              <a:pt x="141" y="0"/>
                            </a:lnTo>
                            <a:lnTo>
                              <a:pt x="224" y="182"/>
                            </a:lnTo>
                            <a:close/>
                          </a:path>
                        </a:pathLst>
                      </a:custGeom>
                      <a:solidFill>
                        <a:srgbClr val="FF0000"/>
                      </a:solidFill>
                      <a:ln w="1588" cap="flat">
                        <a:solidFill>
                          <a:srgbClr val="FF0000"/>
                        </a:solidFill>
                        <a:prstDash val="solid"/>
                        <a:bevel/>
                        <a:headEnd/>
                        <a:tailEnd/>
                      </a:ln>
                    </p:spPr>
                    <p:txBody>
                      <a:bodyPr/>
                      <a:lstStyle/>
                      <a:p>
                        <a:endParaRPr lang="pt-PT"/>
                      </a:p>
                    </p:txBody>
                  </p:sp>
                  <p:grpSp>
                    <p:nvGrpSpPr>
                      <p:cNvPr id="517" name="Group 468"/>
                      <p:cNvGrpSpPr>
                        <a:grpSpLocks/>
                      </p:cNvGrpSpPr>
                      <p:nvPr/>
                    </p:nvGrpSpPr>
                    <p:grpSpPr bwMode="auto">
                      <a:xfrm>
                        <a:off x="7091" y="10843"/>
                        <a:ext cx="19" cy="19"/>
                        <a:chOff x="7091" y="10843"/>
                        <a:chExt cx="19" cy="19"/>
                      </a:xfrm>
                    </p:grpSpPr>
                    <p:sp>
                      <p:nvSpPr>
                        <p:cNvPr id="533" name="Oval 469"/>
                        <p:cNvSpPr>
                          <a:spLocks noChangeArrowheads="1"/>
                        </p:cNvSpPr>
                        <p:nvPr/>
                      </p:nvSpPr>
                      <p:spPr bwMode="auto">
                        <a:xfrm>
                          <a:off x="7091" y="10843"/>
                          <a:ext cx="19" cy="19"/>
                        </a:xfrm>
                        <a:prstGeom prst="ellipse">
                          <a:avLst/>
                        </a:prstGeom>
                        <a:solidFill>
                          <a:srgbClr val="FF0000"/>
                        </a:solidFill>
                        <a:ln w="0">
                          <a:solidFill>
                            <a:srgbClr val="000000"/>
                          </a:solidFill>
                          <a:round/>
                          <a:headEnd/>
                          <a:tailEnd/>
                        </a:ln>
                      </p:spPr>
                      <p:txBody>
                        <a:bodyPr/>
                        <a:lstStyle/>
                        <a:p>
                          <a:endParaRPr lang="pt-PT"/>
                        </a:p>
                      </p:txBody>
                    </p:sp>
                    <p:sp>
                      <p:nvSpPr>
                        <p:cNvPr id="534" name="Oval 470"/>
                        <p:cNvSpPr>
                          <a:spLocks noChangeArrowheads="1"/>
                        </p:cNvSpPr>
                        <p:nvPr/>
                      </p:nvSpPr>
                      <p:spPr bwMode="auto">
                        <a:xfrm>
                          <a:off x="7091" y="10843"/>
                          <a:ext cx="19" cy="19"/>
                        </a:xfrm>
                        <a:prstGeom prst="ellipse">
                          <a:avLst/>
                        </a:prstGeom>
                        <a:noFill/>
                        <a:ln w="12700" cap="rnd">
                          <a:solidFill>
                            <a:srgbClr val="800000"/>
                          </a:solidFill>
                          <a:round/>
                          <a:headEnd/>
                          <a:tailEnd/>
                        </a:ln>
                      </p:spPr>
                      <p:txBody>
                        <a:bodyPr/>
                        <a:lstStyle/>
                        <a:p>
                          <a:endParaRPr lang="pt-PT"/>
                        </a:p>
                      </p:txBody>
                    </p:sp>
                  </p:grpSp>
                  <p:grpSp>
                    <p:nvGrpSpPr>
                      <p:cNvPr id="518" name="Group 471"/>
                      <p:cNvGrpSpPr>
                        <a:grpSpLocks/>
                      </p:cNvGrpSpPr>
                      <p:nvPr/>
                    </p:nvGrpSpPr>
                    <p:grpSpPr bwMode="auto">
                      <a:xfrm>
                        <a:off x="6910" y="10987"/>
                        <a:ext cx="60" cy="32"/>
                        <a:chOff x="6910" y="10987"/>
                        <a:chExt cx="60" cy="32"/>
                      </a:xfrm>
                    </p:grpSpPr>
                    <p:sp>
                      <p:nvSpPr>
                        <p:cNvPr id="531" name="Rectangle 472"/>
                        <p:cNvSpPr>
                          <a:spLocks noChangeArrowheads="1"/>
                        </p:cNvSpPr>
                        <p:nvPr/>
                      </p:nvSpPr>
                      <p:spPr bwMode="auto">
                        <a:xfrm>
                          <a:off x="6910" y="10987"/>
                          <a:ext cx="60" cy="32"/>
                        </a:xfrm>
                        <a:prstGeom prst="rect">
                          <a:avLst/>
                        </a:prstGeom>
                        <a:solidFill>
                          <a:srgbClr val="99CCFF"/>
                        </a:solidFill>
                        <a:ln w="9525">
                          <a:noFill/>
                          <a:miter lim="800000"/>
                          <a:headEnd/>
                          <a:tailEnd/>
                        </a:ln>
                      </p:spPr>
                      <p:txBody>
                        <a:bodyPr/>
                        <a:lstStyle/>
                        <a:p>
                          <a:endParaRPr lang="pt-PT"/>
                        </a:p>
                      </p:txBody>
                    </p:sp>
                    <p:sp>
                      <p:nvSpPr>
                        <p:cNvPr id="532" name="Rectangle 473"/>
                        <p:cNvSpPr>
                          <a:spLocks noChangeArrowheads="1"/>
                        </p:cNvSpPr>
                        <p:nvPr/>
                      </p:nvSpPr>
                      <p:spPr bwMode="auto">
                        <a:xfrm>
                          <a:off x="6910" y="10987"/>
                          <a:ext cx="60" cy="32"/>
                        </a:xfrm>
                        <a:prstGeom prst="rect">
                          <a:avLst/>
                        </a:prstGeom>
                        <a:noFill/>
                        <a:ln w="12700" cap="rnd">
                          <a:solidFill>
                            <a:srgbClr val="003366"/>
                          </a:solidFill>
                          <a:miter lim="800000"/>
                          <a:headEnd/>
                          <a:tailEnd/>
                        </a:ln>
                      </p:spPr>
                      <p:txBody>
                        <a:bodyPr/>
                        <a:lstStyle/>
                        <a:p>
                          <a:endParaRPr lang="pt-PT"/>
                        </a:p>
                      </p:txBody>
                    </p:sp>
                  </p:grpSp>
                  <p:grpSp>
                    <p:nvGrpSpPr>
                      <p:cNvPr id="519" name="Group 474"/>
                      <p:cNvGrpSpPr>
                        <a:grpSpLocks/>
                      </p:cNvGrpSpPr>
                      <p:nvPr/>
                    </p:nvGrpSpPr>
                    <p:grpSpPr bwMode="auto">
                      <a:xfrm>
                        <a:off x="7223" y="10987"/>
                        <a:ext cx="61" cy="32"/>
                        <a:chOff x="7223" y="10987"/>
                        <a:chExt cx="61" cy="32"/>
                      </a:xfrm>
                    </p:grpSpPr>
                    <p:sp>
                      <p:nvSpPr>
                        <p:cNvPr id="529" name="Rectangle 475"/>
                        <p:cNvSpPr>
                          <a:spLocks noChangeArrowheads="1"/>
                        </p:cNvSpPr>
                        <p:nvPr/>
                      </p:nvSpPr>
                      <p:spPr bwMode="auto">
                        <a:xfrm>
                          <a:off x="7223" y="10987"/>
                          <a:ext cx="61" cy="32"/>
                        </a:xfrm>
                        <a:prstGeom prst="rect">
                          <a:avLst/>
                        </a:prstGeom>
                        <a:solidFill>
                          <a:srgbClr val="99CCFF"/>
                        </a:solidFill>
                        <a:ln w="9525">
                          <a:noFill/>
                          <a:miter lim="800000"/>
                          <a:headEnd/>
                          <a:tailEnd/>
                        </a:ln>
                      </p:spPr>
                      <p:txBody>
                        <a:bodyPr/>
                        <a:lstStyle/>
                        <a:p>
                          <a:endParaRPr lang="pt-PT"/>
                        </a:p>
                      </p:txBody>
                    </p:sp>
                    <p:sp>
                      <p:nvSpPr>
                        <p:cNvPr id="530" name="Rectangle 476"/>
                        <p:cNvSpPr>
                          <a:spLocks noChangeArrowheads="1"/>
                        </p:cNvSpPr>
                        <p:nvPr/>
                      </p:nvSpPr>
                      <p:spPr bwMode="auto">
                        <a:xfrm>
                          <a:off x="7223" y="10987"/>
                          <a:ext cx="61" cy="32"/>
                        </a:xfrm>
                        <a:prstGeom prst="rect">
                          <a:avLst/>
                        </a:prstGeom>
                        <a:noFill/>
                        <a:ln w="12700" cap="rnd">
                          <a:solidFill>
                            <a:srgbClr val="003366"/>
                          </a:solidFill>
                          <a:miter lim="800000"/>
                          <a:headEnd/>
                          <a:tailEnd/>
                        </a:ln>
                      </p:spPr>
                      <p:txBody>
                        <a:bodyPr/>
                        <a:lstStyle/>
                        <a:p>
                          <a:endParaRPr lang="pt-PT"/>
                        </a:p>
                      </p:txBody>
                    </p:sp>
                  </p:grpSp>
                  <p:sp>
                    <p:nvSpPr>
                      <p:cNvPr id="520" name="Freeform 477"/>
                      <p:cNvSpPr>
                        <a:spLocks noEditPoints="1"/>
                      </p:cNvSpPr>
                      <p:nvPr/>
                    </p:nvSpPr>
                    <p:spPr bwMode="auto">
                      <a:xfrm>
                        <a:off x="5046" y="10755"/>
                        <a:ext cx="1837" cy="65"/>
                      </a:xfrm>
                      <a:custGeom>
                        <a:avLst/>
                        <a:gdLst/>
                        <a:ahLst/>
                        <a:cxnLst>
                          <a:cxn ang="0">
                            <a:pos x="17" y="83"/>
                          </a:cxn>
                          <a:cxn ang="0">
                            <a:pos x="5496" y="83"/>
                          </a:cxn>
                          <a:cxn ang="0">
                            <a:pos x="5512" y="100"/>
                          </a:cxn>
                          <a:cxn ang="0">
                            <a:pos x="5496" y="116"/>
                          </a:cxn>
                          <a:cxn ang="0">
                            <a:pos x="17" y="116"/>
                          </a:cxn>
                          <a:cxn ang="0">
                            <a:pos x="0" y="100"/>
                          </a:cxn>
                          <a:cxn ang="0">
                            <a:pos x="17" y="83"/>
                          </a:cxn>
                          <a:cxn ang="0">
                            <a:pos x="5462" y="0"/>
                          </a:cxn>
                          <a:cxn ang="0">
                            <a:pos x="5662" y="100"/>
                          </a:cxn>
                          <a:cxn ang="0">
                            <a:pos x="5462" y="200"/>
                          </a:cxn>
                          <a:cxn ang="0">
                            <a:pos x="5462" y="0"/>
                          </a:cxn>
                        </a:cxnLst>
                        <a:rect l="0" t="0" r="r" b="b"/>
                        <a:pathLst>
                          <a:path w="5662" h="200">
                            <a:moveTo>
                              <a:pt x="17" y="83"/>
                            </a:moveTo>
                            <a:lnTo>
                              <a:pt x="5496" y="83"/>
                            </a:lnTo>
                            <a:cubicBezTo>
                              <a:pt x="5505" y="83"/>
                              <a:pt x="5512" y="91"/>
                              <a:pt x="5512" y="100"/>
                            </a:cubicBezTo>
                            <a:cubicBezTo>
                              <a:pt x="5512" y="109"/>
                              <a:pt x="5505" y="116"/>
                              <a:pt x="5496" y="116"/>
                            </a:cubicBezTo>
                            <a:lnTo>
                              <a:pt x="17" y="116"/>
                            </a:lnTo>
                            <a:cubicBezTo>
                              <a:pt x="7" y="116"/>
                              <a:pt x="0" y="109"/>
                              <a:pt x="0" y="100"/>
                            </a:cubicBezTo>
                            <a:cubicBezTo>
                              <a:pt x="0" y="91"/>
                              <a:pt x="7" y="83"/>
                              <a:pt x="17" y="83"/>
                            </a:cubicBezTo>
                            <a:close/>
                            <a:moveTo>
                              <a:pt x="5462" y="0"/>
                            </a:moveTo>
                            <a:lnTo>
                              <a:pt x="5662" y="100"/>
                            </a:lnTo>
                            <a:lnTo>
                              <a:pt x="5462" y="200"/>
                            </a:lnTo>
                            <a:lnTo>
                              <a:pt x="5462" y="0"/>
                            </a:lnTo>
                            <a:close/>
                          </a:path>
                        </a:pathLst>
                      </a:custGeom>
                      <a:solidFill>
                        <a:srgbClr val="000000"/>
                      </a:solidFill>
                      <a:ln w="1588" cap="flat">
                        <a:solidFill>
                          <a:srgbClr val="000000"/>
                        </a:solidFill>
                        <a:prstDash val="solid"/>
                        <a:bevel/>
                        <a:headEnd/>
                        <a:tailEnd/>
                      </a:ln>
                    </p:spPr>
                    <p:txBody>
                      <a:bodyPr/>
                      <a:lstStyle/>
                      <a:p>
                        <a:endParaRPr lang="pt-PT"/>
                      </a:p>
                    </p:txBody>
                  </p:sp>
                  <p:sp>
                    <p:nvSpPr>
                      <p:cNvPr id="521" name="Freeform 478"/>
                      <p:cNvSpPr>
                        <a:spLocks noEditPoints="1"/>
                      </p:cNvSpPr>
                      <p:nvPr/>
                    </p:nvSpPr>
                    <p:spPr bwMode="auto">
                      <a:xfrm>
                        <a:off x="6597" y="10787"/>
                        <a:ext cx="64" cy="1162"/>
                      </a:xfrm>
                      <a:custGeom>
                        <a:avLst/>
                        <a:gdLst/>
                        <a:ahLst/>
                        <a:cxnLst>
                          <a:cxn ang="0">
                            <a:pos x="95" y="3575"/>
                          </a:cxn>
                          <a:cxn ang="0">
                            <a:pos x="83" y="167"/>
                          </a:cxn>
                          <a:cxn ang="0">
                            <a:pos x="100" y="150"/>
                          </a:cxn>
                          <a:cxn ang="0">
                            <a:pos x="116" y="166"/>
                          </a:cxn>
                          <a:cxn ang="0">
                            <a:pos x="128" y="3575"/>
                          </a:cxn>
                          <a:cxn ang="0">
                            <a:pos x="112" y="3591"/>
                          </a:cxn>
                          <a:cxn ang="0">
                            <a:pos x="95" y="3575"/>
                          </a:cxn>
                          <a:cxn ang="0">
                            <a:pos x="0" y="200"/>
                          </a:cxn>
                          <a:cxn ang="0">
                            <a:pos x="99" y="0"/>
                          </a:cxn>
                          <a:cxn ang="0">
                            <a:pos x="200" y="199"/>
                          </a:cxn>
                          <a:cxn ang="0">
                            <a:pos x="0" y="200"/>
                          </a:cxn>
                        </a:cxnLst>
                        <a:rect l="0" t="0" r="r" b="b"/>
                        <a:pathLst>
                          <a:path w="200" h="3592">
                            <a:moveTo>
                              <a:pt x="95" y="3575"/>
                            </a:moveTo>
                            <a:lnTo>
                              <a:pt x="83" y="167"/>
                            </a:lnTo>
                            <a:cubicBezTo>
                              <a:pt x="83" y="157"/>
                              <a:pt x="90" y="150"/>
                              <a:pt x="100" y="150"/>
                            </a:cubicBezTo>
                            <a:cubicBezTo>
                              <a:pt x="109" y="150"/>
                              <a:pt x="116" y="157"/>
                              <a:pt x="116" y="166"/>
                            </a:cubicBezTo>
                            <a:lnTo>
                              <a:pt x="128" y="3575"/>
                            </a:lnTo>
                            <a:cubicBezTo>
                              <a:pt x="128" y="3584"/>
                              <a:pt x="121" y="3591"/>
                              <a:pt x="112" y="3591"/>
                            </a:cubicBezTo>
                            <a:cubicBezTo>
                              <a:pt x="102" y="3592"/>
                              <a:pt x="95" y="3584"/>
                              <a:pt x="95" y="3575"/>
                            </a:cubicBezTo>
                            <a:close/>
                            <a:moveTo>
                              <a:pt x="0" y="200"/>
                            </a:moveTo>
                            <a:lnTo>
                              <a:pt x="99" y="0"/>
                            </a:lnTo>
                            <a:lnTo>
                              <a:pt x="200" y="199"/>
                            </a:lnTo>
                            <a:lnTo>
                              <a:pt x="0" y="200"/>
                            </a:lnTo>
                            <a:close/>
                          </a:path>
                        </a:pathLst>
                      </a:custGeom>
                      <a:solidFill>
                        <a:srgbClr val="000000"/>
                      </a:solidFill>
                      <a:ln w="1588" cap="flat">
                        <a:solidFill>
                          <a:srgbClr val="000000"/>
                        </a:solidFill>
                        <a:prstDash val="solid"/>
                        <a:bevel/>
                        <a:headEnd/>
                        <a:tailEnd/>
                      </a:ln>
                    </p:spPr>
                    <p:txBody>
                      <a:bodyPr/>
                      <a:lstStyle/>
                      <a:p>
                        <a:endParaRPr lang="pt-PT"/>
                      </a:p>
                    </p:txBody>
                  </p:sp>
                  <p:sp>
                    <p:nvSpPr>
                      <p:cNvPr id="522" name="Rectangle 479"/>
                      <p:cNvSpPr>
                        <a:spLocks noChangeArrowheads="1"/>
                      </p:cNvSpPr>
                      <p:nvPr/>
                    </p:nvSpPr>
                    <p:spPr bwMode="auto">
                      <a:xfrm>
                        <a:off x="3686" y="14321"/>
                        <a:ext cx="179" cy="160"/>
                      </a:xfrm>
                      <a:prstGeom prst="rect">
                        <a:avLst/>
                      </a:prstGeom>
                      <a:noFill/>
                      <a:ln w="9525">
                        <a:noFill/>
                        <a:miter lim="800000"/>
                        <a:headEnd/>
                        <a:tailEnd/>
                      </a:ln>
                    </p:spPr>
                    <p:txBody>
                      <a:bodyPr wrap="none" lIns="0" tIns="0" rIns="0" bIns="0">
                        <a:spAutoFit/>
                      </a:bodyPr>
                      <a:lstStyle/>
                      <a:p>
                        <a:pPr defTabSz="812800"/>
                        <a:r>
                          <a:rPr lang="bg-BG" sz="1700">
                            <a:solidFill>
                              <a:srgbClr val="000000"/>
                            </a:solidFill>
                            <a:latin typeface="Arial" charset="0"/>
                          </a:rPr>
                          <a:t>37 </a:t>
                        </a:r>
                        <a:endParaRPr lang="bg-BG"/>
                      </a:p>
                    </p:txBody>
                  </p:sp>
                  <p:sp>
                    <p:nvSpPr>
                      <p:cNvPr id="523" name="Rectangle 480"/>
                      <p:cNvSpPr>
                        <a:spLocks noChangeArrowheads="1"/>
                      </p:cNvSpPr>
                      <p:nvPr/>
                    </p:nvSpPr>
                    <p:spPr bwMode="auto">
                      <a:xfrm>
                        <a:off x="3866" y="14321"/>
                        <a:ext cx="48" cy="160"/>
                      </a:xfrm>
                      <a:prstGeom prst="rect">
                        <a:avLst/>
                      </a:prstGeom>
                      <a:noFill/>
                      <a:ln w="9525">
                        <a:noFill/>
                        <a:miter lim="800000"/>
                        <a:headEnd/>
                        <a:tailEnd/>
                      </a:ln>
                    </p:spPr>
                    <p:txBody>
                      <a:bodyPr wrap="none" lIns="0" tIns="0" rIns="0" bIns="0">
                        <a:spAutoFit/>
                      </a:bodyPr>
                      <a:lstStyle/>
                      <a:p>
                        <a:pPr defTabSz="812800"/>
                        <a:r>
                          <a:rPr lang="bg-BG" sz="1700">
                            <a:solidFill>
                              <a:srgbClr val="000000"/>
                            </a:solidFill>
                            <a:latin typeface="Arial" charset="0"/>
                          </a:rPr>
                          <a:t>º</a:t>
                        </a:r>
                        <a:endParaRPr lang="bg-BG"/>
                      </a:p>
                    </p:txBody>
                  </p:sp>
                  <p:sp>
                    <p:nvSpPr>
                      <p:cNvPr id="524" name="Rectangle 481"/>
                      <p:cNvSpPr>
                        <a:spLocks noChangeArrowheads="1"/>
                      </p:cNvSpPr>
                      <p:nvPr/>
                    </p:nvSpPr>
                    <p:spPr bwMode="auto">
                      <a:xfrm>
                        <a:off x="3914" y="14321"/>
                        <a:ext cx="92" cy="160"/>
                      </a:xfrm>
                      <a:prstGeom prst="rect">
                        <a:avLst/>
                      </a:prstGeom>
                      <a:noFill/>
                      <a:ln w="9525">
                        <a:noFill/>
                        <a:miter lim="800000"/>
                        <a:headEnd/>
                        <a:tailEnd/>
                      </a:ln>
                    </p:spPr>
                    <p:txBody>
                      <a:bodyPr wrap="none" lIns="0" tIns="0" rIns="0" bIns="0">
                        <a:spAutoFit/>
                      </a:bodyPr>
                      <a:lstStyle/>
                      <a:p>
                        <a:pPr defTabSz="812800"/>
                        <a:r>
                          <a:rPr lang="bg-BG" sz="1700">
                            <a:solidFill>
                              <a:srgbClr val="000000"/>
                            </a:solidFill>
                            <a:latin typeface="Arial" charset="0"/>
                          </a:rPr>
                          <a:t>C</a:t>
                        </a:r>
                        <a:endParaRPr lang="bg-BG"/>
                      </a:p>
                    </p:txBody>
                  </p:sp>
                  <p:sp>
                    <p:nvSpPr>
                      <p:cNvPr id="525" name="Rectangle 482"/>
                      <p:cNvSpPr>
                        <a:spLocks noChangeArrowheads="1"/>
                      </p:cNvSpPr>
                      <p:nvPr/>
                    </p:nvSpPr>
                    <p:spPr bwMode="auto">
                      <a:xfrm>
                        <a:off x="4386" y="14692"/>
                        <a:ext cx="293" cy="160"/>
                      </a:xfrm>
                      <a:prstGeom prst="rect">
                        <a:avLst/>
                      </a:prstGeom>
                      <a:noFill/>
                      <a:ln w="9525">
                        <a:noFill/>
                        <a:miter lim="800000"/>
                        <a:headEnd/>
                        <a:tailEnd/>
                      </a:ln>
                    </p:spPr>
                    <p:txBody>
                      <a:bodyPr wrap="none" lIns="0" tIns="0" rIns="0" bIns="0">
                        <a:spAutoFit/>
                      </a:bodyPr>
                      <a:lstStyle/>
                      <a:p>
                        <a:pPr defTabSz="812800"/>
                        <a:r>
                          <a:rPr lang="bg-BG" sz="1700">
                            <a:solidFill>
                              <a:srgbClr val="000000"/>
                            </a:solidFill>
                            <a:latin typeface="Arial" charset="0"/>
                          </a:rPr>
                          <a:t>Feed</a:t>
                        </a:r>
                        <a:endParaRPr lang="bg-BG"/>
                      </a:p>
                    </p:txBody>
                  </p:sp>
                  <p:sp>
                    <p:nvSpPr>
                      <p:cNvPr id="526" name="Rectangle 483"/>
                      <p:cNvSpPr>
                        <a:spLocks noChangeArrowheads="1"/>
                      </p:cNvSpPr>
                      <p:nvPr/>
                    </p:nvSpPr>
                    <p:spPr bwMode="auto">
                      <a:xfrm>
                        <a:off x="6980" y="12367"/>
                        <a:ext cx="438" cy="160"/>
                      </a:xfrm>
                      <a:prstGeom prst="rect">
                        <a:avLst/>
                      </a:prstGeom>
                      <a:noFill/>
                      <a:ln w="9525">
                        <a:noFill/>
                        <a:miter lim="800000"/>
                        <a:headEnd/>
                        <a:tailEnd/>
                      </a:ln>
                    </p:spPr>
                    <p:txBody>
                      <a:bodyPr wrap="none" lIns="0" tIns="0" rIns="0" bIns="0">
                        <a:spAutoFit/>
                      </a:bodyPr>
                      <a:lstStyle/>
                      <a:p>
                        <a:pPr defTabSz="812800"/>
                        <a:r>
                          <a:rPr lang="bg-BG" sz="1700">
                            <a:solidFill>
                              <a:srgbClr val="000000"/>
                            </a:solidFill>
                            <a:latin typeface="Arial" charset="0"/>
                          </a:rPr>
                          <a:t>Effluent</a:t>
                        </a:r>
                        <a:endParaRPr lang="bg-BG"/>
                      </a:p>
                    </p:txBody>
                  </p:sp>
                  <p:sp>
                    <p:nvSpPr>
                      <p:cNvPr id="527" name="Rectangle 484"/>
                      <p:cNvSpPr>
                        <a:spLocks noChangeArrowheads="1"/>
                      </p:cNvSpPr>
                      <p:nvPr/>
                    </p:nvSpPr>
                    <p:spPr bwMode="auto">
                      <a:xfrm>
                        <a:off x="5948" y="14463"/>
                        <a:ext cx="457" cy="160"/>
                      </a:xfrm>
                      <a:prstGeom prst="rect">
                        <a:avLst/>
                      </a:prstGeom>
                      <a:noFill/>
                      <a:ln w="9525">
                        <a:noFill/>
                        <a:miter lim="800000"/>
                        <a:headEnd/>
                        <a:tailEnd/>
                      </a:ln>
                    </p:spPr>
                    <p:txBody>
                      <a:bodyPr wrap="none" lIns="0" tIns="0" rIns="0" bIns="0">
                        <a:spAutoFit/>
                      </a:bodyPr>
                      <a:lstStyle/>
                      <a:p>
                        <a:pPr defTabSz="812800"/>
                        <a:r>
                          <a:rPr lang="bg-BG" sz="1700">
                            <a:solidFill>
                              <a:srgbClr val="000000"/>
                            </a:solidFill>
                            <a:latin typeface="Arial" charset="0"/>
                          </a:rPr>
                          <a:t>Recycle</a:t>
                        </a:r>
                        <a:endParaRPr lang="bg-BG"/>
                      </a:p>
                    </p:txBody>
                  </p:sp>
                  <p:sp>
                    <p:nvSpPr>
                      <p:cNvPr id="528" name="Rectangle 485"/>
                      <p:cNvSpPr>
                        <a:spLocks noChangeArrowheads="1"/>
                      </p:cNvSpPr>
                      <p:nvPr/>
                    </p:nvSpPr>
                    <p:spPr bwMode="auto">
                      <a:xfrm>
                        <a:off x="7360" y="10576"/>
                        <a:ext cx="394" cy="160"/>
                      </a:xfrm>
                      <a:prstGeom prst="rect">
                        <a:avLst/>
                      </a:prstGeom>
                      <a:noFill/>
                      <a:ln w="9525">
                        <a:noFill/>
                        <a:miter lim="800000"/>
                        <a:headEnd/>
                        <a:tailEnd/>
                      </a:ln>
                    </p:spPr>
                    <p:txBody>
                      <a:bodyPr wrap="none" lIns="0" tIns="0" rIns="0" bIns="0">
                        <a:spAutoFit/>
                      </a:bodyPr>
                      <a:lstStyle/>
                      <a:p>
                        <a:pPr defTabSz="812800"/>
                        <a:r>
                          <a:rPr lang="bg-BG" sz="1700">
                            <a:solidFill>
                              <a:srgbClr val="000000"/>
                            </a:solidFill>
                            <a:latin typeface="Arial" charset="0"/>
                          </a:rPr>
                          <a:t>Biogas</a:t>
                        </a:r>
                        <a:endParaRPr lang="bg-BG"/>
                      </a:p>
                    </p:txBody>
                  </p:sp>
                </p:grpSp>
              </p:grpSp>
            </p:grpSp>
          </p:grpSp>
          <p:sp>
            <p:nvSpPr>
              <p:cNvPr id="477" name="Rectangle 486"/>
              <p:cNvSpPr>
                <a:spLocks noChangeArrowheads="1"/>
              </p:cNvSpPr>
              <p:nvPr/>
            </p:nvSpPr>
            <p:spPr bwMode="auto">
              <a:xfrm>
                <a:off x="7877" y="14630"/>
                <a:ext cx="70" cy="349"/>
              </a:xfrm>
              <a:prstGeom prst="rect">
                <a:avLst/>
              </a:prstGeom>
              <a:noFill/>
              <a:ln w="9525">
                <a:noFill/>
                <a:miter lim="800000"/>
                <a:headEnd/>
                <a:tailEnd/>
              </a:ln>
            </p:spPr>
            <p:txBody>
              <a:bodyPr wrap="none" lIns="0" tIns="0" rIns="0" bIns="0">
                <a:spAutoFit/>
              </a:bodyPr>
              <a:lstStyle/>
              <a:p>
                <a:pPr defTabSz="812800"/>
                <a:r>
                  <a:rPr lang="bg-BG" sz="3700">
                    <a:solidFill>
                      <a:srgbClr val="000000"/>
                    </a:solidFill>
                  </a:rPr>
                  <a:t> </a:t>
                </a:r>
                <a:endParaRPr lang="bg-BG"/>
              </a:p>
            </p:txBody>
          </p:sp>
        </p:grpSp>
      </p:grpSp>
      <p:grpSp>
        <p:nvGrpSpPr>
          <p:cNvPr id="920" name="Grupo 919"/>
          <p:cNvGrpSpPr/>
          <p:nvPr/>
        </p:nvGrpSpPr>
        <p:grpSpPr>
          <a:xfrm>
            <a:off x="14923542" y="5994971"/>
            <a:ext cx="12961440" cy="7483475"/>
            <a:chOff x="14923542" y="6719714"/>
            <a:chExt cx="12961440" cy="7483475"/>
          </a:xfrm>
        </p:grpSpPr>
        <p:sp>
          <p:nvSpPr>
            <p:cNvPr id="680" name="AutoShape 6867"/>
            <p:cNvSpPr>
              <a:spLocks noChangeAspect="1" noChangeArrowheads="1"/>
            </p:cNvSpPr>
            <p:nvPr/>
          </p:nvSpPr>
          <p:spPr bwMode="auto">
            <a:xfrm>
              <a:off x="15274380" y="8842201"/>
              <a:ext cx="2779712" cy="1401763"/>
            </a:xfrm>
            <a:prstGeom prst="roundRect">
              <a:avLst>
                <a:gd name="adj" fmla="val 16667"/>
              </a:avLst>
            </a:prstGeom>
            <a:solidFill>
              <a:srgbClr val="EAEAEA"/>
            </a:solidFill>
            <a:ln w="19050">
              <a:solidFill>
                <a:srgbClr val="336699"/>
              </a:solidFill>
              <a:round/>
              <a:headEnd/>
              <a:tailEnd/>
            </a:ln>
          </p:spPr>
          <p:txBody>
            <a:bodyPr lIns="94604" tIns="47302" rIns="94604" bIns="47302" anchor="ctr"/>
            <a:lstStyle/>
            <a:p>
              <a:pPr algn="ctr" defTabSz="946150" eaLnBrk="0" hangingPunct="0"/>
              <a:r>
                <a:rPr lang="en-US" sz="3100">
                  <a:latin typeface="Arial" charset="0"/>
                </a:rPr>
                <a:t>Total DNA isolation</a:t>
              </a:r>
            </a:p>
          </p:txBody>
        </p:sp>
        <p:sp>
          <p:nvSpPr>
            <p:cNvPr id="681" name="AutoShape 6869"/>
            <p:cNvSpPr>
              <a:spLocks noChangeAspect="1" noChangeArrowheads="1"/>
            </p:cNvSpPr>
            <p:nvPr/>
          </p:nvSpPr>
          <p:spPr bwMode="auto">
            <a:xfrm>
              <a:off x="19303455" y="8840614"/>
              <a:ext cx="2973387" cy="1403350"/>
            </a:xfrm>
            <a:prstGeom prst="roundRect">
              <a:avLst>
                <a:gd name="adj" fmla="val 16667"/>
              </a:avLst>
            </a:prstGeom>
            <a:solidFill>
              <a:srgbClr val="EAEAEA"/>
            </a:solidFill>
            <a:ln w="19050">
              <a:solidFill>
                <a:srgbClr val="336699"/>
              </a:solidFill>
              <a:round/>
              <a:headEnd/>
              <a:tailEnd/>
            </a:ln>
          </p:spPr>
          <p:txBody>
            <a:bodyPr wrap="none" lIns="94604" tIns="47302" rIns="94604" bIns="47302" anchor="ctr"/>
            <a:lstStyle/>
            <a:p>
              <a:pPr algn="ctr" defTabSz="946150" eaLnBrk="0" hangingPunct="0">
                <a:lnSpc>
                  <a:spcPct val="115000"/>
                </a:lnSpc>
              </a:pPr>
              <a:r>
                <a:rPr lang="en-US" sz="3100">
                  <a:latin typeface="Arial" charset="0"/>
                </a:rPr>
                <a:t>16S rRNA gene</a:t>
              </a:r>
            </a:p>
            <a:p>
              <a:pPr algn="ctr" defTabSz="946150" eaLnBrk="0" hangingPunct="0">
                <a:lnSpc>
                  <a:spcPct val="115000"/>
                </a:lnSpc>
              </a:pPr>
              <a:r>
                <a:rPr lang="en-US" sz="3100">
                  <a:latin typeface="Arial" charset="0"/>
                </a:rPr>
                <a:t>amplification </a:t>
              </a:r>
            </a:p>
          </p:txBody>
        </p:sp>
        <p:sp>
          <p:nvSpPr>
            <p:cNvPr id="682" name="AutoShape 6870"/>
            <p:cNvSpPr>
              <a:spLocks noChangeAspect="1" noChangeArrowheads="1"/>
            </p:cNvSpPr>
            <p:nvPr/>
          </p:nvSpPr>
          <p:spPr bwMode="auto">
            <a:xfrm>
              <a:off x="23591292" y="8840614"/>
              <a:ext cx="3716338" cy="1403350"/>
            </a:xfrm>
            <a:prstGeom prst="roundRect">
              <a:avLst>
                <a:gd name="adj" fmla="val 16667"/>
              </a:avLst>
            </a:prstGeom>
            <a:solidFill>
              <a:srgbClr val="EAEAEA"/>
            </a:solidFill>
            <a:ln w="19050">
              <a:solidFill>
                <a:srgbClr val="336699"/>
              </a:solidFill>
              <a:round/>
              <a:headEnd/>
              <a:tailEnd/>
            </a:ln>
          </p:spPr>
          <p:txBody>
            <a:bodyPr lIns="94604" tIns="47302" rIns="94604" bIns="47302" anchor="ctr"/>
            <a:lstStyle/>
            <a:p>
              <a:pPr algn="ctr" defTabSz="946150" eaLnBrk="0" hangingPunct="0"/>
              <a:r>
                <a:rPr lang="en-US" sz="3100">
                  <a:latin typeface="Arial" charset="0"/>
                </a:rPr>
                <a:t>Microbial diversity and shifts</a:t>
              </a:r>
            </a:p>
          </p:txBody>
        </p:sp>
        <p:sp>
          <p:nvSpPr>
            <p:cNvPr id="683" name="AutoShape 6875"/>
            <p:cNvSpPr>
              <a:spLocks noChangeAspect="1" noChangeArrowheads="1"/>
            </p:cNvSpPr>
            <p:nvPr/>
          </p:nvSpPr>
          <p:spPr bwMode="auto">
            <a:xfrm rot="16200000">
              <a:off x="18159661" y="9192245"/>
              <a:ext cx="1036637" cy="701675"/>
            </a:xfrm>
            <a:prstGeom prst="downArrow">
              <a:avLst>
                <a:gd name="adj1" fmla="val 44065"/>
                <a:gd name="adj2" fmla="val 51935"/>
              </a:avLst>
            </a:prstGeom>
            <a:noFill/>
            <a:ln w="9525">
              <a:solidFill>
                <a:srgbClr val="800000"/>
              </a:solidFill>
              <a:miter lim="800000"/>
              <a:headEnd/>
              <a:tailEnd/>
            </a:ln>
          </p:spPr>
          <p:txBody>
            <a:bodyPr vert="eaVert" wrap="none" lIns="94604" tIns="47302" rIns="94604" bIns="47302" anchor="ctr"/>
            <a:lstStyle/>
            <a:p>
              <a:pPr defTabSz="946150"/>
              <a:endParaRPr lang="pt-PT" sz="2900"/>
            </a:p>
          </p:txBody>
        </p:sp>
        <p:sp>
          <p:nvSpPr>
            <p:cNvPr id="684" name="AutoShape 6876"/>
            <p:cNvSpPr>
              <a:spLocks noChangeAspect="1" noChangeArrowheads="1"/>
            </p:cNvSpPr>
            <p:nvPr/>
          </p:nvSpPr>
          <p:spPr bwMode="auto">
            <a:xfrm>
              <a:off x="19541580" y="10394776"/>
              <a:ext cx="2498725" cy="619125"/>
            </a:xfrm>
            <a:prstGeom prst="roundRect">
              <a:avLst>
                <a:gd name="adj" fmla="val 16667"/>
              </a:avLst>
            </a:prstGeom>
            <a:solidFill>
              <a:srgbClr val="336699"/>
            </a:solidFill>
            <a:ln w="9525">
              <a:noFill/>
              <a:round/>
              <a:headEnd/>
              <a:tailEnd/>
            </a:ln>
          </p:spPr>
          <p:txBody>
            <a:bodyPr wrap="none" lIns="94604" tIns="47302" rIns="94604" bIns="47302" anchor="ctr"/>
            <a:lstStyle/>
            <a:p>
              <a:pPr algn="ctr" defTabSz="946150" eaLnBrk="0" hangingPunct="0"/>
              <a:r>
                <a:rPr lang="en-US" sz="3300" b="1">
                  <a:solidFill>
                    <a:schemeClr val="bg1"/>
                  </a:solidFill>
                  <a:latin typeface="Arial" charset="0"/>
                </a:rPr>
                <a:t>PCR</a:t>
              </a:r>
            </a:p>
          </p:txBody>
        </p:sp>
        <p:sp>
          <p:nvSpPr>
            <p:cNvPr id="685" name="AutoShape 6877"/>
            <p:cNvSpPr>
              <a:spLocks noChangeAspect="1" noChangeArrowheads="1"/>
            </p:cNvSpPr>
            <p:nvPr/>
          </p:nvSpPr>
          <p:spPr bwMode="auto">
            <a:xfrm>
              <a:off x="24200892" y="10394776"/>
              <a:ext cx="2498725" cy="619125"/>
            </a:xfrm>
            <a:prstGeom prst="roundRect">
              <a:avLst>
                <a:gd name="adj" fmla="val 16667"/>
              </a:avLst>
            </a:prstGeom>
            <a:solidFill>
              <a:srgbClr val="336699"/>
            </a:solidFill>
            <a:ln w="9525">
              <a:noFill/>
              <a:round/>
              <a:headEnd/>
              <a:tailEnd/>
            </a:ln>
          </p:spPr>
          <p:txBody>
            <a:bodyPr wrap="none" lIns="94604" tIns="47302" rIns="94604" bIns="47302" anchor="ctr"/>
            <a:lstStyle/>
            <a:p>
              <a:pPr algn="ctr" defTabSz="946150" eaLnBrk="0" hangingPunct="0"/>
              <a:r>
                <a:rPr lang="en-US" sz="3300" b="1">
                  <a:solidFill>
                    <a:schemeClr val="bg1"/>
                  </a:solidFill>
                  <a:latin typeface="Arial" charset="0"/>
                </a:rPr>
                <a:t>DGGE</a:t>
              </a:r>
            </a:p>
          </p:txBody>
        </p:sp>
        <p:pic>
          <p:nvPicPr>
            <p:cNvPr id="686" name="Picture 22"/>
            <p:cNvPicPr>
              <a:picLocks noChangeAspect="1" noChangeArrowheads="1"/>
            </p:cNvPicPr>
            <p:nvPr/>
          </p:nvPicPr>
          <p:blipFill>
            <a:blip r:embed="rId9" cstate="print"/>
            <a:srcRect l="41907" t="36375" r="30937" b="49001"/>
            <a:stretch>
              <a:fillRect/>
            </a:stretch>
          </p:blipFill>
          <p:spPr bwMode="auto">
            <a:xfrm>
              <a:off x="24365992" y="11939414"/>
              <a:ext cx="2168525" cy="1152525"/>
            </a:xfrm>
            <a:prstGeom prst="rect">
              <a:avLst/>
            </a:prstGeom>
            <a:noFill/>
            <a:ln w="9525">
              <a:noFill/>
              <a:miter lim="800000"/>
              <a:headEnd/>
              <a:tailEnd/>
            </a:ln>
          </p:spPr>
        </p:pic>
        <p:sp>
          <p:nvSpPr>
            <p:cNvPr id="687" name="AutoShape 6222"/>
            <p:cNvSpPr>
              <a:spLocks noChangeArrowheads="1"/>
            </p:cNvSpPr>
            <p:nvPr/>
          </p:nvSpPr>
          <p:spPr bwMode="auto">
            <a:xfrm>
              <a:off x="14923542" y="7010226"/>
              <a:ext cx="12961440" cy="7192963"/>
            </a:xfrm>
            <a:prstGeom prst="roundRect">
              <a:avLst>
                <a:gd name="adj" fmla="val 4569"/>
              </a:avLst>
            </a:prstGeom>
            <a:noFill/>
            <a:ln w="28575">
              <a:solidFill>
                <a:srgbClr val="336699"/>
              </a:solidFill>
              <a:round/>
              <a:headEnd/>
              <a:tailEnd/>
            </a:ln>
          </p:spPr>
          <p:txBody>
            <a:bodyPr wrap="none" lIns="94604" tIns="47302" rIns="94604" bIns="47302" anchor="ctr"/>
            <a:lstStyle/>
            <a:p>
              <a:pPr algn="ctr" defTabSz="812800"/>
              <a:endParaRPr lang="en-US" sz="1700">
                <a:latin typeface="Arial" charset="0"/>
              </a:endParaRPr>
            </a:p>
          </p:txBody>
        </p:sp>
        <p:sp>
          <p:nvSpPr>
            <p:cNvPr id="688" name="Text Box 2787"/>
            <p:cNvSpPr txBox="1">
              <a:spLocks noChangeArrowheads="1"/>
            </p:cNvSpPr>
            <p:nvPr/>
          </p:nvSpPr>
          <p:spPr bwMode="auto">
            <a:xfrm>
              <a:off x="18872745" y="6719714"/>
              <a:ext cx="9012237" cy="658812"/>
            </a:xfrm>
            <a:prstGeom prst="rect">
              <a:avLst/>
            </a:prstGeom>
            <a:solidFill>
              <a:srgbClr val="990033"/>
            </a:solidFill>
            <a:ln w="9525">
              <a:solidFill>
                <a:srgbClr val="A50021"/>
              </a:solidFill>
              <a:miter lim="800000"/>
              <a:headEnd/>
              <a:tailEnd/>
            </a:ln>
          </p:spPr>
          <p:txBody>
            <a:bodyPr lIns="86014" tIns="43007" rIns="86014" bIns="43007">
              <a:spAutoFit/>
            </a:bodyPr>
            <a:lstStyle/>
            <a:p>
              <a:pPr algn="r" defTabSz="812800"/>
              <a:r>
                <a:rPr lang="en-US" sz="3700" b="1" dirty="0" smtClean="0">
                  <a:solidFill>
                    <a:schemeClr val="bg1"/>
                  </a:solidFill>
                </a:rPr>
                <a:t>ARCHAEA</a:t>
              </a:r>
              <a:r>
                <a:rPr lang="en-US" sz="3700" b="1" dirty="0" smtClean="0">
                  <a:solidFill>
                    <a:schemeClr val="bg1"/>
                  </a:solidFill>
                  <a:latin typeface="Arial" charset="0"/>
                </a:rPr>
                <a:t>L </a:t>
              </a:r>
              <a:r>
                <a:rPr lang="en-US" sz="3700" b="1" dirty="0">
                  <a:solidFill>
                    <a:schemeClr val="bg1"/>
                  </a:solidFill>
                  <a:latin typeface="Arial" charset="0"/>
                </a:rPr>
                <a:t>COMMUNITY DYNAMICS</a:t>
              </a:r>
            </a:p>
          </p:txBody>
        </p:sp>
        <p:pic>
          <p:nvPicPr>
            <p:cNvPr id="689" name="Picture 2"/>
            <p:cNvPicPr>
              <a:picLocks noChangeAspect="1" noChangeArrowheads="1"/>
            </p:cNvPicPr>
            <p:nvPr/>
          </p:nvPicPr>
          <p:blipFill>
            <a:blip r:embed="rId10" cstate="print"/>
            <a:srcRect l="46124" t="44875" r="29718" b="41376"/>
            <a:stretch>
              <a:fillRect/>
            </a:stretch>
          </p:blipFill>
          <p:spPr bwMode="auto">
            <a:xfrm>
              <a:off x="19720967" y="7896051"/>
              <a:ext cx="2135188" cy="809625"/>
            </a:xfrm>
            <a:prstGeom prst="rect">
              <a:avLst/>
            </a:prstGeom>
            <a:noFill/>
            <a:ln w="9525">
              <a:noFill/>
              <a:miter lim="800000"/>
              <a:headEnd/>
              <a:tailEnd/>
            </a:ln>
          </p:spPr>
        </p:pic>
        <p:pic>
          <p:nvPicPr>
            <p:cNvPr id="690" name="Picture 4"/>
            <p:cNvPicPr>
              <a:picLocks noChangeAspect="1" noChangeArrowheads="1"/>
            </p:cNvPicPr>
            <p:nvPr/>
          </p:nvPicPr>
          <p:blipFill>
            <a:blip r:embed="rId11" cstate="print"/>
            <a:srcRect l="7324" t="33203" r="61914" b="24805"/>
            <a:stretch>
              <a:fillRect/>
            </a:stretch>
          </p:blipFill>
          <p:spPr bwMode="auto">
            <a:xfrm>
              <a:off x="24691430" y="7438851"/>
              <a:ext cx="1512887" cy="1268413"/>
            </a:xfrm>
            <a:prstGeom prst="rect">
              <a:avLst/>
            </a:prstGeom>
            <a:noFill/>
            <a:ln w="9525">
              <a:noFill/>
              <a:miter lim="800000"/>
              <a:headEnd/>
              <a:tailEnd/>
            </a:ln>
          </p:spPr>
        </p:pic>
        <p:sp>
          <p:nvSpPr>
            <p:cNvPr id="691" name="AutoShape 6876"/>
            <p:cNvSpPr>
              <a:spLocks noChangeAspect="1" noChangeArrowheads="1"/>
            </p:cNvSpPr>
            <p:nvPr/>
          </p:nvSpPr>
          <p:spPr bwMode="auto">
            <a:xfrm>
              <a:off x="19541580" y="13322126"/>
              <a:ext cx="2498725" cy="619125"/>
            </a:xfrm>
            <a:prstGeom prst="roundRect">
              <a:avLst>
                <a:gd name="adj" fmla="val 16667"/>
              </a:avLst>
            </a:prstGeom>
            <a:solidFill>
              <a:srgbClr val="336699"/>
            </a:solidFill>
            <a:ln w="9525">
              <a:noFill/>
              <a:round/>
              <a:headEnd/>
              <a:tailEnd/>
            </a:ln>
          </p:spPr>
          <p:txBody>
            <a:bodyPr wrap="none" lIns="94604" tIns="47302" rIns="94604" bIns="47302" anchor="ctr"/>
            <a:lstStyle/>
            <a:p>
              <a:pPr algn="ctr" defTabSz="946150" eaLnBrk="0" hangingPunct="0"/>
              <a:r>
                <a:rPr lang="en-US" sz="3300" b="1">
                  <a:solidFill>
                    <a:schemeClr val="bg1"/>
                  </a:solidFill>
                  <a:latin typeface="Arial" charset="0"/>
                </a:rPr>
                <a:t>Cloning</a:t>
              </a:r>
            </a:p>
          </p:txBody>
        </p:sp>
        <p:sp>
          <p:nvSpPr>
            <p:cNvPr id="692" name="AutoShape 6876"/>
            <p:cNvSpPr>
              <a:spLocks noChangeAspect="1" noChangeArrowheads="1"/>
            </p:cNvSpPr>
            <p:nvPr/>
          </p:nvSpPr>
          <p:spPr bwMode="auto">
            <a:xfrm>
              <a:off x="24200892" y="13322126"/>
              <a:ext cx="2497138" cy="619125"/>
            </a:xfrm>
            <a:prstGeom prst="roundRect">
              <a:avLst>
                <a:gd name="adj" fmla="val 16667"/>
              </a:avLst>
            </a:prstGeom>
            <a:solidFill>
              <a:srgbClr val="336699"/>
            </a:solidFill>
            <a:ln w="9525">
              <a:noFill/>
              <a:round/>
              <a:headEnd/>
              <a:tailEnd/>
            </a:ln>
          </p:spPr>
          <p:txBody>
            <a:bodyPr wrap="none" lIns="94604" tIns="47302" rIns="94604" bIns="47302" anchor="ctr"/>
            <a:lstStyle/>
            <a:p>
              <a:pPr algn="ctr" defTabSz="946150" eaLnBrk="0" hangingPunct="0"/>
              <a:r>
                <a:rPr lang="en-US" sz="3300" b="1">
                  <a:solidFill>
                    <a:schemeClr val="bg1"/>
                  </a:solidFill>
                  <a:latin typeface="Arial" charset="0"/>
                </a:rPr>
                <a:t>Sequencing</a:t>
              </a:r>
            </a:p>
          </p:txBody>
        </p:sp>
        <p:sp>
          <p:nvSpPr>
            <p:cNvPr id="693" name="AutoShape 6875"/>
            <p:cNvSpPr>
              <a:spLocks noChangeAspect="1" noChangeArrowheads="1"/>
            </p:cNvSpPr>
            <p:nvPr/>
          </p:nvSpPr>
          <p:spPr bwMode="auto">
            <a:xfrm rot="16200000">
              <a:off x="22391936" y="12165633"/>
              <a:ext cx="1036637" cy="704850"/>
            </a:xfrm>
            <a:prstGeom prst="downArrow">
              <a:avLst>
                <a:gd name="adj1" fmla="val 44065"/>
                <a:gd name="adj2" fmla="val 51935"/>
              </a:avLst>
            </a:prstGeom>
            <a:noFill/>
            <a:ln w="9525">
              <a:solidFill>
                <a:srgbClr val="800000"/>
              </a:solidFill>
              <a:miter lim="800000"/>
              <a:headEnd/>
              <a:tailEnd/>
            </a:ln>
          </p:spPr>
          <p:txBody>
            <a:bodyPr vert="eaVert" wrap="none" lIns="94604" tIns="47302" rIns="94604" bIns="47302" anchor="ctr"/>
            <a:lstStyle/>
            <a:p>
              <a:pPr defTabSz="946150"/>
              <a:endParaRPr lang="pt-PT" sz="2900"/>
            </a:p>
          </p:txBody>
        </p:sp>
        <p:sp>
          <p:nvSpPr>
            <p:cNvPr id="694" name="AutoShape 6875"/>
            <p:cNvSpPr>
              <a:spLocks noChangeAspect="1" noChangeArrowheads="1"/>
            </p:cNvSpPr>
            <p:nvPr/>
          </p:nvSpPr>
          <p:spPr bwMode="auto">
            <a:xfrm rot="16200000">
              <a:off x="22392730" y="9191451"/>
              <a:ext cx="1036637" cy="703263"/>
            </a:xfrm>
            <a:prstGeom prst="downArrow">
              <a:avLst>
                <a:gd name="adj1" fmla="val 44065"/>
                <a:gd name="adj2" fmla="val 51935"/>
              </a:avLst>
            </a:prstGeom>
            <a:noFill/>
            <a:ln w="9525">
              <a:solidFill>
                <a:srgbClr val="800000"/>
              </a:solidFill>
              <a:miter lim="800000"/>
              <a:headEnd/>
              <a:tailEnd/>
            </a:ln>
          </p:spPr>
          <p:txBody>
            <a:bodyPr vert="eaVert" wrap="none" lIns="94604" tIns="47302" rIns="94604" bIns="47302" anchor="ctr"/>
            <a:lstStyle/>
            <a:p>
              <a:pPr defTabSz="946150"/>
              <a:endParaRPr lang="pt-PT" sz="2900"/>
            </a:p>
          </p:txBody>
        </p:sp>
        <p:sp>
          <p:nvSpPr>
            <p:cNvPr id="695" name="AutoShape 6875"/>
            <p:cNvSpPr>
              <a:spLocks noChangeAspect="1" noChangeArrowheads="1"/>
            </p:cNvSpPr>
            <p:nvPr/>
          </p:nvSpPr>
          <p:spPr bwMode="auto">
            <a:xfrm>
              <a:off x="20249605" y="11171064"/>
              <a:ext cx="1081087" cy="676275"/>
            </a:xfrm>
            <a:prstGeom prst="downArrow">
              <a:avLst>
                <a:gd name="adj1" fmla="val 44065"/>
                <a:gd name="adj2" fmla="val 51935"/>
              </a:avLst>
            </a:prstGeom>
            <a:noFill/>
            <a:ln w="9525">
              <a:solidFill>
                <a:srgbClr val="800000"/>
              </a:solidFill>
              <a:miter lim="800000"/>
              <a:headEnd/>
              <a:tailEnd/>
            </a:ln>
          </p:spPr>
          <p:txBody>
            <a:bodyPr wrap="none" lIns="94604" tIns="47302" rIns="94604" bIns="47302" anchor="ctr"/>
            <a:lstStyle/>
            <a:p>
              <a:pPr defTabSz="946150"/>
              <a:endParaRPr lang="pt-PT" sz="2900"/>
            </a:p>
          </p:txBody>
        </p:sp>
        <p:pic>
          <p:nvPicPr>
            <p:cNvPr id="696" name="Picture 5"/>
            <p:cNvPicPr>
              <a:picLocks noChangeAspect="1" noChangeArrowheads="1"/>
            </p:cNvPicPr>
            <p:nvPr/>
          </p:nvPicPr>
          <p:blipFill>
            <a:blip r:embed="rId12" cstate="print"/>
            <a:srcRect l="28568" t="28461" r="4799" b="29578"/>
            <a:stretch>
              <a:fillRect/>
            </a:stretch>
          </p:blipFill>
          <p:spPr bwMode="auto">
            <a:xfrm>
              <a:off x="15714117" y="7896051"/>
              <a:ext cx="1901825" cy="809625"/>
            </a:xfrm>
            <a:prstGeom prst="rect">
              <a:avLst/>
            </a:prstGeom>
            <a:noFill/>
            <a:ln w="9525">
              <a:noFill/>
              <a:miter lim="800000"/>
              <a:headEnd/>
              <a:tailEnd/>
            </a:ln>
          </p:spPr>
        </p:pic>
        <p:grpSp>
          <p:nvGrpSpPr>
            <p:cNvPr id="697" name="Group 167"/>
            <p:cNvGrpSpPr>
              <a:grpSpLocks/>
            </p:cNvGrpSpPr>
            <p:nvPr/>
          </p:nvGrpSpPr>
          <p:grpSpPr bwMode="auto">
            <a:xfrm>
              <a:off x="19706680" y="11941001"/>
              <a:ext cx="2168525" cy="1152525"/>
              <a:chOff x="3419" y="21472"/>
              <a:chExt cx="1261" cy="708"/>
            </a:xfrm>
          </p:grpSpPr>
          <p:pic>
            <p:nvPicPr>
              <p:cNvPr id="698" name="Picture 2"/>
              <p:cNvPicPr>
                <a:picLocks noChangeAspect="1" noChangeArrowheads="1"/>
              </p:cNvPicPr>
              <p:nvPr/>
            </p:nvPicPr>
            <p:blipFill>
              <a:blip r:embed="rId13" cstate="print"/>
              <a:srcRect l="14250" t="51750" r="72563" b="38499"/>
              <a:stretch>
                <a:fillRect/>
              </a:stretch>
            </p:blipFill>
            <p:spPr bwMode="auto">
              <a:xfrm>
                <a:off x="3419" y="21472"/>
                <a:ext cx="1261" cy="699"/>
              </a:xfrm>
              <a:prstGeom prst="rect">
                <a:avLst/>
              </a:prstGeom>
              <a:solidFill>
                <a:schemeClr val="bg1"/>
              </a:solidFill>
              <a:ln w="9525">
                <a:noFill/>
                <a:miter lim="800000"/>
                <a:headEnd/>
                <a:tailEnd/>
              </a:ln>
            </p:spPr>
          </p:pic>
          <p:sp>
            <p:nvSpPr>
              <p:cNvPr id="699" name="Rectangle 169"/>
              <p:cNvSpPr>
                <a:spLocks noChangeArrowheads="1"/>
              </p:cNvSpPr>
              <p:nvPr/>
            </p:nvSpPr>
            <p:spPr bwMode="auto">
              <a:xfrm>
                <a:off x="3422" y="22135"/>
                <a:ext cx="1225" cy="45"/>
              </a:xfrm>
              <a:prstGeom prst="rect">
                <a:avLst/>
              </a:prstGeom>
              <a:solidFill>
                <a:schemeClr val="bg1"/>
              </a:solidFill>
              <a:ln w="9525">
                <a:noFill/>
                <a:miter lim="800000"/>
                <a:headEnd/>
                <a:tailEnd/>
              </a:ln>
              <a:effectLst/>
            </p:spPr>
            <p:txBody>
              <a:bodyPr wrap="none" anchor="ctr"/>
              <a:lstStyle/>
              <a:p>
                <a:endParaRPr lang="pt-PT"/>
              </a:p>
            </p:txBody>
          </p:sp>
        </p:grpSp>
      </p:grpSp>
      <p:sp>
        <p:nvSpPr>
          <p:cNvPr id="865" name="Text Box 214"/>
          <p:cNvSpPr txBox="1">
            <a:spLocks noChangeArrowheads="1"/>
          </p:cNvSpPr>
          <p:nvPr/>
        </p:nvSpPr>
        <p:spPr bwMode="auto">
          <a:xfrm>
            <a:off x="14923542" y="13915851"/>
            <a:ext cx="12817475" cy="646331"/>
          </a:xfrm>
          <a:prstGeom prst="rect">
            <a:avLst/>
          </a:prstGeom>
          <a:noFill/>
          <a:ln w="9525">
            <a:noFill/>
            <a:miter lim="800000"/>
            <a:headEnd/>
            <a:tailEnd/>
          </a:ln>
        </p:spPr>
        <p:txBody>
          <a:bodyPr>
            <a:spAutoFit/>
          </a:bodyPr>
          <a:lstStyle/>
          <a:p>
            <a:pPr defTabSz="2952750">
              <a:spcBef>
                <a:spcPct val="50000"/>
              </a:spcBef>
            </a:pPr>
            <a:r>
              <a:rPr lang="en-US" sz="3600" b="1" dirty="0" smtClean="0"/>
              <a:t>Results</a:t>
            </a:r>
            <a:endParaRPr lang="en-US" sz="3600" b="1" dirty="0"/>
          </a:p>
        </p:txBody>
      </p:sp>
      <p:sp>
        <p:nvSpPr>
          <p:cNvPr id="906" name="Rectângulo 905"/>
          <p:cNvSpPr/>
          <p:nvPr/>
        </p:nvSpPr>
        <p:spPr>
          <a:xfrm>
            <a:off x="15139566" y="26926940"/>
            <a:ext cx="12601400" cy="1246495"/>
          </a:xfrm>
          <a:prstGeom prst="rect">
            <a:avLst/>
          </a:prstGeom>
        </p:spPr>
        <p:txBody>
          <a:bodyPr wrap="square">
            <a:spAutoFit/>
          </a:bodyPr>
          <a:lstStyle/>
          <a:p>
            <a:pPr defTabSz="812800"/>
            <a:r>
              <a:rPr lang="en-US" sz="2400" b="1" dirty="0" smtClean="0"/>
              <a:t>Figure 2. </a:t>
            </a:r>
            <a:r>
              <a:rPr lang="en-GB" sz="2400" dirty="0" smtClean="0"/>
              <a:t>DGGE pattern of </a:t>
            </a:r>
            <a:r>
              <a:rPr lang="en-GB" sz="2400" dirty="0" err="1" smtClean="0"/>
              <a:t>archaeal</a:t>
            </a:r>
            <a:r>
              <a:rPr lang="en-GB" sz="2400" dirty="0" smtClean="0"/>
              <a:t> 16S </a:t>
            </a:r>
            <a:r>
              <a:rPr lang="en-GB" sz="2400" dirty="0" err="1" smtClean="0"/>
              <a:t>rDNA</a:t>
            </a:r>
            <a:r>
              <a:rPr lang="en-GB" sz="2400" dirty="0" smtClean="0"/>
              <a:t> fragments and cluster analysis of DGGE profiles obtained from samples collected during </a:t>
            </a:r>
            <a:r>
              <a:rPr lang="pt-PT" sz="2400" dirty="0" err="1" smtClean="0"/>
              <a:t>Periods</a:t>
            </a:r>
            <a:r>
              <a:rPr lang="pt-PT" sz="2400" dirty="0" smtClean="0"/>
              <a:t> I </a:t>
            </a:r>
            <a:r>
              <a:rPr lang="pt-PT" sz="2400" dirty="0" err="1" smtClean="0"/>
              <a:t>and</a:t>
            </a:r>
            <a:r>
              <a:rPr lang="pt-PT" sz="2400" dirty="0" smtClean="0"/>
              <a:t> II. </a:t>
            </a:r>
            <a:r>
              <a:rPr lang="pt-PT" sz="2400" dirty="0" err="1" smtClean="0"/>
              <a:t>Numbers</a:t>
            </a:r>
            <a:r>
              <a:rPr lang="pt-PT" sz="2400" dirty="0" smtClean="0"/>
              <a:t> </a:t>
            </a:r>
            <a:r>
              <a:rPr lang="pt-PT" sz="2400" dirty="0" smtClean="0">
                <a:latin typeface="Times New Roman" pitchFamily="18" charset="0"/>
                <a:cs typeface="Times New Roman" pitchFamily="18" charset="0"/>
              </a:rPr>
              <a:t>I</a:t>
            </a:r>
            <a:r>
              <a:rPr lang="pt-PT" sz="2400" dirty="0" smtClean="0"/>
              <a:t> to </a:t>
            </a:r>
            <a:r>
              <a:rPr lang="pt-PT" sz="2400" dirty="0" smtClean="0">
                <a:latin typeface="Times New Roman" pitchFamily="18" charset="0"/>
                <a:cs typeface="Times New Roman" pitchFamily="18" charset="0"/>
              </a:rPr>
              <a:t>VIII</a:t>
            </a:r>
            <a:r>
              <a:rPr lang="en-US" sz="2400" dirty="0" smtClean="0"/>
              <a:t> indicate the bands that were identified by cloning and sequencing.</a:t>
            </a:r>
          </a:p>
        </p:txBody>
      </p:sp>
      <p:sp>
        <p:nvSpPr>
          <p:cNvPr id="918" name="Text Box 214"/>
          <p:cNvSpPr txBox="1">
            <a:spLocks noChangeArrowheads="1"/>
          </p:cNvSpPr>
          <p:nvPr/>
        </p:nvSpPr>
        <p:spPr bwMode="auto">
          <a:xfrm>
            <a:off x="28677019" y="13411795"/>
            <a:ext cx="12817475" cy="17143155"/>
          </a:xfrm>
          <a:prstGeom prst="rect">
            <a:avLst/>
          </a:prstGeom>
          <a:noFill/>
          <a:ln w="9525">
            <a:noFill/>
            <a:miter lim="800000"/>
            <a:headEnd/>
            <a:tailEnd/>
          </a:ln>
        </p:spPr>
        <p:txBody>
          <a:bodyPr>
            <a:spAutoFit/>
          </a:bodyPr>
          <a:lstStyle/>
          <a:p>
            <a:pPr defTabSz="2952750">
              <a:spcBef>
                <a:spcPct val="50000"/>
              </a:spcBef>
            </a:pPr>
            <a:r>
              <a:rPr lang="en-US" sz="3600" b="1" dirty="0" smtClean="0"/>
              <a:t>Conclusions</a:t>
            </a:r>
            <a:endParaRPr lang="en-US" sz="3600" b="1" dirty="0"/>
          </a:p>
          <a:p>
            <a:pPr algn="just" defTabSz="2952750">
              <a:lnSpc>
                <a:spcPct val="150000"/>
              </a:lnSpc>
              <a:spcBef>
                <a:spcPct val="50000"/>
              </a:spcBef>
            </a:pPr>
            <a:r>
              <a:rPr lang="en-US" dirty="0" smtClean="0"/>
              <a:t>The identity of the most abundant </a:t>
            </a:r>
            <a:r>
              <a:rPr lang="en-US" dirty="0" err="1" smtClean="0"/>
              <a:t>methanogenic</a:t>
            </a:r>
            <a:r>
              <a:rPr lang="en-US" dirty="0" smtClean="0"/>
              <a:t> players during the start-up period (Period I) and the continuous operation (Period II) of a bioreactor treating LCFA-based wastewater was investigated. The 16S </a:t>
            </a:r>
            <a:r>
              <a:rPr lang="en-US" dirty="0" err="1" smtClean="0"/>
              <a:t>rRNA</a:t>
            </a:r>
            <a:r>
              <a:rPr lang="en-US" dirty="0" smtClean="0"/>
              <a:t> sequences identified are mostly related to those belonging to </a:t>
            </a:r>
            <a:r>
              <a:rPr lang="en-US" i="1" dirty="0" err="1" smtClean="0"/>
              <a:t>Methanosaeta</a:t>
            </a:r>
            <a:r>
              <a:rPr lang="en-US" dirty="0" smtClean="0"/>
              <a:t> and </a:t>
            </a:r>
            <a:r>
              <a:rPr lang="en-US" i="1" dirty="0" err="1" smtClean="0"/>
              <a:t>Methanobacterium</a:t>
            </a:r>
            <a:r>
              <a:rPr lang="en-US" dirty="0" smtClean="0"/>
              <a:t> genera. These </a:t>
            </a:r>
            <a:r>
              <a:rPr lang="en-US" dirty="0" err="1" smtClean="0"/>
              <a:t>archaea</a:t>
            </a:r>
            <a:r>
              <a:rPr lang="en-US" dirty="0" smtClean="0"/>
              <a:t> not only survived but were also able to maintain a high </a:t>
            </a:r>
            <a:r>
              <a:rPr lang="en-US" dirty="0" err="1" smtClean="0"/>
              <a:t>methanogenic</a:t>
            </a:r>
            <a:r>
              <a:rPr lang="en-US" dirty="0" smtClean="0"/>
              <a:t> activity during both operational periods. The results also suggest that these microorganisms are not as sensitive to the adverse effect of LCFA as they are often described. Moreover, these </a:t>
            </a:r>
            <a:r>
              <a:rPr lang="en-US" dirty="0" err="1" smtClean="0"/>
              <a:t>archaea</a:t>
            </a:r>
            <a:r>
              <a:rPr lang="en-US" dirty="0" smtClean="0"/>
              <a:t> could tolerate high LCFA concentrations in high rate bioreactors showing that in fact they are more resistant that previously thought. </a:t>
            </a:r>
            <a:endParaRPr lang="en-US" sz="3600" b="1" dirty="0" smtClean="0"/>
          </a:p>
          <a:p>
            <a:pPr defTabSz="2952750">
              <a:spcBef>
                <a:spcPct val="50000"/>
              </a:spcBef>
            </a:pPr>
            <a:r>
              <a:rPr lang="en-US" sz="3600" b="1" dirty="0" smtClean="0"/>
              <a:t>References</a:t>
            </a:r>
          </a:p>
          <a:p>
            <a:r>
              <a:rPr lang="en-GB" dirty="0" err="1" smtClean="0"/>
              <a:t>Alves</a:t>
            </a:r>
            <a:r>
              <a:rPr lang="en-GB" dirty="0" smtClean="0"/>
              <a:t> et al. (2001) </a:t>
            </a:r>
            <a:r>
              <a:rPr lang="en-GB" dirty="0" err="1" smtClean="0"/>
              <a:t>Wat</a:t>
            </a:r>
            <a:r>
              <a:rPr lang="en-GB" dirty="0" smtClean="0"/>
              <a:t> Res 35(1),264-270.</a:t>
            </a:r>
            <a:endParaRPr lang="pt-PT" dirty="0" smtClean="0"/>
          </a:p>
          <a:p>
            <a:r>
              <a:rPr lang="en-GB" dirty="0" err="1" smtClean="0"/>
              <a:t>Cavaleiro</a:t>
            </a:r>
            <a:r>
              <a:rPr lang="en-GB" dirty="0" smtClean="0"/>
              <a:t> et al. (2009) Environ </a:t>
            </a:r>
            <a:r>
              <a:rPr lang="en-GB" dirty="0" err="1" smtClean="0"/>
              <a:t>Sci</a:t>
            </a:r>
            <a:r>
              <a:rPr lang="en-GB" dirty="0" smtClean="0"/>
              <a:t> </a:t>
            </a:r>
            <a:r>
              <a:rPr lang="en-GB" dirty="0" err="1" smtClean="0"/>
              <a:t>Technol</a:t>
            </a:r>
            <a:r>
              <a:rPr lang="en-GB" dirty="0" smtClean="0"/>
              <a:t> 43,2931–2936.</a:t>
            </a:r>
            <a:endParaRPr lang="pt-PT" dirty="0" smtClean="0"/>
          </a:p>
          <a:p>
            <a:r>
              <a:rPr lang="en-GB" dirty="0" err="1" smtClean="0"/>
              <a:t>Hwu</a:t>
            </a:r>
            <a:r>
              <a:rPr lang="en-GB" dirty="0" smtClean="0"/>
              <a:t> C-S and </a:t>
            </a:r>
            <a:r>
              <a:rPr lang="en-GB" dirty="0" err="1" smtClean="0"/>
              <a:t>Lettinga</a:t>
            </a:r>
            <a:r>
              <a:rPr lang="en-GB" dirty="0" smtClean="0"/>
              <a:t> G (1997) </a:t>
            </a:r>
            <a:r>
              <a:rPr lang="en-GB" dirty="0" err="1" smtClean="0"/>
              <a:t>Enzym</a:t>
            </a:r>
            <a:r>
              <a:rPr lang="en-GB" dirty="0" smtClean="0"/>
              <a:t> </a:t>
            </a:r>
            <a:r>
              <a:rPr lang="en-GB" dirty="0" err="1" smtClean="0"/>
              <a:t>Microb</a:t>
            </a:r>
            <a:r>
              <a:rPr lang="en-GB" dirty="0" smtClean="0"/>
              <a:t> </a:t>
            </a:r>
            <a:r>
              <a:rPr lang="en-GB" dirty="0" err="1" smtClean="0"/>
              <a:t>Technol</a:t>
            </a:r>
            <a:r>
              <a:rPr lang="en-GB" dirty="0" smtClean="0"/>
              <a:t> 21,297-301</a:t>
            </a:r>
            <a:endParaRPr lang="pt-PT" dirty="0" smtClean="0"/>
          </a:p>
          <a:p>
            <a:r>
              <a:rPr lang="en-GB" dirty="0" err="1" smtClean="0"/>
              <a:t>Lalman</a:t>
            </a:r>
            <a:r>
              <a:rPr lang="en-GB" dirty="0" smtClean="0"/>
              <a:t> JA and Bagley DM (2001) </a:t>
            </a:r>
            <a:r>
              <a:rPr lang="en-GB" dirty="0" err="1" smtClean="0"/>
              <a:t>Wat</a:t>
            </a:r>
            <a:r>
              <a:rPr lang="en-GB" dirty="0" smtClean="0"/>
              <a:t> Res 35(12),2975–2983.</a:t>
            </a:r>
            <a:endParaRPr lang="pt-PT" dirty="0" smtClean="0"/>
          </a:p>
          <a:p>
            <a:r>
              <a:rPr lang="en-GB" dirty="0" smtClean="0"/>
              <a:t>Pereira et al. (2003) Water </a:t>
            </a:r>
            <a:r>
              <a:rPr lang="en-GB" dirty="0" err="1" smtClean="0"/>
              <a:t>Sci</a:t>
            </a:r>
            <a:r>
              <a:rPr lang="en-GB" dirty="0" smtClean="0"/>
              <a:t> </a:t>
            </a:r>
            <a:r>
              <a:rPr lang="en-GB" dirty="0" err="1" smtClean="0"/>
              <a:t>Technol</a:t>
            </a:r>
            <a:r>
              <a:rPr lang="en-GB" dirty="0" smtClean="0"/>
              <a:t> 48(6),33–40.</a:t>
            </a:r>
            <a:endParaRPr lang="pt-PT" dirty="0" smtClean="0"/>
          </a:p>
          <a:p>
            <a:r>
              <a:rPr lang="en-GB" dirty="0" smtClean="0"/>
              <a:t>Pereira et al. (2004) </a:t>
            </a:r>
            <a:r>
              <a:rPr lang="en-GB" dirty="0" err="1" smtClean="0"/>
              <a:t>Biotechnol</a:t>
            </a:r>
            <a:r>
              <a:rPr lang="en-GB" dirty="0" smtClean="0"/>
              <a:t> </a:t>
            </a:r>
            <a:r>
              <a:rPr lang="en-GB" dirty="0" err="1" smtClean="0"/>
              <a:t>Bioeng</a:t>
            </a:r>
            <a:r>
              <a:rPr lang="en-GB" dirty="0" smtClean="0"/>
              <a:t> 88(4),502-11. </a:t>
            </a:r>
            <a:endParaRPr lang="pt-PT" dirty="0" smtClean="0"/>
          </a:p>
          <a:p>
            <a:r>
              <a:rPr lang="en-GB" dirty="0" smtClean="0"/>
              <a:t>Perl et al. (1995) </a:t>
            </a:r>
            <a:r>
              <a:rPr lang="en-GB" dirty="0" err="1" smtClean="0"/>
              <a:t>Wat</a:t>
            </a:r>
            <a:r>
              <a:rPr lang="en-GB" dirty="0" smtClean="0"/>
              <a:t> Res 29(6),1549-155.</a:t>
            </a:r>
            <a:endParaRPr lang="pt-PT" dirty="0" smtClean="0"/>
          </a:p>
          <a:p>
            <a:endParaRPr lang="en-GB" dirty="0" smtClean="0"/>
          </a:p>
          <a:p>
            <a:r>
              <a:rPr lang="en-GB" sz="3600" b="1" dirty="0" smtClean="0"/>
              <a:t>Acknowledgements: </a:t>
            </a:r>
            <a:r>
              <a:rPr lang="en-US" dirty="0" smtClean="0"/>
              <a:t>The financial support from </a:t>
            </a:r>
            <a:r>
              <a:rPr lang="en-US" dirty="0" err="1" smtClean="0"/>
              <a:t>Fundação</a:t>
            </a:r>
            <a:r>
              <a:rPr lang="en-US" dirty="0" smtClean="0"/>
              <a:t> </a:t>
            </a:r>
            <a:r>
              <a:rPr lang="en-US" dirty="0" err="1" smtClean="0"/>
              <a:t>para</a:t>
            </a:r>
            <a:r>
              <a:rPr lang="en-US" dirty="0" smtClean="0"/>
              <a:t> a </a:t>
            </a:r>
            <a:r>
              <a:rPr lang="en-US" dirty="0" err="1" smtClean="0"/>
              <a:t>Ciência</a:t>
            </a:r>
            <a:r>
              <a:rPr lang="en-US" dirty="0" smtClean="0"/>
              <a:t> e a </a:t>
            </a:r>
            <a:r>
              <a:rPr lang="en-US" dirty="0" err="1" smtClean="0"/>
              <a:t>Tecnologia</a:t>
            </a:r>
            <a:r>
              <a:rPr lang="en-US" dirty="0" smtClean="0"/>
              <a:t> (FCT) through the PhD grant SFRH/BD/48960/2008 given to Salvador AF is gratefully acknowledged.</a:t>
            </a:r>
            <a:endParaRPr lang="pt-PT" dirty="0" smtClean="0"/>
          </a:p>
          <a:p>
            <a:endParaRPr lang="pt-PT" dirty="0" smtClean="0"/>
          </a:p>
          <a:p>
            <a:pPr defTabSz="2952750">
              <a:spcBef>
                <a:spcPct val="50000"/>
              </a:spcBef>
            </a:pPr>
            <a:endParaRPr lang="en-US" sz="3600" b="1" dirty="0" smtClean="0"/>
          </a:p>
        </p:txBody>
      </p:sp>
      <p:grpSp>
        <p:nvGrpSpPr>
          <p:cNvPr id="766" name="Grupo 765"/>
          <p:cNvGrpSpPr/>
          <p:nvPr/>
        </p:nvGrpSpPr>
        <p:grpSpPr>
          <a:xfrm>
            <a:off x="28642487" y="5994971"/>
            <a:ext cx="12852007" cy="7128792"/>
            <a:chOff x="28642487" y="5994971"/>
            <a:chExt cx="12852007" cy="7128792"/>
          </a:xfrm>
        </p:grpSpPr>
        <p:sp>
          <p:nvSpPr>
            <p:cNvPr id="706" name="Text Box 2735"/>
            <p:cNvSpPr txBox="1">
              <a:spLocks noChangeArrowheads="1"/>
            </p:cNvSpPr>
            <p:nvPr/>
          </p:nvSpPr>
          <p:spPr bwMode="auto">
            <a:xfrm>
              <a:off x="38823419" y="7939188"/>
              <a:ext cx="2648470" cy="360039"/>
            </a:xfrm>
            <a:prstGeom prst="rect">
              <a:avLst/>
            </a:prstGeom>
            <a:noFill/>
            <a:ln w="9525">
              <a:noFill/>
              <a:miter lim="800000"/>
              <a:headEnd/>
              <a:tailEnd/>
            </a:ln>
            <a:effectLst/>
          </p:spPr>
          <p:txBody>
            <a:bodyPr lIns="94604" tIns="47302" rIns="94604" bIns="47302"/>
            <a:lstStyle/>
            <a:p>
              <a:pPr algn="ctr" defTabSz="812800">
                <a:spcBef>
                  <a:spcPct val="50000"/>
                </a:spcBef>
              </a:pPr>
              <a:r>
                <a:rPr lang="pt-PT" sz="2100" dirty="0" err="1" smtClean="0"/>
                <a:t>Methanobacteriales</a:t>
              </a:r>
              <a:r>
                <a:rPr lang="pt-PT" sz="2100" dirty="0" smtClean="0"/>
                <a:t>     </a:t>
              </a:r>
            </a:p>
            <a:p>
              <a:pPr algn="ctr" defTabSz="812800">
                <a:spcBef>
                  <a:spcPct val="50000"/>
                </a:spcBef>
              </a:pPr>
              <a:endParaRPr lang="pt-PT" sz="2100" dirty="0">
                <a:latin typeface="Arial" charset="0"/>
              </a:endParaRPr>
            </a:p>
          </p:txBody>
        </p:sp>
        <p:sp>
          <p:nvSpPr>
            <p:cNvPr id="713" name="Text Box 2752"/>
            <p:cNvSpPr txBox="1">
              <a:spLocks noChangeArrowheads="1"/>
            </p:cNvSpPr>
            <p:nvPr/>
          </p:nvSpPr>
          <p:spPr bwMode="auto">
            <a:xfrm>
              <a:off x="38823419" y="8507487"/>
              <a:ext cx="2648470" cy="382067"/>
            </a:xfrm>
            <a:prstGeom prst="rect">
              <a:avLst/>
            </a:prstGeom>
            <a:noFill/>
            <a:ln w="9525">
              <a:noFill/>
              <a:miter lim="800000"/>
              <a:headEnd/>
              <a:tailEnd/>
            </a:ln>
            <a:effectLst/>
          </p:spPr>
          <p:txBody>
            <a:bodyPr lIns="94604" tIns="47302" rIns="94604" bIns="47302"/>
            <a:lstStyle/>
            <a:p>
              <a:pPr algn="ctr" defTabSz="812800">
                <a:spcBef>
                  <a:spcPct val="50000"/>
                </a:spcBef>
              </a:pPr>
              <a:r>
                <a:rPr lang="pt-PT" sz="2100" dirty="0" err="1">
                  <a:latin typeface="Arial" charset="0"/>
                </a:rPr>
                <a:t>Methanobacteriales</a:t>
              </a:r>
              <a:endParaRPr lang="pt-PT" sz="2100" dirty="0">
                <a:latin typeface="Arial" charset="0"/>
              </a:endParaRPr>
            </a:p>
          </p:txBody>
        </p:sp>
        <p:sp>
          <p:nvSpPr>
            <p:cNvPr id="723" name="Text Box 2761"/>
            <p:cNvSpPr txBox="1">
              <a:spLocks noChangeArrowheads="1"/>
            </p:cNvSpPr>
            <p:nvPr/>
          </p:nvSpPr>
          <p:spPr bwMode="auto">
            <a:xfrm>
              <a:off x="38848943" y="10047014"/>
              <a:ext cx="2597423" cy="434057"/>
            </a:xfrm>
            <a:prstGeom prst="rect">
              <a:avLst/>
            </a:prstGeom>
            <a:noFill/>
            <a:ln w="9525">
              <a:noFill/>
              <a:miter lim="800000"/>
              <a:headEnd/>
              <a:tailEnd/>
            </a:ln>
            <a:effectLst/>
          </p:spPr>
          <p:txBody>
            <a:bodyPr lIns="94604" tIns="47302" rIns="94604" bIns="47302"/>
            <a:lstStyle/>
            <a:p>
              <a:pPr algn="ctr" defTabSz="812800">
                <a:spcBef>
                  <a:spcPct val="50000"/>
                </a:spcBef>
              </a:pPr>
              <a:r>
                <a:rPr lang="pt-PT" sz="2100" dirty="0" err="1">
                  <a:latin typeface="Arial" charset="0"/>
                </a:rPr>
                <a:t>Methanosarcinales</a:t>
              </a:r>
              <a:endParaRPr lang="pt-PT" sz="2100" dirty="0">
                <a:latin typeface="Arial" charset="0"/>
              </a:endParaRPr>
            </a:p>
          </p:txBody>
        </p:sp>
        <p:sp>
          <p:nvSpPr>
            <p:cNvPr id="703" name="AutoShape 6222"/>
            <p:cNvSpPr>
              <a:spLocks noChangeArrowheads="1"/>
            </p:cNvSpPr>
            <p:nvPr/>
          </p:nvSpPr>
          <p:spPr bwMode="auto">
            <a:xfrm>
              <a:off x="28654375" y="6205092"/>
              <a:ext cx="12840119" cy="6918671"/>
            </a:xfrm>
            <a:prstGeom prst="roundRect">
              <a:avLst>
                <a:gd name="adj" fmla="val 4569"/>
              </a:avLst>
            </a:prstGeom>
            <a:noFill/>
            <a:ln w="28575">
              <a:solidFill>
                <a:srgbClr val="336699"/>
              </a:solidFill>
              <a:round/>
              <a:headEnd/>
              <a:tailEnd/>
            </a:ln>
          </p:spPr>
          <p:txBody>
            <a:bodyPr wrap="none" lIns="94604" tIns="47302" rIns="94604" bIns="47302" anchor="ctr"/>
            <a:lstStyle/>
            <a:p>
              <a:pPr algn="ctr" defTabSz="812800"/>
              <a:endParaRPr lang="en-US" sz="1700">
                <a:latin typeface="Arial" charset="0"/>
              </a:endParaRPr>
            </a:p>
          </p:txBody>
        </p:sp>
        <p:sp>
          <p:nvSpPr>
            <p:cNvPr id="704" name="Text Box 2732"/>
            <p:cNvSpPr txBox="1">
              <a:spLocks noChangeArrowheads="1"/>
            </p:cNvSpPr>
            <p:nvPr/>
          </p:nvSpPr>
          <p:spPr bwMode="auto">
            <a:xfrm>
              <a:off x="28655689" y="7919592"/>
              <a:ext cx="1410915" cy="418693"/>
            </a:xfrm>
            <a:prstGeom prst="rect">
              <a:avLst/>
            </a:prstGeom>
            <a:noFill/>
            <a:ln w="9525">
              <a:noFill/>
              <a:miter lim="800000"/>
              <a:headEnd/>
              <a:tailEnd/>
            </a:ln>
            <a:effectLst/>
          </p:spPr>
          <p:txBody>
            <a:bodyPr wrap="square" lIns="94604" tIns="47302" rIns="94604" bIns="47302">
              <a:spAutoFit/>
            </a:bodyPr>
            <a:lstStyle/>
            <a:p>
              <a:pPr algn="ctr" defTabSz="812800">
                <a:spcBef>
                  <a:spcPct val="50000"/>
                </a:spcBef>
              </a:pPr>
              <a:r>
                <a:rPr lang="pt-PT" sz="2100" dirty="0" smtClean="0">
                  <a:latin typeface="Times New Roman" pitchFamily="18" charset="0"/>
                  <a:cs typeface="Times New Roman" pitchFamily="18" charset="0"/>
                </a:rPr>
                <a:t>I</a:t>
              </a:r>
              <a:endParaRPr lang="pt-PT" sz="2100" dirty="0">
                <a:latin typeface="Times New Roman" pitchFamily="18" charset="0"/>
                <a:cs typeface="Times New Roman" pitchFamily="18" charset="0"/>
              </a:endParaRPr>
            </a:p>
          </p:txBody>
        </p:sp>
        <p:sp>
          <p:nvSpPr>
            <p:cNvPr id="705" name="Text Box 2733"/>
            <p:cNvSpPr txBox="1">
              <a:spLocks noChangeArrowheads="1"/>
            </p:cNvSpPr>
            <p:nvPr/>
          </p:nvSpPr>
          <p:spPr bwMode="auto">
            <a:xfrm>
              <a:off x="35418049" y="7919592"/>
              <a:ext cx="3584575" cy="415925"/>
            </a:xfrm>
            <a:prstGeom prst="rect">
              <a:avLst/>
            </a:prstGeom>
            <a:noFill/>
            <a:ln w="9525">
              <a:noFill/>
              <a:miter lim="800000"/>
              <a:headEnd/>
              <a:tailEnd/>
            </a:ln>
            <a:effectLst/>
          </p:spPr>
          <p:txBody>
            <a:bodyPr lIns="94604" tIns="47302" rIns="94604" bIns="47302">
              <a:spAutoFit/>
            </a:bodyPr>
            <a:lstStyle/>
            <a:p>
              <a:pPr algn="ctr" defTabSz="812800">
                <a:spcBef>
                  <a:spcPct val="50000"/>
                </a:spcBef>
              </a:pPr>
              <a:r>
                <a:rPr lang="pt-PT" sz="2100" dirty="0" err="1">
                  <a:latin typeface="Arial" charset="0"/>
                </a:rPr>
                <a:t>Euryarchaeota</a:t>
              </a:r>
              <a:endParaRPr lang="pt-PT" sz="2100" dirty="0">
                <a:latin typeface="Arial" charset="0"/>
              </a:endParaRPr>
            </a:p>
          </p:txBody>
        </p:sp>
        <p:sp>
          <p:nvSpPr>
            <p:cNvPr id="707" name="Text Box 2747"/>
            <p:cNvSpPr txBox="1">
              <a:spLocks noChangeArrowheads="1"/>
            </p:cNvSpPr>
            <p:nvPr/>
          </p:nvSpPr>
          <p:spPr bwMode="auto">
            <a:xfrm>
              <a:off x="30117230" y="7919592"/>
              <a:ext cx="4346575" cy="415925"/>
            </a:xfrm>
            <a:prstGeom prst="rect">
              <a:avLst/>
            </a:prstGeom>
            <a:noFill/>
            <a:ln w="9525">
              <a:noFill/>
              <a:miter lim="800000"/>
              <a:headEnd/>
              <a:tailEnd/>
            </a:ln>
            <a:effectLst/>
          </p:spPr>
          <p:txBody>
            <a:bodyPr lIns="94604" tIns="47302" rIns="94604" bIns="47302">
              <a:spAutoFit/>
            </a:bodyPr>
            <a:lstStyle/>
            <a:p>
              <a:pPr defTabSz="812800">
                <a:spcBef>
                  <a:spcPct val="50000"/>
                </a:spcBef>
              </a:pPr>
              <a:r>
                <a:rPr lang="pt-PT" sz="2100" i="1" dirty="0" err="1">
                  <a:latin typeface="Arial" charset="0"/>
                </a:rPr>
                <a:t>Methanobacterium</a:t>
              </a:r>
              <a:r>
                <a:rPr lang="pt-PT" sz="2100" i="1" dirty="0">
                  <a:latin typeface="Arial" charset="0"/>
                </a:rPr>
                <a:t> </a:t>
              </a:r>
              <a:r>
                <a:rPr lang="pt-PT" sz="2100" i="1" dirty="0" err="1" smtClean="0">
                  <a:latin typeface="Arial" charset="0"/>
                </a:rPr>
                <a:t>beijingense</a:t>
              </a:r>
              <a:r>
                <a:rPr lang="pt-PT" sz="2100" i="1" dirty="0" smtClean="0">
                  <a:latin typeface="Arial" charset="0"/>
                </a:rPr>
                <a:t> </a:t>
              </a:r>
              <a:r>
                <a:rPr lang="pt-PT" sz="2100" dirty="0" smtClean="0">
                  <a:latin typeface="Arial" charset="0"/>
                </a:rPr>
                <a:t>8-2</a:t>
              </a:r>
              <a:endParaRPr lang="pt-PT" sz="2100" i="1" dirty="0">
                <a:latin typeface="Arial" charset="0"/>
              </a:endParaRPr>
            </a:p>
          </p:txBody>
        </p:sp>
        <p:sp>
          <p:nvSpPr>
            <p:cNvPr id="708" name="Text Box 2748"/>
            <p:cNvSpPr txBox="1">
              <a:spLocks noChangeArrowheads="1"/>
            </p:cNvSpPr>
            <p:nvPr/>
          </p:nvSpPr>
          <p:spPr bwMode="auto">
            <a:xfrm>
              <a:off x="33587662" y="7919592"/>
              <a:ext cx="3051175" cy="415925"/>
            </a:xfrm>
            <a:prstGeom prst="rect">
              <a:avLst/>
            </a:prstGeom>
            <a:noFill/>
            <a:ln w="9525">
              <a:noFill/>
              <a:miter lim="800000"/>
              <a:headEnd/>
              <a:tailEnd/>
            </a:ln>
            <a:effectLst/>
          </p:spPr>
          <p:txBody>
            <a:bodyPr lIns="94604" tIns="47302" rIns="94604" bIns="47302">
              <a:spAutoFit/>
            </a:bodyPr>
            <a:lstStyle/>
            <a:p>
              <a:pPr algn="ctr" defTabSz="812800">
                <a:spcBef>
                  <a:spcPct val="50000"/>
                </a:spcBef>
              </a:pPr>
              <a:r>
                <a:rPr lang="pt-PT" sz="2100">
                  <a:latin typeface="Arial" charset="0"/>
                </a:rPr>
                <a:t>98 %</a:t>
              </a:r>
            </a:p>
          </p:txBody>
        </p:sp>
        <p:sp>
          <p:nvSpPr>
            <p:cNvPr id="711" name="Text Box 2750"/>
            <p:cNvSpPr txBox="1">
              <a:spLocks noChangeArrowheads="1"/>
            </p:cNvSpPr>
            <p:nvPr/>
          </p:nvSpPr>
          <p:spPr bwMode="auto">
            <a:xfrm>
              <a:off x="33587662" y="8473629"/>
              <a:ext cx="3051175" cy="415925"/>
            </a:xfrm>
            <a:prstGeom prst="rect">
              <a:avLst/>
            </a:prstGeom>
            <a:noFill/>
            <a:ln w="9525">
              <a:noFill/>
              <a:miter lim="800000"/>
              <a:headEnd/>
              <a:tailEnd/>
            </a:ln>
            <a:effectLst/>
          </p:spPr>
          <p:txBody>
            <a:bodyPr lIns="94604" tIns="47302" rIns="94604" bIns="47302">
              <a:spAutoFit/>
            </a:bodyPr>
            <a:lstStyle/>
            <a:p>
              <a:pPr algn="ctr" defTabSz="812800">
                <a:spcBef>
                  <a:spcPct val="50000"/>
                </a:spcBef>
              </a:pPr>
              <a:r>
                <a:rPr lang="pt-PT" sz="2100" dirty="0" smtClean="0">
                  <a:latin typeface="Arial" charset="0"/>
                </a:rPr>
                <a:t>98 </a:t>
              </a:r>
              <a:r>
                <a:rPr lang="pt-PT" sz="2100" dirty="0">
                  <a:latin typeface="Arial" charset="0"/>
                </a:rPr>
                <a:t>%</a:t>
              </a:r>
            </a:p>
          </p:txBody>
        </p:sp>
        <p:sp>
          <p:nvSpPr>
            <p:cNvPr id="712" name="Text Box 2751"/>
            <p:cNvSpPr txBox="1">
              <a:spLocks noChangeArrowheads="1"/>
            </p:cNvSpPr>
            <p:nvPr/>
          </p:nvSpPr>
          <p:spPr bwMode="auto">
            <a:xfrm>
              <a:off x="35418049" y="8473629"/>
              <a:ext cx="3584575" cy="415925"/>
            </a:xfrm>
            <a:prstGeom prst="rect">
              <a:avLst/>
            </a:prstGeom>
            <a:noFill/>
            <a:ln w="9525">
              <a:noFill/>
              <a:miter lim="800000"/>
              <a:headEnd/>
              <a:tailEnd/>
            </a:ln>
            <a:effectLst/>
          </p:spPr>
          <p:txBody>
            <a:bodyPr lIns="94604" tIns="47302" rIns="94604" bIns="47302">
              <a:spAutoFit/>
            </a:bodyPr>
            <a:lstStyle/>
            <a:p>
              <a:pPr algn="ctr" defTabSz="812800">
                <a:spcBef>
                  <a:spcPct val="50000"/>
                </a:spcBef>
              </a:pPr>
              <a:r>
                <a:rPr lang="pt-PT" sz="2100">
                  <a:latin typeface="Arial" charset="0"/>
                </a:rPr>
                <a:t>Euryarchaeota</a:t>
              </a:r>
            </a:p>
          </p:txBody>
        </p:sp>
        <p:sp>
          <p:nvSpPr>
            <p:cNvPr id="715" name="Text Box 2753"/>
            <p:cNvSpPr txBox="1">
              <a:spLocks noChangeArrowheads="1"/>
            </p:cNvSpPr>
            <p:nvPr/>
          </p:nvSpPr>
          <p:spPr bwMode="auto">
            <a:xfrm>
              <a:off x="30117230" y="9022904"/>
              <a:ext cx="4041775" cy="415925"/>
            </a:xfrm>
            <a:prstGeom prst="rect">
              <a:avLst/>
            </a:prstGeom>
            <a:noFill/>
            <a:ln w="9525">
              <a:noFill/>
              <a:miter lim="800000"/>
              <a:headEnd/>
              <a:tailEnd/>
            </a:ln>
            <a:effectLst/>
          </p:spPr>
          <p:txBody>
            <a:bodyPr lIns="94604" tIns="47302" rIns="94604" bIns="47302">
              <a:spAutoFit/>
            </a:bodyPr>
            <a:lstStyle/>
            <a:p>
              <a:pPr defTabSz="812800">
                <a:spcBef>
                  <a:spcPct val="50000"/>
                </a:spcBef>
              </a:pPr>
              <a:r>
                <a:rPr lang="pt-PT" sz="2100" i="1" dirty="0" err="1" smtClean="0">
                  <a:latin typeface="Arial" charset="0"/>
                </a:rPr>
                <a:t>Methanobacterium</a:t>
              </a:r>
              <a:r>
                <a:rPr lang="pt-PT" sz="2100" i="1" dirty="0" smtClean="0">
                  <a:latin typeface="Arial" charset="0"/>
                </a:rPr>
                <a:t> </a:t>
              </a:r>
              <a:r>
                <a:rPr lang="pt-PT" sz="2100" dirty="0" err="1" smtClean="0">
                  <a:latin typeface="Arial" charset="0"/>
                </a:rPr>
                <a:t>sp</a:t>
              </a:r>
              <a:r>
                <a:rPr lang="pt-PT" sz="2100" dirty="0" smtClean="0">
                  <a:latin typeface="Arial" charset="0"/>
                </a:rPr>
                <a:t>.</a:t>
              </a:r>
              <a:r>
                <a:rPr lang="pt-PT" sz="2100" i="1" dirty="0" smtClean="0">
                  <a:latin typeface="Arial" charset="0"/>
                </a:rPr>
                <a:t> </a:t>
              </a:r>
              <a:r>
                <a:rPr lang="pt-PT" sz="2100" dirty="0" smtClean="0">
                  <a:latin typeface="Arial" charset="0"/>
                </a:rPr>
                <a:t>OM15</a:t>
              </a:r>
              <a:endParaRPr lang="pt-PT" sz="2100" i="1" dirty="0">
                <a:latin typeface="Arial" charset="0"/>
              </a:endParaRPr>
            </a:p>
          </p:txBody>
        </p:sp>
        <p:sp>
          <p:nvSpPr>
            <p:cNvPr id="716" name="Text Box 2754"/>
            <p:cNvSpPr txBox="1">
              <a:spLocks noChangeArrowheads="1"/>
            </p:cNvSpPr>
            <p:nvPr/>
          </p:nvSpPr>
          <p:spPr bwMode="auto">
            <a:xfrm>
              <a:off x="33587662" y="9022904"/>
              <a:ext cx="3051175" cy="415925"/>
            </a:xfrm>
            <a:prstGeom prst="rect">
              <a:avLst/>
            </a:prstGeom>
            <a:noFill/>
            <a:ln w="9525">
              <a:noFill/>
              <a:miter lim="800000"/>
              <a:headEnd/>
              <a:tailEnd/>
            </a:ln>
            <a:effectLst/>
          </p:spPr>
          <p:txBody>
            <a:bodyPr lIns="94604" tIns="47302" rIns="94604" bIns="47302">
              <a:spAutoFit/>
            </a:bodyPr>
            <a:lstStyle/>
            <a:p>
              <a:pPr algn="ctr" defTabSz="812800">
                <a:spcBef>
                  <a:spcPct val="50000"/>
                </a:spcBef>
              </a:pPr>
              <a:r>
                <a:rPr lang="pt-PT" sz="2100">
                  <a:latin typeface="Arial" charset="0"/>
                </a:rPr>
                <a:t>99 %</a:t>
              </a:r>
            </a:p>
          </p:txBody>
        </p:sp>
        <p:sp>
          <p:nvSpPr>
            <p:cNvPr id="717" name="Text Box 2755"/>
            <p:cNvSpPr txBox="1">
              <a:spLocks noChangeArrowheads="1"/>
            </p:cNvSpPr>
            <p:nvPr/>
          </p:nvSpPr>
          <p:spPr bwMode="auto">
            <a:xfrm>
              <a:off x="35418049" y="9022904"/>
              <a:ext cx="3584575" cy="415925"/>
            </a:xfrm>
            <a:prstGeom prst="rect">
              <a:avLst/>
            </a:prstGeom>
            <a:noFill/>
            <a:ln w="9525">
              <a:noFill/>
              <a:miter lim="800000"/>
              <a:headEnd/>
              <a:tailEnd/>
            </a:ln>
            <a:effectLst/>
          </p:spPr>
          <p:txBody>
            <a:bodyPr lIns="94604" tIns="47302" rIns="94604" bIns="47302">
              <a:spAutoFit/>
            </a:bodyPr>
            <a:lstStyle/>
            <a:p>
              <a:pPr algn="ctr" defTabSz="812800">
                <a:spcBef>
                  <a:spcPct val="50000"/>
                </a:spcBef>
              </a:pPr>
              <a:r>
                <a:rPr lang="pt-PT" sz="2100">
                  <a:latin typeface="Arial" charset="0"/>
                </a:rPr>
                <a:t>Euryarchaeota</a:t>
              </a:r>
            </a:p>
          </p:txBody>
        </p:sp>
        <p:sp>
          <p:nvSpPr>
            <p:cNvPr id="720" name="Text Box 2757"/>
            <p:cNvSpPr txBox="1">
              <a:spLocks noChangeArrowheads="1"/>
            </p:cNvSpPr>
            <p:nvPr/>
          </p:nvSpPr>
          <p:spPr bwMode="auto">
            <a:xfrm>
              <a:off x="30117230" y="10027419"/>
              <a:ext cx="4041775" cy="415925"/>
            </a:xfrm>
            <a:prstGeom prst="rect">
              <a:avLst/>
            </a:prstGeom>
            <a:noFill/>
            <a:ln w="9525">
              <a:noFill/>
              <a:miter lim="800000"/>
              <a:headEnd/>
              <a:tailEnd/>
            </a:ln>
            <a:effectLst/>
          </p:spPr>
          <p:txBody>
            <a:bodyPr lIns="94604" tIns="47302" rIns="94604" bIns="47302">
              <a:spAutoFit/>
            </a:bodyPr>
            <a:lstStyle/>
            <a:p>
              <a:pPr defTabSz="812800">
                <a:spcBef>
                  <a:spcPct val="50000"/>
                </a:spcBef>
              </a:pPr>
              <a:r>
                <a:rPr lang="pt-PT" sz="2100" i="1" dirty="0" err="1" smtClean="0">
                  <a:latin typeface="Arial" charset="0"/>
                </a:rPr>
                <a:t>Methanosaeta</a:t>
              </a:r>
              <a:r>
                <a:rPr lang="pt-PT" sz="2100" i="1" dirty="0" smtClean="0">
                  <a:latin typeface="Arial" charset="0"/>
                </a:rPr>
                <a:t> </a:t>
              </a:r>
              <a:r>
                <a:rPr lang="pt-PT" sz="2100" i="1" dirty="0" err="1" smtClean="0">
                  <a:latin typeface="Arial" charset="0"/>
                </a:rPr>
                <a:t>concilii</a:t>
              </a:r>
              <a:r>
                <a:rPr lang="pt-PT" sz="2100" i="1" dirty="0" smtClean="0">
                  <a:latin typeface="Arial" charset="0"/>
                </a:rPr>
                <a:t> </a:t>
              </a:r>
              <a:r>
                <a:rPr lang="pt-PT" sz="2100" dirty="0" smtClean="0">
                  <a:latin typeface="Arial" charset="0"/>
                </a:rPr>
                <a:t>GP-6</a:t>
              </a:r>
              <a:endParaRPr lang="pt-PT" sz="2100" i="1" dirty="0">
                <a:latin typeface="Arial" charset="0"/>
              </a:endParaRPr>
            </a:p>
          </p:txBody>
        </p:sp>
        <p:sp>
          <p:nvSpPr>
            <p:cNvPr id="721" name="Text Box 2759"/>
            <p:cNvSpPr txBox="1">
              <a:spLocks noChangeArrowheads="1"/>
            </p:cNvSpPr>
            <p:nvPr/>
          </p:nvSpPr>
          <p:spPr bwMode="auto">
            <a:xfrm>
              <a:off x="33587662" y="10027419"/>
              <a:ext cx="3051175" cy="415925"/>
            </a:xfrm>
            <a:prstGeom prst="rect">
              <a:avLst/>
            </a:prstGeom>
            <a:noFill/>
            <a:ln w="9525">
              <a:noFill/>
              <a:miter lim="800000"/>
              <a:headEnd/>
              <a:tailEnd/>
            </a:ln>
            <a:effectLst/>
          </p:spPr>
          <p:txBody>
            <a:bodyPr lIns="94604" tIns="47302" rIns="94604" bIns="47302">
              <a:spAutoFit/>
            </a:bodyPr>
            <a:lstStyle/>
            <a:p>
              <a:pPr algn="ctr" defTabSz="812800">
                <a:spcBef>
                  <a:spcPct val="50000"/>
                </a:spcBef>
              </a:pPr>
              <a:r>
                <a:rPr lang="pt-PT" sz="2100" dirty="0">
                  <a:latin typeface="Arial" charset="0"/>
                </a:rPr>
                <a:t>99 %</a:t>
              </a:r>
            </a:p>
          </p:txBody>
        </p:sp>
        <p:sp>
          <p:nvSpPr>
            <p:cNvPr id="722" name="Text Box 2760"/>
            <p:cNvSpPr txBox="1">
              <a:spLocks noChangeArrowheads="1"/>
            </p:cNvSpPr>
            <p:nvPr/>
          </p:nvSpPr>
          <p:spPr bwMode="auto">
            <a:xfrm>
              <a:off x="35418049" y="10027419"/>
              <a:ext cx="3584575" cy="415925"/>
            </a:xfrm>
            <a:prstGeom prst="rect">
              <a:avLst/>
            </a:prstGeom>
            <a:noFill/>
            <a:ln w="9525">
              <a:noFill/>
              <a:miter lim="800000"/>
              <a:headEnd/>
              <a:tailEnd/>
            </a:ln>
            <a:effectLst/>
          </p:spPr>
          <p:txBody>
            <a:bodyPr lIns="94604" tIns="47302" rIns="94604" bIns="47302">
              <a:spAutoFit/>
            </a:bodyPr>
            <a:lstStyle/>
            <a:p>
              <a:pPr algn="ctr" defTabSz="812800">
                <a:spcBef>
                  <a:spcPct val="50000"/>
                </a:spcBef>
              </a:pPr>
              <a:r>
                <a:rPr lang="pt-PT" sz="2100">
                  <a:latin typeface="Arial" charset="0"/>
                </a:rPr>
                <a:t>Euryarchaeota</a:t>
              </a:r>
            </a:p>
          </p:txBody>
        </p:sp>
        <p:sp>
          <p:nvSpPr>
            <p:cNvPr id="788" name="Text Box 2787"/>
            <p:cNvSpPr txBox="1">
              <a:spLocks noChangeArrowheads="1"/>
            </p:cNvSpPr>
            <p:nvPr/>
          </p:nvSpPr>
          <p:spPr bwMode="auto">
            <a:xfrm>
              <a:off x="35347694" y="5994971"/>
              <a:ext cx="6146800" cy="658813"/>
            </a:xfrm>
            <a:prstGeom prst="rect">
              <a:avLst/>
            </a:prstGeom>
            <a:solidFill>
              <a:srgbClr val="990033"/>
            </a:solidFill>
            <a:ln w="9525">
              <a:solidFill>
                <a:srgbClr val="A50021"/>
              </a:solidFill>
              <a:miter lim="800000"/>
              <a:headEnd/>
              <a:tailEnd/>
            </a:ln>
          </p:spPr>
          <p:txBody>
            <a:bodyPr lIns="86014" tIns="43007" rIns="86014" bIns="43007">
              <a:spAutoFit/>
            </a:bodyPr>
            <a:lstStyle/>
            <a:p>
              <a:pPr algn="r" defTabSz="812800"/>
              <a:r>
                <a:rPr lang="en-US" sz="3700" b="1" dirty="0">
                  <a:solidFill>
                    <a:schemeClr val="bg1"/>
                  </a:solidFill>
                  <a:latin typeface="Arial" charset="0"/>
                </a:rPr>
                <a:t>SEQUENCING RESULTS</a:t>
              </a:r>
            </a:p>
          </p:txBody>
        </p:sp>
        <p:sp>
          <p:nvSpPr>
            <p:cNvPr id="789" name="AutoShape 2830"/>
            <p:cNvSpPr>
              <a:spLocks noChangeArrowheads="1"/>
            </p:cNvSpPr>
            <p:nvPr/>
          </p:nvSpPr>
          <p:spPr bwMode="auto">
            <a:xfrm>
              <a:off x="28745901" y="6936929"/>
              <a:ext cx="12676585" cy="701675"/>
            </a:xfrm>
            <a:prstGeom prst="roundRect">
              <a:avLst>
                <a:gd name="adj" fmla="val 16667"/>
              </a:avLst>
            </a:prstGeom>
            <a:solidFill>
              <a:srgbClr val="336699"/>
            </a:solidFill>
            <a:ln w="9525" algn="ctr">
              <a:noFill/>
              <a:round/>
              <a:headEnd/>
              <a:tailEnd/>
            </a:ln>
            <a:effectLst/>
          </p:spPr>
          <p:txBody>
            <a:bodyPr wrap="none" anchor="ctr"/>
            <a:lstStyle/>
            <a:p>
              <a:endParaRPr lang="pt-PT"/>
            </a:p>
          </p:txBody>
        </p:sp>
        <p:sp>
          <p:nvSpPr>
            <p:cNvPr id="790" name="Text Box 2831"/>
            <p:cNvSpPr txBox="1">
              <a:spLocks noChangeArrowheads="1"/>
            </p:cNvSpPr>
            <p:nvPr/>
          </p:nvSpPr>
          <p:spPr bwMode="auto">
            <a:xfrm>
              <a:off x="28749078" y="7057579"/>
              <a:ext cx="12601399" cy="541804"/>
            </a:xfrm>
            <a:prstGeom prst="rect">
              <a:avLst/>
            </a:prstGeom>
            <a:noFill/>
            <a:ln w="9525">
              <a:noFill/>
              <a:miter lim="800000"/>
              <a:headEnd/>
              <a:tailEnd/>
            </a:ln>
            <a:effectLst/>
          </p:spPr>
          <p:txBody>
            <a:bodyPr wrap="square" lIns="94604" tIns="47302" rIns="94604" bIns="47302">
              <a:spAutoFit/>
            </a:bodyPr>
            <a:lstStyle/>
            <a:p>
              <a:pPr defTabSz="812800">
                <a:spcBef>
                  <a:spcPct val="50000"/>
                </a:spcBef>
              </a:pPr>
              <a:r>
                <a:rPr lang="pt-PT" sz="2900" b="1" dirty="0" err="1" smtClean="0">
                  <a:solidFill>
                    <a:schemeClr val="bg1"/>
                  </a:solidFill>
                  <a:latin typeface="Arial" charset="0"/>
                </a:rPr>
                <a:t>Band</a:t>
              </a:r>
              <a:r>
                <a:rPr lang="pt-PT" sz="2900" b="1" dirty="0" smtClean="0">
                  <a:solidFill>
                    <a:schemeClr val="bg1"/>
                  </a:solidFill>
                  <a:latin typeface="Arial" charset="0"/>
                </a:rPr>
                <a:t> </a:t>
              </a:r>
              <a:r>
                <a:rPr lang="pt-PT" sz="2900" b="1" dirty="0">
                  <a:solidFill>
                    <a:schemeClr val="bg1"/>
                  </a:solidFill>
                  <a:latin typeface="Arial" charset="0"/>
                </a:rPr>
                <a:t>ID </a:t>
              </a:r>
              <a:r>
                <a:rPr lang="pt-PT" sz="2900" b="1" dirty="0" smtClean="0">
                  <a:solidFill>
                    <a:schemeClr val="bg1"/>
                  </a:solidFill>
                  <a:latin typeface="Arial" charset="0"/>
                </a:rPr>
                <a:t>     </a:t>
              </a:r>
              <a:r>
                <a:rPr lang="pt-PT" sz="2900" b="1" dirty="0" err="1" smtClean="0">
                  <a:solidFill>
                    <a:schemeClr val="bg1"/>
                  </a:solidFill>
                  <a:latin typeface="Arial" charset="0"/>
                </a:rPr>
                <a:t>Closest</a:t>
              </a:r>
              <a:r>
                <a:rPr lang="pt-PT" sz="2900" b="1" dirty="0" smtClean="0">
                  <a:solidFill>
                    <a:schemeClr val="bg1"/>
                  </a:solidFill>
                  <a:latin typeface="Arial" charset="0"/>
                </a:rPr>
                <a:t> </a:t>
              </a:r>
              <a:r>
                <a:rPr lang="pt-PT" sz="2900" b="1" dirty="0" err="1">
                  <a:solidFill>
                    <a:schemeClr val="bg1"/>
                  </a:solidFill>
                  <a:latin typeface="Arial" charset="0"/>
                </a:rPr>
                <a:t>Relative</a:t>
              </a:r>
              <a:r>
                <a:rPr lang="pt-PT" sz="2900" b="1" dirty="0">
                  <a:solidFill>
                    <a:schemeClr val="bg1"/>
                  </a:solidFill>
                  <a:latin typeface="Arial" charset="0"/>
                </a:rPr>
                <a:t>      </a:t>
              </a:r>
              <a:r>
                <a:rPr lang="pt-PT" sz="2900" b="1" dirty="0" smtClean="0">
                  <a:solidFill>
                    <a:schemeClr val="bg1"/>
                  </a:solidFill>
                  <a:latin typeface="Arial" charset="0"/>
                </a:rPr>
                <a:t> </a:t>
              </a:r>
              <a:r>
                <a:rPr lang="pt-PT" sz="2900" b="1" dirty="0" err="1">
                  <a:solidFill>
                    <a:schemeClr val="bg1"/>
                  </a:solidFill>
                  <a:latin typeface="Arial" charset="0"/>
                </a:rPr>
                <a:t>Identity</a:t>
              </a:r>
              <a:r>
                <a:rPr lang="pt-PT" sz="2900" b="1" dirty="0">
                  <a:solidFill>
                    <a:schemeClr val="bg1"/>
                  </a:solidFill>
                  <a:latin typeface="Arial" charset="0"/>
                </a:rPr>
                <a:t>        </a:t>
              </a:r>
              <a:r>
                <a:rPr lang="pt-PT" sz="2900" b="1" dirty="0" err="1">
                  <a:solidFill>
                    <a:schemeClr val="bg1"/>
                  </a:solidFill>
                  <a:latin typeface="Arial" charset="0"/>
                </a:rPr>
                <a:t>Phylum</a:t>
              </a:r>
              <a:r>
                <a:rPr lang="pt-PT" sz="2900" b="1" dirty="0">
                  <a:solidFill>
                    <a:schemeClr val="bg1"/>
                  </a:solidFill>
                  <a:latin typeface="Arial" charset="0"/>
                </a:rPr>
                <a:t>               </a:t>
              </a:r>
              <a:r>
                <a:rPr lang="pt-PT" sz="2900" b="1" dirty="0" err="1">
                  <a:solidFill>
                    <a:schemeClr val="bg1"/>
                  </a:solidFill>
                  <a:latin typeface="Arial" charset="0"/>
                </a:rPr>
                <a:t>Order</a:t>
              </a:r>
              <a:r>
                <a:rPr lang="pt-PT" sz="2900" b="1" dirty="0">
                  <a:solidFill>
                    <a:schemeClr val="bg1"/>
                  </a:solidFill>
                  <a:latin typeface="Arial" charset="0"/>
                </a:rPr>
                <a:t> </a:t>
              </a:r>
            </a:p>
          </p:txBody>
        </p:sp>
        <p:sp>
          <p:nvSpPr>
            <p:cNvPr id="911" name="Text Box 2732"/>
            <p:cNvSpPr txBox="1">
              <a:spLocks noChangeArrowheads="1"/>
            </p:cNvSpPr>
            <p:nvPr/>
          </p:nvSpPr>
          <p:spPr bwMode="auto">
            <a:xfrm>
              <a:off x="28655689" y="8473629"/>
              <a:ext cx="1410915" cy="418693"/>
            </a:xfrm>
            <a:prstGeom prst="rect">
              <a:avLst/>
            </a:prstGeom>
            <a:noFill/>
            <a:ln w="9525">
              <a:noFill/>
              <a:miter lim="800000"/>
              <a:headEnd/>
              <a:tailEnd/>
            </a:ln>
            <a:effectLst/>
          </p:spPr>
          <p:txBody>
            <a:bodyPr wrap="square" lIns="94604" tIns="47302" rIns="94604" bIns="47302">
              <a:spAutoFit/>
            </a:bodyPr>
            <a:lstStyle/>
            <a:p>
              <a:pPr algn="ctr" defTabSz="812800">
                <a:spcBef>
                  <a:spcPct val="50000"/>
                </a:spcBef>
              </a:pPr>
              <a:r>
                <a:rPr lang="pt-PT" sz="2100" dirty="0" smtClean="0">
                  <a:latin typeface="Times New Roman" pitchFamily="18" charset="0"/>
                  <a:cs typeface="Times New Roman" pitchFamily="18" charset="0"/>
                </a:rPr>
                <a:t>II</a:t>
              </a:r>
              <a:endParaRPr lang="pt-PT" sz="2100" dirty="0">
                <a:latin typeface="Times New Roman" pitchFamily="18" charset="0"/>
                <a:cs typeface="Times New Roman" pitchFamily="18" charset="0"/>
              </a:endParaRPr>
            </a:p>
          </p:txBody>
        </p:sp>
        <p:sp>
          <p:nvSpPr>
            <p:cNvPr id="912" name="Text Box 2732"/>
            <p:cNvSpPr txBox="1">
              <a:spLocks noChangeArrowheads="1"/>
            </p:cNvSpPr>
            <p:nvPr/>
          </p:nvSpPr>
          <p:spPr bwMode="auto">
            <a:xfrm>
              <a:off x="28655689" y="9022904"/>
              <a:ext cx="1410915" cy="418693"/>
            </a:xfrm>
            <a:prstGeom prst="rect">
              <a:avLst/>
            </a:prstGeom>
            <a:noFill/>
            <a:ln w="9525">
              <a:noFill/>
              <a:miter lim="800000"/>
              <a:headEnd/>
              <a:tailEnd/>
            </a:ln>
            <a:effectLst/>
          </p:spPr>
          <p:txBody>
            <a:bodyPr wrap="square" lIns="94604" tIns="47302" rIns="94604" bIns="47302">
              <a:spAutoFit/>
            </a:bodyPr>
            <a:lstStyle/>
            <a:p>
              <a:pPr algn="ctr" defTabSz="812800">
                <a:spcBef>
                  <a:spcPct val="50000"/>
                </a:spcBef>
              </a:pPr>
              <a:r>
                <a:rPr lang="pt-PT" sz="2100" dirty="0" smtClean="0">
                  <a:latin typeface="Times New Roman" pitchFamily="18" charset="0"/>
                  <a:cs typeface="Times New Roman" pitchFamily="18" charset="0"/>
                </a:rPr>
                <a:t>III</a:t>
              </a:r>
              <a:endParaRPr lang="pt-PT" sz="2100" dirty="0">
                <a:latin typeface="Times New Roman" pitchFamily="18" charset="0"/>
                <a:cs typeface="Times New Roman" pitchFamily="18" charset="0"/>
              </a:endParaRPr>
            </a:p>
          </p:txBody>
        </p:sp>
        <p:sp>
          <p:nvSpPr>
            <p:cNvPr id="913" name="Text Box 2732"/>
            <p:cNvSpPr txBox="1">
              <a:spLocks noChangeArrowheads="1"/>
            </p:cNvSpPr>
            <p:nvPr/>
          </p:nvSpPr>
          <p:spPr bwMode="auto">
            <a:xfrm>
              <a:off x="28655689" y="10027419"/>
              <a:ext cx="1410915" cy="418693"/>
            </a:xfrm>
            <a:prstGeom prst="rect">
              <a:avLst/>
            </a:prstGeom>
            <a:noFill/>
            <a:ln w="9525">
              <a:noFill/>
              <a:miter lim="800000"/>
              <a:headEnd/>
              <a:tailEnd/>
            </a:ln>
            <a:effectLst/>
          </p:spPr>
          <p:txBody>
            <a:bodyPr wrap="square" lIns="94604" tIns="47302" rIns="94604" bIns="47302">
              <a:spAutoFit/>
            </a:bodyPr>
            <a:lstStyle/>
            <a:p>
              <a:pPr algn="ctr" defTabSz="812800">
                <a:spcBef>
                  <a:spcPct val="50000"/>
                </a:spcBef>
              </a:pPr>
              <a:r>
                <a:rPr lang="pt-PT" sz="2100" dirty="0" smtClean="0">
                  <a:latin typeface="Times New Roman" pitchFamily="18" charset="0"/>
                  <a:cs typeface="Times New Roman" pitchFamily="18" charset="0"/>
                </a:rPr>
                <a:t>V</a:t>
              </a:r>
              <a:endParaRPr lang="pt-PT" sz="2100" dirty="0">
                <a:latin typeface="Times New Roman" pitchFamily="18" charset="0"/>
                <a:cs typeface="Times New Roman" pitchFamily="18" charset="0"/>
              </a:endParaRPr>
            </a:p>
          </p:txBody>
        </p:sp>
        <p:sp>
          <p:nvSpPr>
            <p:cNvPr id="914" name="Text Box 2732"/>
            <p:cNvSpPr txBox="1">
              <a:spLocks noChangeArrowheads="1"/>
            </p:cNvSpPr>
            <p:nvPr/>
          </p:nvSpPr>
          <p:spPr bwMode="auto">
            <a:xfrm>
              <a:off x="28655689" y="10538594"/>
              <a:ext cx="1410915" cy="418693"/>
            </a:xfrm>
            <a:prstGeom prst="rect">
              <a:avLst/>
            </a:prstGeom>
            <a:noFill/>
            <a:ln w="9525">
              <a:noFill/>
              <a:miter lim="800000"/>
              <a:headEnd/>
              <a:tailEnd/>
            </a:ln>
            <a:effectLst/>
          </p:spPr>
          <p:txBody>
            <a:bodyPr wrap="square" lIns="94604" tIns="47302" rIns="94604" bIns="47302">
              <a:spAutoFit/>
            </a:bodyPr>
            <a:lstStyle/>
            <a:p>
              <a:pPr algn="ctr" defTabSz="812800">
                <a:spcBef>
                  <a:spcPct val="50000"/>
                </a:spcBef>
              </a:pPr>
              <a:r>
                <a:rPr lang="pt-PT" sz="2100" dirty="0" smtClean="0">
                  <a:latin typeface="Times New Roman" pitchFamily="18" charset="0"/>
                  <a:cs typeface="Times New Roman" pitchFamily="18" charset="0"/>
                </a:rPr>
                <a:t>VI</a:t>
              </a:r>
              <a:endParaRPr lang="pt-PT" sz="2100" dirty="0">
                <a:latin typeface="Times New Roman" pitchFamily="18" charset="0"/>
                <a:cs typeface="Times New Roman" pitchFamily="18" charset="0"/>
              </a:endParaRPr>
            </a:p>
          </p:txBody>
        </p:sp>
        <p:sp>
          <p:nvSpPr>
            <p:cNvPr id="737" name="CaixaDeTexto 736"/>
            <p:cNvSpPr txBox="1"/>
            <p:nvPr/>
          </p:nvSpPr>
          <p:spPr>
            <a:xfrm>
              <a:off x="28821086" y="12292766"/>
              <a:ext cx="12601400" cy="830997"/>
            </a:xfrm>
            <a:prstGeom prst="rect">
              <a:avLst/>
            </a:prstGeom>
            <a:noFill/>
          </p:spPr>
          <p:txBody>
            <a:bodyPr wrap="square" rtlCol="0">
              <a:spAutoFit/>
            </a:bodyPr>
            <a:lstStyle/>
            <a:p>
              <a:r>
                <a:rPr lang="en-US" sz="2400" b="1" dirty="0" smtClean="0"/>
                <a:t>Figure 3. </a:t>
              </a:r>
              <a:r>
                <a:rPr lang="en-US" sz="2400" dirty="0" smtClean="0"/>
                <a:t>Sequences identity</a:t>
              </a:r>
              <a:r>
                <a:rPr lang="en-US" sz="2400" b="1" dirty="0" smtClean="0"/>
                <a:t> </a:t>
              </a:r>
              <a:r>
                <a:rPr lang="en-US" sz="2400" dirty="0" smtClean="0"/>
                <a:t>to those present in NCBI database according to NCBI-BLAST similarity searches.</a:t>
              </a:r>
              <a:endParaRPr lang="pt-PT" sz="2400" dirty="0"/>
            </a:p>
          </p:txBody>
        </p:sp>
        <p:sp>
          <p:nvSpPr>
            <p:cNvPr id="738" name="Text Box 2747"/>
            <p:cNvSpPr txBox="1">
              <a:spLocks noChangeArrowheads="1"/>
            </p:cNvSpPr>
            <p:nvPr/>
          </p:nvSpPr>
          <p:spPr bwMode="auto">
            <a:xfrm>
              <a:off x="30117230" y="8486785"/>
              <a:ext cx="4346575" cy="415925"/>
            </a:xfrm>
            <a:prstGeom prst="rect">
              <a:avLst/>
            </a:prstGeom>
            <a:noFill/>
            <a:ln w="9525">
              <a:noFill/>
              <a:miter lim="800000"/>
              <a:headEnd/>
              <a:tailEnd/>
            </a:ln>
            <a:effectLst/>
          </p:spPr>
          <p:txBody>
            <a:bodyPr lIns="94604" tIns="47302" rIns="94604" bIns="47302">
              <a:spAutoFit/>
            </a:bodyPr>
            <a:lstStyle/>
            <a:p>
              <a:pPr defTabSz="812800">
                <a:spcBef>
                  <a:spcPct val="50000"/>
                </a:spcBef>
              </a:pPr>
              <a:r>
                <a:rPr lang="pt-PT" sz="2100" i="1" dirty="0" err="1">
                  <a:latin typeface="Arial" charset="0"/>
                </a:rPr>
                <a:t>Methanobacterium</a:t>
              </a:r>
              <a:r>
                <a:rPr lang="pt-PT" sz="2100" i="1" dirty="0">
                  <a:latin typeface="Arial" charset="0"/>
                </a:rPr>
                <a:t> </a:t>
              </a:r>
              <a:r>
                <a:rPr lang="pt-PT" sz="2100" i="1" dirty="0" err="1" smtClean="0">
                  <a:latin typeface="Arial" charset="0"/>
                </a:rPr>
                <a:t>beijingense</a:t>
              </a:r>
              <a:r>
                <a:rPr lang="pt-PT" sz="2100" i="1" dirty="0" smtClean="0">
                  <a:latin typeface="Arial" charset="0"/>
                </a:rPr>
                <a:t> </a:t>
              </a:r>
              <a:r>
                <a:rPr lang="pt-PT" sz="2100" dirty="0" smtClean="0">
                  <a:latin typeface="Arial" charset="0"/>
                </a:rPr>
                <a:t>8-2</a:t>
              </a:r>
              <a:endParaRPr lang="pt-PT" sz="2100" i="1" dirty="0">
                <a:latin typeface="Arial" charset="0"/>
              </a:endParaRPr>
            </a:p>
          </p:txBody>
        </p:sp>
        <p:sp>
          <p:nvSpPr>
            <p:cNvPr id="739" name="Text Box 2752"/>
            <p:cNvSpPr txBox="1">
              <a:spLocks noChangeArrowheads="1"/>
            </p:cNvSpPr>
            <p:nvPr/>
          </p:nvSpPr>
          <p:spPr bwMode="auto">
            <a:xfrm>
              <a:off x="38823419" y="8997280"/>
              <a:ext cx="2648470" cy="382067"/>
            </a:xfrm>
            <a:prstGeom prst="rect">
              <a:avLst/>
            </a:prstGeom>
            <a:noFill/>
            <a:ln w="9525">
              <a:noFill/>
              <a:miter lim="800000"/>
              <a:headEnd/>
              <a:tailEnd/>
            </a:ln>
            <a:effectLst/>
          </p:spPr>
          <p:txBody>
            <a:bodyPr lIns="94604" tIns="47302" rIns="94604" bIns="47302"/>
            <a:lstStyle/>
            <a:p>
              <a:pPr algn="ctr" defTabSz="812800">
                <a:spcBef>
                  <a:spcPct val="50000"/>
                </a:spcBef>
              </a:pPr>
              <a:r>
                <a:rPr lang="pt-PT" sz="2100" dirty="0" err="1">
                  <a:latin typeface="Arial" charset="0"/>
                </a:rPr>
                <a:t>Methanobacteriales</a:t>
              </a:r>
              <a:endParaRPr lang="pt-PT" sz="2100" dirty="0">
                <a:latin typeface="Arial" charset="0"/>
              </a:endParaRPr>
            </a:p>
          </p:txBody>
        </p:sp>
        <p:sp>
          <p:nvSpPr>
            <p:cNvPr id="746" name="Text Box 2753"/>
            <p:cNvSpPr txBox="1">
              <a:spLocks noChangeArrowheads="1"/>
            </p:cNvSpPr>
            <p:nvPr/>
          </p:nvSpPr>
          <p:spPr bwMode="auto">
            <a:xfrm>
              <a:off x="30117230" y="9536718"/>
              <a:ext cx="4041775" cy="415925"/>
            </a:xfrm>
            <a:prstGeom prst="rect">
              <a:avLst/>
            </a:prstGeom>
            <a:noFill/>
            <a:ln w="9525">
              <a:noFill/>
              <a:miter lim="800000"/>
              <a:headEnd/>
              <a:tailEnd/>
            </a:ln>
            <a:effectLst/>
          </p:spPr>
          <p:txBody>
            <a:bodyPr lIns="94604" tIns="47302" rIns="94604" bIns="47302">
              <a:spAutoFit/>
            </a:bodyPr>
            <a:lstStyle/>
            <a:p>
              <a:pPr defTabSz="812800">
                <a:spcBef>
                  <a:spcPct val="50000"/>
                </a:spcBef>
              </a:pPr>
              <a:r>
                <a:rPr lang="pt-PT" sz="2100" i="1" dirty="0" err="1" smtClean="0">
                  <a:latin typeface="Arial" charset="0"/>
                </a:rPr>
                <a:t>Methanobacterium</a:t>
              </a:r>
              <a:r>
                <a:rPr lang="pt-PT" sz="2100" i="1" dirty="0" smtClean="0">
                  <a:latin typeface="Arial" charset="0"/>
                </a:rPr>
                <a:t> </a:t>
              </a:r>
              <a:r>
                <a:rPr lang="pt-PT" sz="2100" dirty="0" err="1" smtClean="0">
                  <a:latin typeface="Arial" charset="0"/>
                </a:rPr>
                <a:t>sp</a:t>
              </a:r>
              <a:r>
                <a:rPr lang="pt-PT" sz="2100" dirty="0" smtClean="0">
                  <a:latin typeface="Arial" charset="0"/>
                </a:rPr>
                <a:t>.</a:t>
              </a:r>
              <a:r>
                <a:rPr lang="pt-PT" sz="2100" i="1" dirty="0" smtClean="0">
                  <a:latin typeface="Arial" charset="0"/>
                </a:rPr>
                <a:t> </a:t>
              </a:r>
              <a:r>
                <a:rPr lang="pt-PT" sz="2100" dirty="0" smtClean="0">
                  <a:latin typeface="Arial" charset="0"/>
                </a:rPr>
                <a:t>OM15</a:t>
              </a:r>
              <a:endParaRPr lang="pt-PT" sz="2100" i="1" dirty="0">
                <a:latin typeface="Arial" charset="0"/>
              </a:endParaRPr>
            </a:p>
          </p:txBody>
        </p:sp>
        <p:sp>
          <p:nvSpPr>
            <p:cNvPr id="747" name="Text Box 2754"/>
            <p:cNvSpPr txBox="1">
              <a:spLocks noChangeArrowheads="1"/>
            </p:cNvSpPr>
            <p:nvPr/>
          </p:nvSpPr>
          <p:spPr bwMode="auto">
            <a:xfrm>
              <a:off x="33587662" y="9536718"/>
              <a:ext cx="3051175" cy="415925"/>
            </a:xfrm>
            <a:prstGeom prst="rect">
              <a:avLst/>
            </a:prstGeom>
            <a:noFill/>
            <a:ln w="9525">
              <a:noFill/>
              <a:miter lim="800000"/>
              <a:headEnd/>
              <a:tailEnd/>
            </a:ln>
            <a:effectLst/>
          </p:spPr>
          <p:txBody>
            <a:bodyPr lIns="94604" tIns="47302" rIns="94604" bIns="47302">
              <a:spAutoFit/>
            </a:bodyPr>
            <a:lstStyle/>
            <a:p>
              <a:pPr algn="ctr" defTabSz="812800">
                <a:spcBef>
                  <a:spcPct val="50000"/>
                </a:spcBef>
              </a:pPr>
              <a:r>
                <a:rPr lang="pt-PT" sz="2100">
                  <a:latin typeface="Arial" charset="0"/>
                </a:rPr>
                <a:t>99 %</a:t>
              </a:r>
            </a:p>
          </p:txBody>
        </p:sp>
        <p:sp>
          <p:nvSpPr>
            <p:cNvPr id="748" name="Text Box 2755"/>
            <p:cNvSpPr txBox="1">
              <a:spLocks noChangeArrowheads="1"/>
            </p:cNvSpPr>
            <p:nvPr/>
          </p:nvSpPr>
          <p:spPr bwMode="auto">
            <a:xfrm>
              <a:off x="35418049" y="9536718"/>
              <a:ext cx="3584575" cy="415925"/>
            </a:xfrm>
            <a:prstGeom prst="rect">
              <a:avLst/>
            </a:prstGeom>
            <a:noFill/>
            <a:ln w="9525">
              <a:noFill/>
              <a:miter lim="800000"/>
              <a:headEnd/>
              <a:tailEnd/>
            </a:ln>
            <a:effectLst/>
          </p:spPr>
          <p:txBody>
            <a:bodyPr lIns="94604" tIns="47302" rIns="94604" bIns="47302">
              <a:spAutoFit/>
            </a:bodyPr>
            <a:lstStyle/>
            <a:p>
              <a:pPr algn="ctr" defTabSz="812800">
                <a:spcBef>
                  <a:spcPct val="50000"/>
                </a:spcBef>
              </a:pPr>
              <a:r>
                <a:rPr lang="pt-PT" sz="2100">
                  <a:latin typeface="Arial" charset="0"/>
                </a:rPr>
                <a:t>Euryarchaeota</a:t>
              </a:r>
            </a:p>
          </p:txBody>
        </p:sp>
        <p:sp>
          <p:nvSpPr>
            <p:cNvPr id="749" name="Text Box 2732"/>
            <p:cNvSpPr txBox="1">
              <a:spLocks noChangeArrowheads="1"/>
            </p:cNvSpPr>
            <p:nvPr/>
          </p:nvSpPr>
          <p:spPr bwMode="auto">
            <a:xfrm>
              <a:off x="28642487" y="9536718"/>
              <a:ext cx="1410915" cy="418693"/>
            </a:xfrm>
            <a:prstGeom prst="rect">
              <a:avLst/>
            </a:prstGeom>
            <a:noFill/>
            <a:ln w="9525">
              <a:noFill/>
              <a:miter lim="800000"/>
              <a:headEnd/>
              <a:tailEnd/>
            </a:ln>
            <a:effectLst/>
          </p:spPr>
          <p:txBody>
            <a:bodyPr wrap="square" lIns="94604" tIns="47302" rIns="94604" bIns="47302">
              <a:spAutoFit/>
            </a:bodyPr>
            <a:lstStyle/>
            <a:p>
              <a:pPr algn="ctr" defTabSz="812800">
                <a:spcBef>
                  <a:spcPct val="50000"/>
                </a:spcBef>
              </a:pPr>
              <a:r>
                <a:rPr lang="pt-PT" sz="2100" dirty="0" smtClean="0">
                  <a:latin typeface="Times New Roman" pitchFamily="18" charset="0"/>
                  <a:cs typeface="Times New Roman" pitchFamily="18" charset="0"/>
                </a:rPr>
                <a:t>IV</a:t>
              </a:r>
              <a:endParaRPr lang="pt-PT" sz="2100" dirty="0">
                <a:latin typeface="Times New Roman" pitchFamily="18" charset="0"/>
                <a:cs typeface="Times New Roman" pitchFamily="18" charset="0"/>
              </a:endParaRPr>
            </a:p>
          </p:txBody>
        </p:sp>
        <p:sp>
          <p:nvSpPr>
            <p:cNvPr id="750" name="Text Box 2752"/>
            <p:cNvSpPr txBox="1">
              <a:spLocks noChangeArrowheads="1"/>
            </p:cNvSpPr>
            <p:nvPr/>
          </p:nvSpPr>
          <p:spPr bwMode="auto">
            <a:xfrm>
              <a:off x="38823419" y="9511094"/>
              <a:ext cx="2648470" cy="382067"/>
            </a:xfrm>
            <a:prstGeom prst="rect">
              <a:avLst/>
            </a:prstGeom>
            <a:noFill/>
            <a:ln w="9525">
              <a:noFill/>
              <a:miter lim="800000"/>
              <a:headEnd/>
              <a:tailEnd/>
            </a:ln>
            <a:effectLst/>
          </p:spPr>
          <p:txBody>
            <a:bodyPr lIns="94604" tIns="47302" rIns="94604" bIns="47302"/>
            <a:lstStyle/>
            <a:p>
              <a:pPr algn="ctr" defTabSz="812800">
                <a:spcBef>
                  <a:spcPct val="50000"/>
                </a:spcBef>
              </a:pPr>
              <a:r>
                <a:rPr lang="pt-PT" sz="2100" dirty="0" err="1">
                  <a:latin typeface="Arial" charset="0"/>
                </a:rPr>
                <a:t>Methanobacteriales</a:t>
              </a:r>
              <a:endParaRPr lang="pt-PT" sz="2100" dirty="0">
                <a:latin typeface="Arial" charset="0"/>
              </a:endParaRPr>
            </a:p>
          </p:txBody>
        </p:sp>
        <p:sp>
          <p:nvSpPr>
            <p:cNvPr id="751" name="Text Box 2761"/>
            <p:cNvSpPr txBox="1">
              <a:spLocks noChangeArrowheads="1"/>
            </p:cNvSpPr>
            <p:nvPr/>
          </p:nvSpPr>
          <p:spPr bwMode="auto">
            <a:xfrm>
              <a:off x="38848943" y="10599886"/>
              <a:ext cx="2597423" cy="434057"/>
            </a:xfrm>
            <a:prstGeom prst="rect">
              <a:avLst/>
            </a:prstGeom>
            <a:noFill/>
            <a:ln w="9525">
              <a:noFill/>
              <a:miter lim="800000"/>
              <a:headEnd/>
              <a:tailEnd/>
            </a:ln>
            <a:effectLst/>
          </p:spPr>
          <p:txBody>
            <a:bodyPr lIns="94604" tIns="47302" rIns="94604" bIns="47302"/>
            <a:lstStyle/>
            <a:p>
              <a:pPr algn="ctr" defTabSz="812800">
                <a:spcBef>
                  <a:spcPct val="50000"/>
                </a:spcBef>
              </a:pPr>
              <a:r>
                <a:rPr lang="pt-PT" sz="2100" dirty="0" err="1">
                  <a:latin typeface="Arial" charset="0"/>
                </a:rPr>
                <a:t>Methanosarcinales</a:t>
              </a:r>
              <a:endParaRPr lang="pt-PT" sz="2100" dirty="0">
                <a:latin typeface="Arial" charset="0"/>
              </a:endParaRPr>
            </a:p>
          </p:txBody>
        </p:sp>
        <p:sp>
          <p:nvSpPr>
            <p:cNvPr id="752" name="Text Box 2757"/>
            <p:cNvSpPr txBox="1">
              <a:spLocks noChangeArrowheads="1"/>
            </p:cNvSpPr>
            <p:nvPr/>
          </p:nvSpPr>
          <p:spPr bwMode="auto">
            <a:xfrm>
              <a:off x="30117230" y="10580291"/>
              <a:ext cx="4041775" cy="415925"/>
            </a:xfrm>
            <a:prstGeom prst="rect">
              <a:avLst/>
            </a:prstGeom>
            <a:noFill/>
            <a:ln w="9525">
              <a:noFill/>
              <a:miter lim="800000"/>
              <a:headEnd/>
              <a:tailEnd/>
            </a:ln>
            <a:effectLst/>
          </p:spPr>
          <p:txBody>
            <a:bodyPr lIns="94604" tIns="47302" rIns="94604" bIns="47302">
              <a:spAutoFit/>
            </a:bodyPr>
            <a:lstStyle/>
            <a:p>
              <a:pPr defTabSz="812800">
                <a:spcBef>
                  <a:spcPct val="50000"/>
                </a:spcBef>
              </a:pPr>
              <a:r>
                <a:rPr lang="pt-PT" sz="2100" i="1" dirty="0" err="1" smtClean="0">
                  <a:latin typeface="Arial" charset="0"/>
                </a:rPr>
                <a:t>Methanosaeta</a:t>
              </a:r>
              <a:r>
                <a:rPr lang="pt-PT" sz="2100" i="1" dirty="0" smtClean="0">
                  <a:latin typeface="Arial" charset="0"/>
                </a:rPr>
                <a:t> </a:t>
              </a:r>
              <a:r>
                <a:rPr lang="pt-PT" sz="2100" i="1" dirty="0" err="1" smtClean="0">
                  <a:latin typeface="Arial" charset="0"/>
                </a:rPr>
                <a:t>concilii</a:t>
              </a:r>
              <a:r>
                <a:rPr lang="pt-PT" sz="2100" i="1" dirty="0" smtClean="0">
                  <a:latin typeface="Arial" charset="0"/>
                </a:rPr>
                <a:t> </a:t>
              </a:r>
              <a:r>
                <a:rPr lang="pt-PT" sz="2100" dirty="0" smtClean="0">
                  <a:latin typeface="Arial" charset="0"/>
                </a:rPr>
                <a:t>GP-6</a:t>
              </a:r>
              <a:endParaRPr lang="pt-PT" sz="2100" i="1" dirty="0">
                <a:latin typeface="Arial" charset="0"/>
              </a:endParaRPr>
            </a:p>
          </p:txBody>
        </p:sp>
        <p:sp>
          <p:nvSpPr>
            <p:cNvPr id="753" name="Text Box 2759"/>
            <p:cNvSpPr txBox="1">
              <a:spLocks noChangeArrowheads="1"/>
            </p:cNvSpPr>
            <p:nvPr/>
          </p:nvSpPr>
          <p:spPr bwMode="auto">
            <a:xfrm>
              <a:off x="33587662" y="10580291"/>
              <a:ext cx="3051175" cy="415925"/>
            </a:xfrm>
            <a:prstGeom prst="rect">
              <a:avLst/>
            </a:prstGeom>
            <a:noFill/>
            <a:ln w="9525">
              <a:noFill/>
              <a:miter lim="800000"/>
              <a:headEnd/>
              <a:tailEnd/>
            </a:ln>
            <a:effectLst/>
          </p:spPr>
          <p:txBody>
            <a:bodyPr lIns="94604" tIns="47302" rIns="94604" bIns="47302">
              <a:spAutoFit/>
            </a:bodyPr>
            <a:lstStyle/>
            <a:p>
              <a:pPr algn="ctr" defTabSz="812800">
                <a:spcBef>
                  <a:spcPct val="50000"/>
                </a:spcBef>
              </a:pPr>
              <a:r>
                <a:rPr lang="pt-PT" sz="2100">
                  <a:latin typeface="Arial" charset="0"/>
                </a:rPr>
                <a:t>99 %</a:t>
              </a:r>
            </a:p>
          </p:txBody>
        </p:sp>
        <p:sp>
          <p:nvSpPr>
            <p:cNvPr id="754" name="Text Box 2760"/>
            <p:cNvSpPr txBox="1">
              <a:spLocks noChangeArrowheads="1"/>
            </p:cNvSpPr>
            <p:nvPr/>
          </p:nvSpPr>
          <p:spPr bwMode="auto">
            <a:xfrm>
              <a:off x="35418049" y="10580291"/>
              <a:ext cx="3584575" cy="415925"/>
            </a:xfrm>
            <a:prstGeom prst="rect">
              <a:avLst/>
            </a:prstGeom>
            <a:noFill/>
            <a:ln w="9525">
              <a:noFill/>
              <a:miter lim="800000"/>
              <a:headEnd/>
              <a:tailEnd/>
            </a:ln>
            <a:effectLst/>
          </p:spPr>
          <p:txBody>
            <a:bodyPr lIns="94604" tIns="47302" rIns="94604" bIns="47302">
              <a:spAutoFit/>
            </a:bodyPr>
            <a:lstStyle/>
            <a:p>
              <a:pPr algn="ctr" defTabSz="812800">
                <a:spcBef>
                  <a:spcPct val="50000"/>
                </a:spcBef>
              </a:pPr>
              <a:r>
                <a:rPr lang="pt-PT" sz="2100">
                  <a:latin typeface="Arial" charset="0"/>
                </a:rPr>
                <a:t>Euryarchaeota</a:t>
              </a:r>
            </a:p>
          </p:txBody>
        </p:sp>
        <p:sp>
          <p:nvSpPr>
            <p:cNvPr id="755" name="Text Box 2761"/>
            <p:cNvSpPr txBox="1">
              <a:spLocks noChangeArrowheads="1"/>
            </p:cNvSpPr>
            <p:nvPr/>
          </p:nvSpPr>
          <p:spPr bwMode="auto">
            <a:xfrm>
              <a:off x="38848943" y="11128722"/>
              <a:ext cx="2597423" cy="434057"/>
            </a:xfrm>
            <a:prstGeom prst="rect">
              <a:avLst/>
            </a:prstGeom>
            <a:noFill/>
            <a:ln w="9525">
              <a:noFill/>
              <a:miter lim="800000"/>
              <a:headEnd/>
              <a:tailEnd/>
            </a:ln>
            <a:effectLst/>
          </p:spPr>
          <p:txBody>
            <a:bodyPr lIns="94604" tIns="47302" rIns="94604" bIns="47302"/>
            <a:lstStyle/>
            <a:p>
              <a:pPr algn="ctr" defTabSz="812800">
                <a:spcBef>
                  <a:spcPct val="50000"/>
                </a:spcBef>
              </a:pPr>
              <a:r>
                <a:rPr lang="pt-PT" sz="2100" dirty="0" err="1">
                  <a:latin typeface="Arial" charset="0"/>
                </a:rPr>
                <a:t>Methanosarcinales</a:t>
              </a:r>
              <a:endParaRPr lang="pt-PT" sz="2100" dirty="0">
                <a:latin typeface="Arial" charset="0"/>
              </a:endParaRPr>
            </a:p>
          </p:txBody>
        </p:sp>
        <p:sp>
          <p:nvSpPr>
            <p:cNvPr id="756" name="Text Box 2757"/>
            <p:cNvSpPr txBox="1">
              <a:spLocks noChangeArrowheads="1"/>
            </p:cNvSpPr>
            <p:nvPr/>
          </p:nvSpPr>
          <p:spPr bwMode="auto">
            <a:xfrm>
              <a:off x="30117230" y="11109127"/>
              <a:ext cx="4041775" cy="415925"/>
            </a:xfrm>
            <a:prstGeom prst="rect">
              <a:avLst/>
            </a:prstGeom>
            <a:noFill/>
            <a:ln w="9525">
              <a:noFill/>
              <a:miter lim="800000"/>
              <a:headEnd/>
              <a:tailEnd/>
            </a:ln>
            <a:effectLst/>
          </p:spPr>
          <p:txBody>
            <a:bodyPr lIns="94604" tIns="47302" rIns="94604" bIns="47302">
              <a:spAutoFit/>
            </a:bodyPr>
            <a:lstStyle/>
            <a:p>
              <a:pPr defTabSz="812800">
                <a:spcBef>
                  <a:spcPct val="50000"/>
                </a:spcBef>
              </a:pPr>
              <a:r>
                <a:rPr lang="pt-PT" sz="2100" i="1" dirty="0" err="1" smtClean="0">
                  <a:latin typeface="Arial" charset="0"/>
                </a:rPr>
                <a:t>Methanosaeta</a:t>
              </a:r>
              <a:r>
                <a:rPr lang="pt-PT" sz="2100" i="1" dirty="0" smtClean="0">
                  <a:latin typeface="Arial" charset="0"/>
                </a:rPr>
                <a:t> </a:t>
              </a:r>
              <a:r>
                <a:rPr lang="pt-PT" sz="2100" i="1" dirty="0" err="1" smtClean="0">
                  <a:latin typeface="Arial" charset="0"/>
                </a:rPr>
                <a:t>concilii</a:t>
              </a:r>
              <a:r>
                <a:rPr lang="pt-PT" sz="2100" i="1" dirty="0" smtClean="0">
                  <a:latin typeface="Arial" charset="0"/>
                </a:rPr>
                <a:t> </a:t>
              </a:r>
              <a:r>
                <a:rPr lang="pt-PT" sz="2100" dirty="0" smtClean="0">
                  <a:latin typeface="Arial" charset="0"/>
                </a:rPr>
                <a:t>GP-6</a:t>
              </a:r>
              <a:endParaRPr lang="pt-PT" sz="2100" i="1" dirty="0">
                <a:latin typeface="Arial" charset="0"/>
              </a:endParaRPr>
            </a:p>
          </p:txBody>
        </p:sp>
        <p:sp>
          <p:nvSpPr>
            <p:cNvPr id="757" name="Text Box 2759"/>
            <p:cNvSpPr txBox="1">
              <a:spLocks noChangeArrowheads="1"/>
            </p:cNvSpPr>
            <p:nvPr/>
          </p:nvSpPr>
          <p:spPr bwMode="auto">
            <a:xfrm>
              <a:off x="33587662" y="11109127"/>
              <a:ext cx="3051175" cy="415925"/>
            </a:xfrm>
            <a:prstGeom prst="rect">
              <a:avLst/>
            </a:prstGeom>
            <a:noFill/>
            <a:ln w="9525">
              <a:noFill/>
              <a:miter lim="800000"/>
              <a:headEnd/>
              <a:tailEnd/>
            </a:ln>
            <a:effectLst/>
          </p:spPr>
          <p:txBody>
            <a:bodyPr lIns="94604" tIns="47302" rIns="94604" bIns="47302">
              <a:spAutoFit/>
            </a:bodyPr>
            <a:lstStyle/>
            <a:p>
              <a:pPr algn="ctr" defTabSz="812800">
                <a:spcBef>
                  <a:spcPct val="50000"/>
                </a:spcBef>
              </a:pPr>
              <a:r>
                <a:rPr lang="pt-PT" sz="2100">
                  <a:latin typeface="Arial" charset="0"/>
                </a:rPr>
                <a:t>99 %</a:t>
              </a:r>
            </a:p>
          </p:txBody>
        </p:sp>
        <p:sp>
          <p:nvSpPr>
            <p:cNvPr id="758" name="Text Box 2760"/>
            <p:cNvSpPr txBox="1">
              <a:spLocks noChangeArrowheads="1"/>
            </p:cNvSpPr>
            <p:nvPr/>
          </p:nvSpPr>
          <p:spPr bwMode="auto">
            <a:xfrm>
              <a:off x="35418049" y="11109127"/>
              <a:ext cx="3584575" cy="415925"/>
            </a:xfrm>
            <a:prstGeom prst="rect">
              <a:avLst/>
            </a:prstGeom>
            <a:noFill/>
            <a:ln w="9525">
              <a:noFill/>
              <a:miter lim="800000"/>
              <a:headEnd/>
              <a:tailEnd/>
            </a:ln>
            <a:effectLst/>
          </p:spPr>
          <p:txBody>
            <a:bodyPr lIns="94604" tIns="47302" rIns="94604" bIns="47302">
              <a:spAutoFit/>
            </a:bodyPr>
            <a:lstStyle/>
            <a:p>
              <a:pPr algn="ctr" defTabSz="812800">
                <a:spcBef>
                  <a:spcPct val="50000"/>
                </a:spcBef>
              </a:pPr>
              <a:r>
                <a:rPr lang="pt-PT" sz="2100">
                  <a:latin typeface="Arial" charset="0"/>
                </a:rPr>
                <a:t>Euryarchaeota</a:t>
              </a:r>
            </a:p>
          </p:txBody>
        </p:sp>
        <p:sp>
          <p:nvSpPr>
            <p:cNvPr id="759" name="Text Box 2732"/>
            <p:cNvSpPr txBox="1">
              <a:spLocks noChangeArrowheads="1"/>
            </p:cNvSpPr>
            <p:nvPr/>
          </p:nvSpPr>
          <p:spPr bwMode="auto">
            <a:xfrm>
              <a:off x="28653496" y="11109127"/>
              <a:ext cx="1410915" cy="418693"/>
            </a:xfrm>
            <a:prstGeom prst="rect">
              <a:avLst/>
            </a:prstGeom>
            <a:noFill/>
            <a:ln w="9525">
              <a:noFill/>
              <a:miter lim="800000"/>
              <a:headEnd/>
              <a:tailEnd/>
            </a:ln>
            <a:effectLst/>
          </p:spPr>
          <p:txBody>
            <a:bodyPr wrap="square" lIns="94604" tIns="47302" rIns="94604" bIns="47302">
              <a:spAutoFit/>
            </a:bodyPr>
            <a:lstStyle/>
            <a:p>
              <a:pPr algn="ctr" defTabSz="812800">
                <a:spcBef>
                  <a:spcPct val="50000"/>
                </a:spcBef>
              </a:pPr>
              <a:r>
                <a:rPr lang="pt-PT" sz="2100" dirty="0" smtClean="0">
                  <a:latin typeface="Times New Roman" pitchFamily="18" charset="0"/>
                  <a:cs typeface="Times New Roman" pitchFamily="18" charset="0"/>
                </a:rPr>
                <a:t>VII</a:t>
              </a:r>
              <a:endParaRPr lang="pt-PT" sz="2100" dirty="0">
                <a:latin typeface="Times New Roman" pitchFamily="18" charset="0"/>
                <a:cs typeface="Times New Roman" pitchFamily="18" charset="0"/>
              </a:endParaRPr>
            </a:p>
          </p:txBody>
        </p:sp>
        <p:sp>
          <p:nvSpPr>
            <p:cNvPr id="760" name="Text Box 2732"/>
            <p:cNvSpPr txBox="1">
              <a:spLocks noChangeArrowheads="1"/>
            </p:cNvSpPr>
            <p:nvPr/>
          </p:nvSpPr>
          <p:spPr bwMode="auto">
            <a:xfrm>
              <a:off x="28653496" y="11620302"/>
              <a:ext cx="1410915" cy="418693"/>
            </a:xfrm>
            <a:prstGeom prst="rect">
              <a:avLst/>
            </a:prstGeom>
            <a:noFill/>
            <a:ln w="9525">
              <a:noFill/>
              <a:miter lim="800000"/>
              <a:headEnd/>
              <a:tailEnd/>
            </a:ln>
            <a:effectLst/>
          </p:spPr>
          <p:txBody>
            <a:bodyPr wrap="square" lIns="94604" tIns="47302" rIns="94604" bIns="47302">
              <a:spAutoFit/>
            </a:bodyPr>
            <a:lstStyle/>
            <a:p>
              <a:pPr algn="ctr" defTabSz="812800">
                <a:spcBef>
                  <a:spcPct val="50000"/>
                </a:spcBef>
              </a:pPr>
              <a:r>
                <a:rPr lang="pt-PT" sz="2100" dirty="0" smtClean="0">
                  <a:latin typeface="Times New Roman" pitchFamily="18" charset="0"/>
                  <a:cs typeface="Times New Roman" pitchFamily="18" charset="0"/>
                </a:rPr>
                <a:t>VIII</a:t>
              </a:r>
              <a:endParaRPr lang="pt-PT" sz="2100" dirty="0">
                <a:latin typeface="Times New Roman" pitchFamily="18" charset="0"/>
                <a:cs typeface="Times New Roman" pitchFamily="18" charset="0"/>
              </a:endParaRPr>
            </a:p>
          </p:txBody>
        </p:sp>
        <p:sp>
          <p:nvSpPr>
            <p:cNvPr id="761" name="Text Box 2761"/>
            <p:cNvSpPr txBox="1">
              <a:spLocks noChangeArrowheads="1"/>
            </p:cNvSpPr>
            <p:nvPr/>
          </p:nvSpPr>
          <p:spPr bwMode="auto">
            <a:xfrm>
              <a:off x="38848943" y="11681594"/>
              <a:ext cx="2597423" cy="434057"/>
            </a:xfrm>
            <a:prstGeom prst="rect">
              <a:avLst/>
            </a:prstGeom>
            <a:noFill/>
            <a:ln w="9525">
              <a:noFill/>
              <a:miter lim="800000"/>
              <a:headEnd/>
              <a:tailEnd/>
            </a:ln>
            <a:effectLst/>
          </p:spPr>
          <p:txBody>
            <a:bodyPr lIns="94604" tIns="47302" rIns="94604" bIns="47302"/>
            <a:lstStyle/>
            <a:p>
              <a:pPr algn="ctr" defTabSz="812800">
                <a:spcBef>
                  <a:spcPct val="50000"/>
                </a:spcBef>
              </a:pPr>
              <a:r>
                <a:rPr lang="pt-PT" sz="2100" dirty="0" err="1">
                  <a:latin typeface="Arial" charset="0"/>
                </a:rPr>
                <a:t>Methanosarcinales</a:t>
              </a:r>
              <a:endParaRPr lang="pt-PT" sz="2100" dirty="0">
                <a:latin typeface="Arial" charset="0"/>
              </a:endParaRPr>
            </a:p>
          </p:txBody>
        </p:sp>
        <p:sp>
          <p:nvSpPr>
            <p:cNvPr id="762" name="Text Box 2757"/>
            <p:cNvSpPr txBox="1">
              <a:spLocks noChangeArrowheads="1"/>
            </p:cNvSpPr>
            <p:nvPr/>
          </p:nvSpPr>
          <p:spPr bwMode="auto">
            <a:xfrm>
              <a:off x="30117230" y="11661999"/>
              <a:ext cx="4041775" cy="415925"/>
            </a:xfrm>
            <a:prstGeom prst="rect">
              <a:avLst/>
            </a:prstGeom>
            <a:noFill/>
            <a:ln w="9525">
              <a:noFill/>
              <a:miter lim="800000"/>
              <a:headEnd/>
              <a:tailEnd/>
            </a:ln>
            <a:effectLst/>
          </p:spPr>
          <p:txBody>
            <a:bodyPr lIns="94604" tIns="47302" rIns="94604" bIns="47302">
              <a:spAutoFit/>
            </a:bodyPr>
            <a:lstStyle/>
            <a:p>
              <a:pPr defTabSz="812800">
                <a:spcBef>
                  <a:spcPct val="50000"/>
                </a:spcBef>
              </a:pPr>
              <a:r>
                <a:rPr lang="pt-PT" sz="2100" i="1" dirty="0" err="1" smtClean="0">
                  <a:latin typeface="Arial" charset="0"/>
                </a:rPr>
                <a:t>Methanosaeta</a:t>
              </a:r>
              <a:r>
                <a:rPr lang="pt-PT" sz="2100" i="1" dirty="0" smtClean="0">
                  <a:latin typeface="Arial" charset="0"/>
                </a:rPr>
                <a:t> </a:t>
              </a:r>
              <a:r>
                <a:rPr lang="pt-PT" sz="2100" i="1" dirty="0" err="1" smtClean="0">
                  <a:latin typeface="Arial" charset="0"/>
                </a:rPr>
                <a:t>concilii</a:t>
              </a:r>
              <a:r>
                <a:rPr lang="pt-PT" sz="2100" i="1" dirty="0" smtClean="0">
                  <a:latin typeface="Arial" charset="0"/>
                </a:rPr>
                <a:t> </a:t>
              </a:r>
              <a:r>
                <a:rPr lang="pt-PT" sz="2100" dirty="0" smtClean="0">
                  <a:latin typeface="Arial" charset="0"/>
                </a:rPr>
                <a:t>GP-6</a:t>
              </a:r>
              <a:endParaRPr lang="pt-PT" sz="2100" i="1" dirty="0">
                <a:latin typeface="Arial" charset="0"/>
              </a:endParaRPr>
            </a:p>
          </p:txBody>
        </p:sp>
        <p:sp>
          <p:nvSpPr>
            <p:cNvPr id="763" name="Text Box 2759"/>
            <p:cNvSpPr txBox="1">
              <a:spLocks noChangeArrowheads="1"/>
            </p:cNvSpPr>
            <p:nvPr/>
          </p:nvSpPr>
          <p:spPr bwMode="auto">
            <a:xfrm>
              <a:off x="33587662" y="11661999"/>
              <a:ext cx="3051175" cy="415925"/>
            </a:xfrm>
            <a:prstGeom prst="rect">
              <a:avLst/>
            </a:prstGeom>
            <a:noFill/>
            <a:ln w="9525">
              <a:noFill/>
              <a:miter lim="800000"/>
              <a:headEnd/>
              <a:tailEnd/>
            </a:ln>
            <a:effectLst/>
          </p:spPr>
          <p:txBody>
            <a:bodyPr lIns="94604" tIns="47302" rIns="94604" bIns="47302">
              <a:spAutoFit/>
            </a:bodyPr>
            <a:lstStyle/>
            <a:p>
              <a:pPr algn="ctr" defTabSz="812800">
                <a:spcBef>
                  <a:spcPct val="50000"/>
                </a:spcBef>
              </a:pPr>
              <a:r>
                <a:rPr lang="pt-PT" sz="2100">
                  <a:latin typeface="Arial" charset="0"/>
                </a:rPr>
                <a:t>99 %</a:t>
              </a:r>
            </a:p>
          </p:txBody>
        </p:sp>
        <p:sp>
          <p:nvSpPr>
            <p:cNvPr id="764" name="Text Box 2760"/>
            <p:cNvSpPr txBox="1">
              <a:spLocks noChangeArrowheads="1"/>
            </p:cNvSpPr>
            <p:nvPr/>
          </p:nvSpPr>
          <p:spPr bwMode="auto">
            <a:xfrm>
              <a:off x="35418049" y="11661999"/>
              <a:ext cx="3584575" cy="415925"/>
            </a:xfrm>
            <a:prstGeom prst="rect">
              <a:avLst/>
            </a:prstGeom>
            <a:noFill/>
            <a:ln w="9525">
              <a:noFill/>
              <a:miter lim="800000"/>
              <a:headEnd/>
              <a:tailEnd/>
            </a:ln>
            <a:effectLst/>
          </p:spPr>
          <p:txBody>
            <a:bodyPr lIns="94604" tIns="47302" rIns="94604" bIns="47302">
              <a:spAutoFit/>
            </a:bodyPr>
            <a:lstStyle/>
            <a:p>
              <a:pPr algn="ctr" defTabSz="812800">
                <a:spcBef>
                  <a:spcPct val="50000"/>
                </a:spcBef>
              </a:pPr>
              <a:r>
                <a:rPr lang="pt-PT" sz="2100">
                  <a:latin typeface="Arial" charset="0"/>
                </a:rPr>
                <a:t>Euryarchaeota</a:t>
              </a:r>
            </a:p>
          </p:txBody>
        </p:sp>
      </p:grpSp>
      <p:sp>
        <p:nvSpPr>
          <p:cNvPr id="700" name="Seta para baixo 699"/>
          <p:cNvSpPr/>
          <p:nvPr/>
        </p:nvSpPr>
        <p:spPr bwMode="auto">
          <a:xfrm>
            <a:off x="17299806" y="21620707"/>
            <a:ext cx="1800200" cy="288032"/>
          </a:xfrm>
          <a:prstGeom prst="downArrow">
            <a:avLst/>
          </a:prstGeom>
          <a:solidFill>
            <a:srgbClr val="800000"/>
          </a:solidFill>
          <a:ln w="952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
        <p:nvSpPr>
          <p:cNvPr id="701" name="Seta para baixo 700"/>
          <p:cNvSpPr/>
          <p:nvPr/>
        </p:nvSpPr>
        <p:spPr bwMode="auto">
          <a:xfrm>
            <a:off x="23780526" y="21620707"/>
            <a:ext cx="1800200" cy="288032"/>
          </a:xfrm>
          <a:prstGeom prst="downArrow">
            <a:avLst/>
          </a:prstGeom>
          <a:solidFill>
            <a:srgbClr val="800000"/>
          </a:solidFill>
          <a:ln w="9525" cap="flat" cmpd="sng" algn="ctr">
            <a:solidFill>
              <a:srgbClr val="8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2952750" rtl="0" eaLnBrk="1" fontAlgn="base" latinLnBrk="0" hangingPunct="1">
              <a:lnSpc>
                <a:spcPct val="100000"/>
              </a:lnSpc>
              <a:spcBef>
                <a:spcPct val="0"/>
              </a:spcBef>
              <a:spcAft>
                <a:spcPct val="0"/>
              </a:spcAft>
              <a:buClrTx/>
              <a:buSzTx/>
              <a:buFontTx/>
              <a:buNone/>
              <a:tabLst/>
            </a:pPr>
            <a:endParaRPr kumimoji="0" lang="pt-PT" sz="32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1741</TotalTime>
  <Words>752</Words>
  <Application>Microsoft Office PowerPoint</Application>
  <PresentationFormat>Personalizados</PresentationFormat>
  <Paragraphs>121</Paragraphs>
  <Slides>1</Slides>
  <Notes>0</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dos diapositivos</vt:lpstr>
      </vt:variant>
      <vt:variant>
        <vt:i4>1</vt:i4>
      </vt:variant>
    </vt:vector>
  </HeadingPairs>
  <TitlesOfParts>
    <vt:vector size="3" baseType="lpstr">
      <vt:lpstr>Default Design</vt:lpstr>
      <vt:lpstr>Photo Editor Photo</vt:lpstr>
      <vt:lpstr>Diapositivo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User</cp:lastModifiedBy>
  <cp:revision>110</cp:revision>
  <dcterms:created xsi:type="dcterms:W3CDTF">2005-08-05T10:55:41Z</dcterms:created>
  <dcterms:modified xsi:type="dcterms:W3CDTF">2011-10-15T10:57:38Z</dcterms:modified>
</cp:coreProperties>
</file>