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402" y="1272"/>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 name="Group 30"/>
          <p:cNvGrpSpPr/>
          <p:nvPr/>
        </p:nvGrpSpPr>
        <p:grpSpPr>
          <a:xfrm>
            <a:off x="28245022" y="5968985"/>
            <a:ext cx="12817475" cy="22898576"/>
            <a:chOff x="29408463" y="4698827"/>
            <a:chExt cx="12817475" cy="22898576"/>
          </a:xfrm>
        </p:grpSpPr>
        <p:sp>
          <p:nvSpPr>
            <p:cNvPr id="32" name="Text Box 214"/>
            <p:cNvSpPr txBox="1">
              <a:spLocks noChangeArrowheads="1"/>
            </p:cNvSpPr>
            <p:nvPr/>
          </p:nvSpPr>
          <p:spPr bwMode="auto">
            <a:xfrm>
              <a:off x="29408463" y="5345158"/>
              <a:ext cx="12817475" cy="22252245"/>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n-US" dirty="0"/>
                <a:t>A  case study was developed to present </a:t>
              </a:r>
              <a:r>
                <a:rPr lang="en-US" dirty="0" smtClean="0"/>
                <a:t>quantitative </a:t>
              </a:r>
              <a:r>
                <a:rPr lang="en-US" dirty="0"/>
                <a:t>benefits of new organizational models through the impact of these </a:t>
              </a:r>
              <a:r>
                <a:rPr lang="en-US" dirty="0" smtClean="0"/>
                <a:t>models in </a:t>
              </a:r>
              <a:r>
                <a:rPr lang="en-US" dirty="0"/>
                <a:t>the </a:t>
              </a:r>
              <a:r>
                <a:rPr lang="en-US" dirty="0" smtClean="0"/>
                <a:t>greenhouse gas (GHG) </a:t>
              </a:r>
              <a:r>
                <a:rPr lang="en-US" dirty="0"/>
                <a:t>emissions due to the acceleration of new sustainable products development.</a:t>
              </a:r>
            </a:p>
            <a:p>
              <a:endParaRPr lang="pt-PT" dirty="0"/>
            </a:p>
            <a:p>
              <a:r>
                <a:rPr lang="en-US" dirty="0" smtClean="0"/>
                <a:t>Applying in </a:t>
              </a:r>
              <a:r>
                <a:rPr lang="en-US" dirty="0"/>
                <a:t>the demonstrator “Impact of Virtual Enterprise Dynamic Reconfiguration on Product Time-To-Market (TTM</a:t>
              </a:r>
              <a:r>
                <a:rPr lang="en-US" dirty="0" smtClean="0"/>
                <a:t>)”  to the </a:t>
              </a:r>
              <a:r>
                <a:rPr lang="en-US" dirty="0"/>
                <a:t>formulated case study, providing real case parameters, </a:t>
              </a:r>
              <a:r>
                <a:rPr lang="en-US" dirty="0" smtClean="0"/>
                <a:t>has shown the acceleration </a:t>
              </a:r>
              <a:r>
                <a:rPr lang="en-US" dirty="0"/>
                <a:t>of new sustainable products development </a:t>
              </a:r>
              <a:r>
                <a:rPr lang="en-US" dirty="0" smtClean="0"/>
                <a:t>, i.e., a TTM reduction. The conservative hypothesis indicate a TTM reduction of 26%.</a:t>
              </a:r>
              <a:endParaRPr lang="en-US" dirty="0"/>
            </a:p>
            <a:p>
              <a:endParaRPr lang="en-US" dirty="0" smtClean="0"/>
            </a:p>
            <a:p>
              <a:r>
                <a:rPr lang="en-US" dirty="0" smtClean="0"/>
                <a:t>Using as reference the commitment of the European Union in the Copenhagen Agreement </a:t>
              </a:r>
              <a:r>
                <a:rPr lang="en-US" smtClean="0"/>
                <a:t>to achieve </a:t>
              </a:r>
              <a:r>
                <a:rPr lang="en-US" dirty="0" smtClean="0"/>
                <a:t>the GHG to less </a:t>
              </a:r>
              <a:r>
                <a:rPr lang="en-US" dirty="0"/>
                <a:t>than 50% of 1990 levels by </a:t>
              </a:r>
              <a:r>
                <a:rPr lang="en-US" dirty="0" smtClean="0"/>
                <a:t>2050 (see Figure 3.) and employing the </a:t>
              </a:r>
              <a:r>
                <a:rPr lang="en-US" dirty="0" err="1" smtClean="0"/>
                <a:t>ImPACT</a:t>
              </a:r>
              <a:r>
                <a:rPr lang="en-US" dirty="0" smtClean="0"/>
                <a:t> identity model to measure the impact, based on the TTM reduction of the case study, the commitment of the European Union is achieved in 2042 (point D’ in Figure 4), instead of 2050 </a:t>
              </a:r>
              <a:r>
                <a:rPr lang="en-US" dirty="0"/>
                <a:t>(point </a:t>
              </a:r>
              <a:r>
                <a:rPr lang="en-US" dirty="0" smtClean="0"/>
                <a:t>D </a:t>
              </a:r>
              <a:r>
                <a:rPr lang="en-US" dirty="0"/>
                <a:t>in Figure 4</a:t>
              </a:r>
              <a:r>
                <a:rPr lang="en-US" dirty="0" smtClean="0"/>
                <a:t>).</a:t>
              </a:r>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en-US" dirty="0"/>
            </a:p>
            <a:p>
              <a:endParaRPr lang="en-US" dirty="0" smtClean="0"/>
            </a:p>
            <a:p>
              <a:endParaRPr lang="pt-PT" dirty="0"/>
            </a:p>
            <a:p>
              <a:endParaRPr lang="en-US"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en-US" dirty="0" smtClean="0"/>
            </a:p>
            <a:p>
              <a:endParaRPr lang="pt-PT" dirty="0" smtClean="0"/>
            </a:p>
            <a:p>
              <a:endParaRPr lang="pt-PT" dirty="0"/>
            </a:p>
          </p:txBody>
        </p:sp>
        <p:sp>
          <p:nvSpPr>
            <p:cNvPr id="33" name="Text Box 214"/>
            <p:cNvSpPr txBox="1">
              <a:spLocks noChangeArrowheads="1"/>
            </p:cNvSpPr>
            <p:nvPr/>
          </p:nvSpPr>
          <p:spPr bwMode="auto">
            <a:xfrm>
              <a:off x="29408463" y="4698827"/>
              <a:ext cx="12817475" cy="646331"/>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2952750">
                <a:spcBef>
                  <a:spcPct val="50000"/>
                </a:spcBef>
              </a:pPr>
              <a:r>
                <a:rPr lang="pt-PT" sz="3600" b="1" dirty="0" smtClean="0"/>
                <a:t>CASE STUDY</a:t>
              </a:r>
              <a:endParaRPr lang="en-US" sz="3600" b="1" dirty="0"/>
            </a:p>
          </p:txBody>
        </p:sp>
      </p:grpSp>
      <p:grpSp>
        <p:nvGrpSpPr>
          <p:cNvPr id="3" name="Group 2"/>
          <p:cNvGrpSpPr/>
          <p:nvPr/>
        </p:nvGrpSpPr>
        <p:grpSpPr>
          <a:xfrm>
            <a:off x="963491" y="12691715"/>
            <a:ext cx="12817475" cy="11079956"/>
            <a:chOff x="963491" y="5775369"/>
            <a:chExt cx="12817475" cy="11079956"/>
          </a:xfrm>
        </p:grpSpPr>
        <p:sp>
          <p:nvSpPr>
            <p:cNvPr id="1034" name="Text Box 214"/>
            <p:cNvSpPr txBox="1">
              <a:spLocks noChangeArrowheads="1"/>
            </p:cNvSpPr>
            <p:nvPr/>
          </p:nvSpPr>
          <p:spPr bwMode="auto">
            <a:xfrm>
              <a:off x="963491" y="6421700"/>
              <a:ext cx="12817475" cy="10433625"/>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n-US" dirty="0" smtClean="0"/>
                <a:t>The </a:t>
              </a:r>
              <a:r>
                <a:rPr lang="en-US" dirty="0"/>
                <a:t>main objectives of this research are to prove the </a:t>
              </a:r>
              <a:r>
                <a:rPr lang="en-US" dirty="0" smtClean="0"/>
                <a:t>following </a:t>
              </a:r>
              <a:r>
                <a:rPr lang="en-US" dirty="0"/>
                <a:t>theses:</a:t>
              </a:r>
            </a:p>
            <a:p>
              <a:pPr marL="514350" lvl="0" indent="-514350">
                <a:buFont typeface="+mj-lt"/>
                <a:buAutoNum type="arabicPeriod"/>
              </a:pPr>
              <a:endParaRPr lang="en-US" dirty="0" smtClean="0"/>
            </a:p>
            <a:p>
              <a:pPr marL="971550" lvl="1" indent="-514350">
                <a:buFont typeface="+mj-lt"/>
                <a:buAutoNum type="arabicPeriod"/>
              </a:pPr>
              <a:r>
                <a:rPr lang="en-US" dirty="0" smtClean="0"/>
                <a:t>Regional </a:t>
              </a:r>
              <a:r>
                <a:rPr lang="en-US" dirty="0"/>
                <a:t>enterprises are aware of the urgency to adopt Virtual </a:t>
              </a:r>
              <a:r>
                <a:rPr lang="en-US" dirty="0" smtClean="0"/>
                <a:t>Enterprises (VE) and </a:t>
              </a:r>
              <a:r>
                <a:rPr lang="en-US" dirty="0"/>
                <a:t>Ubiquitous Enterprises </a:t>
              </a:r>
              <a:r>
                <a:rPr lang="en-US" dirty="0" smtClean="0"/>
                <a:t>(UE) as </a:t>
              </a:r>
              <a:r>
                <a:rPr lang="en-US" dirty="0"/>
                <a:t>a factor of competitiveness and sustainability</a:t>
              </a:r>
              <a:r>
                <a:rPr lang="en-US" dirty="0" smtClean="0"/>
                <a:t>;</a:t>
              </a:r>
            </a:p>
            <a:p>
              <a:pPr marL="971550" lvl="1" indent="-514350">
                <a:buFont typeface="+mj-lt"/>
                <a:buAutoNum type="arabicPeriod"/>
              </a:pPr>
              <a:endParaRPr lang="en-US" dirty="0"/>
            </a:p>
            <a:p>
              <a:pPr marL="971550" lvl="1" indent="-514350">
                <a:buFont typeface="+mj-lt"/>
                <a:buAutoNum type="arabicPeriod"/>
              </a:pPr>
              <a:r>
                <a:rPr lang="en-US" dirty="0"/>
                <a:t>Regional enterprises are prepared to use </a:t>
              </a:r>
              <a:r>
                <a:rPr lang="en-US" dirty="0" smtClean="0"/>
                <a:t>Meta-Institutions </a:t>
              </a:r>
              <a:r>
                <a:rPr lang="en-US" dirty="0"/>
                <a:t>as a support environment for Virtual and Ubiquitous Enterprises model</a:t>
              </a:r>
              <a:r>
                <a:rPr lang="en-US" dirty="0" smtClean="0"/>
                <a:t>.</a:t>
              </a:r>
            </a:p>
            <a:p>
              <a:pPr marL="514350" indent="-514350">
                <a:buFont typeface="+mj-lt"/>
                <a:buAutoNum type="arabicPeriod"/>
              </a:pPr>
              <a:endParaRPr lang="pt-PT" dirty="0"/>
            </a:p>
            <a:p>
              <a:r>
                <a:rPr lang="en-US" dirty="0" smtClean="0"/>
                <a:t>The </a:t>
              </a:r>
              <a:r>
                <a:rPr lang="en-US" dirty="0"/>
                <a:t>above theses imply the following activities</a:t>
              </a:r>
              <a:r>
                <a:rPr lang="en-US" dirty="0" smtClean="0"/>
                <a:t>:</a:t>
              </a:r>
            </a:p>
            <a:p>
              <a:endParaRPr lang="en-US" dirty="0"/>
            </a:p>
            <a:p>
              <a:pPr marL="971550" lvl="1" indent="-514350">
                <a:buFont typeface="+mj-lt"/>
                <a:buAutoNum type="alphaLcParenR"/>
              </a:pPr>
              <a:r>
                <a:rPr lang="en-US" dirty="0"/>
                <a:t>Assess the perception, technological capacity and levels of awareness and preparedness of the enterprises in the region for Meta-institutions in order to </a:t>
              </a:r>
              <a:r>
                <a:rPr lang="en-US" dirty="0" smtClean="0"/>
                <a:t>implement and </a:t>
              </a:r>
              <a:r>
                <a:rPr lang="en-US" dirty="0"/>
                <a:t>use them as a support in the emerging models of VE and UE </a:t>
              </a:r>
              <a:r>
                <a:rPr lang="en-US" dirty="0" smtClean="0"/>
                <a:t>implementations;</a:t>
              </a:r>
            </a:p>
            <a:p>
              <a:pPr marL="971550" lvl="1" indent="-514350">
                <a:buFont typeface="+mj-lt"/>
                <a:buAutoNum type="alphaLcParenR"/>
              </a:pPr>
              <a:endParaRPr lang="en-US" dirty="0"/>
            </a:p>
            <a:p>
              <a:pPr marL="971550" lvl="1" indent="-514350">
                <a:buFont typeface="+mj-lt"/>
                <a:buAutoNum type="alphaLcParenR"/>
              </a:pPr>
              <a:r>
                <a:rPr lang="en-US" dirty="0"/>
                <a:t>Assessing the potential of environments such as Meta-institutions, to support adoption of  Virtual Enterprises and Ubiquitous Enterprises </a:t>
              </a:r>
              <a:r>
                <a:rPr lang="en-US" dirty="0" smtClean="0"/>
                <a:t>models.</a:t>
              </a:r>
            </a:p>
            <a:p>
              <a:pPr marL="971550" lvl="1" indent="-514350">
                <a:buFont typeface="+mj-lt"/>
                <a:buAutoNum type="alphaLcParenR"/>
              </a:pPr>
              <a:endParaRPr lang="en-US" dirty="0" smtClean="0"/>
            </a:p>
          </p:txBody>
        </p:sp>
        <p:sp>
          <p:nvSpPr>
            <p:cNvPr id="22" name="Text Box 214"/>
            <p:cNvSpPr txBox="1">
              <a:spLocks noChangeArrowheads="1"/>
            </p:cNvSpPr>
            <p:nvPr/>
          </p:nvSpPr>
          <p:spPr bwMode="auto">
            <a:xfrm>
              <a:off x="963491" y="5775369"/>
              <a:ext cx="12817475" cy="646331"/>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2952750">
                <a:spcBef>
                  <a:spcPct val="50000"/>
                </a:spcBef>
              </a:pPr>
              <a:r>
                <a:rPr lang="pt-PT" sz="3600" b="1" dirty="0" smtClean="0"/>
                <a:t>MAIN OBJECTIVES</a:t>
              </a:r>
              <a:endParaRPr lang="en-US" sz="3600" b="1" dirty="0"/>
            </a:p>
          </p:txBody>
        </p:sp>
      </p:grpSp>
      <p:grpSp>
        <p:nvGrpSpPr>
          <p:cNvPr id="2" name="Group 1"/>
          <p:cNvGrpSpPr/>
          <p:nvPr/>
        </p:nvGrpSpPr>
        <p:grpSpPr>
          <a:xfrm>
            <a:off x="14815343" y="5968985"/>
            <a:ext cx="12817475" cy="22406134"/>
            <a:chOff x="14815343" y="5968985"/>
            <a:chExt cx="12817475" cy="22406134"/>
          </a:xfrm>
        </p:grpSpPr>
        <p:sp>
          <p:nvSpPr>
            <p:cNvPr id="23" name="Text Box 214"/>
            <p:cNvSpPr txBox="1">
              <a:spLocks noChangeArrowheads="1"/>
            </p:cNvSpPr>
            <p:nvPr/>
          </p:nvSpPr>
          <p:spPr bwMode="auto">
            <a:xfrm>
              <a:off x="14815343" y="6615316"/>
              <a:ext cx="12817475" cy="21759803"/>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n-US" dirty="0" smtClean="0"/>
                <a:t>To </a:t>
              </a:r>
              <a:r>
                <a:rPr lang="en-US" dirty="0"/>
                <a:t>support the perception of regional companies </a:t>
              </a:r>
              <a:r>
                <a:rPr lang="en-US" dirty="0" smtClean="0"/>
                <a:t>of the advantages of </a:t>
              </a:r>
              <a:r>
                <a:rPr lang="en-US" dirty="0"/>
                <a:t>these new organizational </a:t>
              </a:r>
              <a:r>
                <a:rPr lang="en-US" dirty="0" smtClean="0"/>
                <a:t>models, </a:t>
              </a:r>
              <a:r>
                <a:rPr lang="en-US" dirty="0"/>
                <a:t>two demonstrators were </a:t>
              </a:r>
              <a:r>
                <a:rPr lang="en-US" dirty="0" smtClean="0"/>
                <a:t>developed:</a:t>
              </a:r>
            </a:p>
            <a:p>
              <a:endParaRPr lang="pt-PT" dirty="0"/>
            </a:p>
            <a:p>
              <a:pPr marL="971550" lvl="1" indent="-514350">
                <a:buFont typeface="+mj-lt"/>
                <a:buAutoNum type="alphaLcParenR"/>
              </a:pPr>
              <a:r>
                <a:rPr lang="en-US" dirty="0"/>
                <a:t>“Impact of Virtual Enterprise Dynamic Reconfiguration on Product Time-To-Market”; </a:t>
              </a:r>
              <a:endParaRPr lang="en-US" dirty="0" smtClean="0"/>
            </a:p>
            <a:p>
              <a:pPr marL="971550" lvl="1" indent="-514350">
                <a:buFont typeface="+mj-lt"/>
                <a:buAutoNum type="alphaLcParenR"/>
              </a:pPr>
              <a:endParaRPr lang="en-US" dirty="0"/>
            </a:p>
            <a:p>
              <a:pPr marL="971550" lvl="1" indent="-514350">
                <a:buFont typeface="+mj-lt"/>
                <a:buAutoNum type="alphaLcParenR"/>
              </a:pPr>
              <a:r>
                <a:rPr lang="en-US" dirty="0"/>
                <a:t>“Planning vs. Dynamic Reconfiguration”</a:t>
              </a:r>
              <a:endParaRPr lang="en-US" dirty="0" smtClean="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smtClean="0"/>
            </a:p>
            <a:p>
              <a:endParaRPr lang="pt-PT" dirty="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en-US" dirty="0" smtClean="0"/>
            </a:p>
          </p:txBody>
        </p:sp>
        <p:sp>
          <p:nvSpPr>
            <p:cNvPr id="24" name="Text Box 214"/>
            <p:cNvSpPr txBox="1">
              <a:spLocks noChangeArrowheads="1"/>
            </p:cNvSpPr>
            <p:nvPr/>
          </p:nvSpPr>
          <p:spPr bwMode="auto">
            <a:xfrm>
              <a:off x="14815343" y="5968985"/>
              <a:ext cx="12817475" cy="646331"/>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2952750">
                <a:spcBef>
                  <a:spcPct val="50000"/>
                </a:spcBef>
              </a:pPr>
              <a:r>
                <a:rPr lang="pt-PT" sz="3600" b="1" dirty="0" smtClean="0"/>
                <a:t>SUPPORTING TOOLS</a:t>
              </a:r>
              <a:endParaRPr lang="en-US" sz="3600" b="1" dirty="0"/>
            </a:p>
          </p:txBody>
        </p:sp>
      </p:grpSp>
      <p:graphicFrame>
        <p:nvGraphicFramePr>
          <p:cNvPr id="2259" name="Group 211"/>
          <p:cNvGraphicFramePr>
            <a:graphicFrameLocks noGrp="1"/>
          </p:cNvGraphicFramePr>
          <p:nvPr>
            <p:extLst>
              <p:ext uri="{D42A27DB-BD31-4B8C-83A1-F6EECF244321}">
                <p14:modId xmlns:p14="http://schemas.microsoft.com/office/powerpoint/2010/main" val="1518273939"/>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CITEPE</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mc:AlternateContent xmlns:mc="http://schemas.openxmlformats.org/markup-compatibility/2006">
              <mc:Choice xmlns:v="urn:schemas-microsoft-com:vml" Requires="v">
                <p:oleObj spid="_x0000_s2064" name="Photo Editor Photo" r:id="rId3" imgW="4009524" imgH="1991003" progId="">
                  <p:embed/>
                </p:oleObj>
              </mc:Choice>
              <mc:Fallback>
                <p:oleObj name="Photo Editor Photo" r:id="rId3" imgW="4009524" imgH="1991003"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25" y="593725"/>
                        <a:ext cx="401320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val="1082691877"/>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 27 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5" name="Rectangle 215"/>
          <p:cNvSpPr>
            <a:spLocks noChangeArrowheads="1"/>
          </p:cNvSpPr>
          <p:nvPr/>
        </p:nvSpPr>
        <p:spPr bwMode="auto">
          <a:xfrm>
            <a:off x="8874125" y="2755206"/>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HÉLIO CASTRO*</a:t>
            </a:r>
            <a:endParaRPr lang="en-US" sz="4000" dirty="0"/>
          </a:p>
          <a:p>
            <a:pPr algn="ctr" defTabSz="2952750">
              <a:spcBef>
                <a:spcPct val="20000"/>
              </a:spcBef>
            </a:pPr>
            <a:r>
              <a:rPr lang="en-US" sz="4000" dirty="0"/>
              <a:t> Supervisors:  </a:t>
            </a:r>
            <a:r>
              <a:rPr lang="en-US" sz="4000" dirty="0" err="1" smtClean="0"/>
              <a:t>Goran</a:t>
            </a:r>
            <a:r>
              <a:rPr lang="en-US" sz="4000" dirty="0" smtClean="0"/>
              <a:t> D. </a:t>
            </a:r>
            <a:r>
              <a:rPr lang="en-US" sz="4000" dirty="0" err="1" smtClean="0"/>
              <a:t>Putnik</a:t>
            </a:r>
            <a:r>
              <a:rPr lang="en-US" sz="4000" dirty="0" smtClean="0"/>
              <a:t>, Maria Manuela Cruz-Cunha</a:t>
            </a:r>
            <a:endParaRPr lang="en-US" sz="4000" dirty="0"/>
          </a:p>
          <a:p>
            <a:pPr algn="ctr" defTabSz="2952750">
              <a:spcBef>
                <a:spcPct val="50000"/>
              </a:spcBef>
            </a:pPr>
            <a:r>
              <a:rPr lang="pt-PT" dirty="0"/>
              <a:t>* </a:t>
            </a:r>
            <a:r>
              <a:rPr lang="pt-PT" dirty="0" smtClean="0"/>
              <a:t>hcastro@dps.uminho.pt</a:t>
            </a:r>
            <a:endParaRPr lang="en-US" sz="4000" dirty="0"/>
          </a:p>
        </p:txBody>
      </p:sp>
      <p:sp>
        <p:nvSpPr>
          <p:cNvPr id="1036" name="Rectangle 216"/>
          <p:cNvSpPr>
            <a:spLocks noChangeArrowheads="1"/>
          </p:cNvSpPr>
          <p:nvPr/>
        </p:nvSpPr>
        <p:spPr bwMode="auto">
          <a:xfrm>
            <a:off x="8802688" y="72013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a:t>EVALUATION OF POTENTIAL OF META-INSTITUTIONS AS DEVELOPMENT SUPPORT FOR VIRTUAL AND UBIQUITOUS ENTERPRISES MODELS </a:t>
            </a:r>
            <a:br>
              <a:rPr lang="en-US" sz="4800" b="1" dirty="0"/>
            </a:br>
            <a:r>
              <a:rPr lang="en-US" sz="4800" b="1" dirty="0"/>
              <a:t>– APPLICATION TO REGIONAL CLUSTERS</a:t>
            </a:r>
          </a:p>
        </p:txBody>
      </p:sp>
      <p:pic>
        <p:nvPicPr>
          <p:cNvPr id="16" name="Imagem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259756" y="15779453"/>
            <a:ext cx="8064896" cy="3749282"/>
          </a:xfrm>
          <a:prstGeom prst="rect">
            <a:avLst/>
          </a:prstGeom>
          <a:noFill/>
          <a:ln w="9525">
            <a:noFill/>
            <a:miter lim="800000"/>
            <a:headEnd/>
            <a:tailEnd/>
          </a:ln>
        </p:spPr>
      </p:pic>
      <p:pic>
        <p:nvPicPr>
          <p:cNvPr id="17" name="Picture 1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bwMode="auto">
          <a:xfrm>
            <a:off x="30938445" y="21454426"/>
            <a:ext cx="7430628" cy="4634489"/>
          </a:xfrm>
          <a:prstGeom prst="rect">
            <a:avLst/>
          </a:prstGeom>
          <a:noFill/>
          <a:ln>
            <a:noFill/>
          </a:ln>
          <a:extLst>
            <a:ext uri="{53640926-AAD7-44D8-BBD7-CCE9431645EC}">
              <a14:shadowObscured xmlns:a14="http://schemas.microsoft.com/office/drawing/2010/main"/>
            </a:ext>
          </a:extLst>
        </p:spPr>
      </p:pic>
      <p:sp>
        <p:nvSpPr>
          <p:cNvPr id="18" name="Text Box 214"/>
          <p:cNvSpPr txBox="1">
            <a:spLocks noChangeArrowheads="1"/>
          </p:cNvSpPr>
          <p:nvPr/>
        </p:nvSpPr>
        <p:spPr bwMode="auto">
          <a:xfrm>
            <a:off x="14823691" y="17115485"/>
            <a:ext cx="12817475" cy="1077218"/>
          </a:xfrm>
          <a:prstGeom prst="rect">
            <a:avLst/>
          </a:prstGeom>
          <a:noFill/>
          <a:ln w="9525">
            <a:noFill/>
            <a:miter lim="800000"/>
            <a:headEnd/>
            <a:tailEnd/>
          </a:ln>
        </p:spPr>
        <p:txBody>
          <a:bodyPr>
            <a:spAutoFit/>
          </a:bodyPr>
          <a:lstStyle/>
          <a:p>
            <a:pPr algn="ctr"/>
            <a:r>
              <a:rPr lang="en-US" b="1" dirty="0"/>
              <a:t>Figure 1: </a:t>
            </a:r>
            <a:r>
              <a:rPr lang="en-US" dirty="0"/>
              <a:t>Starting page of the demonstrator </a:t>
            </a:r>
            <a:r>
              <a:rPr lang="en-US" b="1" dirty="0"/>
              <a:t>a)</a:t>
            </a:r>
            <a:r>
              <a:rPr lang="en-US" dirty="0"/>
              <a:t> (http://labve.dps.uminho.pt/demonstrators/demo1/).</a:t>
            </a:r>
          </a:p>
        </p:txBody>
      </p:sp>
      <p:sp>
        <p:nvSpPr>
          <p:cNvPr id="14" name="Text Box 214"/>
          <p:cNvSpPr txBox="1">
            <a:spLocks noChangeArrowheads="1"/>
          </p:cNvSpPr>
          <p:nvPr/>
        </p:nvSpPr>
        <p:spPr bwMode="auto">
          <a:xfrm>
            <a:off x="28245021" y="19818067"/>
            <a:ext cx="12817475" cy="1077218"/>
          </a:xfrm>
          <a:prstGeom prst="rect">
            <a:avLst/>
          </a:prstGeom>
          <a:noFill/>
          <a:ln w="9525">
            <a:noFill/>
            <a:miter lim="800000"/>
            <a:headEnd/>
            <a:tailEnd/>
          </a:ln>
        </p:spPr>
        <p:txBody>
          <a:bodyPr>
            <a:spAutoFit/>
          </a:bodyPr>
          <a:lstStyle/>
          <a:p>
            <a:pPr algn="ctr"/>
            <a:r>
              <a:rPr lang="en-US" b="1" dirty="0"/>
              <a:t>Figure </a:t>
            </a:r>
            <a:r>
              <a:rPr lang="en-US" b="1" dirty="0" smtClean="0"/>
              <a:t>3: </a:t>
            </a:r>
            <a:r>
              <a:rPr lang="en-US" dirty="0"/>
              <a:t>Short term EU profile compared to 2ºC compatible long term target </a:t>
            </a:r>
            <a:r>
              <a:rPr lang="en-US" dirty="0" smtClean="0"/>
              <a:t>.</a:t>
            </a:r>
            <a:endParaRPr lang="en-US" dirty="0"/>
          </a:p>
        </p:txBody>
      </p:sp>
      <p:pic>
        <p:nvPicPr>
          <p:cNvPr id="15" name="Imagem 8"/>
          <p:cNvPicPr>
            <a:picLocks noChangeAspect="1"/>
          </p:cNvPicPr>
          <p:nvPr/>
        </p:nvPicPr>
        <p:blipFill>
          <a:blip r:embed="rId7" cstate="print"/>
          <a:srcRect l="44988" t="11605" b="11234"/>
          <a:stretch>
            <a:fillRect/>
          </a:stretch>
        </p:blipFill>
        <p:spPr bwMode="auto">
          <a:xfrm>
            <a:off x="16583904" y="10856153"/>
            <a:ext cx="9297048" cy="5971300"/>
          </a:xfrm>
          <a:prstGeom prst="rect">
            <a:avLst/>
          </a:prstGeom>
          <a:noFill/>
          <a:ln w="9525">
            <a:noFill/>
            <a:miter lim="800000"/>
            <a:headEnd/>
            <a:tailEnd/>
          </a:ln>
        </p:spPr>
      </p:pic>
      <p:pic>
        <p:nvPicPr>
          <p:cNvPr id="19" name="Imagem 5"/>
          <p:cNvPicPr>
            <a:picLocks noChangeAspect="1"/>
          </p:cNvPicPr>
          <p:nvPr/>
        </p:nvPicPr>
        <p:blipFill>
          <a:blip r:embed="rId8" cstate="print"/>
          <a:srcRect l="44878" t="11458" b="9531"/>
          <a:stretch>
            <a:fillRect/>
          </a:stretch>
        </p:blipFill>
        <p:spPr bwMode="auto">
          <a:xfrm>
            <a:off x="16567210" y="19795571"/>
            <a:ext cx="9313742" cy="5978345"/>
          </a:xfrm>
          <a:prstGeom prst="rect">
            <a:avLst/>
          </a:prstGeom>
          <a:noFill/>
          <a:ln w="9525">
            <a:noFill/>
            <a:miter lim="800000"/>
            <a:headEnd/>
            <a:tailEnd/>
          </a:ln>
        </p:spPr>
      </p:pic>
      <p:sp>
        <p:nvSpPr>
          <p:cNvPr id="20" name="Text Box 214"/>
          <p:cNvSpPr txBox="1">
            <a:spLocks noChangeArrowheads="1"/>
          </p:cNvSpPr>
          <p:nvPr/>
        </p:nvSpPr>
        <p:spPr bwMode="auto">
          <a:xfrm>
            <a:off x="14818346" y="26347519"/>
            <a:ext cx="12817475" cy="1077218"/>
          </a:xfrm>
          <a:prstGeom prst="rect">
            <a:avLst/>
          </a:prstGeom>
          <a:noFill/>
          <a:ln w="9525">
            <a:noFill/>
            <a:miter lim="800000"/>
            <a:headEnd/>
            <a:tailEnd/>
          </a:ln>
        </p:spPr>
        <p:txBody>
          <a:bodyPr>
            <a:spAutoFit/>
          </a:bodyPr>
          <a:lstStyle/>
          <a:p>
            <a:pPr algn="ctr"/>
            <a:r>
              <a:rPr lang="en-US" b="1" dirty="0"/>
              <a:t>Figure </a:t>
            </a:r>
            <a:r>
              <a:rPr lang="en-US" b="1" dirty="0" smtClean="0"/>
              <a:t>2: </a:t>
            </a:r>
            <a:r>
              <a:rPr lang="en-US" dirty="0"/>
              <a:t>Starting page of the demonstrator </a:t>
            </a:r>
            <a:r>
              <a:rPr lang="en-US" b="1" dirty="0"/>
              <a:t>b</a:t>
            </a:r>
            <a:r>
              <a:rPr lang="en-US" b="1" dirty="0" smtClean="0"/>
              <a:t>)</a:t>
            </a:r>
            <a:r>
              <a:rPr lang="en-US" dirty="0" smtClean="0"/>
              <a:t> (http</a:t>
            </a:r>
            <a:r>
              <a:rPr lang="en-US" dirty="0"/>
              <a:t>://labve.dps.uminho.pt/0902</a:t>
            </a:r>
            <a:r>
              <a:rPr lang="en-US" dirty="0" smtClean="0"/>
              <a:t>//).</a:t>
            </a:r>
            <a:endParaRPr lang="en-US" dirty="0"/>
          </a:p>
        </p:txBody>
      </p:sp>
      <p:grpSp>
        <p:nvGrpSpPr>
          <p:cNvPr id="25" name="Group 24"/>
          <p:cNvGrpSpPr/>
          <p:nvPr/>
        </p:nvGrpSpPr>
        <p:grpSpPr>
          <a:xfrm>
            <a:off x="993654" y="5968985"/>
            <a:ext cx="12817475" cy="5663089"/>
            <a:chOff x="29408463" y="4698827"/>
            <a:chExt cx="12817475" cy="5663089"/>
          </a:xfrm>
        </p:grpSpPr>
        <p:sp>
          <p:nvSpPr>
            <p:cNvPr id="26" name="Text Box 214"/>
            <p:cNvSpPr txBox="1">
              <a:spLocks noChangeArrowheads="1"/>
            </p:cNvSpPr>
            <p:nvPr/>
          </p:nvSpPr>
          <p:spPr bwMode="auto">
            <a:xfrm>
              <a:off x="29408463" y="5345158"/>
              <a:ext cx="12817475" cy="5016758"/>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n-US" dirty="0"/>
                <a:t>Innovativeness, competitiveness and sustainability are now key aspects for businesses to survive in the current economic context. The definition of new concepts of organizational business is, clearly, a critical factor for success and differentiation.</a:t>
              </a:r>
            </a:p>
            <a:p>
              <a:endParaRPr lang="en-US" dirty="0" smtClean="0"/>
            </a:p>
            <a:p>
              <a:r>
                <a:rPr lang="en-US" dirty="0" smtClean="0"/>
                <a:t>In order to reinvent the future, </a:t>
              </a:r>
              <a:r>
                <a:rPr lang="en-US" dirty="0"/>
                <a:t>new concepts of organizational </a:t>
              </a:r>
              <a:r>
                <a:rPr lang="en-US" dirty="0" smtClean="0"/>
                <a:t>business, such as Virtual Enterprises and </a:t>
              </a:r>
              <a:r>
                <a:rPr lang="en-US" dirty="0"/>
                <a:t>Ubiquitous Enterprises, supported by external </a:t>
              </a:r>
              <a:r>
                <a:rPr lang="en-US" dirty="0" smtClean="0"/>
                <a:t>organizations, so </a:t>
              </a:r>
              <a:r>
                <a:rPr lang="en-US" dirty="0"/>
                <a:t>called </a:t>
              </a:r>
              <a:r>
                <a:rPr lang="en-US" dirty="0" smtClean="0"/>
                <a:t>Meta-Institutions, are required.</a:t>
              </a:r>
            </a:p>
            <a:p>
              <a:endParaRPr lang="en-US" dirty="0" smtClean="0"/>
            </a:p>
          </p:txBody>
        </p:sp>
        <p:sp>
          <p:nvSpPr>
            <p:cNvPr id="27" name="Text Box 214"/>
            <p:cNvSpPr txBox="1">
              <a:spLocks noChangeArrowheads="1"/>
            </p:cNvSpPr>
            <p:nvPr/>
          </p:nvSpPr>
          <p:spPr bwMode="auto">
            <a:xfrm>
              <a:off x="29408463" y="4698827"/>
              <a:ext cx="12817475" cy="646331"/>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2952750">
                <a:spcBef>
                  <a:spcPct val="50000"/>
                </a:spcBef>
              </a:pPr>
              <a:r>
                <a:rPr lang="pt-PT" sz="3600" b="1" dirty="0" smtClean="0"/>
                <a:t>INTRODUCTION</a:t>
              </a:r>
              <a:endParaRPr lang="en-US" sz="3600" b="1" dirty="0"/>
            </a:p>
          </p:txBody>
        </p:sp>
      </p:grpSp>
      <p:sp>
        <p:nvSpPr>
          <p:cNvPr id="34" name="Text Box 214"/>
          <p:cNvSpPr txBox="1">
            <a:spLocks noChangeArrowheads="1"/>
          </p:cNvSpPr>
          <p:nvPr/>
        </p:nvSpPr>
        <p:spPr bwMode="auto">
          <a:xfrm>
            <a:off x="28245022" y="26445390"/>
            <a:ext cx="12817475" cy="584775"/>
          </a:xfrm>
          <a:prstGeom prst="rect">
            <a:avLst/>
          </a:prstGeom>
          <a:noFill/>
          <a:ln w="9525">
            <a:noFill/>
            <a:miter lim="800000"/>
            <a:headEnd/>
            <a:tailEnd/>
          </a:ln>
        </p:spPr>
        <p:txBody>
          <a:bodyPr>
            <a:spAutoFit/>
          </a:bodyPr>
          <a:lstStyle/>
          <a:p>
            <a:pPr algn="ctr"/>
            <a:r>
              <a:rPr lang="en-US" b="1" dirty="0"/>
              <a:t>Figure 4</a:t>
            </a:r>
            <a:r>
              <a:rPr lang="en-US" b="1" dirty="0" smtClean="0"/>
              <a:t>: </a:t>
            </a:r>
            <a:r>
              <a:rPr lang="en-US" dirty="0"/>
              <a:t>Graphical representation of impact reduction of 26%. </a:t>
            </a:r>
          </a:p>
        </p:txBody>
      </p:sp>
      <p:pic>
        <p:nvPicPr>
          <p:cNvPr id="29" name="Picture 28"/>
          <p:cNvPicPr>
            <a:picLocks noChangeAspect="1" noChangeArrowheads="1"/>
          </p:cNvPicPr>
          <p:nvPr/>
        </p:nvPicPr>
        <p:blipFill>
          <a:blip r:embed="rId9" cstate="print"/>
          <a:srcRect/>
          <a:stretch>
            <a:fillRect/>
          </a:stretch>
        </p:blipFill>
        <p:spPr bwMode="auto">
          <a:xfrm>
            <a:off x="36688933" y="3042643"/>
            <a:ext cx="4289425" cy="1441450"/>
          </a:xfrm>
          <a:prstGeom prst="rect">
            <a:avLst/>
          </a:prstGeom>
          <a:noFill/>
          <a:ln w="9525">
            <a:noFill/>
            <a:miter lim="800000"/>
            <a:headEnd/>
            <a:tailEnd/>
          </a:ln>
        </p:spPr>
      </p:pic>
    </p:spTree>
    <p:extLst>
      <p:ext uri="{BB962C8B-B14F-4D97-AF65-F5344CB8AC3E}">
        <p14:creationId xmlns:p14="http://schemas.microsoft.com/office/powerpoint/2010/main" val="1772759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2186</TotalTime>
  <Words>533</Words>
  <Application>Microsoft Office PowerPoint</Application>
  <PresentationFormat>Custom</PresentationFormat>
  <Paragraphs>100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PowerPoint Presentation</vt:lpstr>
    </vt:vector>
  </TitlesOfParts>
  <Company>Universidade do Minho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Hélio Castro</dc:creator>
  <cp:lastModifiedBy>Helio</cp:lastModifiedBy>
  <cp:revision>93</cp:revision>
  <dcterms:created xsi:type="dcterms:W3CDTF">2005-08-05T10:55:41Z</dcterms:created>
  <dcterms:modified xsi:type="dcterms:W3CDTF">2011-10-10T15:49:39Z</dcterms:modified>
</cp:coreProperties>
</file>