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6" d="100"/>
          <a:sy n="16" d="100"/>
        </p:scale>
        <p:origin x="-1890" y="-150"/>
      </p:cViewPr>
      <p:guideLst>
        <p:guide orient="horz" pos="9537"/>
        <p:guide orient="horz" pos="374"/>
        <p:guide orient="horz" pos="3595"/>
        <p:guide pos="13483"/>
        <p:guide pos="17611"/>
        <p:guide pos="9310"/>
        <p:guide pos="8675"/>
        <p:guide pos="601"/>
        <p:guide pos="18110"/>
        <p:guide pos="261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dirty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12" Type="http://schemas.openxmlformats.org/officeDocument/2006/relationships/image" Target="../media/image9.wmf"/><Relationship Id="rId17" Type="http://schemas.openxmlformats.org/officeDocument/2006/relationships/image" Target="../media/image14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g"/><Relationship Id="rId11" Type="http://schemas.openxmlformats.org/officeDocument/2006/relationships/image" Target="../media/image8.emf"/><Relationship Id="rId5" Type="http://schemas.openxmlformats.org/officeDocument/2006/relationships/image" Target="../media/image2.jpg"/><Relationship Id="rId15" Type="http://schemas.openxmlformats.org/officeDocument/2006/relationships/image" Target="../media/image12.png"/><Relationship Id="rId10" Type="http://schemas.openxmlformats.org/officeDocument/2006/relationships/image" Target="../media/image7.wmf"/><Relationship Id="rId4" Type="http://schemas.openxmlformats.org/officeDocument/2006/relationships/image" Target="../media/image1.png"/><Relationship Id="rId9" Type="http://schemas.openxmlformats.org/officeDocument/2006/relationships/image" Target="../media/image6.e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1399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ISISE, Department of Civil Engineering</a:t>
                      </a: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Photo Editor Photo" r:id="rId3" imgW="4009524" imgH="1991003" progId="">
                  <p:embed/>
                </p:oleObj>
              </mc:Choice>
              <mc:Fallback>
                <p:oleObj name="Photo Editor Photo" r:id="rId3" imgW="4009524" imgH="1991003" progId="">
                  <p:embed/>
                  <p:pic>
                    <p:nvPicPr>
                      <p:cNvPr id="0" name="Object 2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593725"/>
                        <a:ext cx="40132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100244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4" name="Text Box 214"/>
          <p:cNvSpPr txBox="1">
            <a:spLocks noChangeArrowheads="1"/>
          </p:cNvSpPr>
          <p:nvPr/>
        </p:nvSpPr>
        <p:spPr bwMode="auto">
          <a:xfrm>
            <a:off x="954088" y="5635625"/>
            <a:ext cx="12817475" cy="803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1. Introduction</a:t>
            </a:r>
            <a:endParaRPr lang="en-US" sz="3600" b="1" dirty="0"/>
          </a:p>
          <a:p>
            <a:pPr algn="just"/>
            <a:r>
              <a:rPr lang="en-GB" dirty="0"/>
              <a:t>Actually one of the most important challenges of our society is to perform the maintenance\repair operations </a:t>
            </a:r>
            <a:r>
              <a:rPr lang="en-GB" dirty="0" smtClean="0"/>
              <a:t>of the existent bridge stock </a:t>
            </a:r>
            <a:r>
              <a:rPr lang="en-GB" dirty="0"/>
              <a:t>with the scarce resources that are allocated, by </a:t>
            </a:r>
            <a:r>
              <a:rPr lang="en-GB" dirty="0" smtClean="0"/>
              <a:t>governments, </a:t>
            </a:r>
            <a:r>
              <a:rPr lang="en-GB" dirty="0"/>
              <a:t>to these </a:t>
            </a:r>
            <a:r>
              <a:rPr lang="en-GB" dirty="0" smtClean="0"/>
              <a:t>activities. </a:t>
            </a:r>
            <a:r>
              <a:rPr lang="en-GB" dirty="0"/>
              <a:t>It is reported that most of the funds are distributed </a:t>
            </a:r>
            <a:r>
              <a:rPr lang="en-GB" dirty="0" smtClean="0"/>
              <a:t>to the  existent bridges </a:t>
            </a:r>
            <a:r>
              <a:rPr lang="en-GB" dirty="0"/>
              <a:t>instead of applying them in new structures. </a:t>
            </a:r>
            <a:r>
              <a:rPr lang="en-GB" dirty="0" smtClean="0"/>
              <a:t>This reality is in fact is because of</a:t>
            </a:r>
            <a:endParaRPr lang="pt-PT" dirty="0" smtClean="0"/>
          </a:p>
          <a:p>
            <a:pPr algn="just"/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Author* JOSÉ CARLOS ALMEIDA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</a:t>
            </a:r>
            <a:r>
              <a:rPr lang="en-US" sz="4000" dirty="0" smtClean="0"/>
              <a:t>Supervisor: </a:t>
            </a:r>
            <a:r>
              <a:rPr lang="pt-PT" sz="4000" dirty="0" smtClean="0"/>
              <a:t>Paulo Cruz;</a:t>
            </a:r>
            <a:r>
              <a:rPr lang="pt-PT" sz="4000" dirty="0"/>
              <a:t> </a:t>
            </a:r>
            <a:r>
              <a:rPr lang="pt-PT" sz="4000" dirty="0" smtClean="0"/>
              <a:t>Co-Supervisor: Jorge de Brito.</a:t>
            </a:r>
            <a:endParaRPr lang="en-US" sz="4000" dirty="0" smtClean="0"/>
          </a:p>
          <a:p>
            <a:pPr algn="ctr" defTabSz="2952750">
              <a:spcBef>
                <a:spcPct val="50000"/>
              </a:spcBef>
            </a:pPr>
            <a:r>
              <a:rPr lang="pt-PT" dirty="0" smtClean="0"/>
              <a:t>*jcalmeida73@gmail.com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US" sz="4800" b="1" dirty="0"/>
              <a:t>LIFE-CYCLE ANALYSIS OF CONCRETE ROADWAY BRIDGES</a:t>
            </a:r>
            <a:endParaRPr lang="pt-PT" sz="4800" dirty="0"/>
          </a:p>
        </p:txBody>
      </p:sp>
      <p:sp>
        <p:nvSpPr>
          <p:cNvPr id="1038" name="Text Box 214"/>
          <p:cNvSpPr txBox="1">
            <a:spLocks noChangeArrowheads="1"/>
          </p:cNvSpPr>
          <p:nvPr/>
        </p:nvSpPr>
        <p:spPr bwMode="auto">
          <a:xfrm>
            <a:off x="14830686" y="10891515"/>
            <a:ext cx="131471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GB" dirty="0"/>
              <a:t>When the carbonation front reaches the embedded steel creates conditions for the start of a generalized corrosion due to the existence, among others elements, of water, oxygen and chlorides. </a:t>
            </a:r>
            <a:endParaRPr lang="pt-P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7873" y="3474691"/>
            <a:ext cx="5994943" cy="2016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0867" y="3474691"/>
            <a:ext cx="5841226" cy="2016000"/>
          </a:xfrm>
          <a:prstGeom prst="rect">
            <a:avLst/>
          </a:prstGeom>
        </p:spPr>
      </p:pic>
      <p:sp>
        <p:nvSpPr>
          <p:cNvPr id="8" name="Rectângulo 7"/>
          <p:cNvSpPr/>
          <p:nvPr/>
        </p:nvSpPr>
        <p:spPr>
          <a:xfrm>
            <a:off x="962797" y="12043643"/>
            <a:ext cx="12873609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a</a:t>
            </a:r>
            <a:r>
              <a:rPr lang="en-GB" dirty="0" smtClean="0"/>
              <a:t>nd in that  group </a:t>
            </a:r>
            <a:r>
              <a:rPr lang="en-GB" dirty="0"/>
              <a:t>around 52% of them are classified as obsolete. In the US, and per year in the period of 2003 to 2005, the obligation of federal funds for bridge projects averaged </a:t>
            </a:r>
            <a:r>
              <a:rPr lang="en-GB" dirty="0" smtClean="0"/>
              <a:t>7.200.000.000 </a:t>
            </a:r>
            <a:r>
              <a:rPr lang="en-GB" dirty="0"/>
              <a:t>USD</a:t>
            </a:r>
            <a:r>
              <a:rPr lang="en-GB" dirty="0" smtClean="0"/>
              <a:t>!!!</a:t>
            </a:r>
          </a:p>
          <a:p>
            <a:pPr algn="just"/>
            <a:endParaRPr lang="en-GB" dirty="0" smtClean="0"/>
          </a:p>
          <a:p>
            <a:r>
              <a:rPr lang="en-GB" sz="3600" b="1" dirty="0"/>
              <a:t>2. Objective</a:t>
            </a:r>
            <a:endParaRPr lang="pt-PT" sz="3600" b="1" dirty="0"/>
          </a:p>
          <a:p>
            <a:pPr algn="just"/>
            <a:r>
              <a:rPr lang="en-GB" dirty="0"/>
              <a:t>The aim of this research is the creation of a tool that enables </a:t>
            </a:r>
            <a:r>
              <a:rPr lang="en-GB" dirty="0" smtClean="0"/>
              <a:t>the optimization of the </a:t>
            </a:r>
            <a:r>
              <a:rPr lang="en-GB" dirty="0"/>
              <a:t>funds involved in </a:t>
            </a:r>
            <a:r>
              <a:rPr lang="en-GB" dirty="0" smtClean="0"/>
              <a:t>the maintenance\repair </a:t>
            </a:r>
            <a:r>
              <a:rPr lang="en-GB" dirty="0"/>
              <a:t>of concrete road bridges. This optimization is performed </a:t>
            </a:r>
            <a:r>
              <a:rPr lang="en-GB" dirty="0" smtClean="0"/>
              <a:t>considering, over the time, </a:t>
            </a:r>
            <a:r>
              <a:rPr lang="en-GB" dirty="0"/>
              <a:t>the behaviour of </a:t>
            </a:r>
            <a:r>
              <a:rPr lang="en-GB" dirty="0" smtClean="0"/>
              <a:t>materials and </a:t>
            </a:r>
            <a:r>
              <a:rPr lang="en-GB" dirty="0"/>
              <a:t>establishing </a:t>
            </a:r>
            <a:r>
              <a:rPr lang="en-GB" dirty="0" smtClean="0"/>
              <a:t>different </a:t>
            </a:r>
            <a:r>
              <a:rPr lang="en-GB" dirty="0"/>
              <a:t>scenarios </a:t>
            </a:r>
            <a:r>
              <a:rPr lang="en-GB" dirty="0" smtClean="0"/>
              <a:t>for the maintenance\repair strategies. The </a:t>
            </a:r>
            <a:r>
              <a:rPr lang="en-GB" dirty="0"/>
              <a:t>life-cycle costs </a:t>
            </a:r>
            <a:r>
              <a:rPr lang="en-GB" dirty="0" smtClean="0"/>
              <a:t>optimization is </a:t>
            </a:r>
            <a:r>
              <a:rPr lang="en-GB" dirty="0"/>
              <a:t>performed considering not only the direct costs of </a:t>
            </a:r>
            <a:r>
              <a:rPr lang="en-GB" dirty="0" smtClean="0"/>
              <a:t>the reparation </a:t>
            </a:r>
            <a:r>
              <a:rPr lang="en-GB" dirty="0"/>
              <a:t>itself (materials, labour, etc.) but also the users costs </a:t>
            </a:r>
            <a:r>
              <a:rPr lang="en-GB" dirty="0" smtClean="0"/>
              <a:t>(</a:t>
            </a:r>
            <a:r>
              <a:rPr lang="en-GB" dirty="0"/>
              <a:t>detours, delays, </a:t>
            </a:r>
            <a:r>
              <a:rPr lang="en-GB" dirty="0" smtClean="0"/>
              <a:t>etc.). The consideration of the user costs in the analysis is fundamental because, </a:t>
            </a:r>
            <a:r>
              <a:rPr lang="en-GB" dirty="0"/>
              <a:t>in certain scenarios, </a:t>
            </a:r>
            <a:r>
              <a:rPr lang="en-GB" dirty="0" smtClean="0"/>
              <a:t>the functional costs can be </a:t>
            </a:r>
            <a:r>
              <a:rPr lang="en-GB" dirty="0"/>
              <a:t>more than 10 times the direct </a:t>
            </a:r>
            <a:r>
              <a:rPr lang="en-GB" dirty="0" smtClean="0"/>
              <a:t>costs. </a:t>
            </a:r>
          </a:p>
          <a:p>
            <a:pPr algn="just"/>
            <a:endParaRPr lang="pt-PT" dirty="0"/>
          </a:p>
          <a:p>
            <a:r>
              <a:rPr lang="en-GB" sz="3600" b="1" dirty="0"/>
              <a:t>3. Methodology</a:t>
            </a:r>
            <a:endParaRPr lang="pt-PT" sz="3600" b="1" dirty="0"/>
          </a:p>
          <a:p>
            <a:r>
              <a:rPr lang="en-GB" dirty="0"/>
              <a:t>The work is based on materialization of three </a:t>
            </a:r>
            <a:r>
              <a:rPr lang="en-GB" dirty="0" smtClean="0"/>
              <a:t>different stages</a:t>
            </a:r>
            <a:r>
              <a:rPr lang="en-GB" dirty="0"/>
              <a:t>: </a:t>
            </a:r>
            <a:endParaRPr lang="pt-PT" dirty="0"/>
          </a:p>
        </p:txBody>
      </p:sp>
      <p:sp>
        <p:nvSpPr>
          <p:cNvPr id="10" name="Rectângulo 9"/>
          <p:cNvSpPr/>
          <p:nvPr/>
        </p:nvSpPr>
        <p:spPr>
          <a:xfrm>
            <a:off x="14750404" y="23681729"/>
            <a:ext cx="131345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2nd </a:t>
            </a:r>
            <a:r>
              <a:rPr lang="en-GB" b="1" dirty="0" smtClean="0"/>
              <a:t>stage </a:t>
            </a:r>
            <a:r>
              <a:rPr lang="en-GB" b="1" dirty="0"/>
              <a:t>–</a:t>
            </a:r>
            <a:r>
              <a:rPr lang="en-GB" dirty="0" smtClean="0"/>
              <a:t> </a:t>
            </a:r>
            <a:r>
              <a:rPr lang="en-GB" u="sng" dirty="0"/>
              <a:t>Determination of the effect of different intervention </a:t>
            </a:r>
            <a:r>
              <a:rPr lang="en-GB" u="sng" dirty="0" smtClean="0"/>
              <a:t>strategies</a:t>
            </a:r>
            <a:endParaRPr lang="pt-PT" dirty="0"/>
          </a:p>
        </p:txBody>
      </p:sp>
      <p:pic>
        <p:nvPicPr>
          <p:cNvPr id="29" name="Imagem 2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2" t="17866" r="19432" b="23423"/>
          <a:stretch/>
        </p:blipFill>
        <p:spPr bwMode="auto">
          <a:xfrm>
            <a:off x="14779624" y="12403683"/>
            <a:ext cx="13105358" cy="41764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Imagem 29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55" t="12756" r="28564" b="17284"/>
          <a:stretch/>
        </p:blipFill>
        <p:spPr bwMode="auto">
          <a:xfrm>
            <a:off x="7434710" y="21083079"/>
            <a:ext cx="6336581" cy="482094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Imagem 31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70" r="39175" b="17265"/>
          <a:stretch/>
        </p:blipFill>
        <p:spPr bwMode="auto">
          <a:xfrm>
            <a:off x="20014351" y="18452355"/>
            <a:ext cx="3275902" cy="157955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ângulo 11"/>
          <p:cNvSpPr/>
          <p:nvPr/>
        </p:nvSpPr>
        <p:spPr>
          <a:xfrm>
            <a:off x="14779526" y="17951384"/>
            <a:ext cx="129223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intervention strategy is based in the </a:t>
            </a:r>
            <a:r>
              <a:rPr lang="en-GB" dirty="0" smtClean="0"/>
              <a:t>three </a:t>
            </a:r>
            <a:r>
              <a:rPr lang="en-GB" dirty="0"/>
              <a:t>following effects.</a:t>
            </a:r>
            <a:endParaRPr lang="pt-PT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The </a:t>
            </a:r>
            <a:r>
              <a:rPr lang="en-GB" dirty="0"/>
              <a:t>depth of </a:t>
            </a:r>
            <a:r>
              <a:rPr lang="en-GB" dirty="0" smtClean="0"/>
              <a:t>carbonation:</a:t>
            </a:r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Effect </a:t>
            </a:r>
            <a:r>
              <a:rPr lang="en-GB" dirty="0"/>
              <a:t>of </a:t>
            </a:r>
            <a:r>
              <a:rPr lang="en-GB" dirty="0" smtClean="0"/>
              <a:t>chlorides:</a:t>
            </a:r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Corrosion rate:</a:t>
            </a:r>
            <a:endParaRPr lang="pt-PT" dirty="0"/>
          </a:p>
        </p:txBody>
      </p:sp>
      <p:sp>
        <p:nvSpPr>
          <p:cNvPr id="13" name="Rectângulo 12"/>
          <p:cNvSpPr/>
          <p:nvPr/>
        </p:nvSpPr>
        <p:spPr>
          <a:xfrm>
            <a:off x="28726305" y="26508256"/>
            <a:ext cx="1281747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952750">
              <a:spcBef>
                <a:spcPct val="50000"/>
              </a:spcBef>
            </a:pPr>
            <a:r>
              <a:rPr lang="en-US" sz="3600" b="1" dirty="0"/>
              <a:t>Acknowledgements </a:t>
            </a:r>
          </a:p>
          <a:p>
            <a:pPr algn="just" defTabSz="2952750">
              <a:spcBef>
                <a:spcPct val="50000"/>
              </a:spcBef>
            </a:pPr>
            <a:r>
              <a:rPr lang="en-US" dirty="0"/>
              <a:t>The author would like to thanks to </a:t>
            </a:r>
            <a:r>
              <a:rPr lang="en-GB" dirty="0"/>
              <a:t>FCT </a:t>
            </a:r>
            <a:r>
              <a:rPr lang="en-GB" dirty="0" smtClean="0"/>
              <a:t>(</a:t>
            </a:r>
            <a:r>
              <a:rPr lang="pt-PT" dirty="0" smtClean="0"/>
              <a:t>Fundação para a Ciência e Tecnologia</a:t>
            </a:r>
            <a:r>
              <a:rPr lang="en-GB" dirty="0" smtClean="0"/>
              <a:t>) </a:t>
            </a:r>
            <a:r>
              <a:rPr lang="en-GB" dirty="0"/>
              <a:t>for funding the Project </a:t>
            </a:r>
            <a:r>
              <a:rPr lang="pt-PT" u="sng" dirty="0" smtClean="0"/>
              <a:t>PEst-OE/EGE/UI4056/2011</a:t>
            </a:r>
            <a:r>
              <a:rPr lang="pt-PT" dirty="0" smtClean="0"/>
              <a:t> </a:t>
            </a:r>
            <a:r>
              <a:rPr lang="en-US" dirty="0" smtClean="0"/>
              <a:t>and</a:t>
            </a:r>
            <a:r>
              <a:rPr lang="pt-PT" dirty="0" smtClean="0"/>
              <a:t> </a:t>
            </a:r>
            <a:r>
              <a:rPr lang="en-US" dirty="0" smtClean="0"/>
              <a:t>also for the attribution of the PROTEC scholarship</a:t>
            </a:r>
            <a:r>
              <a:rPr lang="pt-PT" dirty="0" smtClean="0"/>
              <a:t>.</a:t>
            </a:r>
            <a:endParaRPr lang="pt-PT" dirty="0"/>
          </a:p>
        </p:txBody>
      </p:sp>
      <p:pic>
        <p:nvPicPr>
          <p:cNvPr id="35" name="Imagem 34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4351" y="19272501"/>
            <a:ext cx="7582599" cy="285226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7" name="Imagem 36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92" r="38144"/>
          <a:stretch/>
        </p:blipFill>
        <p:spPr bwMode="auto">
          <a:xfrm>
            <a:off x="18250155" y="21572298"/>
            <a:ext cx="3528392" cy="110493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9" name="Imagem 38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67" r="24597" b="5405"/>
          <a:stretch/>
        </p:blipFill>
        <p:spPr bwMode="auto">
          <a:xfrm>
            <a:off x="20972214" y="24140987"/>
            <a:ext cx="7005626" cy="47525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Rectângulo 18"/>
          <p:cNvSpPr/>
          <p:nvPr/>
        </p:nvSpPr>
        <p:spPr>
          <a:xfrm>
            <a:off x="28688839" y="5690374"/>
            <a:ext cx="783710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 smtClean="0"/>
              <a:t>New structures</a:t>
            </a:r>
          </a:p>
          <a:p>
            <a:endParaRPr lang="pt-PT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physical barriers;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stainless steel;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epoxy coating of rebar;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concrete mix modifications;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cathodic prevention.</a:t>
            </a:r>
            <a:endParaRPr lang="pt-PT" dirty="0"/>
          </a:p>
        </p:txBody>
      </p:sp>
      <p:sp>
        <p:nvSpPr>
          <p:cNvPr id="46" name="Rectângulo 45"/>
          <p:cNvSpPr/>
          <p:nvPr/>
        </p:nvSpPr>
        <p:spPr>
          <a:xfrm>
            <a:off x="28727350" y="17355382"/>
            <a:ext cx="4558231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3600" b="1" dirty="0" smtClean="0"/>
              <a:t>4. </a:t>
            </a:r>
            <a:r>
              <a:rPr lang="en-US" sz="3600" b="1" dirty="0" smtClean="0"/>
              <a:t>Conclusions</a:t>
            </a:r>
          </a:p>
          <a:p>
            <a:pPr algn="just"/>
            <a:r>
              <a:rPr lang="en-US" dirty="0"/>
              <a:t>The application of the proposed methodology, for determination of the life-cycle costs, will allow the optimization of the maintenance strategy for each individual bridge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methodology allows even the determination either of the direct costs, of the agencies, and the users costs for all the assumed strategies for new bridges and for bridges in use</a:t>
            </a:r>
            <a:endParaRPr lang="pt-PT" dirty="0"/>
          </a:p>
        </p:txBody>
      </p:sp>
      <p:sp>
        <p:nvSpPr>
          <p:cNvPr id="47" name="Rectângulo 46"/>
          <p:cNvSpPr/>
          <p:nvPr/>
        </p:nvSpPr>
        <p:spPr>
          <a:xfrm>
            <a:off x="28733143" y="9595371"/>
            <a:ext cx="128202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3rd </a:t>
            </a:r>
            <a:r>
              <a:rPr lang="en-GB" b="1" dirty="0" smtClean="0"/>
              <a:t>stage – </a:t>
            </a:r>
            <a:r>
              <a:rPr lang="en-GB" u="sng" dirty="0" smtClean="0"/>
              <a:t>Optimisation </a:t>
            </a:r>
            <a:r>
              <a:rPr lang="en-GB" u="sng" dirty="0"/>
              <a:t>of the investment plan</a:t>
            </a:r>
            <a:r>
              <a:rPr lang="en-GB" dirty="0"/>
              <a:t>, for a predetermined lifetime value, through the determination of life cycle costs, in net present values, for the different alternatives.</a:t>
            </a:r>
            <a:endParaRPr lang="pt-PT" dirty="0"/>
          </a:p>
        </p:txBody>
      </p:sp>
      <p:sp>
        <p:nvSpPr>
          <p:cNvPr id="48" name="Rectângulo 47"/>
          <p:cNvSpPr/>
          <p:nvPr/>
        </p:nvSpPr>
        <p:spPr>
          <a:xfrm>
            <a:off x="28749078" y="11372919"/>
            <a:ext cx="52332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/>
              <a:t>Quantification the costs of each </a:t>
            </a:r>
            <a:r>
              <a:rPr lang="en-GB" u="sng" dirty="0" smtClean="0"/>
              <a:t>technique</a:t>
            </a:r>
            <a:endParaRPr lang="pt-PT" dirty="0"/>
          </a:p>
          <a:p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cost of application;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lifetime of the </a:t>
            </a:r>
            <a:r>
              <a:rPr lang="en-GB" dirty="0"/>
              <a:t>technique</a:t>
            </a:r>
            <a:r>
              <a:rPr lang="en-GB" dirty="0" smtClean="0"/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number </a:t>
            </a:r>
            <a:r>
              <a:rPr lang="en-GB" dirty="0"/>
              <a:t>of </a:t>
            </a:r>
            <a:r>
              <a:rPr lang="en-GB" dirty="0" smtClean="0"/>
              <a:t>reapplications.</a:t>
            </a:r>
            <a:endParaRPr lang="pt-PT" dirty="0"/>
          </a:p>
        </p:txBody>
      </p:sp>
      <p:sp>
        <p:nvSpPr>
          <p:cNvPr id="49" name="Rectângulo 48"/>
          <p:cNvSpPr/>
          <p:nvPr/>
        </p:nvSpPr>
        <p:spPr>
          <a:xfrm>
            <a:off x="33982342" y="11372919"/>
            <a:ext cx="72448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/>
              <a:t>Quantification of functional </a:t>
            </a:r>
            <a:r>
              <a:rPr lang="en-GB" u="sng" dirty="0" smtClean="0"/>
              <a:t>costs</a:t>
            </a:r>
          </a:p>
          <a:p>
            <a:endParaRPr lang="pt-PT" dirty="0" smtClean="0"/>
          </a:p>
          <a:p>
            <a:endParaRPr lang="pt-PT" dirty="0"/>
          </a:p>
          <a:p>
            <a:pPr marL="2057400" indent="-457200">
              <a:buFont typeface="Arial" pitchFamily="34" charset="0"/>
              <a:buChar char="•"/>
              <a:tabLst>
                <a:tab pos="2514600" algn="l"/>
              </a:tabLst>
            </a:pPr>
            <a:r>
              <a:rPr lang="en-GB" dirty="0" smtClean="0"/>
              <a:t>delay </a:t>
            </a:r>
            <a:r>
              <a:rPr lang="en-GB" dirty="0"/>
              <a:t>of </a:t>
            </a:r>
            <a:r>
              <a:rPr lang="en-GB" dirty="0" smtClean="0"/>
              <a:t>users; </a:t>
            </a:r>
          </a:p>
          <a:p>
            <a:pPr marL="2057400" indent="-457200">
              <a:buFont typeface="Arial" pitchFamily="34" charset="0"/>
              <a:buChar char="•"/>
              <a:tabLst>
                <a:tab pos="2514600" algn="l"/>
              </a:tabLst>
            </a:pPr>
            <a:r>
              <a:rPr lang="en-GB" dirty="0" smtClean="0"/>
              <a:t>diverted traffic;</a:t>
            </a:r>
          </a:p>
          <a:p>
            <a:pPr marL="2057400" indent="-457200">
              <a:buFont typeface="Arial" pitchFamily="34" charset="0"/>
              <a:buChar char="•"/>
              <a:tabLst>
                <a:tab pos="2514600" algn="l"/>
              </a:tabLst>
            </a:pPr>
            <a:r>
              <a:rPr lang="en-GB" dirty="0" smtClean="0"/>
              <a:t>accidents. </a:t>
            </a:r>
            <a:endParaRPr lang="pt-PT" dirty="0"/>
          </a:p>
        </p:txBody>
      </p:sp>
      <p:sp>
        <p:nvSpPr>
          <p:cNvPr id="50" name="Rectângulo 49"/>
          <p:cNvSpPr/>
          <p:nvPr/>
        </p:nvSpPr>
        <p:spPr>
          <a:xfrm>
            <a:off x="28752314" y="14779947"/>
            <a:ext cx="127914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u="sng" dirty="0" smtClean="0"/>
              <a:t>Determination of the net present value for each technique</a:t>
            </a:r>
            <a:endParaRPr lang="en-US" u="sng" dirty="0"/>
          </a:p>
        </p:txBody>
      </p:sp>
      <p:pic>
        <p:nvPicPr>
          <p:cNvPr id="51" name="Imagem 50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8" r="37634"/>
          <a:stretch/>
        </p:blipFill>
        <p:spPr bwMode="auto">
          <a:xfrm>
            <a:off x="33058338" y="15788059"/>
            <a:ext cx="3405919" cy="16595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Rectângulo 30"/>
          <p:cNvSpPr/>
          <p:nvPr/>
        </p:nvSpPr>
        <p:spPr>
          <a:xfrm>
            <a:off x="988495" y="9091315"/>
            <a:ext cx="53660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the aging and fast deterioration of the stock of bridges. For instance in the US approximately 25% of the total </a:t>
            </a:r>
            <a:r>
              <a:rPr lang="en-GB" dirty="0" smtClean="0"/>
              <a:t>600.000 </a:t>
            </a:r>
            <a:r>
              <a:rPr lang="en-GB" dirty="0"/>
              <a:t>bridges as some </a:t>
            </a:r>
            <a:r>
              <a:rPr lang="en-GB" dirty="0" smtClean="0"/>
              <a:t>  kind   of  abnormality</a:t>
            </a:r>
            <a:endParaRPr lang="pt-PT" dirty="0"/>
          </a:p>
        </p:txBody>
      </p:sp>
      <p:sp>
        <p:nvSpPr>
          <p:cNvPr id="2240" name="Rectângulo 2239"/>
          <p:cNvSpPr/>
          <p:nvPr/>
        </p:nvSpPr>
        <p:spPr>
          <a:xfrm>
            <a:off x="977979" y="20938370"/>
            <a:ext cx="61686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1st stage –</a:t>
            </a:r>
            <a:r>
              <a:rPr lang="en-GB" dirty="0" smtClean="0"/>
              <a:t> </a:t>
            </a:r>
            <a:r>
              <a:rPr lang="en-GB" u="sng" dirty="0" smtClean="0"/>
              <a:t>Modelation of </a:t>
            </a:r>
            <a:r>
              <a:rPr lang="en-GB" u="sng" dirty="0"/>
              <a:t>the main mechanisms that lead to corrosion</a:t>
            </a:r>
            <a:r>
              <a:rPr lang="en-GB" dirty="0"/>
              <a:t> of steel in concrete due to </a:t>
            </a:r>
            <a:r>
              <a:rPr lang="en-GB" dirty="0" smtClean="0"/>
              <a:t>the action </a:t>
            </a:r>
            <a:r>
              <a:rPr lang="en-GB" dirty="0"/>
              <a:t>of chloride and </a:t>
            </a:r>
            <a:r>
              <a:rPr lang="en-GB" dirty="0" smtClean="0"/>
              <a:t>carbonation </a:t>
            </a:r>
            <a:r>
              <a:rPr lang="en-GB" dirty="0"/>
              <a:t>and the consequent deterioration of reinforced concrete structures</a:t>
            </a:r>
            <a:r>
              <a:rPr lang="en-GB" dirty="0" smtClean="0"/>
              <a:t>.</a:t>
            </a:r>
            <a:r>
              <a:rPr lang="en-GB" dirty="0"/>
              <a:t> The </a:t>
            </a:r>
            <a:r>
              <a:rPr lang="en-GB" dirty="0" smtClean="0"/>
              <a:t>simulation of the behaviour of </a:t>
            </a:r>
            <a:r>
              <a:rPr lang="en-GB" dirty="0"/>
              <a:t>the deterioration is materialized considering the action of </a:t>
            </a:r>
            <a:r>
              <a:rPr lang="en-GB" dirty="0" smtClean="0"/>
              <a:t>chlorides    in     the     </a:t>
            </a:r>
            <a:r>
              <a:rPr lang="en-GB" sz="2400" dirty="0" smtClean="0"/>
              <a:t> </a:t>
            </a:r>
            <a:r>
              <a:rPr lang="en-GB" dirty="0"/>
              <a:t>reinforced</a:t>
            </a:r>
            <a:endParaRPr lang="pt-PT" dirty="0"/>
          </a:p>
        </p:txBody>
      </p:sp>
      <p:sp>
        <p:nvSpPr>
          <p:cNvPr id="2242" name="Rectângulo 2241"/>
          <p:cNvSpPr/>
          <p:nvPr/>
        </p:nvSpPr>
        <p:spPr>
          <a:xfrm>
            <a:off x="988494" y="26338970"/>
            <a:ext cx="127827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/>
              <a:t>concrete</a:t>
            </a:r>
            <a:r>
              <a:rPr lang="en-GB" dirty="0"/>
              <a:t>. </a:t>
            </a:r>
            <a:r>
              <a:rPr lang="en-GB" dirty="0" smtClean="0"/>
              <a:t>The </a:t>
            </a:r>
            <a:r>
              <a:rPr lang="en-GB" dirty="0"/>
              <a:t>action  </a:t>
            </a:r>
            <a:r>
              <a:rPr lang="en-GB" dirty="0" smtClean="0"/>
              <a:t>of chlorides </a:t>
            </a:r>
            <a:r>
              <a:rPr lang="en-GB" dirty="0"/>
              <a:t>causes a localized corrosion due to the movement of electrons caused by the difference of potential in the concrete, creating a cathode where occurs the formation of the ferrous ions and an anode where occurs the dissolution of the water molecules giving the origin to the hydroxide ions.</a:t>
            </a:r>
            <a:endParaRPr lang="pt-PT" dirty="0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5785" y="5717775"/>
            <a:ext cx="13171678" cy="5173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43" name="Rectângulo 2242"/>
          <p:cNvSpPr/>
          <p:nvPr/>
        </p:nvSpPr>
        <p:spPr>
          <a:xfrm>
            <a:off x="14763223" y="16508139"/>
            <a:ext cx="131730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The choice of the </a:t>
            </a:r>
            <a:r>
              <a:rPr lang="en-GB" dirty="0" smtClean="0"/>
              <a:t>timings </a:t>
            </a:r>
            <a:r>
              <a:rPr lang="en-GB" dirty="0"/>
              <a:t>for the </a:t>
            </a:r>
            <a:r>
              <a:rPr lang="en-GB" dirty="0" smtClean="0"/>
              <a:t>applications </a:t>
            </a:r>
            <a:r>
              <a:rPr lang="en-GB" dirty="0"/>
              <a:t>of the maintenance measures results from the time of initiation and propagation of corrosion due to the action of chlorides and carbonation.</a:t>
            </a:r>
            <a:endParaRPr lang="pt-PT" dirty="0"/>
          </a:p>
        </p:txBody>
      </p:sp>
      <p:sp>
        <p:nvSpPr>
          <p:cNvPr id="2244" name="Rectângulo 2243"/>
          <p:cNvSpPr/>
          <p:nvPr/>
        </p:nvSpPr>
        <p:spPr>
          <a:xfrm>
            <a:off x="14830687" y="24933074"/>
            <a:ext cx="61415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GB" dirty="0"/>
              <a:t>scheduling </a:t>
            </a:r>
            <a:r>
              <a:rPr lang="en-GB" dirty="0" smtClean="0"/>
              <a:t>of the </a:t>
            </a:r>
            <a:r>
              <a:rPr lang="en-GB" dirty="0"/>
              <a:t>first </a:t>
            </a:r>
            <a:r>
              <a:rPr lang="en-GB" dirty="0" smtClean="0"/>
              <a:t>application;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dirty="0" smtClean="0"/>
              <a:t>effect </a:t>
            </a:r>
            <a:r>
              <a:rPr lang="en-GB" dirty="0"/>
              <a:t>on the </a:t>
            </a:r>
            <a:r>
              <a:rPr lang="en-GB" dirty="0" smtClean="0"/>
              <a:t>structure reliability;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dirty="0" smtClean="0"/>
              <a:t>possibility </a:t>
            </a:r>
            <a:r>
              <a:rPr lang="en-GB" dirty="0"/>
              <a:t>of </a:t>
            </a:r>
            <a:r>
              <a:rPr lang="en-GB" dirty="0" smtClean="0"/>
              <a:t>reapplication;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dirty="0" smtClean="0"/>
              <a:t>time </a:t>
            </a:r>
            <a:r>
              <a:rPr lang="en-GB" dirty="0"/>
              <a:t>between </a:t>
            </a:r>
            <a:r>
              <a:rPr lang="en-GB" dirty="0" smtClean="0"/>
              <a:t>reapplications;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dirty="0" smtClean="0"/>
              <a:t>life extent.</a:t>
            </a:r>
            <a:endParaRPr lang="pt-PT" dirty="0"/>
          </a:p>
        </p:txBody>
      </p:sp>
      <p:sp>
        <p:nvSpPr>
          <p:cNvPr id="2245" name="Rectângulo 2244"/>
          <p:cNvSpPr/>
          <p:nvPr/>
        </p:nvSpPr>
        <p:spPr>
          <a:xfrm>
            <a:off x="34784618" y="5690374"/>
            <a:ext cx="676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/>
              <a:t>Structures in </a:t>
            </a:r>
            <a:r>
              <a:rPr lang="en-GB" u="sng" dirty="0" smtClean="0"/>
              <a:t>use</a:t>
            </a:r>
          </a:p>
          <a:p>
            <a:endParaRPr lang="pt-PT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traditional intervention;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physical </a:t>
            </a:r>
            <a:r>
              <a:rPr lang="en-GB" dirty="0"/>
              <a:t>barriers;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cathodic protection;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concrete realkalinization;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electrochemical </a:t>
            </a:r>
            <a:r>
              <a:rPr lang="en-GB" dirty="0"/>
              <a:t>chloride </a:t>
            </a:r>
            <a:r>
              <a:rPr lang="en-GB" dirty="0" smtClean="0"/>
              <a:t>removal.</a:t>
            </a:r>
            <a:endParaRPr lang="pt-PT" dirty="0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0" t="6652" r="16857" b="22513"/>
          <a:stretch/>
        </p:blipFill>
        <p:spPr bwMode="auto">
          <a:xfrm>
            <a:off x="6716218" y="8643997"/>
            <a:ext cx="6479132" cy="3557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7" name="Imagem 1" descr="Untitled-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3819" y="637907"/>
            <a:ext cx="540067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8" name="Picture 74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49" t="18951" r="36347" b="15755"/>
          <a:stretch/>
        </p:blipFill>
        <p:spPr bwMode="auto">
          <a:xfrm>
            <a:off x="33645475" y="17825643"/>
            <a:ext cx="7942306" cy="854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767</Words>
  <Application>Microsoft Office PowerPoint</Application>
  <PresentationFormat>Personalizados</PresentationFormat>
  <Paragraphs>76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Apresentação do PowerPoint</vt:lpstr>
    </vt:vector>
  </TitlesOfParts>
  <Company>Universidade do Minho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José Carlos Almeida</cp:lastModifiedBy>
  <cp:revision>121</cp:revision>
  <cp:lastPrinted>2011-09-09T14:22:59Z</cp:lastPrinted>
  <dcterms:created xsi:type="dcterms:W3CDTF">2005-08-05T10:55:41Z</dcterms:created>
  <dcterms:modified xsi:type="dcterms:W3CDTF">2011-09-26T13:07:53Z</dcterms:modified>
</cp:coreProperties>
</file>