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1F9"/>
    <a:srgbClr val="FFD5AB"/>
    <a:srgbClr val="FFF2B9"/>
    <a:srgbClr val="FFD215"/>
    <a:srgbClr val="FAD57A"/>
    <a:srgbClr val="FFC775"/>
    <a:srgbClr val="FFCC00"/>
    <a:srgbClr val="800000"/>
    <a:srgbClr val="9363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1020" y="-144"/>
      </p:cViewPr>
      <p:guideLst>
        <p:guide orient="horz" pos="9537"/>
        <p:guide pos="13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9369" y="9405939"/>
            <a:ext cx="36389788" cy="649128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1917" y="17159289"/>
            <a:ext cx="29964696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2FAB-FDCB-4207-9EB5-7C4254C758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1158-5AED-4140-84FF-2351DE637D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1035546" y="1212851"/>
            <a:ext cx="9631282" cy="2583656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141697" y="1212851"/>
            <a:ext cx="28588800" cy="2583656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B07F-4A93-419D-87AC-EBF105AE0E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131A-9BE1-4D12-A34E-D84518A3A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0959" y="19457988"/>
            <a:ext cx="36386612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380959" y="12833350"/>
            <a:ext cx="36386612" cy="6624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32C5C-1102-485E-939F-3A5B5A39E9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41698" y="7065963"/>
            <a:ext cx="19110041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556788" y="7065963"/>
            <a:ext cx="19110041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3842-9728-4FBB-8923-CD5B390BDD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141697" y="6778626"/>
            <a:ext cx="18913030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41697" y="9602789"/>
            <a:ext cx="18913030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21747444" y="6778626"/>
            <a:ext cx="18919385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1747444" y="9602789"/>
            <a:ext cx="18919385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B641-0E0B-43AB-8709-769999003D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C6F3-B373-4C58-B364-03C397BEBA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AB5E-15E9-477B-B9CE-FDDAE8267C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1697" y="1204913"/>
            <a:ext cx="1408309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36380" y="1204913"/>
            <a:ext cx="23930447" cy="2584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141697" y="6335713"/>
            <a:ext cx="14083090" cy="2071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DDBB-10C4-491C-8878-6698F32594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2023" y="21196300"/>
            <a:ext cx="25684478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92023" y="2705100"/>
            <a:ext cx="25684478" cy="18168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2023" y="23698201"/>
            <a:ext cx="25684478" cy="355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6722-211F-4B95-B00C-794E801BFD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1538" y="1212850"/>
            <a:ext cx="385254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1538" y="7065963"/>
            <a:ext cx="385254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7574875"/>
            <a:ext cx="99869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>
              <a:defRPr sz="45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7225" y="27574875"/>
            <a:ext cx="13554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ctr">
              <a:defRPr sz="45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80025" y="27574875"/>
            <a:ext cx="99869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r">
              <a:defRPr sz="4500"/>
            </a:lvl1pPr>
          </a:lstStyle>
          <a:p>
            <a:pPr>
              <a:defRPr/>
            </a:pPr>
            <a:fld id="{FC7A8EC3-4143-4760-A800-8927191076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2pPr>
      <a:lvl3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3pPr>
      <a:lvl4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4pPr>
      <a:lvl5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9pPr>
    </p:titleStyle>
    <p:bodyStyle>
      <a:lvl1pPr marL="1106488" indent="-11064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3690938" indent="-7381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</a:defRPr>
      </a:lvl3pPr>
      <a:lvl4pPr marL="5167313" indent="-73818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6421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0993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5565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0137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4709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47" Type="http://schemas.openxmlformats.org/officeDocument/2006/relationships/image" Target="../media/image45.jpeg"/><Relationship Id="rId50" Type="http://schemas.openxmlformats.org/officeDocument/2006/relationships/image" Target="../media/image48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49" Type="http://schemas.openxmlformats.org/officeDocument/2006/relationships/image" Target="../media/image47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Relationship Id="rId48" Type="http://schemas.openxmlformats.org/officeDocument/2006/relationships/image" Target="../media/image46.jpeg"/><Relationship Id="rId8" Type="http://schemas.openxmlformats.org/officeDocument/2006/relationships/image" Target="../media/image6.jpeg"/><Relationship Id="rId51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ângulo 21"/>
          <p:cNvSpPr/>
          <p:nvPr/>
        </p:nvSpPr>
        <p:spPr bwMode="auto">
          <a:xfrm>
            <a:off x="377926" y="5490915"/>
            <a:ext cx="13393488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ângulo 19"/>
          <p:cNvSpPr/>
          <p:nvPr/>
        </p:nvSpPr>
        <p:spPr bwMode="auto">
          <a:xfrm>
            <a:off x="377926" y="13627819"/>
            <a:ext cx="13393488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ângulo 12"/>
          <p:cNvSpPr/>
          <p:nvPr/>
        </p:nvSpPr>
        <p:spPr bwMode="auto">
          <a:xfrm>
            <a:off x="408165" y="6378655"/>
            <a:ext cx="13322709" cy="7105148"/>
          </a:xfrm>
          <a:prstGeom prst="rect">
            <a:avLst/>
          </a:prstGeom>
          <a:solidFill>
            <a:srgbClr val="D9D9D9">
              <a:alpha val="50196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ângulo 13"/>
          <p:cNvSpPr/>
          <p:nvPr/>
        </p:nvSpPr>
        <p:spPr bwMode="auto">
          <a:xfrm>
            <a:off x="409457" y="14459546"/>
            <a:ext cx="13322709" cy="14401600"/>
          </a:xfrm>
          <a:prstGeom prst="rect">
            <a:avLst/>
          </a:prstGeom>
          <a:solidFill>
            <a:srgbClr val="D9D9D9">
              <a:alpha val="50196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Text Box 214"/>
          <p:cNvSpPr txBox="1">
            <a:spLocks noChangeArrowheads="1"/>
          </p:cNvSpPr>
          <p:nvPr/>
        </p:nvSpPr>
        <p:spPr bwMode="auto">
          <a:xfrm>
            <a:off x="521942" y="5635625"/>
            <a:ext cx="13105456" cy="2546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952750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Introduction</a:t>
            </a:r>
          </a:p>
          <a:p>
            <a:pPr defTabSz="2952750">
              <a:spcBef>
                <a:spcPct val="50000"/>
              </a:spcBef>
            </a:pPr>
            <a:endParaRPr lang="en-US" sz="1000" b="1" dirty="0">
              <a:solidFill>
                <a:schemeClr val="bg1"/>
              </a:solidFill>
            </a:endParaRPr>
          </a:p>
          <a:p>
            <a:pPr algn="just">
              <a:lnSpc>
                <a:spcPts val="5500"/>
              </a:lnSpc>
              <a:defRPr/>
            </a:pPr>
            <a:r>
              <a:rPr lang="pt-PT" dirty="0" err="1" smtClean="0">
                <a:solidFill>
                  <a:srgbClr val="002060"/>
                </a:solidFill>
              </a:rPr>
              <a:t>Large-scale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production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of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biopharmaceuticals</a:t>
            </a:r>
            <a:r>
              <a:rPr lang="pt-PT" dirty="0" smtClean="0">
                <a:solidFill>
                  <a:srgbClr val="002060"/>
                </a:solidFill>
              </a:rPr>
              <a:t>, </a:t>
            </a:r>
            <a:r>
              <a:rPr lang="pt-PT" dirty="0" err="1" smtClean="0">
                <a:solidFill>
                  <a:srgbClr val="002060"/>
                </a:solidFill>
              </a:rPr>
              <a:t>such</a:t>
            </a:r>
            <a:r>
              <a:rPr lang="pt-PT" dirty="0" smtClean="0">
                <a:solidFill>
                  <a:srgbClr val="002060"/>
                </a:solidFill>
              </a:rPr>
              <a:t> as </a:t>
            </a:r>
            <a:r>
              <a:rPr lang="pt-PT" dirty="0" err="1" smtClean="0">
                <a:solidFill>
                  <a:srgbClr val="002060"/>
                </a:solidFill>
              </a:rPr>
              <a:t>monoclonal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antibodies</a:t>
            </a:r>
            <a:r>
              <a:rPr lang="pt-PT" dirty="0" smtClean="0">
                <a:solidFill>
                  <a:srgbClr val="002060"/>
                </a:solidFill>
              </a:rPr>
              <a:t> (</a:t>
            </a:r>
            <a:r>
              <a:rPr lang="pt-PT" dirty="0" err="1" smtClean="0">
                <a:solidFill>
                  <a:srgbClr val="002060"/>
                </a:solidFill>
              </a:rPr>
              <a:t>mAb</a:t>
            </a:r>
            <a:r>
              <a:rPr lang="pt-PT" dirty="0" smtClean="0">
                <a:solidFill>
                  <a:srgbClr val="002060"/>
                </a:solidFill>
              </a:rPr>
              <a:t>), </a:t>
            </a:r>
            <a:r>
              <a:rPr lang="pt-PT" dirty="0" err="1" smtClean="0">
                <a:solidFill>
                  <a:srgbClr val="002060"/>
                </a:solidFill>
              </a:rPr>
              <a:t>commonly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requires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the</a:t>
            </a:r>
            <a:r>
              <a:rPr lang="pt-PT" dirty="0" smtClean="0">
                <a:solidFill>
                  <a:srgbClr val="002060"/>
                </a:solidFill>
              </a:rPr>
              <a:t> use </a:t>
            </a:r>
            <a:r>
              <a:rPr lang="pt-PT" dirty="0" err="1" smtClean="0">
                <a:solidFill>
                  <a:srgbClr val="002060"/>
                </a:solidFill>
              </a:rPr>
              <a:t>of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serum-free</a:t>
            </a:r>
            <a:r>
              <a:rPr lang="pt-PT" dirty="0" smtClean="0">
                <a:solidFill>
                  <a:srgbClr val="002060"/>
                </a:solidFill>
              </a:rPr>
              <a:t> (SF) </a:t>
            </a:r>
            <a:r>
              <a:rPr lang="pt-PT" dirty="0" err="1" smtClean="0">
                <a:solidFill>
                  <a:srgbClr val="002060"/>
                </a:solidFill>
              </a:rPr>
              <a:t>medium</a:t>
            </a:r>
            <a:r>
              <a:rPr lang="pt-PT" dirty="0" smtClean="0">
                <a:solidFill>
                  <a:srgbClr val="002060"/>
                </a:solidFill>
              </a:rPr>
              <a:t> for </a:t>
            </a:r>
            <a:r>
              <a:rPr lang="pt-PT" dirty="0" err="1" smtClean="0">
                <a:solidFill>
                  <a:srgbClr val="002060"/>
                </a:solidFill>
              </a:rPr>
              <a:t>both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safety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and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cost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reasons</a:t>
            </a:r>
            <a:r>
              <a:rPr lang="pt-PT" dirty="0" smtClean="0">
                <a:solidFill>
                  <a:srgbClr val="002060"/>
                </a:solidFill>
              </a:rPr>
              <a:t>. </a:t>
            </a:r>
            <a:r>
              <a:rPr lang="pt-PT" dirty="0" err="1" smtClean="0">
                <a:solidFill>
                  <a:srgbClr val="002060"/>
                </a:solidFill>
              </a:rPr>
              <a:t>But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since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serum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is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essential</a:t>
            </a:r>
            <a:r>
              <a:rPr lang="pt-PT" dirty="0" smtClean="0">
                <a:solidFill>
                  <a:srgbClr val="002060"/>
                </a:solidFill>
              </a:rPr>
              <a:t> for </a:t>
            </a:r>
            <a:r>
              <a:rPr lang="pt-PT" dirty="0" err="1" smtClean="0">
                <a:solidFill>
                  <a:srgbClr val="002060"/>
                </a:solidFill>
              </a:rPr>
              <a:t>most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mammalian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cells</a:t>
            </a:r>
            <a:r>
              <a:rPr lang="pt-PT" dirty="0" smtClean="0">
                <a:solidFill>
                  <a:srgbClr val="002060"/>
                </a:solidFill>
              </a:rPr>
              <a:t>’ </a:t>
            </a:r>
            <a:r>
              <a:rPr lang="pt-PT" dirty="0" err="1" smtClean="0">
                <a:solidFill>
                  <a:srgbClr val="002060"/>
                </a:solidFill>
              </a:rPr>
              <a:t>growth</a:t>
            </a:r>
            <a:r>
              <a:rPr lang="pt-PT" dirty="0" smtClean="0">
                <a:solidFill>
                  <a:srgbClr val="002060"/>
                </a:solidFill>
              </a:rPr>
              <a:t>, </a:t>
            </a:r>
            <a:r>
              <a:rPr lang="pt-PT" dirty="0" err="1" smtClean="0">
                <a:solidFill>
                  <a:srgbClr val="002060"/>
                </a:solidFill>
              </a:rPr>
              <a:t>its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removal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becomes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very</a:t>
            </a:r>
            <a:r>
              <a:rPr lang="pt-PT" dirty="0" smtClean="0">
                <a:solidFill>
                  <a:srgbClr val="002060"/>
                </a:solidFill>
              </a:rPr>
              <a:t> time-</a:t>
            </a:r>
            <a:r>
              <a:rPr lang="pt-PT" dirty="0" err="1" smtClean="0">
                <a:solidFill>
                  <a:srgbClr val="002060"/>
                </a:solidFill>
              </a:rPr>
              <a:t>consuming</a:t>
            </a:r>
            <a:r>
              <a:rPr lang="pt-PT" dirty="0" smtClean="0">
                <a:solidFill>
                  <a:srgbClr val="002060"/>
                </a:solidFill>
              </a:rPr>
              <a:t>. </a:t>
            </a:r>
            <a:r>
              <a:rPr lang="pt-PT" dirty="0" err="1" smtClean="0">
                <a:solidFill>
                  <a:srgbClr val="002060"/>
                </a:solidFill>
              </a:rPr>
              <a:t>Therefore</a:t>
            </a:r>
            <a:r>
              <a:rPr lang="pt-PT" dirty="0" smtClean="0">
                <a:solidFill>
                  <a:srgbClr val="002060"/>
                </a:solidFill>
              </a:rPr>
              <a:t>, </a:t>
            </a:r>
            <a:r>
              <a:rPr lang="pt-PT" dirty="0" err="1" smtClean="0">
                <a:solidFill>
                  <a:srgbClr val="002060"/>
                </a:solidFill>
              </a:rPr>
              <a:t>cells</a:t>
            </a:r>
            <a:r>
              <a:rPr lang="pt-PT" dirty="0" smtClean="0">
                <a:solidFill>
                  <a:srgbClr val="002060"/>
                </a:solidFill>
              </a:rPr>
              <a:t> are </a:t>
            </a:r>
            <a:r>
              <a:rPr lang="pt-PT" dirty="0" err="1" smtClean="0">
                <a:solidFill>
                  <a:srgbClr val="002060"/>
                </a:solidFill>
              </a:rPr>
              <a:t>usually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subjected</a:t>
            </a:r>
            <a:r>
              <a:rPr lang="pt-PT" dirty="0" smtClean="0">
                <a:solidFill>
                  <a:srgbClr val="002060"/>
                </a:solidFill>
              </a:rPr>
              <a:t> to a gradual </a:t>
            </a:r>
            <a:r>
              <a:rPr lang="pt-PT" dirty="0" err="1" smtClean="0">
                <a:solidFill>
                  <a:srgbClr val="002060"/>
                </a:solidFill>
              </a:rPr>
              <a:t>adaptation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consisting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of</a:t>
            </a:r>
            <a:r>
              <a:rPr lang="pt-PT" dirty="0" smtClean="0">
                <a:solidFill>
                  <a:srgbClr val="002060"/>
                </a:solidFill>
              </a:rPr>
              <a:t> a step-</a:t>
            </a:r>
            <a:r>
              <a:rPr lang="pt-PT" dirty="0" err="1" smtClean="0">
                <a:solidFill>
                  <a:srgbClr val="002060"/>
                </a:solidFill>
              </a:rPr>
              <a:t>wise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decrease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of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serum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concentration</a:t>
            </a:r>
            <a:r>
              <a:rPr lang="pt-PT" dirty="0" smtClean="0">
                <a:solidFill>
                  <a:srgbClr val="002060"/>
                </a:solidFill>
              </a:rPr>
              <a:t>. To </a:t>
            </a:r>
            <a:r>
              <a:rPr lang="pt-PT" dirty="0" err="1" smtClean="0">
                <a:solidFill>
                  <a:srgbClr val="002060"/>
                </a:solidFill>
              </a:rPr>
              <a:t>ease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this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process</a:t>
            </a:r>
            <a:r>
              <a:rPr lang="pt-PT" dirty="0" smtClean="0">
                <a:solidFill>
                  <a:srgbClr val="002060"/>
                </a:solidFill>
              </a:rPr>
              <a:t>, </a:t>
            </a:r>
            <a:r>
              <a:rPr lang="pt-PT" dirty="0" err="1" smtClean="0">
                <a:solidFill>
                  <a:srgbClr val="002060"/>
                </a:solidFill>
              </a:rPr>
              <a:t>other</a:t>
            </a:r>
            <a:r>
              <a:rPr lang="pt-PT" dirty="0" smtClean="0">
                <a:solidFill>
                  <a:srgbClr val="002060"/>
                </a:solidFill>
              </a:rPr>
              <a:t> media </a:t>
            </a:r>
            <a:r>
              <a:rPr lang="pt-PT" dirty="0" err="1" smtClean="0">
                <a:solidFill>
                  <a:srgbClr val="002060"/>
                </a:solidFill>
              </a:rPr>
              <a:t>supplements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such</a:t>
            </a:r>
            <a:r>
              <a:rPr lang="pt-PT" dirty="0" smtClean="0">
                <a:solidFill>
                  <a:srgbClr val="002060"/>
                </a:solidFill>
              </a:rPr>
              <a:t> as </a:t>
            </a:r>
            <a:r>
              <a:rPr lang="pt-PT" dirty="0" err="1" smtClean="0">
                <a:solidFill>
                  <a:srgbClr val="002060"/>
                </a:solidFill>
              </a:rPr>
              <a:t>insulin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and</a:t>
            </a:r>
            <a:r>
              <a:rPr lang="pt-PT" dirty="0" smtClean="0">
                <a:solidFill>
                  <a:srgbClr val="002060"/>
                </a:solidFill>
              </a:rPr>
              <a:t> trace </a:t>
            </a:r>
            <a:r>
              <a:rPr lang="pt-PT" dirty="0" err="1" smtClean="0">
                <a:solidFill>
                  <a:srgbClr val="002060"/>
                </a:solidFill>
              </a:rPr>
              <a:t>elements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can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be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used</a:t>
            </a:r>
            <a:r>
              <a:rPr lang="pt-PT" dirty="0" smtClean="0">
                <a:solidFill>
                  <a:srgbClr val="002060"/>
                </a:solidFill>
              </a:rPr>
              <a:t>. </a:t>
            </a:r>
            <a:r>
              <a:rPr lang="pt-PT" b="1" dirty="0" smtClean="0">
                <a:solidFill>
                  <a:srgbClr val="002060"/>
                </a:solidFill>
              </a:rPr>
              <a:t>In </a:t>
            </a:r>
            <a:r>
              <a:rPr lang="pt-PT" b="1" dirty="0" err="1" smtClean="0">
                <a:solidFill>
                  <a:srgbClr val="002060"/>
                </a:solidFill>
              </a:rPr>
              <a:t>this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study</a:t>
            </a:r>
            <a:r>
              <a:rPr lang="pt-PT" b="1" dirty="0" smtClean="0">
                <a:solidFill>
                  <a:srgbClr val="002060"/>
                </a:solidFill>
              </a:rPr>
              <a:t>, </a:t>
            </a:r>
            <a:r>
              <a:rPr lang="pt-PT" b="1" dirty="0" err="1" smtClean="0">
                <a:solidFill>
                  <a:srgbClr val="002060"/>
                </a:solidFill>
              </a:rPr>
              <a:t>strategies</a:t>
            </a:r>
            <a:r>
              <a:rPr lang="pt-PT" b="1" dirty="0" smtClean="0">
                <a:solidFill>
                  <a:srgbClr val="002060"/>
                </a:solidFill>
              </a:rPr>
              <a:t> for CHO-K1 </a:t>
            </a:r>
            <a:r>
              <a:rPr lang="pt-PT" b="1" dirty="0" err="1" smtClean="0">
                <a:solidFill>
                  <a:srgbClr val="002060"/>
                </a:solidFill>
              </a:rPr>
              <a:t>cell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adaptation</a:t>
            </a:r>
            <a:r>
              <a:rPr lang="pt-PT" b="1" dirty="0" smtClean="0">
                <a:solidFill>
                  <a:srgbClr val="002060"/>
                </a:solidFill>
              </a:rPr>
              <a:t> to SF media </a:t>
            </a:r>
            <a:r>
              <a:rPr lang="pt-PT" b="1" dirty="0" err="1" smtClean="0">
                <a:solidFill>
                  <a:srgbClr val="002060"/>
                </a:solidFill>
              </a:rPr>
              <a:t>using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different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supplement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combinations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were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assessed</a:t>
            </a:r>
            <a:r>
              <a:rPr lang="pt-PT" b="1" dirty="0" smtClean="0">
                <a:solidFill>
                  <a:srgbClr val="002060"/>
                </a:solidFill>
              </a:rPr>
              <a:t>, </a:t>
            </a:r>
            <a:r>
              <a:rPr lang="pt-PT" b="1" dirty="0" err="1" smtClean="0">
                <a:solidFill>
                  <a:srgbClr val="002060"/>
                </a:solidFill>
              </a:rPr>
              <a:t>and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the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most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critical</a:t>
            </a:r>
            <a:r>
              <a:rPr lang="pt-PT" b="1" dirty="0" smtClean="0">
                <a:solidFill>
                  <a:srgbClr val="002060"/>
                </a:solidFill>
              </a:rPr>
              <a:t> steps / </a:t>
            </a:r>
            <a:r>
              <a:rPr lang="pt-PT" b="1" dirty="0" err="1" smtClean="0">
                <a:solidFill>
                  <a:srgbClr val="002060"/>
                </a:solidFill>
              </a:rPr>
              <a:t>problems</a:t>
            </a:r>
            <a:r>
              <a:rPr lang="pt-PT" b="1" dirty="0" smtClean="0">
                <a:solidFill>
                  <a:srgbClr val="002060"/>
                </a:solidFill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</a:rPr>
              <a:t>identified</a:t>
            </a:r>
            <a:r>
              <a:rPr lang="pt-PT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pt-PT" sz="500" dirty="0" smtClean="0"/>
          </a:p>
          <a:p>
            <a:pPr defTabSz="2952750">
              <a:spcBef>
                <a:spcPct val="50000"/>
              </a:spcBef>
            </a:pPr>
            <a:r>
              <a:rPr lang="pt-PT" sz="3600" b="1" dirty="0" err="1" smtClean="0">
                <a:solidFill>
                  <a:schemeClr val="bg1"/>
                </a:solidFill>
              </a:rPr>
              <a:t>Methods</a:t>
            </a:r>
            <a:endParaRPr lang="pt-PT" sz="3600" b="1" dirty="0" smtClean="0">
              <a:solidFill>
                <a:schemeClr val="bg1"/>
              </a:solidFill>
            </a:endParaRPr>
          </a:p>
          <a:p>
            <a:pPr algn="just" defTabSz="2952750">
              <a:lnSpc>
                <a:spcPts val="5500"/>
              </a:lnSpc>
              <a:spcBef>
                <a:spcPct val="50000"/>
              </a:spcBef>
            </a:pPr>
            <a:r>
              <a:rPr lang="pt-PT" b="1" dirty="0" err="1" smtClean="0">
                <a:solidFill>
                  <a:srgbClr val="800000"/>
                </a:solidFill>
              </a:rPr>
              <a:t>Adaptation</a:t>
            </a:r>
            <a:r>
              <a:rPr lang="pt-PT" b="1" dirty="0" smtClean="0">
                <a:solidFill>
                  <a:srgbClr val="800000"/>
                </a:solidFill>
              </a:rPr>
              <a:t> </a:t>
            </a:r>
            <a:r>
              <a:rPr lang="pt-PT" b="1" dirty="0" err="1" smtClean="0">
                <a:solidFill>
                  <a:srgbClr val="800000"/>
                </a:solidFill>
              </a:rPr>
              <a:t>methodology</a:t>
            </a:r>
            <a:r>
              <a:rPr lang="pt-PT" b="1" dirty="0" smtClean="0">
                <a:solidFill>
                  <a:srgbClr val="800000"/>
                </a:solidFill>
              </a:rPr>
              <a:t>: </a:t>
            </a:r>
            <a:r>
              <a:rPr lang="pt-PT" dirty="0" err="1" smtClean="0">
                <a:solidFill>
                  <a:srgbClr val="002060"/>
                </a:solidFill>
              </a:rPr>
              <a:t>Cells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were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grown</a:t>
            </a:r>
            <a:r>
              <a:rPr lang="pt-PT" dirty="0" smtClean="0">
                <a:solidFill>
                  <a:srgbClr val="002060"/>
                </a:solidFill>
              </a:rPr>
              <a:t> in DMEM </a:t>
            </a:r>
            <a:r>
              <a:rPr lang="pt-PT" dirty="0" err="1" smtClean="0">
                <a:solidFill>
                  <a:srgbClr val="002060"/>
                </a:solidFill>
              </a:rPr>
              <a:t>supplemented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with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gradually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reduced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serum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percentages</a:t>
            </a:r>
            <a:r>
              <a:rPr lang="pt-PT" dirty="0" smtClean="0">
                <a:solidFill>
                  <a:srgbClr val="002060"/>
                </a:solidFill>
              </a:rPr>
              <a:t> (10 to 0.625%). </a:t>
            </a:r>
            <a:r>
              <a:rPr lang="pt-PT" dirty="0" err="1" smtClean="0">
                <a:solidFill>
                  <a:srgbClr val="002060"/>
                </a:solidFill>
              </a:rPr>
              <a:t>Different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supplement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combinations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were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tested</a:t>
            </a:r>
            <a:r>
              <a:rPr lang="pt-PT" dirty="0" smtClean="0">
                <a:solidFill>
                  <a:srgbClr val="002060"/>
                </a:solidFill>
              </a:rPr>
              <a:t> (</a:t>
            </a:r>
            <a:r>
              <a:rPr lang="pt-PT" dirty="0" err="1" smtClean="0">
                <a:solidFill>
                  <a:srgbClr val="002060"/>
                </a:solidFill>
              </a:rPr>
              <a:t>Table</a:t>
            </a:r>
            <a:r>
              <a:rPr lang="pt-PT" dirty="0" smtClean="0">
                <a:solidFill>
                  <a:srgbClr val="002060"/>
                </a:solidFill>
              </a:rPr>
              <a:t> 1). </a:t>
            </a:r>
            <a:r>
              <a:rPr lang="pt-PT" dirty="0" err="1" smtClean="0">
                <a:solidFill>
                  <a:srgbClr val="002060"/>
                </a:solidFill>
              </a:rPr>
              <a:t>At</a:t>
            </a:r>
            <a:r>
              <a:rPr lang="pt-PT" dirty="0" smtClean="0">
                <a:solidFill>
                  <a:srgbClr val="002060"/>
                </a:solidFill>
              </a:rPr>
              <a:t> 0.625 % </a:t>
            </a:r>
            <a:r>
              <a:rPr lang="pt-PT" dirty="0" err="1" smtClean="0">
                <a:solidFill>
                  <a:srgbClr val="002060"/>
                </a:solidFill>
              </a:rPr>
              <a:t>serum</a:t>
            </a:r>
            <a:r>
              <a:rPr lang="pt-PT" dirty="0" smtClean="0">
                <a:solidFill>
                  <a:srgbClr val="002060"/>
                </a:solidFill>
              </a:rPr>
              <a:t>, </a:t>
            </a:r>
            <a:r>
              <a:rPr lang="pt-PT" dirty="0" err="1" smtClean="0">
                <a:solidFill>
                  <a:srgbClr val="002060"/>
                </a:solidFill>
              </a:rPr>
              <a:t>cells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were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sequentially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adapted</a:t>
            </a:r>
            <a:r>
              <a:rPr lang="pt-PT" dirty="0" smtClean="0">
                <a:solidFill>
                  <a:srgbClr val="002060"/>
                </a:solidFill>
              </a:rPr>
              <a:t> to </a:t>
            </a:r>
            <a:r>
              <a:rPr lang="pt-PT" dirty="0" err="1" smtClean="0">
                <a:solidFill>
                  <a:srgbClr val="002060"/>
                </a:solidFill>
              </a:rPr>
              <a:t>the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chemically-defined</a:t>
            </a:r>
            <a:r>
              <a:rPr lang="pt-PT" dirty="0" smtClean="0">
                <a:solidFill>
                  <a:srgbClr val="002060"/>
                </a:solidFill>
              </a:rPr>
              <a:t> SF </a:t>
            </a:r>
            <a:r>
              <a:rPr lang="pt-PT" dirty="0" err="1" smtClean="0">
                <a:solidFill>
                  <a:srgbClr val="002060"/>
                </a:solidFill>
              </a:rPr>
              <a:t>medium</a:t>
            </a:r>
            <a:r>
              <a:rPr lang="pt-PT" dirty="0" smtClean="0">
                <a:solidFill>
                  <a:srgbClr val="002060"/>
                </a:solidFill>
              </a:rPr>
              <a:t> EXCELL CHO DHFR-, </a:t>
            </a:r>
            <a:r>
              <a:rPr lang="pt-PT" dirty="0" err="1" smtClean="0">
                <a:solidFill>
                  <a:srgbClr val="002060"/>
                </a:solidFill>
              </a:rPr>
              <a:t>and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the</a:t>
            </a:r>
            <a:r>
              <a:rPr lang="pt-PT" dirty="0" smtClean="0">
                <a:solidFill>
                  <a:srgbClr val="002060"/>
                </a:solidFill>
              </a:rPr>
              <a:t> SF </a:t>
            </a:r>
            <a:r>
              <a:rPr lang="pt-PT" dirty="0" err="1" smtClean="0">
                <a:solidFill>
                  <a:srgbClr val="002060"/>
                </a:solidFill>
              </a:rPr>
              <a:t>adaptation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was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continued</a:t>
            </a:r>
            <a:r>
              <a:rPr lang="pt-PT" dirty="0" smtClean="0">
                <a:solidFill>
                  <a:srgbClr val="002060"/>
                </a:solidFill>
              </a:rPr>
              <a:t>.</a:t>
            </a:r>
          </a:p>
          <a:p>
            <a:pPr algn="just" defTabSz="2952750">
              <a:lnSpc>
                <a:spcPct val="150000"/>
              </a:lnSpc>
              <a:spcBef>
                <a:spcPct val="50000"/>
              </a:spcBef>
            </a:pPr>
            <a:endParaRPr lang="pt-PT" dirty="0" smtClean="0"/>
          </a:p>
          <a:p>
            <a:pPr algn="just" defTabSz="2952750">
              <a:lnSpc>
                <a:spcPct val="150000"/>
              </a:lnSpc>
              <a:spcBef>
                <a:spcPct val="50000"/>
              </a:spcBef>
            </a:pPr>
            <a:endParaRPr lang="pt-PT" dirty="0" smtClean="0"/>
          </a:p>
          <a:p>
            <a:pPr algn="just" defTabSz="2952750">
              <a:lnSpc>
                <a:spcPct val="150000"/>
              </a:lnSpc>
              <a:spcBef>
                <a:spcPct val="50000"/>
              </a:spcBef>
            </a:pPr>
            <a:endParaRPr lang="pt-PT" dirty="0" smtClean="0"/>
          </a:p>
          <a:p>
            <a:pPr algn="just" defTabSz="2952750">
              <a:lnSpc>
                <a:spcPct val="150000"/>
              </a:lnSpc>
              <a:spcBef>
                <a:spcPct val="50000"/>
              </a:spcBef>
            </a:pPr>
            <a:endParaRPr lang="pt-PT" dirty="0" smtClean="0"/>
          </a:p>
          <a:p>
            <a:pPr algn="just" defTabSz="2952750">
              <a:lnSpc>
                <a:spcPct val="150000"/>
              </a:lnSpc>
              <a:spcBef>
                <a:spcPct val="50000"/>
              </a:spcBef>
            </a:pPr>
            <a:endParaRPr lang="pt-PT" dirty="0" smtClean="0"/>
          </a:p>
          <a:p>
            <a:pPr algn="just" defTabSz="2952750">
              <a:lnSpc>
                <a:spcPct val="150000"/>
              </a:lnSpc>
              <a:spcBef>
                <a:spcPct val="50000"/>
              </a:spcBef>
            </a:pPr>
            <a:endParaRPr lang="pt-PT" sz="1000" dirty="0" smtClean="0"/>
          </a:p>
          <a:p>
            <a:pPr algn="just" defTabSz="2952750">
              <a:lnSpc>
                <a:spcPts val="55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First experiment: </a:t>
            </a:r>
            <a:r>
              <a:rPr lang="en-US" dirty="0" smtClean="0">
                <a:solidFill>
                  <a:srgbClr val="002060"/>
                </a:solidFill>
              </a:rPr>
              <a:t>Cultures were initiated in 24-well plates and all combinations were tested. A CHO-K1 cell line </a:t>
            </a:r>
            <a:r>
              <a:rPr lang="en-US" dirty="0" err="1" smtClean="0">
                <a:solidFill>
                  <a:srgbClr val="002060"/>
                </a:solidFill>
              </a:rPr>
              <a:t>transfected</a:t>
            </a:r>
            <a:r>
              <a:rPr lang="en-US" dirty="0" smtClean="0">
                <a:solidFill>
                  <a:srgbClr val="002060"/>
                </a:solidFill>
              </a:rPr>
              <a:t> with OSCAR</a:t>
            </a:r>
            <a:r>
              <a:rPr lang="en-US" baseline="30000" dirty="0" smtClean="0">
                <a:solidFill>
                  <a:srgbClr val="002060"/>
                </a:solidFill>
              </a:rPr>
              <a:t>TM</a:t>
            </a:r>
            <a:r>
              <a:rPr lang="en-US" dirty="0" smtClean="0">
                <a:solidFill>
                  <a:srgbClr val="002060"/>
                </a:solidFill>
              </a:rPr>
              <a:t> technology for </a:t>
            </a:r>
            <a:r>
              <a:rPr lang="en-US" dirty="0" err="1" smtClean="0">
                <a:solidFill>
                  <a:srgbClr val="002060"/>
                </a:solidFill>
              </a:rPr>
              <a:t>mAb</a:t>
            </a:r>
            <a:r>
              <a:rPr lang="en-US" dirty="0" smtClean="0">
                <a:solidFill>
                  <a:srgbClr val="002060"/>
                </a:solidFill>
              </a:rPr>
              <a:t> production was used.</a:t>
            </a:r>
          </a:p>
          <a:p>
            <a:pPr algn="just" defTabSz="2952750">
              <a:lnSpc>
                <a:spcPts val="55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Second experiment: </a:t>
            </a:r>
            <a:r>
              <a:rPr lang="en-US" dirty="0" smtClean="0">
                <a:solidFill>
                  <a:srgbClr val="002060"/>
                </a:solidFill>
              </a:rPr>
              <a:t>Cultures were initiated in 25 cm</a:t>
            </a:r>
            <a:r>
              <a:rPr lang="en-US" baseline="30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T-flasks and combinations C2, C3 and C5 were tested. Three cell lines were used to assess the impact of </a:t>
            </a:r>
            <a:r>
              <a:rPr lang="en-US" dirty="0" err="1" smtClean="0">
                <a:solidFill>
                  <a:srgbClr val="002060"/>
                </a:solidFill>
              </a:rPr>
              <a:t>transfection</a:t>
            </a:r>
            <a:r>
              <a:rPr lang="en-US" dirty="0" smtClean="0">
                <a:solidFill>
                  <a:srgbClr val="002060"/>
                </a:solidFill>
              </a:rPr>
              <a:t> on the process of adaptation: (A) CHO-K1 non-</a:t>
            </a:r>
            <a:r>
              <a:rPr lang="en-US" dirty="0" err="1" smtClean="0">
                <a:solidFill>
                  <a:srgbClr val="002060"/>
                </a:solidFill>
              </a:rPr>
              <a:t>transfected</a:t>
            </a:r>
            <a:r>
              <a:rPr lang="en-US" dirty="0" smtClean="0">
                <a:solidFill>
                  <a:srgbClr val="002060"/>
                </a:solidFill>
              </a:rPr>
              <a:t>; (B) CHO-K1 </a:t>
            </a:r>
            <a:r>
              <a:rPr lang="en-US" dirty="0" err="1" smtClean="0">
                <a:solidFill>
                  <a:srgbClr val="002060"/>
                </a:solidFill>
              </a:rPr>
              <a:t>transfected</a:t>
            </a:r>
            <a:r>
              <a:rPr lang="en-US" dirty="0" smtClean="0">
                <a:solidFill>
                  <a:srgbClr val="002060"/>
                </a:solidFill>
              </a:rPr>
              <a:t> with a common method; and (C) CHO-K1 </a:t>
            </a:r>
            <a:r>
              <a:rPr lang="en-US" dirty="0" err="1" smtClean="0">
                <a:solidFill>
                  <a:srgbClr val="002060"/>
                </a:solidFill>
              </a:rPr>
              <a:t>transfected</a:t>
            </a:r>
            <a:r>
              <a:rPr lang="en-US" dirty="0" smtClean="0">
                <a:solidFill>
                  <a:srgbClr val="002060"/>
                </a:solidFill>
              </a:rPr>
              <a:t> with OSCAR</a:t>
            </a:r>
            <a:r>
              <a:rPr lang="en-US" baseline="30000" dirty="0" smtClean="0">
                <a:solidFill>
                  <a:srgbClr val="002060"/>
                </a:solidFill>
              </a:rPr>
              <a:t>TM</a:t>
            </a:r>
            <a:r>
              <a:rPr lang="en-US" dirty="0" smtClean="0">
                <a:solidFill>
                  <a:srgbClr val="002060"/>
                </a:solidFill>
              </a:rPr>
              <a:t> technology.</a:t>
            </a:r>
          </a:p>
          <a:p>
            <a:pPr algn="just" defTabSz="2952750">
              <a:lnSpc>
                <a:spcPts val="5500"/>
              </a:lnSpc>
              <a:spcBef>
                <a:spcPct val="50000"/>
              </a:spcBef>
            </a:pPr>
            <a:endParaRPr lang="en-US" dirty="0" smtClean="0"/>
          </a:p>
          <a:p>
            <a:pPr algn="just" defTabSz="2952750">
              <a:lnSpc>
                <a:spcPct val="150000"/>
              </a:lnSpc>
              <a:spcBef>
                <a:spcPct val="50000"/>
              </a:spcBef>
            </a:pPr>
            <a:endParaRPr lang="pt-PT" dirty="0" smtClean="0"/>
          </a:p>
        </p:txBody>
      </p:sp>
      <p:graphicFrame>
        <p:nvGraphicFramePr>
          <p:cNvPr id="2259" name="Group 2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0539390"/>
              </p:ext>
            </p:extLst>
          </p:nvPr>
        </p:nvGraphicFramePr>
        <p:xfrm>
          <a:off x="0" y="-1"/>
          <a:ext cx="42808525" cy="5346900"/>
        </p:xfrm>
        <a:graphic>
          <a:graphicData uri="http://schemas.openxmlformats.org/drawingml/2006/table">
            <a:tbl>
              <a:tblPr/>
              <a:tblGrid>
                <a:gridCol w="19243675"/>
                <a:gridCol w="23564850"/>
              </a:tblGrid>
              <a:tr h="2762353">
                <a:tc>
                  <a:txBody>
                    <a:bodyPr/>
                    <a:lstStyle/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3029" marR="1830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  <a:tr h="2584547">
                <a:tc>
                  <a:txBody>
                    <a:bodyPr/>
                    <a:lstStyle/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University of Minho</a:t>
                      </a:r>
                    </a:p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School of Engineering</a:t>
                      </a:r>
                    </a:p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Center</a:t>
                      </a: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Biological</a:t>
                      </a: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Engineering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04412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6" name="Object 27"/>
          <p:cNvGraphicFramePr>
            <a:graphicFrameLocks/>
          </p:cNvGraphicFramePr>
          <p:nvPr/>
        </p:nvGraphicFramePr>
        <p:xfrm>
          <a:off x="593725" y="593725"/>
          <a:ext cx="4013200" cy="1990725"/>
        </p:xfrm>
        <a:graphic>
          <a:graphicData uri="http://schemas.openxmlformats.org/presentationml/2006/ole">
            <p:oleObj spid="_x0000_s1029" name="Photo Editor Photo" r:id="rId3" imgW="4009524" imgH="1991003" progId="">
              <p:embed/>
            </p:oleObj>
          </a:graphicData>
        </a:graphic>
      </p:graphicFrame>
      <p:graphicFrame>
        <p:nvGraphicFramePr>
          <p:cNvPr id="2260" name="Group 2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59863"/>
              </p:ext>
            </p:extLst>
          </p:nvPr>
        </p:nvGraphicFramePr>
        <p:xfrm>
          <a:off x="-18699" y="29037531"/>
          <a:ext cx="42827224" cy="1242444"/>
        </p:xfrm>
        <a:graphic>
          <a:graphicData uri="http://schemas.openxmlformats.org/drawingml/2006/table">
            <a:tbl>
              <a:tblPr/>
              <a:tblGrid>
                <a:gridCol w="42827224"/>
              </a:tblGrid>
              <a:tr h="1242444"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Uma Escola a Reinventar o Futuro – Semana da Escola de Engenharia </a:t>
                      </a:r>
                      <a:r>
                        <a:rPr kumimoji="0" lang="pt-PT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- 20 a 26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Outubro de 2011</a:t>
                      </a: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</a:tbl>
          </a:graphicData>
        </a:graphic>
      </p:graphicFrame>
      <p:pic>
        <p:nvPicPr>
          <p:cNvPr id="1037" name="Picture 2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3625" y="2754313"/>
            <a:ext cx="42894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ângulo 14"/>
          <p:cNvSpPr/>
          <p:nvPr/>
        </p:nvSpPr>
        <p:spPr bwMode="auto">
          <a:xfrm>
            <a:off x="14131454" y="9379347"/>
            <a:ext cx="28404000" cy="11521280"/>
          </a:xfrm>
          <a:prstGeom prst="rect">
            <a:avLst/>
          </a:prstGeom>
          <a:solidFill>
            <a:schemeClr val="accent6">
              <a:lumMod val="60000"/>
              <a:lumOff val="40000"/>
              <a:alpha val="16863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ângulo 15"/>
          <p:cNvSpPr/>
          <p:nvPr/>
        </p:nvSpPr>
        <p:spPr bwMode="auto">
          <a:xfrm>
            <a:off x="14131454" y="20900627"/>
            <a:ext cx="14617624" cy="8064896"/>
          </a:xfrm>
          <a:prstGeom prst="rect">
            <a:avLst/>
          </a:prstGeom>
          <a:solidFill>
            <a:schemeClr val="accent6">
              <a:lumMod val="60000"/>
              <a:lumOff val="40000"/>
              <a:alpha val="16863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ângulo 16"/>
          <p:cNvSpPr/>
          <p:nvPr/>
        </p:nvSpPr>
        <p:spPr bwMode="auto">
          <a:xfrm>
            <a:off x="14131453" y="6355011"/>
            <a:ext cx="28404000" cy="2880320"/>
          </a:xfrm>
          <a:prstGeom prst="rect">
            <a:avLst/>
          </a:prstGeom>
          <a:solidFill>
            <a:schemeClr val="accent6">
              <a:lumMod val="60000"/>
              <a:lumOff val="40000"/>
              <a:alpha val="16863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ângulo 17"/>
          <p:cNvSpPr/>
          <p:nvPr/>
        </p:nvSpPr>
        <p:spPr bwMode="auto">
          <a:xfrm>
            <a:off x="29181125" y="22124763"/>
            <a:ext cx="13322709" cy="6768752"/>
          </a:xfrm>
          <a:prstGeom prst="rect">
            <a:avLst/>
          </a:prstGeom>
          <a:solidFill>
            <a:srgbClr val="D9D9D9">
              <a:alpha val="50196"/>
            </a:srgb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ângulo 18"/>
          <p:cNvSpPr/>
          <p:nvPr/>
        </p:nvSpPr>
        <p:spPr bwMode="auto">
          <a:xfrm>
            <a:off x="29141878" y="21260667"/>
            <a:ext cx="13393488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ângulo 20"/>
          <p:cNvSpPr/>
          <p:nvPr/>
        </p:nvSpPr>
        <p:spPr bwMode="auto">
          <a:xfrm>
            <a:off x="14131454" y="5490915"/>
            <a:ext cx="28403912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ângulo arredondado 96"/>
          <p:cNvSpPr>
            <a:spLocks noChangeArrowheads="1"/>
          </p:cNvSpPr>
          <p:nvPr/>
        </p:nvSpPr>
        <p:spPr bwMode="auto">
          <a:xfrm>
            <a:off x="30045222" y="6643043"/>
            <a:ext cx="12169352" cy="23762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 algn="ctr">
            <a:solidFill>
              <a:srgbClr val="FFC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4488" algn="l"/>
                <a:tab pos="8688388" algn="l"/>
                <a:tab pos="9412288" algn="l"/>
                <a:tab pos="10136188" algn="l"/>
                <a:tab pos="10860088" algn="l"/>
                <a:tab pos="11583988" algn="l"/>
                <a:tab pos="12307888" algn="l"/>
              </a:tabLst>
            </a:pPr>
            <a:endParaRPr lang="pt-PT"/>
          </a:p>
        </p:txBody>
      </p:sp>
      <p:sp>
        <p:nvSpPr>
          <p:cNvPr id="24" name="Text Box 214"/>
          <p:cNvSpPr txBox="1">
            <a:spLocks noChangeArrowheads="1"/>
          </p:cNvSpPr>
          <p:nvPr/>
        </p:nvSpPr>
        <p:spPr bwMode="auto">
          <a:xfrm>
            <a:off x="14275470" y="5589340"/>
            <a:ext cx="14473608" cy="45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GB" sz="3600" b="1" dirty="0" smtClean="0">
                <a:solidFill>
                  <a:schemeClr val="bg1"/>
                </a:solidFill>
              </a:rPr>
              <a:t>Results</a:t>
            </a:r>
          </a:p>
          <a:p>
            <a:pPr algn="just" defTabSz="2952750">
              <a:lnSpc>
                <a:spcPct val="150000"/>
              </a:lnSpc>
              <a:spcBef>
                <a:spcPct val="50000"/>
              </a:spcBef>
            </a:pPr>
            <a:endParaRPr lang="en-GB" sz="500" b="1" dirty="0" smtClean="0">
              <a:solidFill>
                <a:srgbClr val="800000"/>
              </a:solidFill>
            </a:endParaRPr>
          </a:p>
          <a:p>
            <a:pPr algn="just" defTabSz="2952750">
              <a:lnSpc>
                <a:spcPct val="150000"/>
              </a:lnSpc>
              <a:spcBef>
                <a:spcPct val="50000"/>
              </a:spcBef>
            </a:pPr>
            <a:r>
              <a:rPr lang="en-GB" b="1" dirty="0" smtClean="0">
                <a:solidFill>
                  <a:srgbClr val="800000"/>
                </a:solidFill>
              </a:rPr>
              <a:t>First experiment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PT" dirty="0" err="1" smtClean="0">
                <a:solidFill>
                  <a:srgbClr val="002060"/>
                </a:solidFill>
              </a:rPr>
              <a:t>Cells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died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at</a:t>
            </a:r>
            <a:r>
              <a:rPr lang="pt-PT" dirty="0" smtClean="0">
                <a:solidFill>
                  <a:srgbClr val="002060"/>
                </a:solidFill>
              </a:rPr>
              <a:t>: 2.5 % </a:t>
            </a:r>
            <a:r>
              <a:rPr lang="pt-PT" dirty="0" err="1" smtClean="0">
                <a:solidFill>
                  <a:srgbClr val="002060"/>
                </a:solidFill>
              </a:rPr>
              <a:t>serum</a:t>
            </a:r>
            <a:r>
              <a:rPr lang="pt-PT" dirty="0" smtClean="0">
                <a:solidFill>
                  <a:srgbClr val="002060"/>
                </a:solidFill>
              </a:rPr>
              <a:t> for C1 </a:t>
            </a:r>
            <a:r>
              <a:rPr lang="pt-PT" dirty="0" err="1" smtClean="0">
                <a:solidFill>
                  <a:srgbClr val="002060"/>
                </a:solidFill>
              </a:rPr>
              <a:t>and</a:t>
            </a:r>
            <a:r>
              <a:rPr lang="pt-PT" dirty="0" smtClean="0">
                <a:solidFill>
                  <a:srgbClr val="002060"/>
                </a:solidFill>
              </a:rPr>
              <a:t> C4 (</a:t>
            </a:r>
            <a:r>
              <a:rPr lang="pt-PT" dirty="0" err="1" smtClean="0">
                <a:solidFill>
                  <a:srgbClr val="002060"/>
                </a:solidFill>
              </a:rPr>
              <a:t>ammonium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iron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citrate</a:t>
            </a:r>
            <a:r>
              <a:rPr lang="pt-PT" dirty="0" smtClean="0">
                <a:solidFill>
                  <a:srgbClr val="002060"/>
                </a:solidFill>
              </a:rPr>
              <a:t>); 0.625% </a:t>
            </a:r>
            <a:r>
              <a:rPr lang="pt-PT" dirty="0" err="1" smtClean="0">
                <a:solidFill>
                  <a:srgbClr val="002060"/>
                </a:solidFill>
              </a:rPr>
              <a:t>serum</a:t>
            </a:r>
            <a:r>
              <a:rPr lang="pt-PT" dirty="0" smtClean="0">
                <a:solidFill>
                  <a:srgbClr val="002060"/>
                </a:solidFill>
              </a:rPr>
              <a:t> for C2, C3 </a:t>
            </a:r>
            <a:r>
              <a:rPr lang="pt-PT" dirty="0" err="1" smtClean="0">
                <a:solidFill>
                  <a:srgbClr val="002060"/>
                </a:solidFill>
              </a:rPr>
              <a:t>and</a:t>
            </a:r>
            <a:r>
              <a:rPr lang="pt-PT" dirty="0" smtClean="0">
                <a:solidFill>
                  <a:srgbClr val="002060"/>
                </a:solidFill>
              </a:rPr>
              <a:t> C5. Some </a:t>
            </a:r>
            <a:r>
              <a:rPr lang="pt-PT" dirty="0" err="1" smtClean="0">
                <a:solidFill>
                  <a:srgbClr val="002060"/>
                </a:solidFill>
              </a:rPr>
              <a:t>procedures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should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be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carefully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considered</a:t>
            </a:r>
            <a:r>
              <a:rPr lang="pt-PT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defRPr/>
            </a:pPr>
            <a:endParaRPr lang="pt-PT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endParaRPr lang="pt-PT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defTabSz="2952750">
              <a:spcBef>
                <a:spcPct val="50000"/>
              </a:spcBef>
            </a:pPr>
            <a:r>
              <a:rPr lang="en-GB" b="1" dirty="0" smtClean="0">
                <a:solidFill>
                  <a:srgbClr val="800000"/>
                </a:solidFill>
              </a:rPr>
              <a:t>Second experiment</a:t>
            </a:r>
            <a:endParaRPr lang="en-US" b="1" dirty="0"/>
          </a:p>
        </p:txBody>
      </p:sp>
      <p:sp>
        <p:nvSpPr>
          <p:cNvPr id="25" name="Text Box 214"/>
          <p:cNvSpPr txBox="1">
            <a:spLocks noChangeArrowheads="1"/>
          </p:cNvSpPr>
          <p:nvPr/>
        </p:nvSpPr>
        <p:spPr bwMode="auto">
          <a:xfrm>
            <a:off x="29325142" y="5491163"/>
            <a:ext cx="12673408" cy="234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 smtClean="0"/>
          </a:p>
          <a:p>
            <a:pPr algn="just" defTabSz="2952750">
              <a:spcBef>
                <a:spcPct val="50000"/>
              </a:spcBef>
            </a:pPr>
            <a:endParaRPr lang="en-GB" dirty="0"/>
          </a:p>
          <a:p>
            <a:pPr algn="just" defTabSz="2952750">
              <a:spcBef>
                <a:spcPts val="600"/>
              </a:spcBef>
            </a:pPr>
            <a:endParaRPr lang="en-GB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/>
          </a:p>
          <a:p>
            <a:pPr algn="just" defTabSz="2952750">
              <a:spcBef>
                <a:spcPts val="600"/>
              </a:spcBef>
            </a:pPr>
            <a:endParaRPr lang="en-US" sz="3600" dirty="0" smtClean="0"/>
          </a:p>
          <a:p>
            <a:pPr algn="just" defTabSz="2952750">
              <a:spcBef>
                <a:spcPts val="600"/>
              </a:spcBef>
            </a:pPr>
            <a:endParaRPr lang="en-US" sz="3600" dirty="0" smtClean="0"/>
          </a:p>
          <a:p>
            <a:pPr algn="just" defTabSz="2952750">
              <a:spcBef>
                <a:spcPts val="600"/>
              </a:spcBef>
            </a:pPr>
            <a:endParaRPr lang="en-US" sz="3600" dirty="0" smtClean="0"/>
          </a:p>
          <a:p>
            <a:pPr algn="just" defTabSz="2952750">
              <a:spcBef>
                <a:spcPts val="600"/>
              </a:spcBef>
            </a:pPr>
            <a:endParaRPr lang="en-US" sz="3600" dirty="0" smtClean="0"/>
          </a:p>
          <a:p>
            <a:pPr algn="just" defTabSz="2952750">
              <a:spcBef>
                <a:spcPts val="600"/>
              </a:spcBef>
            </a:pPr>
            <a:endParaRPr lang="en-US" sz="3600" dirty="0" smtClean="0"/>
          </a:p>
          <a:p>
            <a:pPr algn="just" defTabSz="2952750">
              <a:spcBef>
                <a:spcPts val="600"/>
              </a:spcBef>
            </a:pPr>
            <a:endParaRPr lang="en-US" sz="3600" dirty="0" smtClean="0"/>
          </a:p>
          <a:p>
            <a:pPr algn="just" defTabSz="2952750">
              <a:spcBef>
                <a:spcPts val="600"/>
              </a:spcBef>
            </a:pPr>
            <a:endParaRPr lang="en-US" sz="3600" dirty="0" smtClean="0"/>
          </a:p>
          <a:p>
            <a:pPr algn="just" defTabSz="2952750">
              <a:spcBef>
                <a:spcPts val="600"/>
              </a:spcBef>
            </a:pPr>
            <a:endParaRPr lang="en-US" sz="1000" dirty="0"/>
          </a:p>
          <a:p>
            <a:pPr algn="just" defTabSz="2952750">
              <a:spcBef>
                <a:spcPts val="6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Conclusions</a:t>
            </a:r>
          </a:p>
          <a:p>
            <a:pPr algn="just" defTabSz="2952750">
              <a:spcBef>
                <a:spcPts val="600"/>
              </a:spcBef>
            </a:pPr>
            <a:endParaRPr lang="en-US" dirty="0" smtClean="0"/>
          </a:p>
          <a:p>
            <a:pPr marL="542925" indent="-542925" algn="just">
              <a:lnSpc>
                <a:spcPts val="5500"/>
              </a:lnSpc>
              <a:buClr>
                <a:srgbClr val="800000"/>
              </a:buClr>
              <a:buSzPct val="80000"/>
              <a:buFont typeface="Wingdings" pitchFamily="2" charset="2"/>
              <a:buChar char="q"/>
              <a:defRPr/>
            </a:pP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use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media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supplements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impacts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cell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adaptation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to SF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conditions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. C3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proved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best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combination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study</a:t>
            </a:r>
            <a:endParaRPr lang="pt-PT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42925" indent="-542925" algn="just">
              <a:buClr>
                <a:srgbClr val="C95F07"/>
              </a:buClr>
              <a:buFont typeface="Wingdings" pitchFamily="2" charset="2"/>
              <a:buChar char="q"/>
              <a:defRPr/>
            </a:pPr>
            <a:endParaRPr lang="pt-PT" sz="1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42925" indent="-542925" algn="just">
              <a:lnSpc>
                <a:spcPts val="5500"/>
              </a:lnSpc>
              <a:buClr>
                <a:srgbClr val="800000"/>
              </a:buClr>
              <a:buSzPct val="80000"/>
              <a:buFont typeface="Wingdings" pitchFamily="2" charset="2"/>
              <a:buChar char="q"/>
              <a:defRPr/>
            </a:pP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set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conditions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evaluated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study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mAb-producing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cell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line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C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proved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one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better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ability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adapt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to SF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medium</a:t>
            </a:r>
            <a:endParaRPr lang="pt-PT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42925" indent="-542925" algn="just">
              <a:buClr>
                <a:srgbClr val="C95F07"/>
              </a:buClr>
              <a:buFont typeface="Wingdings" pitchFamily="2" charset="2"/>
              <a:buChar char="q"/>
              <a:defRPr/>
            </a:pPr>
            <a:endParaRPr lang="pt-PT" sz="1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42925" indent="-542925" algn="just">
              <a:lnSpc>
                <a:spcPts val="5500"/>
              </a:lnSpc>
              <a:buClr>
                <a:srgbClr val="800000"/>
              </a:buClr>
              <a:buSzPct val="80000"/>
              <a:buFont typeface="Wingdings" pitchFamily="2" charset="2"/>
              <a:buChar char="q"/>
              <a:defRPr/>
            </a:pP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process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adaptation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to SF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medium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very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demanding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cells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making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them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more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sensitive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procedures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are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commonly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used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cell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culture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centrifugation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75000"/>
                  </a:schemeClr>
                </a:solidFill>
              </a:rPr>
              <a:t>trypsinization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1458046" y="18740387"/>
          <a:ext cx="10873208" cy="4266762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5059005"/>
                <a:gridCol w="2008732"/>
                <a:gridCol w="778891"/>
                <a:gridCol w="721198"/>
                <a:gridCol w="750046"/>
                <a:gridCol w="778894"/>
                <a:gridCol w="776442"/>
              </a:tblGrid>
              <a:tr h="203127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 smtClean="0">
                          <a:solidFill>
                            <a:schemeClr val="bg1"/>
                          </a:solidFill>
                        </a:rPr>
                        <a:t>MEDIA SUPPLEMENT</a:t>
                      </a:r>
                      <a:endParaRPr lang="pt-PT" sz="1900" b="1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 smtClean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pt-PT" sz="1900" b="1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 smtClean="0">
                          <a:solidFill>
                            <a:schemeClr val="bg1"/>
                          </a:solidFill>
                        </a:rPr>
                        <a:t>COMBINATION</a:t>
                      </a:r>
                      <a:endParaRPr lang="pt-PT" sz="1900" b="1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0861">
                <a:tc vMerge="1">
                  <a:txBody>
                    <a:bodyPr/>
                    <a:lstStyle/>
                    <a:p>
                      <a:pPr algn="ctr" fontAlgn="b"/>
                      <a:endParaRPr lang="pt-PT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PT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pt-PT" sz="1900" b="1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pt-PT" sz="1900" b="1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pt-PT" sz="1900" b="1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pt-PT" sz="1900" b="1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pt-PT" sz="1900" b="1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00"/>
                    </a:solidFill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95250" indent="0" algn="l" fontAlgn="ctr">
                        <a:lnSpc>
                          <a:spcPts val="3000"/>
                        </a:lnSpc>
                      </a:pP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rhInsulin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Growth</a:t>
                      </a:r>
                      <a:r>
                        <a:rPr lang="pt-PT" sz="19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factor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95250" indent="0" algn="l" fontAlgn="ctr">
                        <a:lnSpc>
                          <a:spcPts val="3000"/>
                        </a:lnSpc>
                      </a:pP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Copper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sulfate (CuSO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Proliferation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95250" indent="0" algn="l" fontAlgn="ctr">
                        <a:lnSpc>
                          <a:spcPts val="3000"/>
                        </a:lnSpc>
                      </a:pP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Zinc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sulfate (ZnSO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Proliferation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95250" indent="0" algn="l" fontAlgn="ctr">
                        <a:lnSpc>
                          <a:spcPts val="3000"/>
                        </a:lnSpc>
                      </a:pP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Sodium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selenite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(Na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SeO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Antioxidant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254">
                <a:tc>
                  <a:txBody>
                    <a:bodyPr/>
                    <a:lstStyle/>
                    <a:p>
                      <a:pPr marL="95250" indent="0" algn="l" fontAlgn="ctr">
                        <a:lnSpc>
                          <a:spcPts val="3000"/>
                        </a:lnSpc>
                      </a:pP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Ammonium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iron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citrate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(FeC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.NH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OH)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Proliferation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254">
                <a:tc>
                  <a:txBody>
                    <a:bodyPr/>
                    <a:lstStyle/>
                    <a:p>
                      <a:pPr marL="95250" indent="0" algn="l" fontAlgn="ctr">
                        <a:lnSpc>
                          <a:spcPts val="3000"/>
                        </a:lnSpc>
                      </a:pP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Ferrous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ammonium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sulfate (NH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Fe(SO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 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Proliferation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254">
                <a:tc>
                  <a:txBody>
                    <a:bodyPr/>
                    <a:lstStyle/>
                    <a:p>
                      <a:pPr marL="95250" indent="0" algn="l" fontAlgn="ctr">
                        <a:lnSpc>
                          <a:spcPts val="3000"/>
                        </a:lnSpc>
                      </a:pP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Ammonium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metavanadate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(NH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VO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pt-PT" sz="1900" u="none" strike="noStrike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r>
                        <a:rPr lang="pt-PT" sz="19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Unknown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95250" indent="0" algn="l" fontAlgn="ctr">
                        <a:lnSpc>
                          <a:spcPts val="3000"/>
                        </a:lnSpc>
                      </a:pP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Nickel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chloride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(NiCl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  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r>
                        <a:rPr lang="pt-PT" sz="19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Unknown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95250" indent="0" algn="l" fontAlgn="ctr">
                        <a:lnSpc>
                          <a:spcPts val="3000"/>
                        </a:lnSpc>
                      </a:pP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Tin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PT" sz="19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chloride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(SnCl</a:t>
                      </a:r>
                      <a:r>
                        <a:rPr lang="pt-PT" sz="1900" u="none" strike="noStrike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 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r>
                        <a:rPr lang="pt-PT" sz="19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Unknown</a:t>
                      </a:r>
                      <a:endParaRPr lang="pt-PT" sz="1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pt-PT" sz="19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pt-PT" sz="1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CaixaDeTexto 135"/>
          <p:cNvSpPr txBox="1">
            <a:spLocks noChangeArrowheads="1"/>
          </p:cNvSpPr>
          <p:nvPr/>
        </p:nvSpPr>
        <p:spPr bwMode="auto">
          <a:xfrm>
            <a:off x="2322389" y="18308339"/>
            <a:ext cx="9648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TABLE 1. </a:t>
            </a:r>
            <a:r>
              <a:rPr lang="pt-PT" sz="2000" dirty="0" err="1">
                <a:solidFill>
                  <a:schemeClr val="accent6">
                    <a:lumMod val="50000"/>
                  </a:schemeClr>
                </a:solidFill>
              </a:rPr>
              <a:t>Composition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000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0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000" dirty="0" err="1">
                <a:solidFill>
                  <a:schemeClr val="accent6">
                    <a:lumMod val="50000"/>
                  </a:schemeClr>
                </a:solidFill>
              </a:rPr>
              <a:t>five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000" dirty="0" err="1">
                <a:solidFill>
                  <a:schemeClr val="accent6">
                    <a:lumMod val="50000"/>
                  </a:schemeClr>
                </a:solidFill>
              </a:rPr>
              <a:t>combinations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000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 media </a:t>
            </a:r>
            <a:r>
              <a:rPr lang="pt-PT" sz="2000" dirty="0" err="1">
                <a:solidFill>
                  <a:schemeClr val="accent6">
                    <a:lumMod val="50000"/>
                  </a:schemeClr>
                </a:solidFill>
              </a:rPr>
              <a:t>supplements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000" dirty="0" err="1">
                <a:solidFill>
                  <a:schemeClr val="accent6">
                    <a:lumMod val="50000"/>
                  </a:schemeClr>
                </a:solidFill>
              </a:rPr>
              <a:t>tested</a:t>
            </a:r>
            <a:endParaRPr lang="pt-PT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" name="Picture 197" descr="http://upload.wikimedia.org/wikipedia/commons/thumb/d/dc/Nuvola_apps_important_yellow.svg/600px-Nuvola_apps_important_yellow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20553" y="6643043"/>
            <a:ext cx="10366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exão recta unidireccional 139"/>
          <p:cNvCxnSpPr>
            <a:cxnSpLocks noChangeShapeType="1"/>
          </p:cNvCxnSpPr>
          <p:nvPr/>
        </p:nvCxnSpPr>
        <p:spPr bwMode="auto">
          <a:xfrm>
            <a:off x="28893094" y="7867179"/>
            <a:ext cx="792088" cy="0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</p:spPr>
      </p:cxnSp>
      <p:sp>
        <p:nvSpPr>
          <p:cNvPr id="30" name="Rectângulo 78"/>
          <p:cNvSpPr>
            <a:spLocks noChangeArrowheads="1"/>
          </p:cNvSpPr>
          <p:nvPr/>
        </p:nvSpPr>
        <p:spPr bwMode="auto">
          <a:xfrm>
            <a:off x="29757190" y="10819723"/>
            <a:ext cx="12169352" cy="1944000"/>
          </a:xfrm>
          <a:prstGeom prst="roundRect">
            <a:avLst>
              <a:gd name="adj" fmla="val 0"/>
            </a:avLst>
          </a:prstGeom>
          <a:solidFill>
            <a:srgbClr val="FFFFFF">
              <a:alpha val="69804"/>
            </a:srgbClr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4488" algn="l"/>
                <a:tab pos="8688388" algn="l"/>
                <a:tab pos="9412288" algn="l"/>
                <a:tab pos="10136188" algn="l"/>
                <a:tab pos="10860088" algn="l"/>
                <a:tab pos="11583988" algn="l"/>
                <a:tab pos="12307888" algn="l"/>
              </a:tabLst>
              <a:defRPr/>
            </a:pPr>
            <a:endParaRPr lang="pt-PT" dirty="0"/>
          </a:p>
        </p:txBody>
      </p:sp>
      <p:sp>
        <p:nvSpPr>
          <p:cNvPr id="31" name="CaixaDeTexto 137"/>
          <p:cNvSpPr txBox="1">
            <a:spLocks noChangeArrowheads="1"/>
          </p:cNvSpPr>
          <p:nvPr/>
        </p:nvSpPr>
        <p:spPr bwMode="auto">
          <a:xfrm>
            <a:off x="30045222" y="10972715"/>
            <a:ext cx="11737304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defRPr/>
            </a:pP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Among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three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cell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lines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assessed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t-PT" dirty="0" err="1" smtClean="0">
                <a:solidFill>
                  <a:srgbClr val="C00000"/>
                </a:solidFill>
              </a:rPr>
              <a:t>cell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err="1" smtClean="0">
                <a:solidFill>
                  <a:srgbClr val="C00000"/>
                </a:solidFill>
              </a:rPr>
              <a:t>line</a:t>
            </a:r>
            <a:r>
              <a:rPr lang="pt-PT" dirty="0" smtClean="0">
                <a:solidFill>
                  <a:srgbClr val="C00000"/>
                </a:solidFill>
              </a:rPr>
              <a:t> C </a:t>
            </a:r>
            <a:r>
              <a:rPr lang="pt-PT" dirty="0" err="1" smtClean="0">
                <a:solidFill>
                  <a:srgbClr val="C00000"/>
                </a:solidFill>
              </a:rPr>
              <a:t>demonstrated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err="1" smtClean="0">
                <a:solidFill>
                  <a:srgbClr val="C00000"/>
                </a:solidFill>
              </a:rPr>
              <a:t>better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err="1" smtClean="0">
                <a:solidFill>
                  <a:srgbClr val="C00000"/>
                </a:solidFill>
              </a:rPr>
              <a:t>ability</a:t>
            </a:r>
            <a:r>
              <a:rPr lang="pt-PT" dirty="0" smtClean="0">
                <a:solidFill>
                  <a:srgbClr val="C00000"/>
                </a:solidFill>
              </a:rPr>
              <a:t> to </a:t>
            </a:r>
            <a:r>
              <a:rPr lang="pt-PT" dirty="0" err="1" smtClean="0">
                <a:solidFill>
                  <a:srgbClr val="C00000"/>
                </a:solidFill>
              </a:rPr>
              <a:t>adapt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to SF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conditions</a:t>
            </a:r>
            <a:endParaRPr lang="pt-PT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ctângulo 78"/>
          <p:cNvSpPr>
            <a:spLocks noChangeArrowheads="1"/>
          </p:cNvSpPr>
          <p:nvPr/>
        </p:nvSpPr>
        <p:spPr bwMode="auto">
          <a:xfrm>
            <a:off x="29757190" y="13291854"/>
            <a:ext cx="12169352" cy="1944216"/>
          </a:xfrm>
          <a:prstGeom prst="roundRect">
            <a:avLst>
              <a:gd name="adj" fmla="val 0"/>
            </a:avLst>
          </a:prstGeom>
          <a:solidFill>
            <a:srgbClr val="FFFFFF">
              <a:alpha val="69804"/>
            </a:srgbClr>
          </a:solidFill>
          <a:ln w="57150" algn="ctr">
            <a:solidFill>
              <a:srgbClr val="00B05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4488" algn="l"/>
                <a:tab pos="8688388" algn="l"/>
                <a:tab pos="9412288" algn="l"/>
                <a:tab pos="10136188" algn="l"/>
                <a:tab pos="10860088" algn="l"/>
                <a:tab pos="11583988" algn="l"/>
                <a:tab pos="12307888" algn="l"/>
              </a:tabLst>
              <a:defRPr/>
            </a:pPr>
            <a:endParaRPr lang="pt-PT" dirty="0"/>
          </a:p>
        </p:txBody>
      </p:sp>
      <p:sp>
        <p:nvSpPr>
          <p:cNvPr id="33" name="CaixaDeTexto 131"/>
          <p:cNvSpPr txBox="1">
            <a:spLocks noChangeArrowheads="1"/>
          </p:cNvSpPr>
          <p:nvPr/>
        </p:nvSpPr>
        <p:spPr bwMode="auto">
          <a:xfrm>
            <a:off x="29973214" y="13420987"/>
            <a:ext cx="11809312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defRPr/>
            </a:pPr>
            <a:r>
              <a:rPr lang="pt-PT" dirty="0" err="1" smtClean="0">
                <a:solidFill>
                  <a:srgbClr val="00B050"/>
                </a:solidFill>
              </a:rPr>
              <a:t>Cell</a:t>
            </a:r>
            <a:r>
              <a:rPr lang="pt-PT" dirty="0" smtClean="0">
                <a:solidFill>
                  <a:srgbClr val="00B050"/>
                </a:solidFill>
              </a:rPr>
              <a:t> </a:t>
            </a:r>
            <a:r>
              <a:rPr lang="pt-PT" dirty="0" err="1" smtClean="0">
                <a:solidFill>
                  <a:srgbClr val="00B050"/>
                </a:solidFill>
              </a:rPr>
              <a:t>adaptation</a:t>
            </a:r>
            <a:r>
              <a:rPr lang="pt-PT" dirty="0" smtClean="0">
                <a:solidFill>
                  <a:srgbClr val="00B050"/>
                </a:solidFill>
              </a:rPr>
              <a:t> </a:t>
            </a:r>
            <a:r>
              <a:rPr lang="pt-PT" dirty="0" err="1" smtClean="0">
                <a:solidFill>
                  <a:srgbClr val="00B050"/>
                </a:solidFill>
              </a:rPr>
              <a:t>from</a:t>
            </a:r>
            <a:r>
              <a:rPr lang="pt-PT" dirty="0" smtClean="0">
                <a:solidFill>
                  <a:srgbClr val="00B050"/>
                </a:solidFill>
              </a:rPr>
              <a:t> </a:t>
            </a:r>
            <a:r>
              <a:rPr lang="pt-PT" dirty="0">
                <a:solidFill>
                  <a:srgbClr val="00B050"/>
                </a:solidFill>
              </a:rPr>
              <a:t>DMEM to EXCELL </a:t>
            </a:r>
            <a:r>
              <a:rPr lang="pt-PT" dirty="0" err="1">
                <a:solidFill>
                  <a:srgbClr val="00B050"/>
                </a:solidFill>
              </a:rPr>
              <a:t>is</a:t>
            </a:r>
            <a:r>
              <a:rPr lang="pt-PT" dirty="0">
                <a:solidFill>
                  <a:srgbClr val="00B050"/>
                </a:solidFill>
              </a:rPr>
              <a:t> </a:t>
            </a:r>
            <a:r>
              <a:rPr lang="pt-PT" dirty="0" err="1">
                <a:solidFill>
                  <a:srgbClr val="00B050"/>
                </a:solidFill>
              </a:rPr>
              <a:t>easily</a:t>
            </a:r>
            <a:r>
              <a:rPr lang="pt-PT" dirty="0">
                <a:solidFill>
                  <a:srgbClr val="00B050"/>
                </a:solidFill>
              </a:rPr>
              <a:t> </a:t>
            </a:r>
            <a:r>
              <a:rPr lang="pt-PT" dirty="0" err="1">
                <a:solidFill>
                  <a:srgbClr val="00B050"/>
                </a:solidFill>
              </a:rPr>
              <a:t>achieved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, as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long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as some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serum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supplementation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maintained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4" name="Rectângulo 78"/>
          <p:cNvSpPr>
            <a:spLocks noChangeArrowheads="1"/>
          </p:cNvSpPr>
          <p:nvPr/>
        </p:nvSpPr>
        <p:spPr bwMode="auto">
          <a:xfrm>
            <a:off x="29757190" y="18236331"/>
            <a:ext cx="12169352" cy="1944000"/>
          </a:xfrm>
          <a:prstGeom prst="roundRect">
            <a:avLst>
              <a:gd name="adj" fmla="val 0"/>
            </a:avLst>
          </a:prstGeom>
          <a:solidFill>
            <a:srgbClr val="FFFFFF">
              <a:alpha val="69804"/>
            </a:srgbClr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4488" algn="l"/>
                <a:tab pos="8688388" algn="l"/>
                <a:tab pos="9412288" algn="l"/>
                <a:tab pos="10136188" algn="l"/>
                <a:tab pos="10860088" algn="l"/>
                <a:tab pos="11583988" algn="l"/>
                <a:tab pos="12307888" algn="l"/>
              </a:tabLst>
              <a:defRPr/>
            </a:pPr>
            <a:endParaRPr lang="pt-PT" dirty="0"/>
          </a:p>
        </p:txBody>
      </p:sp>
      <p:sp>
        <p:nvSpPr>
          <p:cNvPr id="35" name="Rectângulo 78"/>
          <p:cNvSpPr>
            <a:spLocks noChangeArrowheads="1"/>
          </p:cNvSpPr>
          <p:nvPr/>
        </p:nvSpPr>
        <p:spPr bwMode="auto">
          <a:xfrm>
            <a:off x="29757190" y="15764201"/>
            <a:ext cx="12168000" cy="1944000"/>
          </a:xfrm>
          <a:prstGeom prst="roundRect">
            <a:avLst>
              <a:gd name="adj" fmla="val 0"/>
            </a:avLst>
          </a:prstGeom>
          <a:solidFill>
            <a:srgbClr val="FFFFFF">
              <a:alpha val="69804"/>
            </a:srgbClr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4488" algn="l"/>
                <a:tab pos="8688388" algn="l"/>
                <a:tab pos="9412288" algn="l"/>
                <a:tab pos="10136188" algn="l"/>
                <a:tab pos="10860088" algn="l"/>
                <a:tab pos="11583988" algn="l"/>
                <a:tab pos="12307888" algn="l"/>
              </a:tabLst>
              <a:defRPr/>
            </a:pPr>
            <a:endParaRPr lang="pt-PT" dirty="0"/>
          </a:p>
        </p:txBody>
      </p:sp>
      <p:sp>
        <p:nvSpPr>
          <p:cNvPr id="36" name="CaixaDeTexto 132"/>
          <p:cNvSpPr txBox="1">
            <a:spLocks noChangeArrowheads="1"/>
          </p:cNvSpPr>
          <p:nvPr/>
        </p:nvSpPr>
        <p:spPr bwMode="auto">
          <a:xfrm>
            <a:off x="29972544" y="18452355"/>
            <a:ext cx="11593958" cy="14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defRPr/>
            </a:pP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Cells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start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detach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at 0.31 %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serum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, and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become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rgbClr val="0070C0"/>
                </a:solidFill>
              </a:rPr>
              <a:t>fully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 err="1">
                <a:solidFill>
                  <a:srgbClr val="0070C0"/>
                </a:solidFill>
              </a:rPr>
              <a:t>detached</a:t>
            </a:r>
            <a:r>
              <a:rPr lang="pt-PT" dirty="0">
                <a:solidFill>
                  <a:srgbClr val="0070C0"/>
                </a:solidFill>
              </a:rPr>
              <a:t> at 0.15 %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growing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in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suspension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this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point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on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" name="CaixaDeTexto 136"/>
          <p:cNvSpPr txBox="1">
            <a:spLocks noChangeArrowheads="1"/>
          </p:cNvSpPr>
          <p:nvPr/>
        </p:nvSpPr>
        <p:spPr bwMode="auto">
          <a:xfrm>
            <a:off x="29973214" y="16004083"/>
            <a:ext cx="11665296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defRPr/>
            </a:pP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Combination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>
                <a:solidFill>
                  <a:srgbClr val="FF6600"/>
                </a:solidFill>
              </a:rPr>
              <a:t>C3 </a:t>
            </a:r>
            <a:r>
              <a:rPr lang="pt-PT" dirty="0" err="1">
                <a:solidFill>
                  <a:srgbClr val="FF6600"/>
                </a:solidFill>
              </a:rPr>
              <a:t>provides</a:t>
            </a:r>
            <a:r>
              <a:rPr lang="pt-PT" dirty="0">
                <a:solidFill>
                  <a:srgbClr val="FF6600"/>
                </a:solidFill>
              </a:rPr>
              <a:t> the </a:t>
            </a:r>
            <a:r>
              <a:rPr lang="pt-PT" dirty="0" err="1">
                <a:solidFill>
                  <a:srgbClr val="FF6600"/>
                </a:solidFill>
              </a:rPr>
              <a:t>better</a:t>
            </a:r>
            <a:r>
              <a:rPr lang="pt-PT" dirty="0">
                <a:solidFill>
                  <a:srgbClr val="FF6600"/>
                </a:solidFill>
              </a:rPr>
              <a:t> cell adaptation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for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all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6">
                    <a:lumMod val="50000"/>
                  </a:schemeClr>
                </a:solidFill>
              </a:rPr>
              <a:t>cell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types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assessed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6">
                    <a:lumMod val="50000"/>
                  </a:schemeClr>
                </a:solidFill>
              </a:rPr>
              <a:t>study</a:t>
            </a:r>
            <a:endParaRPr lang="pt-P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Rectângulo 37"/>
          <p:cNvSpPr/>
          <p:nvPr/>
        </p:nvSpPr>
        <p:spPr>
          <a:xfrm>
            <a:off x="30189238" y="6643043"/>
            <a:ext cx="1202533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5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pt-PT" dirty="0" smtClean="0">
                <a:solidFill>
                  <a:srgbClr val="002060"/>
                </a:solidFill>
              </a:rPr>
              <a:t>Use </a:t>
            </a:r>
            <a:r>
              <a:rPr lang="pt-PT" dirty="0" err="1" smtClean="0">
                <a:solidFill>
                  <a:srgbClr val="002060"/>
                </a:solidFill>
              </a:rPr>
              <a:t>higher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initial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cell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concentration</a:t>
            </a:r>
            <a:r>
              <a:rPr lang="pt-PT" dirty="0" smtClean="0">
                <a:solidFill>
                  <a:srgbClr val="002060"/>
                </a:solidFill>
              </a:rPr>
              <a:t> to </a:t>
            </a:r>
            <a:r>
              <a:rPr lang="pt-PT" dirty="0" err="1" smtClean="0">
                <a:solidFill>
                  <a:srgbClr val="002060"/>
                </a:solidFill>
              </a:rPr>
              <a:t>allow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higher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cell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survival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lnSpc>
                <a:spcPts val="55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pt-PT" dirty="0" err="1" smtClean="0">
                <a:solidFill>
                  <a:srgbClr val="002060"/>
                </a:solidFill>
              </a:rPr>
              <a:t>Avoid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harsh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procedures</a:t>
            </a:r>
            <a:r>
              <a:rPr lang="pt-PT" dirty="0" smtClean="0">
                <a:solidFill>
                  <a:srgbClr val="002060"/>
                </a:solidFill>
              </a:rPr>
              <a:t> to </a:t>
            </a:r>
            <a:r>
              <a:rPr lang="pt-PT" dirty="0" err="1" smtClean="0">
                <a:solidFill>
                  <a:srgbClr val="002060"/>
                </a:solidFill>
              </a:rPr>
              <a:t>the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cells</a:t>
            </a:r>
            <a:r>
              <a:rPr lang="pt-PT" dirty="0" smtClean="0">
                <a:solidFill>
                  <a:srgbClr val="002060"/>
                </a:solidFill>
              </a:rPr>
              <a:t> (</a:t>
            </a:r>
            <a:r>
              <a:rPr lang="pt-PT" dirty="0" err="1" smtClean="0">
                <a:solidFill>
                  <a:srgbClr val="002060"/>
                </a:solidFill>
              </a:rPr>
              <a:t>centrifugation</a:t>
            </a:r>
            <a:r>
              <a:rPr lang="pt-PT" dirty="0" smtClean="0">
                <a:solidFill>
                  <a:srgbClr val="002060"/>
                </a:solidFill>
              </a:rPr>
              <a:t>, </a:t>
            </a:r>
            <a:r>
              <a:rPr lang="pt-PT" dirty="0" err="1" smtClean="0">
                <a:solidFill>
                  <a:srgbClr val="002060"/>
                </a:solidFill>
              </a:rPr>
              <a:t>trypsin</a:t>
            </a:r>
            <a:r>
              <a:rPr lang="pt-PT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lnSpc>
                <a:spcPts val="5500"/>
              </a:lnSpc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pt-PT" dirty="0" err="1" smtClean="0">
                <a:solidFill>
                  <a:srgbClr val="002060"/>
                </a:solidFill>
              </a:rPr>
              <a:t>Allow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enough</a:t>
            </a:r>
            <a:r>
              <a:rPr lang="pt-PT" dirty="0" smtClean="0">
                <a:solidFill>
                  <a:srgbClr val="002060"/>
                </a:solidFill>
              </a:rPr>
              <a:t> time for </a:t>
            </a:r>
            <a:r>
              <a:rPr lang="pt-PT" dirty="0" err="1" smtClean="0">
                <a:solidFill>
                  <a:srgbClr val="002060"/>
                </a:solidFill>
              </a:rPr>
              <a:t>full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cell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adaptation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at</a:t>
            </a:r>
            <a:r>
              <a:rPr lang="pt-PT" dirty="0" smtClean="0">
                <a:solidFill>
                  <a:srgbClr val="002060"/>
                </a:solidFill>
              </a:rPr>
              <a:t> </a:t>
            </a:r>
            <a:r>
              <a:rPr lang="pt-PT" dirty="0" err="1" smtClean="0">
                <a:solidFill>
                  <a:srgbClr val="002060"/>
                </a:solidFill>
              </a:rPr>
              <a:t>each</a:t>
            </a:r>
            <a:r>
              <a:rPr lang="pt-PT" dirty="0" smtClean="0">
                <a:solidFill>
                  <a:srgbClr val="002060"/>
                </a:solidFill>
              </a:rPr>
              <a:t> step. 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14707518" y="10099425"/>
            <a:ext cx="13321482" cy="18722082"/>
            <a:chOff x="14563502" y="9883400"/>
            <a:chExt cx="13321482" cy="18722082"/>
          </a:xfrm>
        </p:grpSpPr>
        <p:sp>
          <p:nvSpPr>
            <p:cNvPr id="40" name="Rectângulo 124"/>
            <p:cNvSpPr>
              <a:spLocks noChangeArrowheads="1"/>
            </p:cNvSpPr>
            <p:nvPr/>
          </p:nvSpPr>
          <p:spPr bwMode="auto">
            <a:xfrm rot="16200000">
              <a:off x="13468563" y="18251152"/>
              <a:ext cx="18722080" cy="1986580"/>
            </a:xfrm>
            <a:prstGeom prst="rect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lIns="90000" tIns="45000" rIns="90000" bIns="45000"/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4488" algn="l"/>
                  <a:tab pos="8688388" algn="l"/>
                  <a:tab pos="9412288" algn="l"/>
                  <a:tab pos="10136188" algn="l"/>
                  <a:tab pos="10860088" algn="l"/>
                  <a:tab pos="11583988" algn="l"/>
                  <a:tab pos="12307888" algn="l"/>
                </a:tabLst>
              </a:pPr>
              <a:endParaRPr lang="pt-PT"/>
            </a:p>
          </p:txBody>
        </p:sp>
        <p:sp>
          <p:nvSpPr>
            <p:cNvPr id="41" name="Rectângulo 125"/>
            <p:cNvSpPr>
              <a:spLocks noChangeArrowheads="1"/>
            </p:cNvSpPr>
            <p:nvPr/>
          </p:nvSpPr>
          <p:spPr bwMode="auto">
            <a:xfrm rot="16200000">
              <a:off x="15508798" y="18245618"/>
              <a:ext cx="18722079" cy="1997644"/>
            </a:xfrm>
            <a:prstGeom prst="rect">
              <a:avLst/>
            </a:prstGeom>
            <a:noFill/>
            <a:ln w="57150" algn="ctr">
              <a:solidFill>
                <a:srgbClr val="0070C0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lIns="90000" tIns="45000" rIns="90000" bIns="45000"/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4488" algn="l"/>
                  <a:tab pos="8688388" algn="l"/>
                  <a:tab pos="9412288" algn="l"/>
                  <a:tab pos="10136188" algn="l"/>
                  <a:tab pos="10860088" algn="l"/>
                  <a:tab pos="11583988" algn="l"/>
                  <a:tab pos="12307888" algn="l"/>
                </a:tabLst>
              </a:pPr>
              <a:endParaRPr lang="pt-PT"/>
            </a:p>
          </p:txBody>
        </p:sp>
        <p:grpSp>
          <p:nvGrpSpPr>
            <p:cNvPr id="42" name="Grupo 108"/>
            <p:cNvGrpSpPr/>
            <p:nvPr/>
          </p:nvGrpSpPr>
          <p:grpSpPr>
            <a:xfrm>
              <a:off x="14563502" y="9955411"/>
              <a:ext cx="13321482" cy="18577767"/>
              <a:chOff x="14995550" y="9955411"/>
              <a:chExt cx="13321482" cy="18577767"/>
            </a:xfrm>
          </p:grpSpPr>
          <p:sp>
            <p:nvSpPr>
              <p:cNvPr id="43" name="Rectângulo 78"/>
              <p:cNvSpPr>
                <a:spLocks noChangeArrowheads="1"/>
              </p:cNvSpPr>
              <p:nvPr/>
            </p:nvSpPr>
            <p:spPr bwMode="auto">
              <a:xfrm rot="16200000">
                <a:off x="12331682" y="25293046"/>
                <a:ext cx="5904000" cy="57626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vert" lIns="90000" tIns="45000" rIns="90000" bIns="45000" anchor="ctr" anchorCtr="0"/>
              <a:lstStyle/>
              <a:p>
                <a:pPr algn="ctr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4488" algn="l"/>
                    <a:tab pos="8688388" algn="l"/>
                    <a:tab pos="9412288" algn="l"/>
                    <a:tab pos="10136188" algn="l"/>
                    <a:tab pos="10860088" algn="l"/>
                    <a:tab pos="11583988" algn="l"/>
                    <a:tab pos="12307888" algn="l"/>
                  </a:tabLst>
                  <a:defRPr/>
                </a:pPr>
                <a:r>
                  <a:rPr lang="pt-PT" b="1">
                    <a:solidFill>
                      <a:schemeClr val="accent6">
                        <a:lumMod val="50000"/>
                      </a:schemeClr>
                    </a:solidFill>
                  </a:rPr>
                  <a:t>C</a:t>
                </a:r>
              </a:p>
            </p:txBody>
          </p:sp>
          <p:grpSp>
            <p:nvGrpSpPr>
              <p:cNvPr id="44" name="Grupo 120"/>
              <p:cNvGrpSpPr/>
              <p:nvPr/>
            </p:nvGrpSpPr>
            <p:grpSpPr>
              <a:xfrm>
                <a:off x="15644840" y="26661267"/>
                <a:ext cx="10561637" cy="1871665"/>
                <a:chOff x="15644840" y="26805825"/>
                <a:chExt cx="10561637" cy="1871665"/>
              </a:xfrm>
            </p:grpSpPr>
            <p:sp>
              <p:nvSpPr>
                <p:cNvPr id="114" name="Rectângulo 86"/>
                <p:cNvSpPr>
                  <a:spLocks noChangeArrowheads="1"/>
                </p:cNvSpPr>
                <p:nvPr/>
              </p:nvSpPr>
              <p:spPr bwMode="auto">
                <a:xfrm rot="16200000">
                  <a:off x="14997139" y="27453526"/>
                  <a:ext cx="1871663" cy="57626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vert" lIns="90000" tIns="45000" rIns="90000" bIns="45000" anchor="ctr" anchorCtr="0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sz="29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C2</a:t>
                  </a:r>
                </a:p>
              </p:txBody>
            </p:sp>
            <p:pic>
              <p:nvPicPr>
                <p:cNvPr id="115" name="Picture 137" descr="R:\Trabalho\Doutoramento\Adaptação celular\Adaptacao celular_2ª tentativa\Clone 18\20_10_10_0.625%FBS_100%EXCELL_Clone_18_dia_32\C2 0.625% 100 (1)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grayscl/>
                </a:blip>
                <a:srcRect l="45961" t="758" r="19254" b="47006"/>
                <a:stretch>
                  <a:fillRect/>
                </a:stretch>
              </p:blipFill>
              <p:spPr bwMode="auto">
                <a:xfrm rot="16200000">
                  <a:off x="22342501" y="26805825"/>
                  <a:ext cx="1871663" cy="1871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6" name="Picture 140" descr="R:\Trabalho\Doutoramento\Adaptação celular\Adaptacao celular_2ª tentativa\Clone 18\06_10_10_1.25%FBS_Clone_18_dia_18\Clone 18\C2 1.25% (1)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grayscl/>
                </a:blip>
                <a:srcRect l="37662" t="29219" r="18529" b="4993"/>
                <a:stretch>
                  <a:fillRect/>
                </a:stretch>
              </p:blipFill>
              <p:spPr bwMode="auto">
                <a:xfrm rot="16200000">
                  <a:off x="18356289" y="26805826"/>
                  <a:ext cx="1871663" cy="1871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7" name="Picture 147" descr="R:\Trabalho\Doutoramento\Adaptação celular\Adaptacao celular_2ª tentativa\Clone 18\03_12_10_Clone_18_0.31%FBS_100%EXCELL_dia_76\C2 0.31% 100 (1)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grayscl/>
                </a:blip>
                <a:srcRect l="1718" t="30954" r="54823" b="3783"/>
                <a:stretch>
                  <a:fillRect/>
                </a:stretch>
              </p:blipFill>
              <p:spPr bwMode="auto">
                <a:xfrm rot="16200000">
                  <a:off x="24334814" y="26805826"/>
                  <a:ext cx="1871663" cy="1871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8" name="Picture 150" descr="R:\Trabalho\Doutoramento\Adaptação celular\Adaptacao celular_2ª tentativa\Clone 18\12_10_10_Clone_18_0.625%FBS_dia_24\Clone 18 dia 24\C2 0.625% (1)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grayscl/>
                </a:blip>
                <a:srcRect l="28049" t="610" r="24814" b="28604"/>
                <a:stretch>
                  <a:fillRect/>
                </a:stretch>
              </p:blipFill>
              <p:spPr bwMode="auto">
                <a:xfrm rot="16200000">
                  <a:off x="20348601" y="26805826"/>
                  <a:ext cx="1871663" cy="1871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9" name="Picture 183" descr="R:\Trabalho\Doutoramento\Adaptação celular\Adaptacao celular_2ª tentativa\Clone 18\22_09_10_Clone_18_2.5%FBS_dia_3\Clone 18\C2_2.5% (3)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grayscl/>
                </a:blip>
                <a:srcRect l="17992" t="3159" r="36235" b="15468"/>
                <a:stretch>
                  <a:fillRect/>
                </a:stretch>
              </p:blipFill>
              <p:spPr bwMode="auto">
                <a:xfrm rot="16200000">
                  <a:off x="16363977" y="26805827"/>
                  <a:ext cx="1871663" cy="1871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5" name="Grupo 118"/>
              <p:cNvGrpSpPr/>
              <p:nvPr/>
            </p:nvGrpSpPr>
            <p:grpSpPr>
              <a:xfrm>
                <a:off x="15644839" y="22629113"/>
                <a:ext cx="10561637" cy="1873252"/>
                <a:chOff x="15644839" y="22916850"/>
                <a:chExt cx="10561637" cy="1873252"/>
              </a:xfrm>
            </p:grpSpPr>
            <p:sp>
              <p:nvSpPr>
                <p:cNvPr id="108" name="Rectângulo 88"/>
                <p:cNvSpPr>
                  <a:spLocks noChangeArrowheads="1"/>
                </p:cNvSpPr>
                <p:nvPr/>
              </p:nvSpPr>
              <p:spPr bwMode="auto">
                <a:xfrm rot="16200000">
                  <a:off x="14996345" y="23565346"/>
                  <a:ext cx="1873250" cy="57626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vert" lIns="90000" tIns="45000" rIns="90000" bIns="45000" anchor="ctr" anchorCtr="0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sz="29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C5</a:t>
                  </a:r>
                </a:p>
              </p:txBody>
            </p:sp>
            <p:pic>
              <p:nvPicPr>
                <p:cNvPr id="109" name="Picture 139" descr="R:\Trabalho\Doutoramento\Adaptação celular\Adaptacao celular_2ª tentativa\Clone 18\20_10_10_0.625%FBS_100%EXCELL_Clone_18_dia_32\C5 0.625% 100 (2)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grayscl/>
                </a:blip>
                <a:srcRect l="12184" t="9148" r="47270" b="29965"/>
                <a:stretch>
                  <a:fillRect/>
                </a:stretch>
              </p:blipFill>
              <p:spPr bwMode="auto">
                <a:xfrm rot="16200000">
                  <a:off x="22341708" y="22917644"/>
                  <a:ext cx="1873250" cy="1871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" name="Picture 142" descr="R:\Trabalho\Doutoramento\Adaptação celular\Adaptacao celular_2ª tentativa\Clone 18\04_10_10_1.25%FBS_dia_15_Clone_18\Clone 18\C5 1.25% (2)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grayscl/>
                </a:blip>
                <a:srcRect l="27708" t="1059" r="27924" b="34108"/>
                <a:stretch>
                  <a:fillRect/>
                </a:stretch>
              </p:blipFill>
              <p:spPr bwMode="auto">
                <a:xfrm rot="16200000">
                  <a:off x="18355495" y="22917646"/>
                  <a:ext cx="1873250" cy="1871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1" name="Picture 146" descr="R:\Trabalho\Doutoramento\Adaptação celular\Adaptacao celular_2ª tentativa\Clone 18\03_12_10_Clone_18_0.31%FBS_100%EXCELL_dia_76\C5 0.31% 100 (2).JP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grayscl/>
                </a:blip>
                <a:srcRect l="13493" t="26498" r="38853" b="1932"/>
                <a:stretch>
                  <a:fillRect/>
                </a:stretch>
              </p:blipFill>
              <p:spPr bwMode="auto">
                <a:xfrm rot="16200000">
                  <a:off x="24334020" y="22917644"/>
                  <a:ext cx="1873250" cy="1871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" name="Picture 149" descr="R:\Trabalho\Doutoramento\Adaptação celular\Adaptacao celular_2ª tentativa\Clone 18\12_10_10_Clone_18_0.625%FBS_dia_24\Clone 18 dia 24\C5 0.625% (1)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grayscl/>
                </a:blip>
                <a:srcRect l="27129" t="33211" r="28523" b="195"/>
                <a:stretch>
                  <a:fillRect/>
                </a:stretch>
              </p:blipFill>
              <p:spPr bwMode="auto">
                <a:xfrm rot="16200000">
                  <a:off x="20347808" y="22917644"/>
                  <a:ext cx="1873250" cy="1871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185" descr="R:\Trabalho\Doutoramento\Adaptação celular\Adaptacao celular_2ª tentativa\Clone 18\22_09_10_Clone_18_2.5%FBS_dia_3\Clone 18\C5_2.5% (1)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grayscl/>
                </a:blip>
                <a:srcRect l="7544" t="12840" r="46973" b="6300"/>
                <a:stretch>
                  <a:fillRect/>
                </a:stretch>
              </p:blipFill>
              <p:spPr bwMode="auto">
                <a:xfrm rot="16200000">
                  <a:off x="16363183" y="22917644"/>
                  <a:ext cx="1873250" cy="1871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6" name="Grupo 119"/>
              <p:cNvGrpSpPr/>
              <p:nvPr/>
            </p:nvGrpSpPr>
            <p:grpSpPr>
              <a:xfrm>
                <a:off x="15644839" y="24573034"/>
                <a:ext cx="12672191" cy="2016125"/>
                <a:chOff x="15644839" y="24645238"/>
                <a:chExt cx="12672191" cy="2016125"/>
              </a:xfrm>
            </p:grpSpPr>
            <p:sp>
              <p:nvSpPr>
                <p:cNvPr id="100" name="Rectângulo 87"/>
                <p:cNvSpPr>
                  <a:spLocks noChangeArrowheads="1"/>
                </p:cNvSpPr>
                <p:nvPr/>
              </p:nvSpPr>
              <p:spPr bwMode="auto">
                <a:xfrm rot="16200000">
                  <a:off x="14997139" y="25365965"/>
                  <a:ext cx="1871662" cy="57626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vert" lIns="90000" tIns="45000" rIns="90000" bIns="45000" anchor="ctr" anchorCtr="0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sz="29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C3</a:t>
                  </a:r>
                </a:p>
              </p:txBody>
            </p:sp>
            <p:pic>
              <p:nvPicPr>
                <p:cNvPr id="101" name="Picture 138" descr="R:\Trabalho\Doutoramento\Adaptação celular\Adaptacao celular_2ª tentativa\Clone 18\20_10_10_0.625%FBS_100%EXCELL_Clone_18_dia_32\C3 0.625% 100 (1).JP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grayscl/>
                </a:blip>
                <a:srcRect l="13779" t="2237" r="46445" b="38031"/>
                <a:stretch>
                  <a:fillRect/>
                </a:stretch>
              </p:blipFill>
              <p:spPr bwMode="auto">
                <a:xfrm rot="16200000">
                  <a:off x="22341708" y="24717469"/>
                  <a:ext cx="1873250" cy="1871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" name="Picture 141" descr="R:\Trabalho\Doutoramento\Adaptação celular\Adaptacao celular_2ª tentativa\Clone 18\08_10_10_1.25%FBS_Clone_18_dia_20\Clone 18_dia_20\C3 1.25% (2).JP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lum bright="10000"/>
                  <a:grayscl/>
                </a:blip>
                <a:srcRect l="20882" t="16475" r="34106" b="15919"/>
                <a:stretch>
                  <a:fillRect/>
                </a:stretch>
              </p:blipFill>
              <p:spPr bwMode="auto">
                <a:xfrm rot="16200000">
                  <a:off x="18356289" y="24718265"/>
                  <a:ext cx="1871662" cy="1871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" name="Picture 145" descr="R:\Trabalho\Doutoramento\Adaptação celular\Adaptacao celular_2ª tentativa\Clone 18\03_12_10_Clone_18_0.31%FBS_100%EXCELL_dia_76\C3 0.31% 100 (1)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grayscl/>
                </a:blip>
                <a:srcRect l="12923" t="23489" r="40956" b="7249"/>
                <a:stretch>
                  <a:fillRect/>
                </a:stretch>
              </p:blipFill>
              <p:spPr bwMode="auto">
                <a:xfrm rot="16200000">
                  <a:off x="24334020" y="24717469"/>
                  <a:ext cx="1873250" cy="1871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4" name="Picture 151" descr="R:\Trabalho\Doutoramento\Adaptação celular\Adaptacao celular_2ª tentativa\Clone 18\10_10_10_Clone_18_0.625%FBS_dia_22\Clone 18 dia 22\C3 0.625% (1)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grayscl/>
                </a:blip>
                <a:srcRect r="54588" b="31760"/>
                <a:stretch>
                  <a:fillRect/>
                </a:stretch>
              </p:blipFill>
              <p:spPr bwMode="auto">
                <a:xfrm rot="16200000">
                  <a:off x="20349395" y="24717470"/>
                  <a:ext cx="1871662" cy="1873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" name="Picture 152" descr="R:\Trabalho\Doutoramento\Adaptação celular\Adaptacao celular_2ª tentativa\Clone 18\06_04_11_Clone_18_0.075_0.15%FBS_100%EXCELL_dia_200\C3 0.075% 100 (36).JP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grayscl/>
                </a:blip>
                <a:srcRect l="17831" t="7530" r="31795" b="16862"/>
                <a:stretch>
                  <a:fillRect/>
                </a:stretch>
              </p:blipFill>
              <p:spPr bwMode="auto">
                <a:xfrm rot="16200000">
                  <a:off x="26372565" y="24717469"/>
                  <a:ext cx="1873250" cy="1871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" name="Picture 184" descr="R:\Trabalho\Doutoramento\Adaptação celular\Adaptacao celular_2ª tentativa\Clone 18\22_09_10_Clone_18_2.5%FBS_dia_3\Clone 18\C3_2.5% (2).JPG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grayscl/>
                </a:blip>
                <a:srcRect l="2571" t="2032" r="54063" b="20863"/>
                <a:stretch>
                  <a:fillRect/>
                </a:stretch>
              </p:blipFill>
              <p:spPr bwMode="auto">
                <a:xfrm rot="16200000">
                  <a:off x="16363977" y="24718263"/>
                  <a:ext cx="1871662" cy="1871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7" name="Rectângulo 126"/>
                <p:cNvSpPr>
                  <a:spLocks noChangeArrowheads="1"/>
                </p:cNvSpPr>
                <p:nvPr/>
              </p:nvSpPr>
              <p:spPr bwMode="auto">
                <a:xfrm rot="16200000">
                  <a:off x="21332440" y="19676774"/>
                  <a:ext cx="2016125" cy="11953054"/>
                </a:xfrm>
                <a:prstGeom prst="rect">
                  <a:avLst/>
                </a:prstGeom>
                <a:noFill/>
                <a:ln w="57150" algn="ctr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txBody>
                <a:bodyPr lIns="90000" tIns="45000" rIns="90000" bIns="45000"/>
                <a:lstStyle/>
                <a:p>
                  <a: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</a:pPr>
                  <a:endParaRPr lang="pt-PT"/>
                </a:p>
              </p:txBody>
            </p:sp>
          </p:grpSp>
          <p:grpSp>
            <p:nvGrpSpPr>
              <p:cNvPr id="47" name="Grupo 107"/>
              <p:cNvGrpSpPr/>
              <p:nvPr/>
            </p:nvGrpSpPr>
            <p:grpSpPr>
              <a:xfrm>
                <a:off x="14995550" y="9955411"/>
                <a:ext cx="13321482" cy="12529391"/>
                <a:chOff x="14995550" y="9955411"/>
                <a:chExt cx="13321482" cy="12529391"/>
              </a:xfrm>
            </p:grpSpPr>
            <p:grpSp>
              <p:nvGrpSpPr>
                <p:cNvPr id="48" name="Grupo 116"/>
                <p:cNvGrpSpPr/>
                <p:nvPr/>
              </p:nvGrpSpPr>
              <p:grpSpPr>
                <a:xfrm>
                  <a:off x="15644936" y="18595800"/>
                  <a:ext cx="12672094" cy="1944686"/>
                  <a:chOff x="15644936" y="18739719"/>
                  <a:chExt cx="12672094" cy="1944686"/>
                </a:xfrm>
              </p:grpSpPr>
              <p:sp>
                <p:nvSpPr>
                  <p:cNvPr id="93" name="Rectângulo 8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4997235" y="19389007"/>
                    <a:ext cx="1871663" cy="5762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vert" lIns="90000" tIns="45000" rIns="90000" bIns="45000" anchor="ctr" anchorCtr="0"/>
                  <a:lstStyle/>
                  <a:p>
                    <a:pPr algn="ctr"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  <a:tab pos="6515100" algn="l"/>
                        <a:tab pos="7239000" algn="l"/>
                        <a:tab pos="7964488" algn="l"/>
                        <a:tab pos="8688388" algn="l"/>
                        <a:tab pos="9412288" algn="l"/>
                        <a:tab pos="10136188" algn="l"/>
                        <a:tab pos="10860088" algn="l"/>
                        <a:tab pos="11583988" algn="l"/>
                        <a:tab pos="12307888" algn="l"/>
                      </a:tabLst>
                      <a:defRPr/>
                    </a:pPr>
                    <a:r>
                      <a:rPr lang="pt-PT" sz="290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C3</a:t>
                    </a:r>
                  </a:p>
                </p:txBody>
              </p:sp>
              <p:pic>
                <p:nvPicPr>
                  <p:cNvPr id="94" name="Picture 157" descr="R:\Trabalho\Doutoramento\Adaptação celular\Adaptacao celular_2ª tentativa\CHO-K1 e CHO-K1 Biotecnol\25_09_2010_1.25%FBS_dia_20\CHO-K1 Biotecnol\C3 1.25% (3).JP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grayscl/>
                  </a:blip>
                  <a:srcRect l="28351" t="8960" r="22723" b="4060"/>
                  <a:stretch>
                    <a:fillRect/>
                  </a:stretch>
                </p:blipFill>
                <p:spPr bwMode="auto">
                  <a:xfrm rot="16200000">
                    <a:off x="18355592" y="18740514"/>
                    <a:ext cx="1873250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5" name="Picture 163" descr="R:\Trabalho\Doutoramento\Adaptação celular\Adaptacao celular_2ª tentativa\CHO-K1 e CHO-K1 Biotecnol\03_10_10_0.625%FBS_75DMEM25EXCELL_dia_28\CHO-K1 Biotecnol dia 28\C3 0.625% 75-25 (1).JPG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grayscl/>
                  </a:blip>
                  <a:srcRect t="17711" r="48618" b="5127"/>
                  <a:stretch>
                    <a:fillRect/>
                  </a:stretch>
                </p:blipFill>
                <p:spPr bwMode="auto">
                  <a:xfrm rot="16200000">
                    <a:off x="20347904" y="18740513"/>
                    <a:ext cx="1873250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6" name="Picture 170" descr="R:\Trabalho\Doutoramento\Adaptação celular\Adaptacao celular_2ª tentativa\CHO-K1 e CHO-K1 Biotecnol\11_10_10_0.625%FBS_100%EXCELLou86.1%EXCELL_dia_36\CH-K1 Biotecnol_dia_36\C3 0.625% 86.1 (1).JP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grayscl/>
                  </a:blip>
                  <a:srcRect t="10104" r="48431" b="12457"/>
                  <a:stretch>
                    <a:fillRect/>
                  </a:stretch>
                </p:blipFill>
                <p:spPr bwMode="auto">
                  <a:xfrm rot="16200000">
                    <a:off x="22341804" y="18740513"/>
                    <a:ext cx="1873250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7" name="Picture 172" descr="R:\Trabalho\Doutoramento\Adaptação celular\Adaptacao celular_2ª tentativa\CHO-K1 e CHO-K1 Biotecnol\15_10_10_0.31%FBS_100%EXCELL_dia_40\CHO-K1 Biotecnol_dia 40\C3 0.31% 100 (2).JP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grayscl/>
                  </a:blip>
                  <a:srcRect t="7079" r="42686" b="6854"/>
                  <a:stretch>
                    <a:fillRect/>
                  </a:stretch>
                </p:blipFill>
                <p:spPr bwMode="auto">
                  <a:xfrm rot="16200000">
                    <a:off x="24334117" y="18740513"/>
                    <a:ext cx="1873250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8" name="Picture 181" descr="R:\Trabalho\Doutoramento\Adaptação celular\Adaptacao celular_2ª tentativa\CHO-K1 e CHO-K1 Biotecnol\13_09_10_2.5%FBS_dia_8\CHO-K1 Biotecnol\C3_2.5%_2.JPG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grayscl/>
                  </a:blip>
                  <a:srcRect l="10393" t="4994" r="41438" b="9375"/>
                  <a:stretch>
                    <a:fillRect/>
                  </a:stretch>
                </p:blipFill>
                <p:spPr bwMode="auto">
                  <a:xfrm rot="16200000">
                    <a:off x="16363279" y="18740513"/>
                    <a:ext cx="1873250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9" name="Rectângulo 12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1368493" y="13735868"/>
                    <a:ext cx="1944117" cy="11952957"/>
                  </a:xfrm>
                  <a:prstGeom prst="rect">
                    <a:avLst/>
                  </a:prstGeom>
                  <a:noFill/>
                  <a:ln w="57150" algn="ctr">
                    <a:solidFill>
                      <a:srgbClr val="FF6600"/>
                    </a:solidFill>
                    <a:round/>
                    <a:headEnd/>
                    <a:tailEnd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  <p:txBody>
                  <a:bodyPr lIns="90000" tIns="45000" rIns="90000" bIns="45000"/>
                  <a:lstStyle/>
                  <a:p>
                    <a: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  <a:tab pos="6515100" algn="l"/>
                        <a:tab pos="7239000" algn="l"/>
                        <a:tab pos="7964488" algn="l"/>
                        <a:tab pos="8688388" algn="l"/>
                        <a:tab pos="9412288" algn="l"/>
                        <a:tab pos="10136188" algn="l"/>
                        <a:tab pos="10860088" algn="l"/>
                        <a:tab pos="11583988" algn="l"/>
                        <a:tab pos="12307888" algn="l"/>
                      </a:tabLst>
                    </a:pPr>
                    <a:endParaRPr lang="pt-PT" dirty="0"/>
                  </a:p>
                </p:txBody>
              </p:sp>
            </p:grpSp>
            <p:sp>
              <p:nvSpPr>
                <p:cNvPr id="49" name="Rectângulo 77"/>
                <p:cNvSpPr>
                  <a:spLocks noChangeArrowheads="1"/>
                </p:cNvSpPr>
                <p:nvPr/>
              </p:nvSpPr>
              <p:spPr bwMode="auto">
                <a:xfrm rot="16200000">
                  <a:off x="12367647" y="19280802"/>
                  <a:ext cx="5832000" cy="5760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vert" lIns="90000" tIns="45000" rIns="90000" bIns="45000" anchor="ctr" anchorCtr="0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b="1">
                      <a:solidFill>
                        <a:schemeClr val="accent6">
                          <a:lumMod val="50000"/>
                        </a:schemeClr>
                      </a:solidFill>
                    </a:rPr>
                    <a:t>B</a:t>
                  </a:r>
                </a:p>
              </p:txBody>
            </p:sp>
            <p:grpSp>
              <p:nvGrpSpPr>
                <p:cNvPr id="50" name="Grupo 117"/>
                <p:cNvGrpSpPr/>
                <p:nvPr/>
              </p:nvGrpSpPr>
              <p:grpSpPr>
                <a:xfrm>
                  <a:off x="15644935" y="20612595"/>
                  <a:ext cx="10583863" cy="1871663"/>
                  <a:chOff x="15644935" y="20828869"/>
                  <a:chExt cx="10583863" cy="1871663"/>
                </a:xfrm>
              </p:grpSpPr>
              <p:sp>
                <p:nvSpPr>
                  <p:cNvPr id="87" name="Rectângulo 8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4997235" y="21476570"/>
                    <a:ext cx="1871662" cy="5762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vert" lIns="90000" tIns="45000" rIns="90000" bIns="45000" anchor="ctr" anchorCtr="0"/>
                  <a:lstStyle/>
                  <a:p>
                    <a:pPr algn="ctr"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  <a:tab pos="6515100" algn="l"/>
                        <a:tab pos="7239000" algn="l"/>
                        <a:tab pos="7964488" algn="l"/>
                        <a:tab pos="8688388" algn="l"/>
                        <a:tab pos="9412288" algn="l"/>
                        <a:tab pos="10136188" algn="l"/>
                        <a:tab pos="10860088" algn="l"/>
                        <a:tab pos="11583988" algn="l"/>
                        <a:tab pos="12307888" algn="l"/>
                      </a:tabLst>
                      <a:defRPr/>
                    </a:pPr>
                    <a:r>
                      <a:rPr lang="pt-PT" sz="290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C2</a:t>
                    </a:r>
                  </a:p>
                </p:txBody>
              </p:sp>
              <p:pic>
                <p:nvPicPr>
                  <p:cNvPr id="88" name="Picture 156" descr="R:\Trabalho\Doutoramento\Adaptação celular\Adaptacao celular_2ª tentativa\CHO-K1 e CHO-K1 Biotecnol\25_09_2010_1.25%FBS_dia_20\CHO-K1 Biotecnol\C2 1.25% (1).JPG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grayscl/>
                  </a:blip>
                  <a:srcRect l="12074" r="35707" b="7167"/>
                  <a:stretch>
                    <a:fillRect/>
                  </a:stretch>
                </p:blipFill>
                <p:spPr bwMode="auto">
                  <a:xfrm rot="16200000">
                    <a:off x="18356386" y="20828870"/>
                    <a:ext cx="1871662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9" name="Picture 162" descr="R:\Trabalho\Doutoramento\Adaptação celular\Adaptacao celular_2ª tentativa\CHO-K1 e CHO-K1 Biotecnol\03_10_10_0.625%FBS_75DMEM25EXCELL_dia_28\CHO-K1 Biotecnol dia 28\C2 0.625% 75-25 (2).JPG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grayscl/>
                  </a:blip>
                  <a:srcRect l="24216" t="19290" r="26367" b="6487"/>
                  <a:stretch>
                    <a:fillRect/>
                  </a:stretch>
                </p:blipFill>
                <p:spPr bwMode="auto">
                  <a:xfrm rot="16200000">
                    <a:off x="20348698" y="20828869"/>
                    <a:ext cx="1871662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0" name="Picture 168" descr="R:\Trabalho\Doutoramento\Adaptação celular\Adaptacao celular_2ª tentativa\CHO-K1 e CHO-K1 Biotecnol\11_10_10_0.625%FBS_100%EXCELLou86.1%EXCELL_dia_36\CH-K1 Biotecnol_dia_36\C2 0.625% 86.1 (2).JPG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grayscl/>
                  </a:blip>
                  <a:srcRect l="23354" t="11240" r="26358" b="13242"/>
                  <a:stretch>
                    <a:fillRect/>
                  </a:stretch>
                </p:blipFill>
                <p:spPr bwMode="auto">
                  <a:xfrm rot="16200000">
                    <a:off x="22342598" y="20828869"/>
                    <a:ext cx="1871662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1" name="Picture 180" descr="R:\Trabalho\Doutoramento\Adaptação celular\Adaptacao celular_2ª tentativa\CHO-K1 e CHO-K1 Biotecnol\13_09_10_2.5%FBS_dia_8\CHO-K1 Biotecnol\C2_2.5%_2.JPG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grayscl/>
                  </a:blip>
                  <a:srcRect l="21211" t="20569" r="41615" b="13316"/>
                  <a:stretch>
                    <a:fillRect/>
                  </a:stretch>
                </p:blipFill>
                <p:spPr bwMode="auto">
                  <a:xfrm rot="16200000">
                    <a:off x="16364867" y="20828076"/>
                    <a:ext cx="1871662" cy="1873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2" name="Picture 210" descr="R:\Trabalho\Doutoramento\Adaptação celular\Adaptacao celular_2ª tentativa\CHO-K1 e CHO-K1 Biotecnol\25_10_10_0.31%FBS_100%EXCELL_35rpm_dia_50\CHO-K1 Biotecnol dia 50\C2 0.31% 100% (2) 35 rpm.JPG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lum bright="10000" contrast="10000"/>
                    <a:grayscl/>
                  </a:blip>
                  <a:srcRect l="23958" t="29163" r="28864"/>
                  <a:stretch>
                    <a:fillRect/>
                  </a:stretch>
                </p:blipFill>
                <p:spPr bwMode="auto">
                  <a:xfrm rot="16200000">
                    <a:off x="24357136" y="20828869"/>
                    <a:ext cx="1871662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1" name="Grupo 115"/>
                <p:cNvGrpSpPr/>
                <p:nvPr/>
              </p:nvGrpSpPr>
              <p:grpSpPr>
                <a:xfrm>
                  <a:off x="15644936" y="16652156"/>
                  <a:ext cx="10583862" cy="1871665"/>
                  <a:chOff x="15644936" y="16652156"/>
                  <a:chExt cx="10583862" cy="1871665"/>
                </a:xfrm>
              </p:grpSpPr>
              <p:sp>
                <p:nvSpPr>
                  <p:cNvPr id="81" name="Rectângulo 8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4997235" y="17299857"/>
                    <a:ext cx="1871663" cy="5762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vert" lIns="90000" tIns="45000" rIns="90000" bIns="45000" anchor="ctr" anchorCtr="0"/>
                  <a:lstStyle/>
                  <a:p>
                    <a:pPr algn="ctr"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  <a:tab pos="6515100" algn="l"/>
                        <a:tab pos="7239000" algn="l"/>
                        <a:tab pos="7964488" algn="l"/>
                        <a:tab pos="8688388" algn="l"/>
                        <a:tab pos="9412288" algn="l"/>
                        <a:tab pos="10136188" algn="l"/>
                        <a:tab pos="10860088" algn="l"/>
                        <a:tab pos="11583988" algn="l"/>
                        <a:tab pos="12307888" algn="l"/>
                      </a:tabLst>
                      <a:defRPr/>
                    </a:pPr>
                    <a:r>
                      <a:rPr lang="pt-PT" sz="290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C5</a:t>
                    </a:r>
                  </a:p>
                </p:txBody>
              </p:sp>
              <p:pic>
                <p:nvPicPr>
                  <p:cNvPr id="82" name="Picture 158" descr="R:\Trabalho\Doutoramento\Adaptação celular\Adaptacao celular_2ª tentativa\CHO-K1 e CHO-K1 Biotecnol\25_09_2010_1.25%FBS_dia_20\CHO-K1 Biotecnol\C5 1.25% (2).JPG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grayscl/>
                  </a:blip>
                  <a:srcRect l="39342" r="18028" b="24216"/>
                  <a:stretch>
                    <a:fillRect/>
                  </a:stretch>
                </p:blipFill>
                <p:spPr bwMode="auto">
                  <a:xfrm rot="16200000">
                    <a:off x="18356385" y="16652157"/>
                    <a:ext cx="1871663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3" name="Picture 164" descr="R:\Trabalho\Doutoramento\Adaptação celular\Adaptacao celular_2ª tentativa\CHO-K1 e CHO-K1 Biotecnol\03_10_10_0.625%FBS_75DMEM25EXCELL_dia_28\CHO-K1 Biotecnol dia 28\C5 0.625% 75-25 (2).JPG"/>
                  <p:cNvPicPr>
                    <a:picLocks noChangeAspect="1" noChangeArrowheads="1"/>
                  </p:cNvPicPr>
                  <p:nvPr/>
                </p:nvPicPr>
                <p:blipFill>
                  <a:blip r:embed="rId33" cstate="print">
                    <a:grayscl/>
                  </a:blip>
                  <a:srcRect l="9375" t="22993" r="40771" b="2142"/>
                  <a:stretch>
                    <a:fillRect/>
                  </a:stretch>
                </p:blipFill>
                <p:spPr bwMode="auto">
                  <a:xfrm rot="16200000">
                    <a:off x="20348697" y="16652157"/>
                    <a:ext cx="1871663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4" name="Picture 169" descr="R:\Trabalho\Doutoramento\Adaptação celular\Adaptacao celular_2ª tentativa\CHO-K1 e CHO-K1 Biotecnol\11_10_10_0.625%FBS_100%EXCELLou86.1%EXCELL_dia_36\CH-K1 Biotecnol_dia_36\C5 0.625% 86.1 (2).JPG"/>
                  <p:cNvPicPr>
                    <a:picLocks noChangeAspect="1" noChangeArrowheads="1"/>
                  </p:cNvPicPr>
                  <p:nvPr/>
                </p:nvPicPr>
                <p:blipFill>
                  <a:blip r:embed="rId34" cstate="print">
                    <a:grayscl/>
                  </a:blip>
                  <a:srcRect l="28648" t="21635" r="21207" b="3062"/>
                  <a:stretch>
                    <a:fillRect/>
                  </a:stretch>
                </p:blipFill>
                <p:spPr bwMode="auto">
                  <a:xfrm rot="16200000">
                    <a:off x="22342597" y="16652156"/>
                    <a:ext cx="1871663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5" name="Picture 182" descr="R:\Trabalho\Doutoramento\Adaptação celular\Adaptacao celular_2ª tentativa\CHO-K1 e CHO-K1 Biotecnol\13_09_10_2.5%FBS_dia_8\CHO-K1 Biotecnol\C5_2.5%_2.JPG"/>
                  <p:cNvPicPr>
                    <a:picLocks noChangeAspect="1" noChangeArrowheads="1"/>
                  </p:cNvPicPr>
                  <p:nvPr/>
                </p:nvPicPr>
                <p:blipFill>
                  <a:blip r:embed="rId35" cstate="print">
                    <a:grayscl/>
                  </a:blip>
                  <a:srcRect l="12064" t="9030" r="50902" b="25130"/>
                  <a:stretch>
                    <a:fillRect/>
                  </a:stretch>
                </p:blipFill>
                <p:spPr bwMode="auto">
                  <a:xfrm rot="16200000">
                    <a:off x="16364073" y="16652158"/>
                    <a:ext cx="1871663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" name="Picture 211" descr="R:\Trabalho\Doutoramento\Adaptação celular\Adaptacao celular_2ª tentativa\CHO-K1 e CHO-K1 Biotecnol\25_10_10_0.31%FBS_100%EXCELL_35rpm_dia_50\CHO-K1 Biotecnol dia 50\C5 0.31% 100% (1) 35 rpm.JPG"/>
                  <p:cNvPicPr>
                    <a:picLocks noChangeAspect="1" noChangeArrowheads="1"/>
                  </p:cNvPicPr>
                  <p:nvPr/>
                </p:nvPicPr>
                <p:blipFill>
                  <a:blip r:embed="rId36" cstate="print">
                    <a:lum bright="10000" contrast="10000"/>
                    <a:grayscl/>
                  </a:blip>
                  <a:srcRect r="39478" b="9103"/>
                  <a:stretch>
                    <a:fillRect/>
                  </a:stretch>
                </p:blipFill>
                <p:spPr bwMode="auto">
                  <a:xfrm rot="16200000">
                    <a:off x="24357135" y="16652157"/>
                    <a:ext cx="1871663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2" name="Rectângulo 76"/>
                <p:cNvSpPr>
                  <a:spLocks noChangeArrowheads="1"/>
                </p:cNvSpPr>
                <p:nvPr/>
              </p:nvSpPr>
              <p:spPr bwMode="auto">
                <a:xfrm rot="16200000">
                  <a:off x="12331550" y="13267484"/>
                  <a:ext cx="5904000" cy="5760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vert" lIns="90000" tIns="45000" rIns="90000" bIns="45000" anchor="ctr" anchorCtr="0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A</a:t>
                  </a:r>
                </a:p>
              </p:txBody>
            </p:sp>
            <p:sp>
              <p:nvSpPr>
                <p:cNvPr id="53" name="Rectângulo 79"/>
                <p:cNvSpPr>
                  <a:spLocks noChangeArrowheads="1"/>
                </p:cNvSpPr>
                <p:nvPr/>
              </p:nvSpPr>
              <p:spPr bwMode="auto">
                <a:xfrm>
                  <a:off x="16363702" y="9955411"/>
                  <a:ext cx="1872208" cy="57606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90000" tIns="45000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sz="2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2.5 %</a:t>
                  </a:r>
                </a:p>
              </p:txBody>
            </p:sp>
            <p:grpSp>
              <p:nvGrpSpPr>
                <p:cNvPr id="54" name="Grupo 113"/>
                <p:cNvGrpSpPr/>
                <p:nvPr/>
              </p:nvGrpSpPr>
              <p:grpSpPr>
                <a:xfrm>
                  <a:off x="15644838" y="12619707"/>
                  <a:ext cx="10561637" cy="1871663"/>
                  <a:chOff x="15644838" y="12692634"/>
                  <a:chExt cx="10561637" cy="1871663"/>
                </a:xfrm>
              </p:grpSpPr>
              <p:sp>
                <p:nvSpPr>
                  <p:cNvPr id="75" name="Rectângulo 8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4997137" y="13340335"/>
                    <a:ext cx="1871663" cy="5762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vert" lIns="90000" tIns="45000" rIns="90000" bIns="45000" anchor="ctr" anchorCtr="0"/>
                  <a:lstStyle/>
                  <a:p>
                    <a:pPr algn="ctr"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  <a:tab pos="6515100" algn="l"/>
                        <a:tab pos="7239000" algn="l"/>
                        <a:tab pos="7964488" algn="l"/>
                        <a:tab pos="8688388" algn="l"/>
                        <a:tab pos="9412288" algn="l"/>
                        <a:tab pos="10136188" algn="l"/>
                        <a:tab pos="10860088" algn="l"/>
                        <a:tab pos="11583988" algn="l"/>
                        <a:tab pos="12307888" algn="l"/>
                      </a:tabLst>
                      <a:defRPr/>
                    </a:pPr>
                    <a:r>
                      <a:rPr lang="pt-PT" sz="290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C3</a:t>
                    </a:r>
                  </a:p>
                </p:txBody>
              </p:sp>
              <p:pic>
                <p:nvPicPr>
                  <p:cNvPr id="76" name="Picture 154" descr="R:\Trabalho\Doutoramento\Adaptação celular\Adaptacao celular_2ª tentativa\CHO-K1 e CHO-K1 Biotecnol\25_09_2010_1.25%FBS_dia_20\CHO-K1\C3 1.25% (2).JPG"/>
                  <p:cNvPicPr>
                    <a:picLocks noChangeAspect="1" noChangeArrowheads="1"/>
                  </p:cNvPicPr>
                  <p:nvPr/>
                </p:nvPicPr>
                <p:blipFill>
                  <a:blip r:embed="rId37" cstate="print">
                    <a:grayscl/>
                  </a:blip>
                  <a:srcRect t="3458" r="52405" b="11916"/>
                  <a:stretch>
                    <a:fillRect/>
                  </a:stretch>
                </p:blipFill>
                <p:spPr bwMode="auto">
                  <a:xfrm rot="16200000">
                    <a:off x="18356287" y="12692635"/>
                    <a:ext cx="1871663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7" name="Picture 160" descr="R:\Trabalho\Doutoramento\Adaptação celular\Adaptacao celular_2ª tentativa\CHO-K1 e CHO-K1 Biotecnol\01_10_10_0.625%FBS_dia_26\CHO_K1_dia_26\C3 0.625% (2).JPG"/>
                  <p:cNvPicPr>
                    <a:picLocks noChangeAspect="1" noChangeArrowheads="1"/>
                  </p:cNvPicPr>
                  <p:nvPr/>
                </p:nvPicPr>
                <p:blipFill>
                  <a:blip r:embed="rId38" cstate="print">
                    <a:grayscl/>
                  </a:blip>
                  <a:srcRect l="13043" t="32645" r="41560" b="-816"/>
                  <a:stretch>
                    <a:fillRect/>
                  </a:stretch>
                </p:blipFill>
                <p:spPr bwMode="auto">
                  <a:xfrm rot="16200000">
                    <a:off x="20348600" y="12692634"/>
                    <a:ext cx="1871663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8" name="Picture 166" descr="R:\Trabalho\Doutoramento\Adaptação celular\Adaptacao celular_2ª tentativa\CHO-K1 e CHO-K1 Biotecnol\11_10_10_0.625%FBS_100%EXCELLou86.1%EXCELL_dia_36\CHO-K1_dia_36\C3 0.625% 100 (2).JPG"/>
                  <p:cNvPicPr>
                    <a:picLocks noChangeAspect="1" noChangeArrowheads="1"/>
                  </p:cNvPicPr>
                  <p:nvPr/>
                </p:nvPicPr>
                <p:blipFill>
                  <a:blip r:embed="rId39" cstate="print">
                    <a:grayscl/>
                  </a:blip>
                  <a:srcRect l="2333" t="21524" r="49409" b="6009"/>
                  <a:stretch>
                    <a:fillRect/>
                  </a:stretch>
                </p:blipFill>
                <p:spPr bwMode="auto">
                  <a:xfrm rot="16200000">
                    <a:off x="22342500" y="12692634"/>
                    <a:ext cx="1871663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9" name="Picture 175" descr="R:\Trabalho\Doutoramento\Adaptação celular\Adaptacao celular_2ª tentativa\CHO-K1 e CHO-K1 Biotecnol\19_10_10_0.31%FBS_100%EXCELL_dia_44\CHO-K1 dia 44\C3 0.31% 100 (2).JPG"/>
                  <p:cNvPicPr>
                    <a:picLocks noChangeAspect="1" noChangeArrowheads="1"/>
                  </p:cNvPicPr>
                  <p:nvPr/>
                </p:nvPicPr>
                <p:blipFill>
                  <a:blip r:embed="rId40" cstate="print">
                    <a:grayscl/>
                  </a:blip>
                  <a:srcRect t="26" r="54553" b="31029"/>
                  <a:stretch>
                    <a:fillRect/>
                  </a:stretch>
                </p:blipFill>
                <p:spPr bwMode="auto">
                  <a:xfrm rot="16200000">
                    <a:off x="24334812" y="12692635"/>
                    <a:ext cx="1871663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0" name="Picture 178" descr="R:\Trabalho\Doutoramento\Adaptação celular\Adaptacao celular_2ª tentativa\CHO-K1 e CHO-K1 Biotecnol\13_09_10_2.5%FBS_dia_8\CHO-K1\C3_2.5%_1.JPG"/>
                  <p:cNvPicPr>
                    <a:picLocks noChangeAspect="1" noChangeArrowheads="1"/>
                  </p:cNvPicPr>
                  <p:nvPr/>
                </p:nvPicPr>
                <p:blipFill>
                  <a:blip r:embed="rId41" cstate="print">
                    <a:grayscl/>
                  </a:blip>
                  <a:srcRect l="21812" t="21655" r="42351" b="14638"/>
                  <a:stretch>
                    <a:fillRect/>
                  </a:stretch>
                </p:blipFill>
                <p:spPr bwMode="auto">
                  <a:xfrm rot="16200000">
                    <a:off x="16363975" y="12692634"/>
                    <a:ext cx="1871663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5" name="Grupo 114"/>
                <p:cNvGrpSpPr/>
                <p:nvPr/>
              </p:nvGrpSpPr>
              <p:grpSpPr>
                <a:xfrm>
                  <a:off x="15644838" y="14635931"/>
                  <a:ext cx="10583862" cy="1873251"/>
                  <a:chOff x="15644838" y="14780197"/>
                  <a:chExt cx="10583862" cy="1873251"/>
                </a:xfrm>
              </p:grpSpPr>
              <p:sp>
                <p:nvSpPr>
                  <p:cNvPr id="69" name="Rectângulo 7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4996344" y="15428691"/>
                    <a:ext cx="1873250" cy="5762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vert" lIns="90000" tIns="45000" rIns="90000" bIns="45000" anchor="ctr" anchorCtr="0"/>
                  <a:lstStyle/>
                  <a:p>
                    <a:pPr algn="ctr"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  <a:tab pos="6515100" algn="l"/>
                        <a:tab pos="7239000" algn="l"/>
                        <a:tab pos="7964488" algn="l"/>
                        <a:tab pos="8688388" algn="l"/>
                        <a:tab pos="9412288" algn="l"/>
                        <a:tab pos="10136188" algn="l"/>
                        <a:tab pos="10860088" algn="l"/>
                        <a:tab pos="11583988" algn="l"/>
                        <a:tab pos="12307888" algn="l"/>
                      </a:tabLst>
                      <a:defRPr/>
                    </a:pPr>
                    <a:r>
                      <a:rPr lang="pt-PT" sz="290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C2</a:t>
                    </a:r>
                  </a:p>
                </p:txBody>
              </p:sp>
              <p:pic>
                <p:nvPicPr>
                  <p:cNvPr id="70" name="Picture 153" descr="R:\Trabalho\Doutoramento\Adaptação celular\Adaptacao celular_2ª tentativa\CHO-K1 e CHO-K1 Biotecnol\25_09_2010_1.25%FBS_dia_20\CHO-K1\C2 1.25% (1).JPG"/>
                  <p:cNvPicPr>
                    <a:picLocks noChangeAspect="1" noChangeArrowheads="1"/>
                  </p:cNvPicPr>
                  <p:nvPr/>
                </p:nvPicPr>
                <p:blipFill>
                  <a:blip r:embed="rId42" cstate="print">
                    <a:lum bright="10000" contrast="10000"/>
                    <a:grayscl/>
                  </a:blip>
                  <a:srcRect l="30795" t="3352" r="22604" b="13806"/>
                  <a:stretch>
                    <a:fillRect/>
                  </a:stretch>
                </p:blipFill>
                <p:spPr bwMode="auto">
                  <a:xfrm rot="16200000">
                    <a:off x="18355494" y="14780991"/>
                    <a:ext cx="1873250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1" name="Picture 159" descr="R:\Trabalho\Doutoramento\Adaptação celular\Adaptacao celular_2ª tentativa\CHO-K1 e CHO-K1 Biotecnol\01_10_10_0.625%FBS_dia_26\CHO_K1_dia_26\C2 0.625% (1).JPG"/>
                  <p:cNvPicPr>
                    <a:picLocks noChangeAspect="1" noChangeArrowheads="1"/>
                  </p:cNvPicPr>
                  <p:nvPr/>
                </p:nvPicPr>
                <p:blipFill>
                  <a:blip r:embed="rId43" cstate="print">
                    <a:lum contrast="10000"/>
                    <a:grayscl/>
                  </a:blip>
                  <a:srcRect l="29469" t="35802" r="26553" b="-1848"/>
                  <a:stretch>
                    <a:fillRect/>
                  </a:stretch>
                </p:blipFill>
                <p:spPr bwMode="auto">
                  <a:xfrm rot="16200000">
                    <a:off x="20348600" y="14780197"/>
                    <a:ext cx="1873250" cy="1873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2" name="Picture 165" descr="R:\Trabalho\Doutoramento\Adaptação celular\Adaptacao celular_2ª tentativa\CHO-K1 e CHO-K1 Biotecnol\11_10_10_0.625%FBS_100%EXCELLou86.1%EXCELL_dia_36\CHO-K1_dia_36\C2 0.625% 100 (2).JPG"/>
                  <p:cNvPicPr>
                    <a:picLocks noChangeAspect="1" noChangeArrowheads="1"/>
                  </p:cNvPicPr>
                  <p:nvPr/>
                </p:nvPicPr>
                <p:blipFill>
                  <a:blip r:embed="rId44" cstate="print">
                    <a:grayscl/>
                  </a:blip>
                  <a:srcRect l="34521" r="19463" b="30896"/>
                  <a:stretch>
                    <a:fillRect/>
                  </a:stretch>
                </p:blipFill>
                <p:spPr bwMode="auto">
                  <a:xfrm rot="16200000">
                    <a:off x="22341706" y="14780991"/>
                    <a:ext cx="1873250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3" name="Picture 177" descr="R:\Trabalho\Doutoramento\Adaptação celular\Adaptacao celular_2ª tentativa\CHO-K1 e CHO-K1 Biotecnol\13_09_10_2.5%FBS_dia_8\CHO-K1\C2_2.5%_1.JPG"/>
                  <p:cNvPicPr>
                    <a:picLocks noChangeAspect="1" noChangeArrowheads="1"/>
                  </p:cNvPicPr>
                  <p:nvPr/>
                </p:nvPicPr>
                <p:blipFill>
                  <a:blip r:embed="rId45" cstate="print">
                    <a:grayscl/>
                  </a:blip>
                  <a:srcRect l="21005" t="13675" r="47598" b="30510"/>
                  <a:stretch>
                    <a:fillRect/>
                  </a:stretch>
                </p:blipFill>
                <p:spPr bwMode="auto">
                  <a:xfrm rot="16200000">
                    <a:off x="16363181" y="14780991"/>
                    <a:ext cx="1873250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4" name="Picture 212" descr="R:\Trabalho\Doutoramento\Adaptação celular\Adaptacao celular_2ª tentativa\CHO-K1 e CHO-K1 Biotecnol\25_10_10_0.31%FBS_100%EXCELL_35rpm_dia_50\CHO-K1 dia 50\C2 0.31% 100% (1) 35 rpm.JPG"/>
                  <p:cNvPicPr>
                    <a:picLocks noChangeAspect="1" noChangeArrowheads="1"/>
                  </p:cNvPicPr>
                  <p:nvPr/>
                </p:nvPicPr>
                <p:blipFill>
                  <a:blip r:embed="rId46" cstate="print">
                    <a:lum bright="10000" contrast="10000"/>
                    <a:grayscl/>
                  </a:blip>
                  <a:srcRect l="20351" t="10538" r="33328" b="19911"/>
                  <a:stretch>
                    <a:fillRect/>
                  </a:stretch>
                </p:blipFill>
                <p:spPr bwMode="auto">
                  <a:xfrm rot="16200000">
                    <a:off x="24356244" y="14780991"/>
                    <a:ext cx="1873250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6" name="Grupo 112"/>
                <p:cNvGrpSpPr/>
                <p:nvPr/>
              </p:nvGrpSpPr>
              <p:grpSpPr>
                <a:xfrm>
                  <a:off x="15644838" y="10603484"/>
                  <a:ext cx="10583862" cy="1873251"/>
                  <a:chOff x="15644838" y="10603484"/>
                  <a:chExt cx="10583862" cy="1873251"/>
                </a:xfrm>
              </p:grpSpPr>
              <p:sp>
                <p:nvSpPr>
                  <p:cNvPr id="63" name="Rectângulo 8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4997138" y="11252772"/>
                    <a:ext cx="1871662" cy="5762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vert" lIns="90000" tIns="45000" rIns="90000" bIns="45000" anchor="ctr" anchorCtr="0"/>
                  <a:lstStyle/>
                  <a:p>
                    <a:pPr algn="ctr"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  <a:tab pos="6515100" algn="l"/>
                        <a:tab pos="7239000" algn="l"/>
                        <a:tab pos="7964488" algn="l"/>
                        <a:tab pos="8688388" algn="l"/>
                        <a:tab pos="9412288" algn="l"/>
                        <a:tab pos="10136188" algn="l"/>
                        <a:tab pos="10860088" algn="l"/>
                        <a:tab pos="11583988" algn="l"/>
                        <a:tab pos="12307888" algn="l"/>
                      </a:tabLst>
                      <a:defRPr/>
                    </a:pPr>
                    <a:r>
                      <a:rPr lang="pt-PT" sz="290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C5</a:t>
                    </a:r>
                  </a:p>
                </p:txBody>
              </p:sp>
              <p:pic>
                <p:nvPicPr>
                  <p:cNvPr id="64" name="Picture 155" descr="R:\Trabalho\Doutoramento\Adaptação celular\Adaptacao celular_2ª tentativa\CHO-K1 e CHO-K1 Biotecnol\25_09_2010_1.25%FBS_dia_20\CHO-K1\C5 1.25% (3).JPG"/>
                  <p:cNvPicPr>
                    <a:picLocks noChangeAspect="1" noChangeArrowheads="1"/>
                  </p:cNvPicPr>
                  <p:nvPr/>
                </p:nvPicPr>
                <p:blipFill>
                  <a:blip r:embed="rId47" cstate="print">
                    <a:lum bright="10000" contrast="10000"/>
                    <a:grayscl/>
                  </a:blip>
                  <a:srcRect l="13290" t="3938" r="45120" b="22127"/>
                  <a:stretch>
                    <a:fillRect/>
                  </a:stretch>
                </p:blipFill>
                <p:spPr bwMode="auto">
                  <a:xfrm rot="16200000">
                    <a:off x="18356288" y="10605072"/>
                    <a:ext cx="1871662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5" name="Picture 161" descr="R:\Trabalho\Doutoramento\Adaptação celular\Adaptacao celular_2ª tentativa\CHO-K1 e CHO-K1 Biotecnol\01_10_10_0.625%FBS_dia_26\CHO_K1_dia_26\C5 0.625% (2).JPG"/>
                  <p:cNvPicPr>
                    <a:picLocks noChangeAspect="1" noChangeArrowheads="1"/>
                  </p:cNvPicPr>
                  <p:nvPr/>
                </p:nvPicPr>
                <p:blipFill>
                  <a:blip r:embed="rId48" cstate="print">
                    <a:grayscl/>
                  </a:blip>
                  <a:srcRect l="32573" t="30327" r="20041"/>
                  <a:stretch>
                    <a:fillRect/>
                  </a:stretch>
                </p:blipFill>
                <p:spPr bwMode="auto">
                  <a:xfrm rot="16200000">
                    <a:off x="20328756" y="10623328"/>
                    <a:ext cx="1873250" cy="18335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6" name="Picture 167" descr="R:\Trabalho\Doutoramento\Adaptação celular\Adaptacao celular_2ª tentativa\CHO-K1 e CHO-K1 Biotecnol\13_10_10_0.625%FBS_92.3%EXCELL_dia_38\CHO-K1 dia 38\C5 0.625% 92.5 (2).JPG"/>
                  <p:cNvPicPr>
                    <a:picLocks noChangeAspect="1" noChangeArrowheads="1"/>
                  </p:cNvPicPr>
                  <p:nvPr/>
                </p:nvPicPr>
                <p:blipFill>
                  <a:blip r:embed="rId49" cstate="print">
                    <a:grayscl/>
                  </a:blip>
                  <a:srcRect l="13396" t="31812" r="41504" b="462"/>
                  <a:stretch>
                    <a:fillRect/>
                  </a:stretch>
                </p:blipFill>
                <p:spPr bwMode="auto">
                  <a:xfrm rot="16200000">
                    <a:off x="22341706" y="10604278"/>
                    <a:ext cx="1873250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7" name="Picture 179" descr="R:\Trabalho\Doutoramento\Adaptação celular\Adaptacao celular_2ª tentativa\CHO-K1 e CHO-K1 Biotecnol\13_09_10_2.5%FBS_dia_8\CHO-K1\C5_2.5%_3.JPG"/>
                  <p:cNvPicPr>
                    <a:picLocks noChangeAspect="1" noChangeArrowheads="1"/>
                  </p:cNvPicPr>
                  <p:nvPr/>
                </p:nvPicPr>
                <p:blipFill>
                  <a:blip r:embed="rId50" cstate="print">
                    <a:grayscl/>
                  </a:blip>
                  <a:srcRect l="6766" t="11163" r="50035" b="12036"/>
                  <a:stretch>
                    <a:fillRect/>
                  </a:stretch>
                </p:blipFill>
                <p:spPr bwMode="auto">
                  <a:xfrm rot="16200000">
                    <a:off x="16363181" y="10604278"/>
                    <a:ext cx="1873250" cy="1871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8" name="Picture 213" descr="R:\Trabalho\Doutoramento\Adaptação celular\Adaptacao celular_2ª tentativa\CHO-K1 e CHO-K1 Biotecnol\25_10_10_0.31%FBS_100%EXCELL_35rpm_dia_50\CHO-K1 dia 50\C5 0.31% 100% (2) 35 rpm.JPG"/>
                  <p:cNvPicPr>
                    <a:picLocks noChangeAspect="1" noChangeArrowheads="1"/>
                  </p:cNvPicPr>
                  <p:nvPr/>
                </p:nvPicPr>
                <p:blipFill>
                  <a:blip r:embed="rId51" cstate="print">
                    <a:lum bright="10000" contrast="10000"/>
                    <a:grayscl/>
                  </a:blip>
                  <a:srcRect l="19244" t="6799" r="32448" b="20667"/>
                  <a:stretch>
                    <a:fillRect/>
                  </a:stretch>
                </p:blipFill>
                <p:spPr bwMode="auto">
                  <a:xfrm rot="16200000">
                    <a:off x="24356244" y="10604278"/>
                    <a:ext cx="1873250" cy="18716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7" name="Rectângulo 79"/>
                <p:cNvSpPr>
                  <a:spLocks noChangeArrowheads="1"/>
                </p:cNvSpPr>
                <p:nvPr/>
              </p:nvSpPr>
              <p:spPr bwMode="auto">
                <a:xfrm>
                  <a:off x="18307918" y="9955412"/>
                  <a:ext cx="1872208" cy="57606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90000" tIns="45000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sz="22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1.25 </a:t>
                  </a:r>
                  <a:r>
                    <a:rPr lang="pt-PT" sz="2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%</a:t>
                  </a:r>
                </a:p>
              </p:txBody>
            </p:sp>
            <p:sp>
              <p:nvSpPr>
                <p:cNvPr id="58" name="Rectângulo 79"/>
                <p:cNvSpPr>
                  <a:spLocks noChangeArrowheads="1"/>
                </p:cNvSpPr>
                <p:nvPr/>
              </p:nvSpPr>
              <p:spPr bwMode="auto">
                <a:xfrm>
                  <a:off x="20324142" y="9955412"/>
                  <a:ext cx="1872208" cy="57606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90000" tIns="45000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sz="18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0.625 % </a:t>
                  </a:r>
                </a:p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sz="18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DMEM</a:t>
                  </a:r>
                  <a:endParaRPr lang="pt-PT" sz="18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9" name="Rectângulo 79"/>
                <p:cNvSpPr>
                  <a:spLocks noChangeArrowheads="1"/>
                </p:cNvSpPr>
                <p:nvPr/>
              </p:nvSpPr>
              <p:spPr bwMode="auto">
                <a:xfrm>
                  <a:off x="22340366" y="9955412"/>
                  <a:ext cx="1872208" cy="57606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90000" tIns="45000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sz="18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0.625 % EXCELL</a:t>
                  </a:r>
                  <a:endParaRPr lang="pt-PT" sz="18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0" name="Rectângulo 79"/>
                <p:cNvSpPr>
                  <a:spLocks noChangeArrowheads="1"/>
                </p:cNvSpPr>
                <p:nvPr/>
              </p:nvSpPr>
              <p:spPr bwMode="auto">
                <a:xfrm>
                  <a:off x="24356590" y="9955412"/>
                  <a:ext cx="1872208" cy="57606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90000" tIns="45000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sz="22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0.31 </a:t>
                  </a:r>
                  <a:r>
                    <a:rPr lang="pt-PT" sz="2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%</a:t>
                  </a:r>
                </a:p>
              </p:txBody>
            </p:sp>
            <p:sp>
              <p:nvSpPr>
                <p:cNvPr id="61" name="Rectângulo 79"/>
                <p:cNvSpPr>
                  <a:spLocks noChangeArrowheads="1"/>
                </p:cNvSpPr>
                <p:nvPr/>
              </p:nvSpPr>
              <p:spPr bwMode="auto">
                <a:xfrm>
                  <a:off x="26372814" y="9955412"/>
                  <a:ext cx="1872208" cy="576065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90000" tIns="45000" rIns="90000" bIns="45000" anchor="ctr"/>
                <a:lstStyle/>
                <a:p>
                  <a:pPr algn="ctr"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  <a:defRPr/>
                  </a:pPr>
                  <a:r>
                    <a:rPr lang="pt-PT" sz="22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0.075 </a:t>
                  </a:r>
                  <a:r>
                    <a:rPr lang="pt-PT" sz="22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%</a:t>
                  </a:r>
                </a:p>
              </p:txBody>
            </p:sp>
            <p:sp>
              <p:nvSpPr>
                <p:cNvPr id="62" name="Rectângulo 128"/>
                <p:cNvSpPr>
                  <a:spLocks noChangeArrowheads="1"/>
                </p:cNvSpPr>
                <p:nvPr/>
              </p:nvSpPr>
              <p:spPr bwMode="auto">
                <a:xfrm rot="16200000">
                  <a:off x="21404351" y="7579234"/>
                  <a:ext cx="1872306" cy="11953056"/>
                </a:xfrm>
                <a:prstGeom prst="rect">
                  <a:avLst/>
                </a:prstGeom>
                <a:noFill/>
                <a:ln w="57150" algn="ctr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txBody>
                <a:bodyPr lIns="90000" tIns="45000" rIns="90000" bIns="45000"/>
                <a:lstStyle/>
                <a:p>
                  <a: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4488" algn="l"/>
                      <a:tab pos="8688388" algn="l"/>
                      <a:tab pos="9412288" algn="l"/>
                      <a:tab pos="10136188" algn="l"/>
                      <a:tab pos="10860088" algn="l"/>
                      <a:tab pos="11583988" algn="l"/>
                      <a:tab pos="12307888" algn="l"/>
                    </a:tabLst>
                  </a:pPr>
                  <a:endParaRPr lang="pt-PT"/>
                </a:p>
              </p:txBody>
            </p:sp>
          </p:grpSp>
        </p:grpSp>
      </p:grpSp>
      <p:sp>
        <p:nvSpPr>
          <p:cNvPr id="120" name="Rectângulo 119"/>
          <p:cNvSpPr/>
          <p:nvPr/>
        </p:nvSpPr>
        <p:spPr bwMode="auto">
          <a:xfrm>
            <a:off x="26084782" y="10819507"/>
            <a:ext cx="1872208" cy="18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ângulo 120"/>
          <p:cNvSpPr/>
          <p:nvPr/>
        </p:nvSpPr>
        <p:spPr bwMode="auto">
          <a:xfrm>
            <a:off x="26084782" y="12835731"/>
            <a:ext cx="1872208" cy="18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ângulo 121"/>
          <p:cNvSpPr/>
          <p:nvPr/>
        </p:nvSpPr>
        <p:spPr bwMode="auto">
          <a:xfrm>
            <a:off x="26084782" y="14852163"/>
            <a:ext cx="1872208" cy="18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Rectângulo 122"/>
          <p:cNvSpPr/>
          <p:nvPr/>
        </p:nvSpPr>
        <p:spPr bwMode="auto">
          <a:xfrm>
            <a:off x="26084782" y="16868179"/>
            <a:ext cx="1872208" cy="18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tângulo 123"/>
          <p:cNvSpPr/>
          <p:nvPr/>
        </p:nvSpPr>
        <p:spPr bwMode="auto">
          <a:xfrm>
            <a:off x="26084782" y="18884611"/>
            <a:ext cx="1872208" cy="18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ângulo 124"/>
          <p:cNvSpPr/>
          <p:nvPr/>
        </p:nvSpPr>
        <p:spPr bwMode="auto">
          <a:xfrm>
            <a:off x="26084782" y="20828827"/>
            <a:ext cx="1872208" cy="18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ângulo 125"/>
          <p:cNvSpPr/>
          <p:nvPr/>
        </p:nvSpPr>
        <p:spPr bwMode="auto">
          <a:xfrm>
            <a:off x="26084782" y="22845051"/>
            <a:ext cx="1872208" cy="18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ângulo 126"/>
          <p:cNvSpPr/>
          <p:nvPr/>
        </p:nvSpPr>
        <p:spPr bwMode="auto">
          <a:xfrm>
            <a:off x="26084782" y="26877499"/>
            <a:ext cx="1872208" cy="187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215"/>
          <p:cNvSpPr>
            <a:spLocks noChangeArrowheads="1"/>
          </p:cNvSpPr>
          <p:nvPr/>
        </p:nvSpPr>
        <p:spPr bwMode="auto">
          <a:xfrm>
            <a:off x="8874125" y="2035175"/>
            <a:ext cx="233505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2952750">
              <a:spcBef>
                <a:spcPct val="20000"/>
              </a:spcBef>
            </a:pPr>
            <a:r>
              <a:rPr lang="en-US" sz="4000" dirty="0"/>
              <a:t>Author*   </a:t>
            </a:r>
            <a:r>
              <a:rPr lang="en-US" sz="4000" dirty="0" smtClean="0"/>
              <a:t>COSTA, A.R.; RODRIGUES, M.E.</a:t>
            </a:r>
            <a:endParaRPr lang="en-US" sz="4000" dirty="0"/>
          </a:p>
          <a:p>
            <a:pPr algn="ctr" defTabSz="2952750">
              <a:spcBef>
                <a:spcPct val="20000"/>
              </a:spcBef>
            </a:pPr>
            <a:r>
              <a:rPr lang="en-US" sz="4000" dirty="0"/>
              <a:t> Supervisors:  </a:t>
            </a:r>
            <a:r>
              <a:rPr lang="en-US" sz="4000" dirty="0" err="1" smtClean="0"/>
              <a:t>Azeredo</a:t>
            </a:r>
            <a:r>
              <a:rPr lang="en-US" sz="4000" dirty="0" smtClean="0"/>
              <a:t>, J.; Oliveira, R.; </a:t>
            </a:r>
            <a:r>
              <a:rPr lang="en-US" sz="4000" dirty="0" err="1" smtClean="0"/>
              <a:t>Henriques</a:t>
            </a:r>
            <a:r>
              <a:rPr lang="en-US" sz="4000" dirty="0" smtClean="0"/>
              <a:t>, M.</a:t>
            </a:r>
          </a:p>
          <a:p>
            <a:pPr algn="ctr" defTabSz="2952750">
              <a:spcBef>
                <a:spcPct val="20000"/>
              </a:spcBef>
            </a:pPr>
            <a:r>
              <a:rPr lang="pt-PT" dirty="0" smtClean="0"/>
              <a:t>* anaritamc@deb.uminho.pt</a:t>
            </a:r>
            <a:endParaRPr lang="en-US" sz="4000" dirty="0"/>
          </a:p>
        </p:txBody>
      </p:sp>
      <p:sp>
        <p:nvSpPr>
          <p:cNvPr id="130" name="Rectangle 216"/>
          <p:cNvSpPr>
            <a:spLocks noChangeArrowheads="1"/>
          </p:cNvSpPr>
          <p:nvPr/>
        </p:nvSpPr>
        <p:spPr bwMode="auto">
          <a:xfrm>
            <a:off x="7002663" y="216024"/>
            <a:ext cx="32907656" cy="210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US" sz="4800" b="1" dirty="0" smtClean="0"/>
              <a:t>SERUM-FREE MEDIUM ADAPTATION OF </a:t>
            </a:r>
            <a:r>
              <a:rPr lang="en-US" sz="4800" b="1" dirty="0" smtClean="0"/>
              <a:t>MAB-PRODUCING </a:t>
            </a:r>
            <a:r>
              <a:rPr lang="en-US" sz="4800" b="1" dirty="0" smtClean="0"/>
              <a:t>CHO-K1 CELLS: CRITICAL STEPS AND GUIDELINES</a:t>
            </a:r>
            <a:endParaRPr lang="pt-P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687</Words>
  <Application>Microsoft Office PowerPoint</Application>
  <PresentationFormat>Personalizados</PresentationFormat>
  <Paragraphs>160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3" baseType="lpstr">
      <vt:lpstr>Default Design</vt:lpstr>
      <vt:lpstr>Photo Editor Photo</vt:lpstr>
      <vt:lpstr>Diapositivo 1</vt:lpstr>
    </vt:vector>
  </TitlesOfParts>
  <Company>Universidade do Minho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Júlia Lourenço</dc:creator>
  <cp:lastModifiedBy>Rita</cp:lastModifiedBy>
  <cp:revision>67</cp:revision>
  <dcterms:created xsi:type="dcterms:W3CDTF">2005-08-05T10:55:41Z</dcterms:created>
  <dcterms:modified xsi:type="dcterms:W3CDTF">2011-10-14T08:00:25Z</dcterms:modified>
</cp:coreProperties>
</file>