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theme/themeOverride7.xml" ContentType="application/vnd.openxmlformats-officedocument.themeOverride+xml"/>
  <Override PartName="/ppt/theme/themeOverride8.xml" ContentType="application/vnd.openxmlformats-officedocument.themeOverr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6.xml" ContentType="application/vnd.openxmlformats-officedocument.themeOverrid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912"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C:\Users\Rita\Desktop\Microcarriers_14_04_11.xlsx"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a:t>Continuous</a:t>
            </a:r>
          </a:p>
        </c:rich>
      </c:tx>
      <c:layout>
        <c:manualLayout>
          <c:xMode val="edge"/>
          <c:yMode val="edge"/>
          <c:x val="0.18493325257420334"/>
          <c:y val="5.4106280193238175E-2"/>
        </c:manualLayout>
      </c:layout>
      <c:overlay val="1"/>
    </c:title>
    <c:plotArea>
      <c:layout>
        <c:manualLayout>
          <c:layoutTarget val="inner"/>
          <c:xMode val="edge"/>
          <c:yMode val="edge"/>
          <c:x val="0.17707861901877617"/>
          <c:y val="4.2908288637833587E-2"/>
          <c:w val="0.5270638678451175"/>
          <c:h val="0.78825729392521549"/>
        </c:manualLayout>
      </c:layout>
      <c:scatterChart>
        <c:scatterStyle val="smoothMarker"/>
        <c:ser>
          <c:idx val="2"/>
          <c:order val="0"/>
          <c:tx>
            <c:v>CultiSpher S - C1</c:v>
          </c:tx>
          <c:spPr>
            <a:ln w="19050">
              <a:solidFill>
                <a:srgbClr val="0070C0"/>
              </a:solidFill>
            </a:ln>
          </c:spPr>
          <c:marker>
            <c:symbol val="circle"/>
            <c:size val="6"/>
            <c:spPr>
              <a:solidFill>
                <a:srgbClr val="0070C0"/>
              </a:solidFill>
              <a:ln w="19050">
                <a:noFill/>
              </a:ln>
            </c:spPr>
          </c:marker>
          <c:errBars>
            <c:errDir val="y"/>
            <c:errBarType val="both"/>
            <c:errValType val="cust"/>
            <c:plus>
              <c:numRef>
                <c:f>'Para poster'!$G$13:$G$19</c:f>
                <c:numCache>
                  <c:formatCode>General</c:formatCode>
                  <c:ptCount val="7"/>
                  <c:pt idx="0">
                    <c:v>0</c:v>
                  </c:pt>
                  <c:pt idx="1">
                    <c:v>0</c:v>
                  </c:pt>
                  <c:pt idx="2">
                    <c:v>0</c:v>
                  </c:pt>
                  <c:pt idx="3">
                    <c:v>14142.135623730945</c:v>
                  </c:pt>
                  <c:pt idx="4">
                    <c:v>21213.203435596424</c:v>
                  </c:pt>
                  <c:pt idx="5">
                    <c:v>0</c:v>
                  </c:pt>
                  <c:pt idx="6">
                    <c:v>7071.0678118654751</c:v>
                  </c:pt>
                </c:numCache>
              </c:numRef>
            </c:plus>
            <c:minus>
              <c:numRef>
                <c:f>'Para poster'!$G$13:$G$19</c:f>
                <c:numCache>
                  <c:formatCode>General</c:formatCode>
                  <c:ptCount val="7"/>
                  <c:pt idx="0">
                    <c:v>0</c:v>
                  </c:pt>
                  <c:pt idx="1">
                    <c:v>0</c:v>
                  </c:pt>
                  <c:pt idx="2">
                    <c:v>0</c:v>
                  </c:pt>
                  <c:pt idx="3">
                    <c:v>14142.135623730945</c:v>
                  </c:pt>
                  <c:pt idx="4">
                    <c:v>21213.203435596424</c:v>
                  </c:pt>
                  <c:pt idx="5">
                    <c:v>0</c:v>
                  </c:pt>
                  <c:pt idx="6">
                    <c:v>7071.0678118654751</c:v>
                  </c:pt>
                </c:numCache>
              </c:numRef>
            </c:minus>
            <c:spPr>
              <a:ln>
                <a:solidFill>
                  <a:sysClr val="window" lastClr="FFFFFF">
                    <a:lumMod val="50000"/>
                  </a:sys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poster'!$F$13:$F$19</c:f>
              <c:numCache>
                <c:formatCode>0.00E+00</c:formatCode>
                <c:ptCount val="7"/>
                <c:pt idx="0">
                  <c:v>0</c:v>
                </c:pt>
                <c:pt idx="1">
                  <c:v>0</c:v>
                </c:pt>
                <c:pt idx="2">
                  <c:v>0</c:v>
                </c:pt>
                <c:pt idx="3">
                  <c:v>38333.333333333336</c:v>
                </c:pt>
                <c:pt idx="4">
                  <c:v>46666.666666666584</c:v>
                </c:pt>
                <c:pt idx="5">
                  <c:v>35000</c:v>
                </c:pt>
                <c:pt idx="6">
                  <c:v>41666.666666666584</c:v>
                </c:pt>
              </c:numCache>
            </c:numRef>
          </c:yVal>
          <c:smooth val="1"/>
        </c:ser>
        <c:ser>
          <c:idx val="3"/>
          <c:order val="1"/>
          <c:tx>
            <c:v>CultiSpher S - C2</c:v>
          </c:tx>
          <c:spPr>
            <a:ln w="19050">
              <a:solidFill>
                <a:srgbClr val="CC0000"/>
              </a:solidFill>
            </a:ln>
          </c:spPr>
          <c:marker>
            <c:symbol val="circle"/>
            <c:size val="6"/>
            <c:spPr>
              <a:solidFill>
                <a:srgbClr val="CC0000"/>
              </a:solidFill>
              <a:ln w="19050">
                <a:noFill/>
              </a:ln>
            </c:spPr>
          </c:marker>
          <c:errBars>
            <c:errDir val="y"/>
            <c:errBarType val="both"/>
            <c:errValType val="cust"/>
            <c:plus>
              <c:numRef>
                <c:f>'Para poster'!$AF$12:$AF$17</c:f>
                <c:numCache>
                  <c:formatCode>General</c:formatCode>
                  <c:ptCount val="6"/>
                  <c:pt idx="0">
                    <c:v>0</c:v>
                  </c:pt>
                  <c:pt idx="1">
                    <c:v>21213.203435596424</c:v>
                  </c:pt>
                  <c:pt idx="2">
                    <c:v>17677.66952966369</c:v>
                  </c:pt>
                  <c:pt idx="3">
                    <c:v>5773.5026918959793</c:v>
                  </c:pt>
                  <c:pt idx="4">
                    <c:v>2886.7513459472502</c:v>
                  </c:pt>
                  <c:pt idx="5">
                    <c:v>20816.659994661572</c:v>
                  </c:pt>
                </c:numCache>
              </c:numRef>
            </c:plus>
            <c:minus>
              <c:numRef>
                <c:f>'Para poster'!$AF$12:$AF$17</c:f>
                <c:numCache>
                  <c:formatCode>General</c:formatCode>
                  <c:ptCount val="6"/>
                  <c:pt idx="0">
                    <c:v>0</c:v>
                  </c:pt>
                  <c:pt idx="1">
                    <c:v>21213.203435596424</c:v>
                  </c:pt>
                  <c:pt idx="2">
                    <c:v>17677.66952966369</c:v>
                  </c:pt>
                  <c:pt idx="3">
                    <c:v>5773.5026918959793</c:v>
                  </c:pt>
                  <c:pt idx="4">
                    <c:v>2886.7513459472502</c:v>
                  </c:pt>
                  <c:pt idx="5">
                    <c:v>20816.659994661572</c:v>
                  </c:pt>
                </c:numCache>
              </c:numRef>
            </c:minus>
            <c:spPr>
              <a:ln>
                <a:solidFill>
                  <a:sysClr val="window" lastClr="FFFFFF">
                    <a:lumMod val="50000"/>
                  </a:sysClr>
                </a:solidFill>
              </a:ln>
            </c:spPr>
          </c:errBars>
          <c:xVal>
            <c:numRef>
              <c:f>'Para poster'!$AD$12:$AD$17</c:f>
              <c:numCache>
                <c:formatCode>General</c:formatCode>
                <c:ptCount val="6"/>
                <c:pt idx="0">
                  <c:v>0</c:v>
                </c:pt>
                <c:pt idx="1">
                  <c:v>2</c:v>
                </c:pt>
                <c:pt idx="2">
                  <c:v>3</c:v>
                </c:pt>
                <c:pt idx="3">
                  <c:v>4</c:v>
                </c:pt>
                <c:pt idx="4">
                  <c:v>5</c:v>
                </c:pt>
                <c:pt idx="5">
                  <c:v>6</c:v>
                </c:pt>
              </c:numCache>
            </c:numRef>
          </c:xVal>
          <c:yVal>
            <c:numRef>
              <c:f>'Para poster'!$AE$12:$AE$17</c:f>
              <c:numCache>
                <c:formatCode>0.00E+00</c:formatCode>
                <c:ptCount val="6"/>
                <c:pt idx="0">
                  <c:v>0</c:v>
                </c:pt>
                <c:pt idx="1">
                  <c:v>205000</c:v>
                </c:pt>
                <c:pt idx="2">
                  <c:v>216666.66666666666</c:v>
                </c:pt>
                <c:pt idx="3">
                  <c:v>233333.33333333328</c:v>
                </c:pt>
                <c:pt idx="4">
                  <c:v>283333.33333333622</c:v>
                </c:pt>
                <c:pt idx="5">
                  <c:v>308333.33333333622</c:v>
                </c:pt>
              </c:numCache>
            </c:numRef>
          </c:yVal>
          <c:smooth val="1"/>
        </c:ser>
        <c:ser>
          <c:idx val="6"/>
          <c:order val="2"/>
          <c:tx>
            <c:v>Cytodex 3 - C1</c:v>
          </c:tx>
          <c:spPr>
            <a:ln w="19050">
              <a:solidFill>
                <a:srgbClr val="FFC000"/>
              </a:solidFill>
            </a:ln>
          </c:spPr>
          <c:marker>
            <c:symbol val="triangle"/>
            <c:size val="6"/>
            <c:spPr>
              <a:solidFill>
                <a:srgbClr val="FFC000"/>
              </a:solidFill>
              <a:ln w="19050">
                <a:noFill/>
              </a:ln>
            </c:spPr>
          </c:marker>
          <c:errBars>
            <c:errDir val="y"/>
            <c:errBarType val="both"/>
            <c:errValType val="cust"/>
            <c:plus>
              <c:numRef>
                <c:f>'Para poster'!$O$13:$O$19</c:f>
                <c:numCache>
                  <c:formatCode>General</c:formatCode>
                  <c:ptCount val="7"/>
                  <c:pt idx="0">
                    <c:v>0</c:v>
                  </c:pt>
                  <c:pt idx="1">
                    <c:v>2886.7513459480742</c:v>
                  </c:pt>
                  <c:pt idx="2">
                    <c:v>2886.7513459482402</c:v>
                  </c:pt>
                  <c:pt idx="3">
                    <c:v>5000</c:v>
                  </c:pt>
                  <c:pt idx="4">
                    <c:v>8660.2540378443864</c:v>
                  </c:pt>
                  <c:pt idx="5">
                    <c:v>3535.5339059327375</c:v>
                  </c:pt>
                  <c:pt idx="6">
                    <c:v>10606.601717798212</c:v>
                  </c:pt>
                </c:numCache>
              </c:numRef>
            </c:plus>
            <c:minus>
              <c:numRef>
                <c:f>'Para poster'!$O$13:$O$19</c:f>
                <c:numCache>
                  <c:formatCode>General</c:formatCode>
                  <c:ptCount val="7"/>
                  <c:pt idx="0">
                    <c:v>0</c:v>
                  </c:pt>
                  <c:pt idx="1">
                    <c:v>2886.7513459480742</c:v>
                  </c:pt>
                  <c:pt idx="2">
                    <c:v>2886.7513459482402</c:v>
                  </c:pt>
                  <c:pt idx="3">
                    <c:v>5000</c:v>
                  </c:pt>
                  <c:pt idx="4">
                    <c:v>8660.2540378443864</c:v>
                  </c:pt>
                  <c:pt idx="5">
                    <c:v>3535.5339059327375</c:v>
                  </c:pt>
                  <c:pt idx="6">
                    <c:v>10606.601717798212</c:v>
                  </c:pt>
                </c:numCache>
              </c:numRef>
            </c:minus>
            <c:spPr>
              <a:ln>
                <a:solidFill>
                  <a:sysClr val="window" lastClr="FFFFFF">
                    <a:lumMod val="50000"/>
                  </a:sys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poster'!$N$13:$N$19</c:f>
              <c:numCache>
                <c:formatCode>0.00E+00</c:formatCode>
                <c:ptCount val="7"/>
                <c:pt idx="0">
                  <c:v>0</c:v>
                </c:pt>
                <c:pt idx="1">
                  <c:v>61666.666666666584</c:v>
                </c:pt>
                <c:pt idx="2">
                  <c:v>83333.333333333328</c:v>
                </c:pt>
                <c:pt idx="3">
                  <c:v>115000</c:v>
                </c:pt>
                <c:pt idx="4">
                  <c:v>160000</c:v>
                </c:pt>
                <c:pt idx="5">
                  <c:v>135000</c:v>
                </c:pt>
                <c:pt idx="6">
                  <c:v>145000</c:v>
                </c:pt>
              </c:numCache>
            </c:numRef>
          </c:yVal>
          <c:smooth val="1"/>
        </c:ser>
        <c:ser>
          <c:idx val="7"/>
          <c:order val="3"/>
          <c:tx>
            <c:v>Cytodex 3 - C2</c:v>
          </c:tx>
          <c:spPr>
            <a:ln w="19050">
              <a:solidFill>
                <a:schemeClr val="tx2">
                  <a:lumMod val="50000"/>
                </a:schemeClr>
              </a:solidFill>
            </a:ln>
          </c:spPr>
          <c:marker>
            <c:symbol val="triangle"/>
            <c:size val="6"/>
            <c:spPr>
              <a:solidFill>
                <a:schemeClr val="tx2">
                  <a:lumMod val="50000"/>
                </a:schemeClr>
              </a:solidFill>
              <a:ln w="19050">
                <a:noFill/>
              </a:ln>
            </c:spPr>
          </c:marker>
          <c:errBars>
            <c:errDir val="y"/>
            <c:errBarType val="both"/>
            <c:errValType val="cust"/>
            <c:plus>
              <c:numRef>
                <c:f>'Para poster'!$Q$13:$Q$19</c:f>
                <c:numCache>
                  <c:formatCode>General</c:formatCode>
                  <c:ptCount val="7"/>
                  <c:pt idx="0">
                    <c:v>0</c:v>
                  </c:pt>
                  <c:pt idx="1">
                    <c:v>12583.057392118017</c:v>
                  </c:pt>
                  <c:pt idx="2">
                    <c:v>12583.057392117715</c:v>
                  </c:pt>
                  <c:pt idx="3">
                    <c:v>5000</c:v>
                  </c:pt>
                  <c:pt idx="4">
                    <c:v>5773.5026918972699</c:v>
                  </c:pt>
                  <c:pt idx="5">
                    <c:v>5000</c:v>
                  </c:pt>
                  <c:pt idx="6">
                    <c:v>5773.5026918972699</c:v>
                  </c:pt>
                </c:numCache>
              </c:numRef>
            </c:plus>
            <c:minus>
              <c:numRef>
                <c:f>'Para poster'!$Q$13:$Q$19</c:f>
                <c:numCache>
                  <c:formatCode>General</c:formatCode>
                  <c:ptCount val="7"/>
                  <c:pt idx="0">
                    <c:v>0</c:v>
                  </c:pt>
                  <c:pt idx="1">
                    <c:v>12583.057392118017</c:v>
                  </c:pt>
                  <c:pt idx="2">
                    <c:v>12583.057392117715</c:v>
                  </c:pt>
                  <c:pt idx="3">
                    <c:v>5000</c:v>
                  </c:pt>
                  <c:pt idx="4">
                    <c:v>5773.5026918972699</c:v>
                  </c:pt>
                  <c:pt idx="5">
                    <c:v>5000</c:v>
                  </c:pt>
                  <c:pt idx="6">
                    <c:v>5773.5026918972699</c:v>
                  </c:pt>
                </c:numCache>
              </c:numRef>
            </c:minus>
            <c:spPr>
              <a:ln>
                <a:solidFill>
                  <a:sysClr val="window" lastClr="FFFFFF">
                    <a:lumMod val="50000"/>
                  </a:sys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poster'!$P$13:$P$19</c:f>
              <c:numCache>
                <c:formatCode>0.00E+00</c:formatCode>
                <c:ptCount val="7"/>
                <c:pt idx="0">
                  <c:v>0</c:v>
                </c:pt>
                <c:pt idx="1">
                  <c:v>191666.66666666666</c:v>
                </c:pt>
                <c:pt idx="2">
                  <c:v>296666.66666666669</c:v>
                </c:pt>
                <c:pt idx="3">
                  <c:v>325000</c:v>
                </c:pt>
                <c:pt idx="4">
                  <c:v>358333.33333333622</c:v>
                </c:pt>
                <c:pt idx="5">
                  <c:v>365000</c:v>
                </c:pt>
                <c:pt idx="6">
                  <c:v>381666.66666666669</c:v>
                </c:pt>
              </c:numCache>
            </c:numRef>
          </c:yVal>
          <c:smooth val="1"/>
        </c:ser>
        <c:axId val="66617344"/>
        <c:axId val="66619264"/>
      </c:scatterChart>
      <c:valAx>
        <c:axId val="66617344"/>
        <c:scaling>
          <c:orientation val="minMax"/>
          <c:max val="6.5"/>
          <c:min val="0"/>
        </c:scaling>
        <c:axPos val="b"/>
        <c:title>
          <c:tx>
            <c:rich>
              <a:bodyPr/>
              <a:lstStyle/>
              <a:p>
                <a:pPr>
                  <a:defRPr sz="2000"/>
                </a:pPr>
                <a:r>
                  <a:rPr lang="en-US" sz="2000"/>
                  <a:t>Time / (h)</a:t>
                </a:r>
              </a:p>
            </c:rich>
          </c:tx>
          <c:layout/>
        </c:title>
        <c:numFmt formatCode="General" sourceLinked="1"/>
        <c:tickLblPos val="nextTo"/>
        <c:txPr>
          <a:bodyPr/>
          <a:lstStyle/>
          <a:p>
            <a:pPr>
              <a:defRPr sz="1600"/>
            </a:pPr>
            <a:endParaRPr lang="pt-PT"/>
          </a:p>
        </c:txPr>
        <c:crossAx val="66619264"/>
        <c:crosses val="autoZero"/>
        <c:crossBetween val="midCat"/>
        <c:majorUnit val="1"/>
      </c:valAx>
      <c:valAx>
        <c:axId val="66619264"/>
        <c:scaling>
          <c:orientation val="minMax"/>
          <c:max val="400000"/>
          <c:min val="0"/>
        </c:scaling>
        <c:axPos val="l"/>
        <c:title>
          <c:tx>
            <c:rich>
              <a:bodyPr rot="-5400000" vert="horz"/>
              <a:lstStyle/>
              <a:p>
                <a:pPr>
                  <a:defRPr sz="2000"/>
                </a:pPr>
                <a:r>
                  <a:rPr lang="en-US" sz="2000" b="1" i="0" baseline="0"/>
                  <a:t>C</a:t>
                </a:r>
                <a:r>
                  <a:rPr lang="en-US" sz="2000" b="1" i="0" baseline="-25000"/>
                  <a:t> cells adhered</a:t>
                </a:r>
                <a:r>
                  <a:rPr lang="en-US" sz="2000" b="1" i="0" baseline="0"/>
                  <a:t> / (cells/ml)</a:t>
                </a:r>
                <a:endParaRPr lang="pt-PT" sz="2000"/>
              </a:p>
            </c:rich>
          </c:tx>
          <c:layout/>
        </c:title>
        <c:numFmt formatCode="0.0E+00" sourceLinked="0"/>
        <c:tickLblPos val="nextTo"/>
        <c:txPr>
          <a:bodyPr/>
          <a:lstStyle/>
          <a:p>
            <a:pPr>
              <a:defRPr sz="1600"/>
            </a:pPr>
            <a:endParaRPr lang="pt-PT"/>
          </a:p>
        </c:txPr>
        <c:crossAx val="66617344"/>
        <c:crosses val="autoZero"/>
        <c:crossBetween val="midCat"/>
      </c:valAx>
      <c:spPr>
        <a:solidFill>
          <a:schemeClr val="bg1"/>
        </a:solidFill>
      </c:spPr>
    </c:plotArea>
    <c:legend>
      <c:legendPos val="r"/>
      <c:layout>
        <c:manualLayout>
          <c:xMode val="edge"/>
          <c:yMode val="edge"/>
          <c:x val="0.71927619949494948"/>
          <c:y val="6.6021296296296314E-2"/>
          <c:w val="0.21681807659933131"/>
          <c:h val="0.24220015976264134"/>
        </c:manualLayout>
      </c:layout>
      <c:txPr>
        <a:bodyPr/>
        <a:lstStyle/>
        <a:p>
          <a:pPr>
            <a:defRPr sz="1600"/>
          </a:pPr>
          <a:endParaRPr lang="pt-PT"/>
        </a:p>
      </c:txPr>
    </c:legend>
    <c:plotVisOnly val="1"/>
  </c:chart>
  <c:spPr>
    <a:solidFill>
      <a:schemeClr val="bg1"/>
    </a:solidFill>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pt-PT" sz="2000" dirty="0" smtClean="0"/>
              <a:t>4x10</a:t>
            </a:r>
            <a:r>
              <a:rPr lang="pt-PT" sz="2000" baseline="30000" dirty="0" smtClean="0"/>
              <a:t>5</a:t>
            </a:r>
            <a:r>
              <a:rPr lang="pt-PT" sz="2000" dirty="0" smtClean="0"/>
              <a:t> </a:t>
            </a:r>
            <a:r>
              <a:rPr lang="pt-PT" sz="2000" dirty="0" err="1" smtClean="0"/>
              <a:t>cells</a:t>
            </a:r>
            <a:r>
              <a:rPr lang="pt-PT" sz="2000" dirty="0" smtClean="0"/>
              <a:t>/ml</a:t>
            </a:r>
            <a:endParaRPr lang="pt-PT" sz="2000" dirty="0"/>
          </a:p>
        </c:rich>
      </c:tx>
      <c:layout>
        <c:manualLayout>
          <c:xMode val="edge"/>
          <c:yMode val="edge"/>
          <c:x val="0.18314909511784963"/>
          <c:y val="8.3604166666670254E-2"/>
        </c:manualLayout>
      </c:layout>
      <c:overlay val="1"/>
    </c:title>
    <c:plotArea>
      <c:layout>
        <c:manualLayout>
          <c:layoutTarget val="inner"/>
          <c:xMode val="edge"/>
          <c:yMode val="edge"/>
          <c:x val="0.17707861901877617"/>
          <c:y val="4.2908288637833504E-2"/>
          <c:w val="0.50434710276600037"/>
          <c:h val="0.78825729392521549"/>
        </c:manualLayout>
      </c:layout>
      <c:scatterChart>
        <c:scatterStyle val="smoothMarker"/>
        <c:ser>
          <c:idx val="1"/>
          <c:order val="0"/>
          <c:tx>
            <c:v>CultiSpher S - pulse</c:v>
          </c:tx>
          <c:spPr>
            <a:ln w="19050">
              <a:solidFill>
                <a:srgbClr val="CC0000"/>
              </a:solidFill>
              <a:prstDash val="sysDash"/>
            </a:ln>
          </c:spPr>
          <c:marker>
            <c:symbol val="circle"/>
            <c:size val="6"/>
            <c:spPr>
              <a:solidFill>
                <a:srgbClr val="CC0000"/>
              </a:solidFill>
              <a:ln w="19050">
                <a:noFill/>
                <a:prstDash val="sysDash"/>
              </a:ln>
            </c:spPr>
          </c:marker>
          <c:errBars>
            <c:errDir val="y"/>
            <c:errBarType val="both"/>
            <c:errValType val="cust"/>
            <c:plus>
              <c:numRef>
                <c:f>'Para poster'!$W$12:$W$17</c:f>
                <c:numCache>
                  <c:formatCode>General</c:formatCode>
                  <c:ptCount val="6"/>
                  <c:pt idx="0">
                    <c:v>0</c:v>
                  </c:pt>
                  <c:pt idx="1">
                    <c:v>0</c:v>
                  </c:pt>
                  <c:pt idx="2">
                    <c:v>0</c:v>
                  </c:pt>
                  <c:pt idx="3">
                    <c:v>21213.203435596424</c:v>
                  </c:pt>
                  <c:pt idx="4">
                    <c:v>7071.0678118654751</c:v>
                  </c:pt>
                  <c:pt idx="5">
                    <c:v>3535.5339059327375</c:v>
                  </c:pt>
                </c:numCache>
              </c:numRef>
            </c:plus>
            <c:minus>
              <c:numRef>
                <c:f>'Para poster'!$W$12:$W$17</c:f>
                <c:numCache>
                  <c:formatCode>General</c:formatCode>
                  <c:ptCount val="6"/>
                  <c:pt idx="0">
                    <c:v>0</c:v>
                  </c:pt>
                  <c:pt idx="1">
                    <c:v>0</c:v>
                  </c:pt>
                  <c:pt idx="2">
                    <c:v>0</c:v>
                  </c:pt>
                  <c:pt idx="3">
                    <c:v>21213.203435596424</c:v>
                  </c:pt>
                  <c:pt idx="4">
                    <c:v>7071.0678118654751</c:v>
                  </c:pt>
                  <c:pt idx="5">
                    <c:v>3535.5339059327375</c:v>
                  </c:pt>
                </c:numCache>
              </c:numRef>
            </c:minus>
            <c:spPr>
              <a:ln>
                <a:solidFill>
                  <a:sysClr val="window" lastClr="FFFFFF">
                    <a:lumMod val="50000"/>
                  </a:sysClr>
                </a:solidFill>
              </a:ln>
            </c:spPr>
          </c:errBars>
          <c:xVal>
            <c:numRef>
              <c:f>'Para poster'!$U$12:$U$17</c:f>
              <c:numCache>
                <c:formatCode>General</c:formatCode>
                <c:ptCount val="6"/>
                <c:pt idx="0">
                  <c:v>0</c:v>
                </c:pt>
                <c:pt idx="1">
                  <c:v>1</c:v>
                </c:pt>
                <c:pt idx="2">
                  <c:v>2</c:v>
                </c:pt>
                <c:pt idx="3">
                  <c:v>4</c:v>
                </c:pt>
                <c:pt idx="4">
                  <c:v>5</c:v>
                </c:pt>
                <c:pt idx="5">
                  <c:v>6</c:v>
                </c:pt>
              </c:numCache>
            </c:numRef>
          </c:xVal>
          <c:yVal>
            <c:numRef>
              <c:f>'Para poster'!$V$12:$V$17</c:f>
              <c:numCache>
                <c:formatCode>0.00E+00</c:formatCode>
                <c:ptCount val="6"/>
                <c:pt idx="0">
                  <c:v>0</c:v>
                </c:pt>
                <c:pt idx="1">
                  <c:v>0</c:v>
                </c:pt>
                <c:pt idx="2">
                  <c:v>55000</c:v>
                </c:pt>
                <c:pt idx="3">
                  <c:v>55000</c:v>
                </c:pt>
                <c:pt idx="4">
                  <c:v>100000</c:v>
                </c:pt>
                <c:pt idx="5">
                  <c:v>146666.66666666669</c:v>
                </c:pt>
              </c:numCache>
            </c:numRef>
          </c:yVal>
          <c:smooth val="1"/>
        </c:ser>
        <c:ser>
          <c:idx val="3"/>
          <c:order val="1"/>
          <c:tx>
            <c:v>CultiSpher S - continuous</c:v>
          </c:tx>
          <c:spPr>
            <a:ln w="19050">
              <a:solidFill>
                <a:srgbClr val="CC0000"/>
              </a:solidFill>
            </a:ln>
          </c:spPr>
          <c:marker>
            <c:symbol val="circle"/>
            <c:size val="6"/>
            <c:spPr>
              <a:solidFill>
                <a:srgbClr val="CC0000"/>
              </a:solidFill>
              <a:ln w="19050">
                <a:noFill/>
              </a:ln>
            </c:spPr>
          </c:marker>
          <c:errBars>
            <c:errDir val="y"/>
            <c:errBarType val="both"/>
            <c:errValType val="cust"/>
            <c:plus>
              <c:numRef>
                <c:f>'Para poster'!$AF$12:$AF$17</c:f>
                <c:numCache>
                  <c:formatCode>General</c:formatCode>
                  <c:ptCount val="6"/>
                  <c:pt idx="0">
                    <c:v>0</c:v>
                  </c:pt>
                  <c:pt idx="1">
                    <c:v>21213.203435596424</c:v>
                  </c:pt>
                  <c:pt idx="2">
                    <c:v>17677.66952966369</c:v>
                  </c:pt>
                  <c:pt idx="3">
                    <c:v>5773.5026918960039</c:v>
                  </c:pt>
                  <c:pt idx="4">
                    <c:v>2886.7513459472502</c:v>
                  </c:pt>
                  <c:pt idx="5">
                    <c:v>20816.659994661572</c:v>
                  </c:pt>
                </c:numCache>
              </c:numRef>
            </c:plus>
            <c:minus>
              <c:numRef>
                <c:f>'Para poster'!$AF$12:$AF$17</c:f>
                <c:numCache>
                  <c:formatCode>General</c:formatCode>
                  <c:ptCount val="6"/>
                  <c:pt idx="0">
                    <c:v>0</c:v>
                  </c:pt>
                  <c:pt idx="1">
                    <c:v>21213.203435596424</c:v>
                  </c:pt>
                  <c:pt idx="2">
                    <c:v>17677.66952966369</c:v>
                  </c:pt>
                  <c:pt idx="3">
                    <c:v>5773.5026918960039</c:v>
                  </c:pt>
                  <c:pt idx="4">
                    <c:v>2886.7513459472502</c:v>
                  </c:pt>
                  <c:pt idx="5">
                    <c:v>20816.659994661572</c:v>
                  </c:pt>
                </c:numCache>
              </c:numRef>
            </c:minus>
            <c:spPr>
              <a:ln>
                <a:solidFill>
                  <a:sysClr val="window" lastClr="FFFFFF">
                    <a:lumMod val="50000"/>
                  </a:sysClr>
                </a:solidFill>
              </a:ln>
            </c:spPr>
          </c:errBars>
          <c:xVal>
            <c:numRef>
              <c:f>'Para poster'!$AD$12:$AD$17</c:f>
              <c:numCache>
                <c:formatCode>General</c:formatCode>
                <c:ptCount val="6"/>
                <c:pt idx="0">
                  <c:v>0</c:v>
                </c:pt>
                <c:pt idx="1">
                  <c:v>2</c:v>
                </c:pt>
                <c:pt idx="2">
                  <c:v>3</c:v>
                </c:pt>
                <c:pt idx="3">
                  <c:v>4</c:v>
                </c:pt>
                <c:pt idx="4">
                  <c:v>5</c:v>
                </c:pt>
                <c:pt idx="5">
                  <c:v>6</c:v>
                </c:pt>
              </c:numCache>
            </c:numRef>
          </c:xVal>
          <c:yVal>
            <c:numRef>
              <c:f>'Para poster'!$AE$12:$AE$17</c:f>
              <c:numCache>
                <c:formatCode>0.00E+00</c:formatCode>
                <c:ptCount val="6"/>
                <c:pt idx="0">
                  <c:v>0</c:v>
                </c:pt>
                <c:pt idx="1">
                  <c:v>205000</c:v>
                </c:pt>
                <c:pt idx="2">
                  <c:v>216666.66666666666</c:v>
                </c:pt>
                <c:pt idx="3">
                  <c:v>233333.33333333328</c:v>
                </c:pt>
                <c:pt idx="4">
                  <c:v>283333.33333333622</c:v>
                </c:pt>
                <c:pt idx="5">
                  <c:v>308333.33333333622</c:v>
                </c:pt>
              </c:numCache>
            </c:numRef>
          </c:yVal>
          <c:smooth val="1"/>
        </c:ser>
        <c:ser>
          <c:idx val="5"/>
          <c:order val="2"/>
          <c:tx>
            <c:v>Cytodex 3 - pulse</c:v>
          </c:tx>
          <c:spPr>
            <a:ln w="19050">
              <a:solidFill>
                <a:schemeClr val="tx2">
                  <a:lumMod val="50000"/>
                </a:schemeClr>
              </a:solidFill>
              <a:prstDash val="sysDash"/>
            </a:ln>
          </c:spPr>
          <c:marker>
            <c:symbol val="triangle"/>
            <c:size val="6"/>
            <c:spPr>
              <a:solidFill>
                <a:schemeClr val="tx2">
                  <a:lumMod val="50000"/>
                </a:schemeClr>
              </a:solidFill>
              <a:ln w="19050">
                <a:noFill/>
                <a:prstDash val="sysDash"/>
              </a:ln>
            </c:spPr>
          </c:marker>
          <c:errBars>
            <c:errDir val="y"/>
            <c:errBarType val="both"/>
            <c:errValType val="cust"/>
            <c:plus>
              <c:numRef>
                <c:f>'Para poster'!$Y$12:$Y$17</c:f>
                <c:numCache>
                  <c:formatCode>General</c:formatCode>
                  <c:ptCount val="6"/>
                  <c:pt idx="0">
                    <c:v>0</c:v>
                  </c:pt>
                  <c:pt idx="1">
                    <c:v>5000</c:v>
                  </c:pt>
                  <c:pt idx="2">
                    <c:v>7071.0678118654751</c:v>
                  </c:pt>
                  <c:pt idx="3">
                    <c:v>11547.005383792281</c:v>
                  </c:pt>
                  <c:pt idx="4">
                    <c:v>22912.878474779201</c:v>
                  </c:pt>
                  <c:pt idx="5">
                    <c:v>2886.7513459472502</c:v>
                  </c:pt>
                </c:numCache>
              </c:numRef>
            </c:plus>
            <c:minus>
              <c:numRef>
                <c:f>'Para poster'!$Y$12:$Y$17</c:f>
                <c:numCache>
                  <c:formatCode>General</c:formatCode>
                  <c:ptCount val="6"/>
                  <c:pt idx="0">
                    <c:v>0</c:v>
                  </c:pt>
                  <c:pt idx="1">
                    <c:v>5000</c:v>
                  </c:pt>
                  <c:pt idx="2">
                    <c:v>7071.0678118654751</c:v>
                  </c:pt>
                  <c:pt idx="3">
                    <c:v>11547.005383792281</c:v>
                  </c:pt>
                  <c:pt idx="4">
                    <c:v>22912.878474779201</c:v>
                  </c:pt>
                  <c:pt idx="5">
                    <c:v>2886.7513459472502</c:v>
                  </c:pt>
                </c:numCache>
              </c:numRef>
            </c:minus>
            <c:spPr>
              <a:ln>
                <a:solidFill>
                  <a:sysClr val="window" lastClr="FFFFFF">
                    <a:lumMod val="50000"/>
                  </a:sysClr>
                </a:solidFill>
              </a:ln>
            </c:spPr>
          </c:errBars>
          <c:xVal>
            <c:numRef>
              <c:f>'Para poster'!$U$12:$U$17</c:f>
              <c:numCache>
                <c:formatCode>General</c:formatCode>
                <c:ptCount val="6"/>
                <c:pt idx="0">
                  <c:v>0</c:v>
                </c:pt>
                <c:pt idx="1">
                  <c:v>1</c:v>
                </c:pt>
                <c:pt idx="2">
                  <c:v>2</c:v>
                </c:pt>
                <c:pt idx="3">
                  <c:v>4</c:v>
                </c:pt>
                <c:pt idx="4">
                  <c:v>5</c:v>
                </c:pt>
                <c:pt idx="5">
                  <c:v>6</c:v>
                </c:pt>
              </c:numCache>
            </c:numRef>
          </c:xVal>
          <c:yVal>
            <c:numRef>
              <c:f>'Para poster'!$X$12:$X$17</c:f>
              <c:numCache>
                <c:formatCode>0.00E+00</c:formatCode>
                <c:ptCount val="6"/>
                <c:pt idx="0">
                  <c:v>0</c:v>
                </c:pt>
                <c:pt idx="1">
                  <c:v>163333.33333333328</c:v>
                </c:pt>
                <c:pt idx="2">
                  <c:v>163333.33333333328</c:v>
                </c:pt>
                <c:pt idx="3">
                  <c:v>231666.66666666666</c:v>
                </c:pt>
                <c:pt idx="4">
                  <c:v>210000</c:v>
                </c:pt>
                <c:pt idx="5">
                  <c:v>233333.33333333328</c:v>
                </c:pt>
              </c:numCache>
            </c:numRef>
          </c:yVal>
          <c:smooth val="1"/>
        </c:ser>
        <c:ser>
          <c:idx val="7"/>
          <c:order val="3"/>
          <c:tx>
            <c:v>Cytodex 3 - continuous</c:v>
          </c:tx>
          <c:spPr>
            <a:ln w="19050">
              <a:solidFill>
                <a:schemeClr val="tx2">
                  <a:lumMod val="50000"/>
                </a:schemeClr>
              </a:solidFill>
            </a:ln>
          </c:spPr>
          <c:marker>
            <c:symbol val="triangle"/>
            <c:size val="6"/>
            <c:spPr>
              <a:solidFill>
                <a:schemeClr val="tx2">
                  <a:lumMod val="50000"/>
                </a:schemeClr>
              </a:solidFill>
              <a:ln w="19050">
                <a:noFill/>
              </a:ln>
            </c:spPr>
          </c:marker>
          <c:errBars>
            <c:errDir val="y"/>
            <c:errBarType val="both"/>
            <c:errValType val="cust"/>
            <c:plus>
              <c:numRef>
                <c:f>'Para poster'!$Q$13:$Q$19</c:f>
                <c:numCache>
                  <c:formatCode>General</c:formatCode>
                  <c:ptCount val="7"/>
                  <c:pt idx="0">
                    <c:v>0</c:v>
                  </c:pt>
                  <c:pt idx="1">
                    <c:v>12583.057392118017</c:v>
                  </c:pt>
                  <c:pt idx="2">
                    <c:v>12583.057392117715</c:v>
                  </c:pt>
                  <c:pt idx="3">
                    <c:v>5000</c:v>
                  </c:pt>
                  <c:pt idx="4">
                    <c:v>5773.5026918972953</c:v>
                  </c:pt>
                  <c:pt idx="5">
                    <c:v>5000</c:v>
                  </c:pt>
                  <c:pt idx="6">
                    <c:v>5773.5026918972953</c:v>
                  </c:pt>
                </c:numCache>
              </c:numRef>
            </c:plus>
            <c:minus>
              <c:numRef>
                <c:f>'Para poster'!$Q$13:$Q$19</c:f>
                <c:numCache>
                  <c:formatCode>General</c:formatCode>
                  <c:ptCount val="7"/>
                  <c:pt idx="0">
                    <c:v>0</c:v>
                  </c:pt>
                  <c:pt idx="1">
                    <c:v>12583.057392118017</c:v>
                  </c:pt>
                  <c:pt idx="2">
                    <c:v>12583.057392117715</c:v>
                  </c:pt>
                  <c:pt idx="3">
                    <c:v>5000</c:v>
                  </c:pt>
                  <c:pt idx="4">
                    <c:v>5773.5026918972953</c:v>
                  </c:pt>
                  <c:pt idx="5">
                    <c:v>5000</c:v>
                  </c:pt>
                  <c:pt idx="6">
                    <c:v>5773.5026918972953</c:v>
                  </c:pt>
                </c:numCache>
              </c:numRef>
            </c:minus>
            <c:spPr>
              <a:ln>
                <a:solidFill>
                  <a:sysClr val="window" lastClr="FFFFFF">
                    <a:lumMod val="50000"/>
                  </a:sys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poster'!$P$13:$P$19</c:f>
              <c:numCache>
                <c:formatCode>0.00E+00</c:formatCode>
                <c:ptCount val="7"/>
                <c:pt idx="0">
                  <c:v>0</c:v>
                </c:pt>
                <c:pt idx="1">
                  <c:v>191666.66666666666</c:v>
                </c:pt>
                <c:pt idx="2">
                  <c:v>296666.66666666669</c:v>
                </c:pt>
                <c:pt idx="3">
                  <c:v>325000</c:v>
                </c:pt>
                <c:pt idx="4">
                  <c:v>358333.33333333622</c:v>
                </c:pt>
                <c:pt idx="5">
                  <c:v>365000</c:v>
                </c:pt>
                <c:pt idx="6">
                  <c:v>381666.66666666669</c:v>
                </c:pt>
              </c:numCache>
            </c:numRef>
          </c:yVal>
          <c:smooth val="1"/>
        </c:ser>
        <c:axId val="71309184"/>
        <c:axId val="71315456"/>
      </c:scatterChart>
      <c:valAx>
        <c:axId val="71309184"/>
        <c:scaling>
          <c:orientation val="minMax"/>
          <c:max val="6.5"/>
          <c:min val="0"/>
        </c:scaling>
        <c:axPos val="b"/>
        <c:title>
          <c:tx>
            <c:rich>
              <a:bodyPr/>
              <a:lstStyle/>
              <a:p>
                <a:pPr>
                  <a:defRPr sz="2000"/>
                </a:pPr>
                <a:r>
                  <a:rPr lang="en-US" sz="2000"/>
                  <a:t>Time / (h)</a:t>
                </a:r>
              </a:p>
            </c:rich>
          </c:tx>
          <c:layout/>
        </c:title>
        <c:numFmt formatCode="General" sourceLinked="1"/>
        <c:tickLblPos val="nextTo"/>
        <c:txPr>
          <a:bodyPr/>
          <a:lstStyle/>
          <a:p>
            <a:pPr>
              <a:defRPr sz="1600"/>
            </a:pPr>
            <a:endParaRPr lang="pt-PT"/>
          </a:p>
        </c:txPr>
        <c:crossAx val="71315456"/>
        <c:crosses val="autoZero"/>
        <c:crossBetween val="midCat"/>
        <c:majorUnit val="1"/>
      </c:valAx>
      <c:valAx>
        <c:axId val="71315456"/>
        <c:scaling>
          <c:orientation val="minMax"/>
          <c:max val="400000"/>
          <c:min val="0"/>
        </c:scaling>
        <c:axPos val="l"/>
        <c:title>
          <c:tx>
            <c:rich>
              <a:bodyPr rot="-5400000" vert="horz"/>
              <a:lstStyle/>
              <a:p>
                <a:pPr>
                  <a:defRPr sz="2000"/>
                </a:pPr>
                <a:r>
                  <a:rPr lang="en-US" sz="2000" b="1" i="0" baseline="0"/>
                  <a:t>C</a:t>
                </a:r>
                <a:r>
                  <a:rPr lang="en-US" sz="2000" b="1" i="0" baseline="-25000"/>
                  <a:t> cells adhered</a:t>
                </a:r>
                <a:r>
                  <a:rPr lang="en-US" sz="2000" b="1" i="0" baseline="0"/>
                  <a:t> / (cells/ml)</a:t>
                </a:r>
                <a:endParaRPr lang="pt-PT" sz="2000"/>
              </a:p>
            </c:rich>
          </c:tx>
          <c:layout/>
        </c:title>
        <c:numFmt formatCode="0.0E+00" sourceLinked="0"/>
        <c:tickLblPos val="nextTo"/>
        <c:txPr>
          <a:bodyPr/>
          <a:lstStyle/>
          <a:p>
            <a:pPr>
              <a:defRPr sz="1600"/>
            </a:pPr>
            <a:endParaRPr lang="pt-PT"/>
          </a:p>
        </c:txPr>
        <c:crossAx val="71309184"/>
        <c:crosses val="autoZero"/>
        <c:crossBetween val="midCat"/>
      </c:valAx>
      <c:spPr>
        <a:solidFill>
          <a:schemeClr val="bg1"/>
        </a:solidFill>
      </c:spPr>
    </c:plotArea>
    <c:legend>
      <c:legendPos val="r"/>
      <c:layout>
        <c:manualLayout>
          <c:xMode val="edge"/>
          <c:yMode val="edge"/>
          <c:x val="0.66626073734311975"/>
          <c:y val="5.1994444444444524E-2"/>
          <c:w val="0.31636762581935507"/>
          <c:h val="0.27865000000000001"/>
        </c:manualLayout>
      </c:layout>
      <c:txPr>
        <a:bodyPr/>
        <a:lstStyle/>
        <a:p>
          <a:pPr>
            <a:defRPr sz="1600"/>
          </a:pPr>
          <a:endParaRPr lang="pt-PT"/>
        </a:p>
      </c:txPr>
    </c:legend>
    <c:plotVisOnly val="1"/>
  </c:chart>
  <c:spPr>
    <a:solidFill>
      <a:schemeClr val="bg1"/>
    </a:solidFill>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dirty="0" smtClean="0"/>
              <a:t>2x10</a:t>
            </a:r>
            <a:r>
              <a:rPr lang="en-US" sz="2000" baseline="30000" dirty="0" smtClean="0"/>
              <a:t>5</a:t>
            </a:r>
            <a:r>
              <a:rPr lang="en-US" sz="2000" baseline="0" dirty="0" smtClean="0"/>
              <a:t> cells/ml</a:t>
            </a:r>
            <a:endParaRPr lang="en-US" sz="2000" dirty="0"/>
          </a:p>
        </c:rich>
      </c:tx>
      <c:layout>
        <c:manualLayout>
          <c:xMode val="edge"/>
          <c:yMode val="edge"/>
          <c:x val="0.18201104797979994"/>
          <c:y val="6.9499768518518523E-2"/>
        </c:manualLayout>
      </c:layout>
      <c:overlay val="1"/>
    </c:title>
    <c:plotArea>
      <c:layout>
        <c:manualLayout>
          <c:layoutTarget val="inner"/>
          <c:xMode val="edge"/>
          <c:yMode val="edge"/>
          <c:x val="0.17707861901877617"/>
          <c:y val="4.2908288637833594E-2"/>
          <c:w val="0.50434710276600037"/>
          <c:h val="0.78825729392521549"/>
        </c:manualLayout>
      </c:layout>
      <c:scatterChart>
        <c:scatterStyle val="smoothMarker"/>
        <c:ser>
          <c:idx val="0"/>
          <c:order val="0"/>
          <c:tx>
            <c:v>CultiSpher S - pulse</c:v>
          </c:tx>
          <c:spPr>
            <a:ln w="19050">
              <a:solidFill>
                <a:srgbClr val="0070C0"/>
              </a:solidFill>
              <a:prstDash val="sysDash"/>
            </a:ln>
          </c:spPr>
          <c:marker>
            <c:symbol val="circle"/>
            <c:size val="6"/>
            <c:spPr>
              <a:solidFill>
                <a:srgbClr val="0070C0"/>
              </a:solidFill>
              <a:ln w="19050">
                <a:noFill/>
                <a:prstDash val="sysDash"/>
              </a:ln>
            </c:spPr>
          </c:marker>
          <c:errBars>
            <c:errDir val="y"/>
            <c:errBarType val="both"/>
            <c:errValType val="cust"/>
            <c:plus>
              <c:numRef>
                <c:f>'Para poster'!$AC$12:$AC$17</c:f>
                <c:numCache>
                  <c:formatCode>General</c:formatCode>
                  <c:ptCount val="6"/>
                  <c:pt idx="0">
                    <c:v>0</c:v>
                  </c:pt>
                  <c:pt idx="1">
                    <c:v>0</c:v>
                  </c:pt>
                  <c:pt idx="2">
                    <c:v>3535.5339059327375</c:v>
                  </c:pt>
                  <c:pt idx="3">
                    <c:v>42426.406871193212</c:v>
                  </c:pt>
                  <c:pt idx="4">
                    <c:v>22912.878474779201</c:v>
                  </c:pt>
                  <c:pt idx="5">
                    <c:v>37527.767497325585</c:v>
                  </c:pt>
                </c:numCache>
              </c:numRef>
            </c:plus>
            <c:minus>
              <c:numRef>
                <c:f>'Para poster'!$AC$12:$AC$17</c:f>
                <c:numCache>
                  <c:formatCode>General</c:formatCode>
                  <c:ptCount val="6"/>
                  <c:pt idx="0">
                    <c:v>0</c:v>
                  </c:pt>
                  <c:pt idx="1">
                    <c:v>0</c:v>
                  </c:pt>
                  <c:pt idx="2">
                    <c:v>3535.5339059327375</c:v>
                  </c:pt>
                  <c:pt idx="3">
                    <c:v>42426.406871193212</c:v>
                  </c:pt>
                  <c:pt idx="4">
                    <c:v>22912.878474779201</c:v>
                  </c:pt>
                  <c:pt idx="5">
                    <c:v>37527.767497325585</c:v>
                  </c:pt>
                </c:numCache>
              </c:numRef>
            </c:minus>
            <c:spPr>
              <a:ln>
                <a:solidFill>
                  <a:schemeClr val="bg1">
                    <a:lumMod val="50000"/>
                  </a:schemeClr>
                </a:solidFill>
              </a:ln>
            </c:spPr>
          </c:errBars>
          <c:xVal>
            <c:numRef>
              <c:f>'Para poster'!$AA$12:$AA$17</c:f>
              <c:numCache>
                <c:formatCode>General</c:formatCode>
                <c:ptCount val="6"/>
                <c:pt idx="0">
                  <c:v>0</c:v>
                </c:pt>
                <c:pt idx="1">
                  <c:v>1</c:v>
                </c:pt>
                <c:pt idx="2">
                  <c:v>2</c:v>
                </c:pt>
                <c:pt idx="3">
                  <c:v>3</c:v>
                </c:pt>
                <c:pt idx="4">
                  <c:v>5</c:v>
                </c:pt>
                <c:pt idx="5">
                  <c:v>6</c:v>
                </c:pt>
              </c:numCache>
            </c:numRef>
          </c:xVal>
          <c:yVal>
            <c:numRef>
              <c:f>'Para poster'!$AB$12:$AB$17</c:f>
              <c:numCache>
                <c:formatCode>0.00E+00</c:formatCode>
                <c:ptCount val="6"/>
                <c:pt idx="0">
                  <c:v>0</c:v>
                </c:pt>
                <c:pt idx="1">
                  <c:v>0</c:v>
                </c:pt>
                <c:pt idx="2">
                  <c:v>48333.333333333372</c:v>
                </c:pt>
                <c:pt idx="3">
                  <c:v>115000.00000000003</c:v>
                </c:pt>
                <c:pt idx="4">
                  <c:v>140000.00000000003</c:v>
                </c:pt>
                <c:pt idx="5">
                  <c:v>201666.66666666669</c:v>
                </c:pt>
              </c:numCache>
            </c:numRef>
          </c:yVal>
          <c:smooth val="1"/>
        </c:ser>
        <c:ser>
          <c:idx val="2"/>
          <c:order val="1"/>
          <c:tx>
            <c:v>CultiSpher S - continuous</c:v>
          </c:tx>
          <c:spPr>
            <a:ln w="19050">
              <a:solidFill>
                <a:srgbClr val="0070C0"/>
              </a:solidFill>
            </a:ln>
          </c:spPr>
          <c:marker>
            <c:symbol val="circle"/>
            <c:size val="6"/>
            <c:spPr>
              <a:solidFill>
                <a:srgbClr val="0070C0"/>
              </a:solidFill>
              <a:ln w="19050">
                <a:noFill/>
              </a:ln>
            </c:spPr>
          </c:marker>
          <c:errBars>
            <c:errDir val="y"/>
            <c:errBarType val="both"/>
            <c:errValType val="cust"/>
            <c:plus>
              <c:numRef>
                <c:f>'Para poster'!$G$13:$G$19</c:f>
                <c:numCache>
                  <c:formatCode>General</c:formatCode>
                  <c:ptCount val="7"/>
                  <c:pt idx="0">
                    <c:v>0</c:v>
                  </c:pt>
                  <c:pt idx="1">
                    <c:v>0</c:v>
                  </c:pt>
                  <c:pt idx="2">
                    <c:v>0</c:v>
                  </c:pt>
                  <c:pt idx="3">
                    <c:v>14142.135623730945</c:v>
                  </c:pt>
                  <c:pt idx="4">
                    <c:v>21213.203435596424</c:v>
                  </c:pt>
                  <c:pt idx="5">
                    <c:v>0</c:v>
                  </c:pt>
                  <c:pt idx="6">
                    <c:v>7071.0678118654751</c:v>
                  </c:pt>
                </c:numCache>
              </c:numRef>
            </c:plus>
            <c:minus>
              <c:numRef>
                <c:f>'Para poster'!$G$13:$G$19</c:f>
                <c:numCache>
                  <c:formatCode>General</c:formatCode>
                  <c:ptCount val="7"/>
                  <c:pt idx="0">
                    <c:v>0</c:v>
                  </c:pt>
                  <c:pt idx="1">
                    <c:v>0</c:v>
                  </c:pt>
                  <c:pt idx="2">
                    <c:v>0</c:v>
                  </c:pt>
                  <c:pt idx="3">
                    <c:v>14142.135623730945</c:v>
                  </c:pt>
                  <c:pt idx="4">
                    <c:v>21213.203435596424</c:v>
                  </c:pt>
                  <c:pt idx="5">
                    <c:v>0</c:v>
                  </c:pt>
                  <c:pt idx="6">
                    <c:v>7071.0678118654751</c:v>
                  </c:pt>
                </c:numCache>
              </c:numRef>
            </c:minus>
            <c:spPr>
              <a:ln>
                <a:solidFill>
                  <a:schemeClr val="bg1">
                    <a:lumMod val="50000"/>
                  </a:scheme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poster'!$F$13:$F$19</c:f>
              <c:numCache>
                <c:formatCode>0.00E+00</c:formatCode>
                <c:ptCount val="7"/>
                <c:pt idx="0">
                  <c:v>0</c:v>
                </c:pt>
                <c:pt idx="1">
                  <c:v>0</c:v>
                </c:pt>
                <c:pt idx="2">
                  <c:v>0</c:v>
                </c:pt>
                <c:pt idx="3">
                  <c:v>38333.333333333336</c:v>
                </c:pt>
                <c:pt idx="4">
                  <c:v>46666.666666666584</c:v>
                </c:pt>
                <c:pt idx="5">
                  <c:v>35000</c:v>
                </c:pt>
                <c:pt idx="6">
                  <c:v>41666.666666666584</c:v>
                </c:pt>
              </c:numCache>
            </c:numRef>
          </c:yVal>
          <c:smooth val="1"/>
        </c:ser>
        <c:ser>
          <c:idx val="4"/>
          <c:order val="2"/>
          <c:tx>
            <c:v>Cytodex 3 - pulse</c:v>
          </c:tx>
          <c:spPr>
            <a:ln w="19050">
              <a:solidFill>
                <a:srgbClr val="FFC000"/>
              </a:solidFill>
              <a:prstDash val="sysDash"/>
            </a:ln>
          </c:spPr>
          <c:marker>
            <c:symbol val="triangle"/>
            <c:size val="6"/>
            <c:spPr>
              <a:solidFill>
                <a:srgbClr val="FFC000"/>
              </a:solidFill>
              <a:ln w="19050">
                <a:noFill/>
                <a:prstDash val="sysDash"/>
              </a:ln>
            </c:spPr>
          </c:marker>
          <c:errBars>
            <c:errDir val="y"/>
            <c:errBarType val="both"/>
            <c:errValType val="cust"/>
            <c:plus>
              <c:numRef>
                <c:f>'Para poster'!$K$13:$K$19</c:f>
                <c:numCache>
                  <c:formatCode>General</c:formatCode>
                  <c:ptCount val="7"/>
                  <c:pt idx="0">
                    <c:v>0</c:v>
                  </c:pt>
                  <c:pt idx="1">
                    <c:v>3535.5339059327375</c:v>
                  </c:pt>
                  <c:pt idx="2">
                    <c:v>7637.6261582600473</c:v>
                  </c:pt>
                  <c:pt idx="3">
                    <c:v>2.1213203435596442</c:v>
                  </c:pt>
                  <c:pt idx="4">
                    <c:v>7637.6261582599582</c:v>
                  </c:pt>
                  <c:pt idx="5">
                    <c:v>10606.601717798212</c:v>
                  </c:pt>
                  <c:pt idx="6">
                    <c:v>2886.7513459485722</c:v>
                  </c:pt>
                </c:numCache>
              </c:numRef>
            </c:plus>
            <c:minus>
              <c:numRef>
                <c:f>'Para poster'!$K$13:$K$19</c:f>
                <c:numCache>
                  <c:formatCode>General</c:formatCode>
                  <c:ptCount val="7"/>
                  <c:pt idx="0">
                    <c:v>0</c:v>
                  </c:pt>
                  <c:pt idx="1">
                    <c:v>3535.5339059327375</c:v>
                  </c:pt>
                  <c:pt idx="2">
                    <c:v>7637.6261582600473</c:v>
                  </c:pt>
                  <c:pt idx="3">
                    <c:v>2.1213203435596442</c:v>
                  </c:pt>
                  <c:pt idx="4">
                    <c:v>7637.6261582599582</c:v>
                  </c:pt>
                  <c:pt idx="5">
                    <c:v>10606.601717798212</c:v>
                  </c:pt>
                  <c:pt idx="6">
                    <c:v>2886.7513459485722</c:v>
                  </c:pt>
                </c:numCache>
              </c:numRef>
            </c:minus>
            <c:spPr>
              <a:ln>
                <a:solidFill>
                  <a:schemeClr val="bg1">
                    <a:lumMod val="50000"/>
                  </a:scheme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poster'!$J$13:$J$19</c:f>
              <c:numCache>
                <c:formatCode>0.00E+00</c:formatCode>
                <c:ptCount val="7"/>
                <c:pt idx="0">
                  <c:v>0</c:v>
                </c:pt>
                <c:pt idx="1">
                  <c:v>45000</c:v>
                </c:pt>
                <c:pt idx="2">
                  <c:v>83333.333333333328</c:v>
                </c:pt>
                <c:pt idx="3">
                  <c:v>176656.33333333328</c:v>
                </c:pt>
                <c:pt idx="4">
                  <c:v>143333.33333333328</c:v>
                </c:pt>
                <c:pt idx="5">
                  <c:v>125000</c:v>
                </c:pt>
                <c:pt idx="6">
                  <c:v>163333.33333333328</c:v>
                </c:pt>
              </c:numCache>
            </c:numRef>
          </c:yVal>
          <c:smooth val="1"/>
        </c:ser>
        <c:ser>
          <c:idx val="6"/>
          <c:order val="3"/>
          <c:tx>
            <c:v>Cytodex 3 - continuous</c:v>
          </c:tx>
          <c:spPr>
            <a:ln w="19050">
              <a:solidFill>
                <a:srgbClr val="FFC000"/>
              </a:solidFill>
            </a:ln>
          </c:spPr>
          <c:marker>
            <c:symbol val="triangle"/>
            <c:size val="6"/>
            <c:spPr>
              <a:solidFill>
                <a:srgbClr val="FFC000"/>
              </a:solidFill>
              <a:ln w="19050">
                <a:noFill/>
              </a:ln>
            </c:spPr>
          </c:marker>
          <c:errBars>
            <c:errDir val="y"/>
            <c:errBarType val="both"/>
            <c:errValType val="cust"/>
            <c:plus>
              <c:numRef>
                <c:f>'Para poster'!$O$13:$O$19</c:f>
                <c:numCache>
                  <c:formatCode>General</c:formatCode>
                  <c:ptCount val="7"/>
                  <c:pt idx="0">
                    <c:v>0</c:v>
                  </c:pt>
                  <c:pt idx="1">
                    <c:v>2886.7513459480742</c:v>
                  </c:pt>
                  <c:pt idx="2">
                    <c:v>2886.7513459482402</c:v>
                  </c:pt>
                  <c:pt idx="3">
                    <c:v>5000</c:v>
                  </c:pt>
                  <c:pt idx="4">
                    <c:v>8660.2540378443864</c:v>
                  </c:pt>
                  <c:pt idx="5">
                    <c:v>3535.5339059327375</c:v>
                  </c:pt>
                  <c:pt idx="6">
                    <c:v>10606.601717798212</c:v>
                  </c:pt>
                </c:numCache>
              </c:numRef>
            </c:plus>
            <c:minus>
              <c:numRef>
                <c:f>'Para poster'!$O$13:$O$19</c:f>
                <c:numCache>
                  <c:formatCode>General</c:formatCode>
                  <c:ptCount val="7"/>
                  <c:pt idx="0">
                    <c:v>0</c:v>
                  </c:pt>
                  <c:pt idx="1">
                    <c:v>2886.7513459480742</c:v>
                  </c:pt>
                  <c:pt idx="2">
                    <c:v>2886.7513459482402</c:v>
                  </c:pt>
                  <c:pt idx="3">
                    <c:v>5000</c:v>
                  </c:pt>
                  <c:pt idx="4">
                    <c:v>8660.2540378443864</c:v>
                  </c:pt>
                  <c:pt idx="5">
                    <c:v>3535.5339059327375</c:v>
                  </c:pt>
                  <c:pt idx="6">
                    <c:v>10606.601717798212</c:v>
                  </c:pt>
                </c:numCache>
              </c:numRef>
            </c:minus>
            <c:spPr>
              <a:ln>
                <a:solidFill>
                  <a:schemeClr val="bg1">
                    <a:lumMod val="50000"/>
                  </a:scheme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poster'!$N$13:$N$19</c:f>
              <c:numCache>
                <c:formatCode>0.00E+00</c:formatCode>
                <c:ptCount val="7"/>
                <c:pt idx="0">
                  <c:v>0</c:v>
                </c:pt>
                <c:pt idx="1">
                  <c:v>61666.666666666584</c:v>
                </c:pt>
                <c:pt idx="2">
                  <c:v>83333.333333333328</c:v>
                </c:pt>
                <c:pt idx="3">
                  <c:v>115000</c:v>
                </c:pt>
                <c:pt idx="4">
                  <c:v>160000</c:v>
                </c:pt>
                <c:pt idx="5">
                  <c:v>135000</c:v>
                </c:pt>
                <c:pt idx="6">
                  <c:v>145000</c:v>
                </c:pt>
              </c:numCache>
            </c:numRef>
          </c:yVal>
          <c:smooth val="1"/>
        </c:ser>
        <c:axId val="35749888"/>
        <c:axId val="35751808"/>
      </c:scatterChart>
      <c:valAx>
        <c:axId val="35749888"/>
        <c:scaling>
          <c:orientation val="minMax"/>
          <c:max val="6.5"/>
          <c:min val="0"/>
        </c:scaling>
        <c:axPos val="b"/>
        <c:title>
          <c:tx>
            <c:rich>
              <a:bodyPr/>
              <a:lstStyle/>
              <a:p>
                <a:pPr>
                  <a:defRPr sz="2000"/>
                </a:pPr>
                <a:r>
                  <a:rPr lang="en-US" sz="2000"/>
                  <a:t>Time / (h)</a:t>
                </a:r>
              </a:p>
            </c:rich>
          </c:tx>
          <c:layout/>
        </c:title>
        <c:numFmt formatCode="General" sourceLinked="1"/>
        <c:tickLblPos val="nextTo"/>
        <c:txPr>
          <a:bodyPr/>
          <a:lstStyle/>
          <a:p>
            <a:pPr>
              <a:defRPr sz="1600"/>
            </a:pPr>
            <a:endParaRPr lang="pt-PT"/>
          </a:p>
        </c:txPr>
        <c:crossAx val="35751808"/>
        <c:crosses val="autoZero"/>
        <c:crossBetween val="midCat"/>
        <c:majorUnit val="1"/>
      </c:valAx>
      <c:valAx>
        <c:axId val="35751808"/>
        <c:scaling>
          <c:orientation val="minMax"/>
          <c:max val="400000"/>
          <c:min val="0"/>
        </c:scaling>
        <c:axPos val="l"/>
        <c:title>
          <c:tx>
            <c:rich>
              <a:bodyPr rot="-5400000" vert="horz"/>
              <a:lstStyle/>
              <a:p>
                <a:pPr>
                  <a:defRPr sz="2000"/>
                </a:pPr>
                <a:r>
                  <a:rPr lang="en-US" sz="2000"/>
                  <a:t>C</a:t>
                </a:r>
                <a:r>
                  <a:rPr lang="en-US" sz="2000" baseline="-25000"/>
                  <a:t> cells adhered</a:t>
                </a:r>
                <a:r>
                  <a:rPr lang="en-US" sz="2000"/>
                  <a:t> / (cells/ml)</a:t>
                </a:r>
              </a:p>
            </c:rich>
          </c:tx>
          <c:layout/>
        </c:title>
        <c:numFmt formatCode="0.0E+00" sourceLinked="0"/>
        <c:tickLblPos val="nextTo"/>
        <c:txPr>
          <a:bodyPr/>
          <a:lstStyle/>
          <a:p>
            <a:pPr>
              <a:defRPr sz="1600"/>
            </a:pPr>
            <a:endParaRPr lang="pt-PT"/>
          </a:p>
        </c:txPr>
        <c:crossAx val="35749888"/>
        <c:crosses val="autoZero"/>
        <c:crossBetween val="midCat"/>
      </c:valAx>
      <c:spPr>
        <a:solidFill>
          <a:schemeClr val="bg1"/>
        </a:solidFill>
      </c:spPr>
    </c:plotArea>
    <c:legend>
      <c:legendPos val="r"/>
      <c:layout>
        <c:manualLayout>
          <c:xMode val="edge"/>
          <c:yMode val="edge"/>
          <c:x val="0.64984457194350786"/>
          <c:y val="5.1994444444444524E-2"/>
          <c:w val="0.324766163547967"/>
          <c:h val="0.27865000000000001"/>
        </c:manualLayout>
      </c:layout>
      <c:txPr>
        <a:bodyPr/>
        <a:lstStyle/>
        <a:p>
          <a:pPr>
            <a:defRPr sz="1600"/>
          </a:pPr>
          <a:endParaRPr lang="pt-PT"/>
        </a:p>
      </c:txPr>
    </c:legend>
    <c:plotVisOnly val="1"/>
  </c:chart>
  <c:spPr>
    <a:solidFill>
      <a:srgbClr val="FFFFFF"/>
    </a:solidFill>
  </c:sp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a:t>Pulse</a:t>
            </a:r>
          </a:p>
        </c:rich>
      </c:tx>
      <c:layout>
        <c:manualLayout>
          <c:xMode val="edge"/>
          <c:yMode val="edge"/>
          <c:x val="0.18313110269360269"/>
          <c:y val="6.1175462962962675E-2"/>
        </c:manualLayout>
      </c:layout>
      <c:overlay val="1"/>
    </c:title>
    <c:plotArea>
      <c:layout>
        <c:manualLayout>
          <c:layoutTarget val="inner"/>
          <c:xMode val="edge"/>
          <c:yMode val="edge"/>
          <c:x val="0.17707861901877617"/>
          <c:y val="4.2908288637833414E-2"/>
          <c:w val="0.50434710276600037"/>
          <c:h val="0.78825729392521549"/>
        </c:manualLayout>
      </c:layout>
      <c:scatterChart>
        <c:scatterStyle val="smoothMarker"/>
        <c:ser>
          <c:idx val="0"/>
          <c:order val="0"/>
          <c:tx>
            <c:v>CultiSpher S - C1</c:v>
          </c:tx>
          <c:spPr>
            <a:ln w="19050">
              <a:solidFill>
                <a:srgbClr val="0070C0"/>
              </a:solidFill>
              <a:prstDash val="sysDash"/>
            </a:ln>
          </c:spPr>
          <c:marker>
            <c:symbol val="circle"/>
            <c:size val="6"/>
            <c:spPr>
              <a:solidFill>
                <a:srgbClr val="0070C0"/>
              </a:solidFill>
              <a:ln w="19050">
                <a:noFill/>
                <a:prstDash val="sysDash"/>
              </a:ln>
            </c:spPr>
          </c:marker>
          <c:errBars>
            <c:errDir val="y"/>
            <c:errBarType val="both"/>
            <c:errValType val="cust"/>
            <c:plus>
              <c:numRef>
                <c:f>'Para poster'!$AC$12:$AC$17</c:f>
                <c:numCache>
                  <c:formatCode>General</c:formatCode>
                  <c:ptCount val="6"/>
                  <c:pt idx="0">
                    <c:v>0</c:v>
                  </c:pt>
                  <c:pt idx="1">
                    <c:v>0</c:v>
                  </c:pt>
                  <c:pt idx="2">
                    <c:v>3535.5339059327375</c:v>
                  </c:pt>
                  <c:pt idx="3">
                    <c:v>42426.406871193212</c:v>
                  </c:pt>
                  <c:pt idx="4">
                    <c:v>22912.878474779201</c:v>
                  </c:pt>
                  <c:pt idx="5">
                    <c:v>37527.767497325585</c:v>
                  </c:pt>
                </c:numCache>
              </c:numRef>
            </c:plus>
            <c:minus>
              <c:numRef>
                <c:f>'Para poster'!$AC$12:$AC$17</c:f>
                <c:numCache>
                  <c:formatCode>General</c:formatCode>
                  <c:ptCount val="6"/>
                  <c:pt idx="0">
                    <c:v>0</c:v>
                  </c:pt>
                  <c:pt idx="1">
                    <c:v>0</c:v>
                  </c:pt>
                  <c:pt idx="2">
                    <c:v>3535.5339059327375</c:v>
                  </c:pt>
                  <c:pt idx="3">
                    <c:v>42426.406871193212</c:v>
                  </c:pt>
                  <c:pt idx="4">
                    <c:v>22912.878474779201</c:v>
                  </c:pt>
                  <c:pt idx="5">
                    <c:v>37527.767497325585</c:v>
                  </c:pt>
                </c:numCache>
              </c:numRef>
            </c:minus>
            <c:spPr>
              <a:ln>
                <a:solidFill>
                  <a:sysClr val="window" lastClr="FFFFFF">
                    <a:lumMod val="50000"/>
                  </a:sysClr>
                </a:solidFill>
              </a:ln>
            </c:spPr>
          </c:errBars>
          <c:xVal>
            <c:numRef>
              <c:f>'Para poster'!$AA$12:$AA$17</c:f>
              <c:numCache>
                <c:formatCode>General</c:formatCode>
                <c:ptCount val="6"/>
                <c:pt idx="0">
                  <c:v>0</c:v>
                </c:pt>
                <c:pt idx="1">
                  <c:v>1</c:v>
                </c:pt>
                <c:pt idx="2">
                  <c:v>2</c:v>
                </c:pt>
                <c:pt idx="3">
                  <c:v>3</c:v>
                </c:pt>
                <c:pt idx="4">
                  <c:v>5</c:v>
                </c:pt>
                <c:pt idx="5">
                  <c:v>6</c:v>
                </c:pt>
              </c:numCache>
            </c:numRef>
          </c:xVal>
          <c:yVal>
            <c:numRef>
              <c:f>'Para poster'!$AB$12:$AB$17</c:f>
              <c:numCache>
                <c:formatCode>0.00E+00</c:formatCode>
                <c:ptCount val="6"/>
                <c:pt idx="0">
                  <c:v>0</c:v>
                </c:pt>
                <c:pt idx="1">
                  <c:v>0</c:v>
                </c:pt>
                <c:pt idx="2">
                  <c:v>48333.333333333372</c:v>
                </c:pt>
                <c:pt idx="3">
                  <c:v>115000.00000000003</c:v>
                </c:pt>
                <c:pt idx="4">
                  <c:v>140000.00000000003</c:v>
                </c:pt>
                <c:pt idx="5">
                  <c:v>201666.66666666669</c:v>
                </c:pt>
              </c:numCache>
            </c:numRef>
          </c:yVal>
          <c:smooth val="1"/>
        </c:ser>
        <c:ser>
          <c:idx val="1"/>
          <c:order val="1"/>
          <c:tx>
            <c:v>CultiSpher S - C2</c:v>
          </c:tx>
          <c:spPr>
            <a:ln w="19050">
              <a:solidFill>
                <a:srgbClr val="CC0000"/>
              </a:solidFill>
              <a:prstDash val="sysDash"/>
            </a:ln>
          </c:spPr>
          <c:marker>
            <c:symbol val="circle"/>
            <c:size val="6"/>
            <c:spPr>
              <a:solidFill>
                <a:srgbClr val="CC0000"/>
              </a:solidFill>
              <a:ln w="19050">
                <a:noFill/>
                <a:prstDash val="sysDash"/>
              </a:ln>
            </c:spPr>
          </c:marker>
          <c:errBars>
            <c:errDir val="y"/>
            <c:errBarType val="both"/>
            <c:errValType val="cust"/>
            <c:plus>
              <c:numRef>
                <c:f>'Para poster'!$W$12:$W$17</c:f>
                <c:numCache>
                  <c:formatCode>General</c:formatCode>
                  <c:ptCount val="6"/>
                  <c:pt idx="0">
                    <c:v>0</c:v>
                  </c:pt>
                  <c:pt idx="1">
                    <c:v>0</c:v>
                  </c:pt>
                  <c:pt idx="2">
                    <c:v>0</c:v>
                  </c:pt>
                  <c:pt idx="3">
                    <c:v>21213.203435596424</c:v>
                  </c:pt>
                  <c:pt idx="4">
                    <c:v>7071.0678118654751</c:v>
                  </c:pt>
                  <c:pt idx="5">
                    <c:v>3535.5339059327375</c:v>
                  </c:pt>
                </c:numCache>
              </c:numRef>
            </c:plus>
            <c:minus>
              <c:numRef>
                <c:f>'Para poster'!$W$12:$W$17</c:f>
                <c:numCache>
                  <c:formatCode>General</c:formatCode>
                  <c:ptCount val="6"/>
                  <c:pt idx="0">
                    <c:v>0</c:v>
                  </c:pt>
                  <c:pt idx="1">
                    <c:v>0</c:v>
                  </c:pt>
                  <c:pt idx="2">
                    <c:v>0</c:v>
                  </c:pt>
                  <c:pt idx="3">
                    <c:v>21213.203435596424</c:v>
                  </c:pt>
                  <c:pt idx="4">
                    <c:v>7071.0678118654751</c:v>
                  </c:pt>
                  <c:pt idx="5">
                    <c:v>3535.5339059327375</c:v>
                  </c:pt>
                </c:numCache>
              </c:numRef>
            </c:minus>
            <c:spPr>
              <a:ln>
                <a:solidFill>
                  <a:sysClr val="window" lastClr="FFFFFF">
                    <a:lumMod val="50000"/>
                  </a:sysClr>
                </a:solidFill>
              </a:ln>
            </c:spPr>
          </c:errBars>
          <c:xVal>
            <c:numRef>
              <c:f>'Para poster'!$U$12:$U$17</c:f>
              <c:numCache>
                <c:formatCode>General</c:formatCode>
                <c:ptCount val="6"/>
                <c:pt idx="0">
                  <c:v>0</c:v>
                </c:pt>
                <c:pt idx="1">
                  <c:v>1</c:v>
                </c:pt>
                <c:pt idx="2">
                  <c:v>2</c:v>
                </c:pt>
                <c:pt idx="3">
                  <c:v>4</c:v>
                </c:pt>
                <c:pt idx="4">
                  <c:v>5</c:v>
                </c:pt>
                <c:pt idx="5">
                  <c:v>6</c:v>
                </c:pt>
              </c:numCache>
            </c:numRef>
          </c:xVal>
          <c:yVal>
            <c:numRef>
              <c:f>'Para poster'!$V$12:$V$17</c:f>
              <c:numCache>
                <c:formatCode>0.00E+00</c:formatCode>
                <c:ptCount val="6"/>
                <c:pt idx="0">
                  <c:v>0</c:v>
                </c:pt>
                <c:pt idx="1">
                  <c:v>0</c:v>
                </c:pt>
                <c:pt idx="2">
                  <c:v>55000</c:v>
                </c:pt>
                <c:pt idx="3">
                  <c:v>55000</c:v>
                </c:pt>
                <c:pt idx="4">
                  <c:v>100000</c:v>
                </c:pt>
                <c:pt idx="5">
                  <c:v>146666.66666666669</c:v>
                </c:pt>
              </c:numCache>
            </c:numRef>
          </c:yVal>
          <c:smooth val="1"/>
        </c:ser>
        <c:ser>
          <c:idx val="4"/>
          <c:order val="2"/>
          <c:tx>
            <c:v>Cytodex 3 - C1</c:v>
          </c:tx>
          <c:spPr>
            <a:ln w="19050">
              <a:solidFill>
                <a:srgbClr val="FFC000"/>
              </a:solidFill>
              <a:prstDash val="sysDash"/>
            </a:ln>
          </c:spPr>
          <c:marker>
            <c:symbol val="triangle"/>
            <c:size val="6"/>
            <c:spPr>
              <a:solidFill>
                <a:srgbClr val="FFC000"/>
              </a:solidFill>
              <a:ln w="19050">
                <a:noFill/>
                <a:prstDash val="sysDash"/>
              </a:ln>
            </c:spPr>
          </c:marker>
          <c:errBars>
            <c:errDir val="y"/>
            <c:errBarType val="both"/>
            <c:errValType val="cust"/>
            <c:plus>
              <c:numRef>
                <c:f>'Para poster'!$K$13:$K$19</c:f>
                <c:numCache>
                  <c:formatCode>General</c:formatCode>
                  <c:ptCount val="7"/>
                  <c:pt idx="0">
                    <c:v>0</c:v>
                  </c:pt>
                  <c:pt idx="1">
                    <c:v>3535.5339059327375</c:v>
                  </c:pt>
                  <c:pt idx="2">
                    <c:v>7637.6261582600473</c:v>
                  </c:pt>
                  <c:pt idx="3">
                    <c:v>2.1213203435596442</c:v>
                  </c:pt>
                  <c:pt idx="4">
                    <c:v>7637.6261582599582</c:v>
                  </c:pt>
                  <c:pt idx="5">
                    <c:v>10606.601717798212</c:v>
                  </c:pt>
                  <c:pt idx="6">
                    <c:v>2886.7513459485722</c:v>
                  </c:pt>
                </c:numCache>
              </c:numRef>
            </c:plus>
            <c:minus>
              <c:numRef>
                <c:f>'Para poster'!$K$13:$K$19</c:f>
                <c:numCache>
                  <c:formatCode>General</c:formatCode>
                  <c:ptCount val="7"/>
                  <c:pt idx="0">
                    <c:v>0</c:v>
                  </c:pt>
                  <c:pt idx="1">
                    <c:v>3535.5339059327375</c:v>
                  </c:pt>
                  <c:pt idx="2">
                    <c:v>7637.6261582600473</c:v>
                  </c:pt>
                  <c:pt idx="3">
                    <c:v>2.1213203435596442</c:v>
                  </c:pt>
                  <c:pt idx="4">
                    <c:v>7637.6261582599582</c:v>
                  </c:pt>
                  <c:pt idx="5">
                    <c:v>10606.601717798212</c:v>
                  </c:pt>
                  <c:pt idx="6">
                    <c:v>2886.7513459485722</c:v>
                  </c:pt>
                </c:numCache>
              </c:numRef>
            </c:minus>
            <c:spPr>
              <a:ln>
                <a:solidFill>
                  <a:sysClr val="window" lastClr="FFFFFF">
                    <a:lumMod val="50000"/>
                  </a:sysClr>
                </a:solidFill>
              </a:ln>
            </c:spPr>
          </c:errBars>
          <c:xVal>
            <c:numRef>
              <c:f>'Para poster'!$A$13:$A$19</c:f>
              <c:numCache>
                <c:formatCode>General</c:formatCode>
                <c:ptCount val="7"/>
                <c:pt idx="0">
                  <c:v>0</c:v>
                </c:pt>
                <c:pt idx="1">
                  <c:v>1</c:v>
                </c:pt>
                <c:pt idx="2">
                  <c:v>2</c:v>
                </c:pt>
                <c:pt idx="3">
                  <c:v>3</c:v>
                </c:pt>
                <c:pt idx="4">
                  <c:v>4</c:v>
                </c:pt>
                <c:pt idx="5">
                  <c:v>5</c:v>
                </c:pt>
                <c:pt idx="6">
                  <c:v>6</c:v>
                </c:pt>
              </c:numCache>
            </c:numRef>
          </c:xVal>
          <c:yVal>
            <c:numRef>
              <c:f>'Para poster'!$J$13:$J$19</c:f>
              <c:numCache>
                <c:formatCode>0.00E+00</c:formatCode>
                <c:ptCount val="7"/>
                <c:pt idx="0">
                  <c:v>0</c:v>
                </c:pt>
                <c:pt idx="1">
                  <c:v>45000</c:v>
                </c:pt>
                <c:pt idx="2">
                  <c:v>83333.333333333328</c:v>
                </c:pt>
                <c:pt idx="3">
                  <c:v>176656.33333333328</c:v>
                </c:pt>
                <c:pt idx="4">
                  <c:v>143333.33333333328</c:v>
                </c:pt>
                <c:pt idx="5">
                  <c:v>125000</c:v>
                </c:pt>
                <c:pt idx="6">
                  <c:v>163333.33333333328</c:v>
                </c:pt>
              </c:numCache>
            </c:numRef>
          </c:yVal>
          <c:smooth val="1"/>
        </c:ser>
        <c:ser>
          <c:idx val="5"/>
          <c:order val="3"/>
          <c:tx>
            <c:v>Cytodex 3 - C2</c:v>
          </c:tx>
          <c:spPr>
            <a:ln w="19050">
              <a:solidFill>
                <a:schemeClr val="tx2">
                  <a:lumMod val="50000"/>
                </a:schemeClr>
              </a:solidFill>
              <a:prstDash val="sysDash"/>
            </a:ln>
          </c:spPr>
          <c:marker>
            <c:symbol val="triangle"/>
            <c:size val="6"/>
            <c:spPr>
              <a:solidFill>
                <a:schemeClr val="tx2">
                  <a:lumMod val="50000"/>
                </a:schemeClr>
              </a:solidFill>
              <a:ln w="19050">
                <a:noFill/>
                <a:prstDash val="sysDash"/>
              </a:ln>
            </c:spPr>
          </c:marker>
          <c:errBars>
            <c:errDir val="y"/>
            <c:errBarType val="both"/>
            <c:errValType val="cust"/>
            <c:plus>
              <c:numRef>
                <c:f>'Para poster'!$Y$12:$Y$17</c:f>
                <c:numCache>
                  <c:formatCode>General</c:formatCode>
                  <c:ptCount val="6"/>
                  <c:pt idx="0">
                    <c:v>0</c:v>
                  </c:pt>
                  <c:pt idx="1">
                    <c:v>5000</c:v>
                  </c:pt>
                  <c:pt idx="2">
                    <c:v>7071.0678118654751</c:v>
                  </c:pt>
                  <c:pt idx="3">
                    <c:v>11547.005383792281</c:v>
                  </c:pt>
                  <c:pt idx="4">
                    <c:v>22912.878474779201</c:v>
                  </c:pt>
                  <c:pt idx="5">
                    <c:v>2886.7513459472502</c:v>
                  </c:pt>
                </c:numCache>
              </c:numRef>
            </c:plus>
            <c:minus>
              <c:numRef>
                <c:f>'Para poster'!$Y$12:$Y$17</c:f>
                <c:numCache>
                  <c:formatCode>General</c:formatCode>
                  <c:ptCount val="6"/>
                  <c:pt idx="0">
                    <c:v>0</c:v>
                  </c:pt>
                  <c:pt idx="1">
                    <c:v>5000</c:v>
                  </c:pt>
                  <c:pt idx="2">
                    <c:v>7071.0678118654751</c:v>
                  </c:pt>
                  <c:pt idx="3">
                    <c:v>11547.005383792281</c:v>
                  </c:pt>
                  <c:pt idx="4">
                    <c:v>22912.878474779201</c:v>
                  </c:pt>
                  <c:pt idx="5">
                    <c:v>2886.7513459472502</c:v>
                  </c:pt>
                </c:numCache>
              </c:numRef>
            </c:minus>
            <c:spPr>
              <a:ln>
                <a:solidFill>
                  <a:sysClr val="window" lastClr="FFFFFF">
                    <a:lumMod val="50000"/>
                  </a:sysClr>
                </a:solidFill>
              </a:ln>
            </c:spPr>
          </c:errBars>
          <c:xVal>
            <c:numRef>
              <c:f>'Para poster'!$U$12:$U$17</c:f>
              <c:numCache>
                <c:formatCode>General</c:formatCode>
                <c:ptCount val="6"/>
                <c:pt idx="0">
                  <c:v>0</c:v>
                </c:pt>
                <c:pt idx="1">
                  <c:v>1</c:v>
                </c:pt>
                <c:pt idx="2">
                  <c:v>2</c:v>
                </c:pt>
                <c:pt idx="3">
                  <c:v>4</c:v>
                </c:pt>
                <c:pt idx="4">
                  <c:v>5</c:v>
                </c:pt>
                <c:pt idx="5">
                  <c:v>6</c:v>
                </c:pt>
              </c:numCache>
            </c:numRef>
          </c:xVal>
          <c:yVal>
            <c:numRef>
              <c:f>'Para poster'!$X$12:$X$17</c:f>
              <c:numCache>
                <c:formatCode>0.00E+00</c:formatCode>
                <c:ptCount val="6"/>
                <c:pt idx="0">
                  <c:v>0</c:v>
                </c:pt>
                <c:pt idx="1">
                  <c:v>163333.33333333328</c:v>
                </c:pt>
                <c:pt idx="2">
                  <c:v>163333.33333333328</c:v>
                </c:pt>
                <c:pt idx="3">
                  <c:v>231666.66666666666</c:v>
                </c:pt>
                <c:pt idx="4">
                  <c:v>210000</c:v>
                </c:pt>
                <c:pt idx="5">
                  <c:v>233333.33333333328</c:v>
                </c:pt>
              </c:numCache>
            </c:numRef>
          </c:yVal>
          <c:smooth val="1"/>
        </c:ser>
        <c:axId val="35809152"/>
        <c:axId val="35811328"/>
      </c:scatterChart>
      <c:valAx>
        <c:axId val="35809152"/>
        <c:scaling>
          <c:orientation val="minMax"/>
          <c:max val="6.5"/>
          <c:min val="0"/>
        </c:scaling>
        <c:axPos val="b"/>
        <c:title>
          <c:tx>
            <c:rich>
              <a:bodyPr/>
              <a:lstStyle/>
              <a:p>
                <a:pPr>
                  <a:defRPr sz="2000"/>
                </a:pPr>
                <a:r>
                  <a:rPr lang="en-US" sz="2000"/>
                  <a:t>Time / (h)</a:t>
                </a:r>
              </a:p>
            </c:rich>
          </c:tx>
          <c:layout/>
        </c:title>
        <c:numFmt formatCode="General" sourceLinked="1"/>
        <c:tickLblPos val="nextTo"/>
        <c:txPr>
          <a:bodyPr/>
          <a:lstStyle/>
          <a:p>
            <a:pPr>
              <a:defRPr sz="1600"/>
            </a:pPr>
            <a:endParaRPr lang="pt-PT"/>
          </a:p>
        </c:txPr>
        <c:crossAx val="35811328"/>
        <c:crosses val="autoZero"/>
        <c:crossBetween val="midCat"/>
        <c:majorUnit val="1"/>
      </c:valAx>
      <c:valAx>
        <c:axId val="35811328"/>
        <c:scaling>
          <c:orientation val="minMax"/>
          <c:max val="400000"/>
          <c:min val="0"/>
        </c:scaling>
        <c:axPos val="l"/>
        <c:title>
          <c:tx>
            <c:rich>
              <a:bodyPr rot="-5400000" vert="horz"/>
              <a:lstStyle/>
              <a:p>
                <a:pPr>
                  <a:defRPr sz="2000"/>
                </a:pPr>
                <a:r>
                  <a:rPr lang="en-US" sz="2000" b="1" i="0" baseline="0"/>
                  <a:t>C</a:t>
                </a:r>
                <a:r>
                  <a:rPr lang="en-US" sz="2000" b="1" i="0" baseline="-25000"/>
                  <a:t> cells adhered</a:t>
                </a:r>
                <a:r>
                  <a:rPr lang="en-US" sz="2000" b="1" i="0" baseline="0"/>
                  <a:t> / (cells/ml)</a:t>
                </a:r>
                <a:endParaRPr lang="pt-PT" sz="2000"/>
              </a:p>
            </c:rich>
          </c:tx>
          <c:layout/>
        </c:title>
        <c:numFmt formatCode="0.0E+00" sourceLinked="0"/>
        <c:tickLblPos val="nextTo"/>
        <c:txPr>
          <a:bodyPr/>
          <a:lstStyle/>
          <a:p>
            <a:pPr>
              <a:defRPr sz="1600"/>
            </a:pPr>
            <a:endParaRPr lang="pt-PT"/>
          </a:p>
        </c:txPr>
        <c:crossAx val="35809152"/>
        <c:crosses val="autoZero"/>
        <c:crossBetween val="midCat"/>
      </c:valAx>
      <c:spPr>
        <a:solidFill>
          <a:schemeClr val="bg1"/>
        </a:solidFill>
      </c:spPr>
    </c:plotArea>
    <c:legend>
      <c:legendPos val="r"/>
      <c:layout>
        <c:manualLayout>
          <c:xMode val="edge"/>
          <c:yMode val="edge"/>
          <c:x val="0.68998316498316459"/>
          <c:y val="4.6114814814814824E-2"/>
          <c:w val="0.28506532783835331"/>
          <c:h val="0.27865000000000001"/>
        </c:manualLayout>
      </c:layout>
      <c:txPr>
        <a:bodyPr/>
        <a:lstStyle/>
        <a:p>
          <a:pPr>
            <a:defRPr sz="1600"/>
          </a:pPr>
          <a:endParaRPr lang="pt-PT"/>
        </a:p>
      </c:txPr>
    </c:legend>
    <c:plotVisOnly val="1"/>
  </c:chart>
  <c:spPr>
    <a:solidFill>
      <a:srgbClr val="FFFFFF"/>
    </a:solidFill>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dirty="0"/>
              <a:t>2x10</a:t>
            </a:r>
            <a:r>
              <a:rPr lang="en-US" sz="2000" baseline="30000" dirty="0"/>
              <a:t>5</a:t>
            </a:r>
            <a:r>
              <a:rPr lang="en-US" sz="2000" dirty="0"/>
              <a:t> </a:t>
            </a:r>
            <a:r>
              <a:rPr lang="en-US" sz="2000" dirty="0" smtClean="0"/>
              <a:t>cells/ml</a:t>
            </a:r>
            <a:endParaRPr lang="en-US" sz="2000" dirty="0"/>
          </a:p>
        </c:rich>
      </c:tx>
      <c:layout>
        <c:manualLayout>
          <c:xMode val="edge"/>
          <c:yMode val="edge"/>
          <c:x val="0.18035893918610146"/>
          <c:y val="5.6737654320987894E-2"/>
        </c:manualLayout>
      </c:layout>
      <c:overlay val="1"/>
    </c:title>
    <c:plotArea>
      <c:layout>
        <c:manualLayout>
          <c:layoutTarget val="inner"/>
          <c:xMode val="edge"/>
          <c:yMode val="edge"/>
          <c:x val="0.15254927230307744"/>
          <c:y val="6.525663815131677E-2"/>
          <c:w val="0.53497511387623597"/>
          <c:h val="0.76759156390030725"/>
        </c:manualLayout>
      </c:layout>
      <c:scatterChart>
        <c:scatterStyle val="smoothMarker"/>
        <c:ser>
          <c:idx val="0"/>
          <c:order val="0"/>
          <c:tx>
            <c:v>CultiSpher S - pulse</c:v>
          </c:tx>
          <c:spPr>
            <a:ln w="19050">
              <a:solidFill>
                <a:srgbClr val="00B0F0"/>
              </a:solidFill>
              <a:prstDash val="sysDash"/>
            </a:ln>
          </c:spPr>
          <c:marker>
            <c:symbol val="circle"/>
            <c:size val="6"/>
            <c:spPr>
              <a:solidFill>
                <a:srgbClr val="00B0F0"/>
              </a:solidFill>
              <a:ln w="19050">
                <a:noFill/>
                <a:prstDash val="sysDash"/>
              </a:ln>
            </c:spPr>
          </c:marker>
          <c:errBars>
            <c:errDir val="y"/>
            <c:errBarType val="both"/>
            <c:errValType val="cust"/>
            <c:plus>
              <c:numRef>
                <c:f>'Para poster'!$C$76:$C$96</c:f>
                <c:numCache>
                  <c:formatCode>General</c:formatCode>
                  <c:ptCount val="21"/>
                  <c:pt idx="0">
                    <c:v>42.860670048857614</c:v>
                  </c:pt>
                  <c:pt idx="1">
                    <c:v>10.440957991052848</c:v>
                  </c:pt>
                  <c:pt idx="2">
                    <c:v>19.967934423129229</c:v>
                  </c:pt>
                  <c:pt idx="3">
                    <c:v>92.170838722709505</c:v>
                  </c:pt>
                  <c:pt idx="4">
                    <c:v>20.956446028234989</c:v>
                  </c:pt>
                  <c:pt idx="5">
                    <c:v>9.2376043070298106</c:v>
                  </c:pt>
                  <c:pt idx="6">
                    <c:v>8.7147210443719612</c:v>
                  </c:pt>
                  <c:pt idx="7">
                    <c:v>54.794520547945382</c:v>
                  </c:pt>
                  <c:pt idx="8">
                    <c:v>13.196577581478969</c:v>
                  </c:pt>
                  <c:pt idx="9">
                    <c:v>105.57262065181801</c:v>
                  </c:pt>
                  <c:pt idx="10">
                    <c:v>38.188130791298697</c:v>
                  </c:pt>
                  <c:pt idx="11">
                    <c:v>17.920837651090292</c:v>
                  </c:pt>
                  <c:pt idx="12">
                    <c:v>6.2840845626112269</c:v>
                  </c:pt>
                  <c:pt idx="13">
                    <c:v>67.674742182404074</c:v>
                  </c:pt>
                  <c:pt idx="14">
                    <c:v>29.804437220787786</c:v>
                  </c:pt>
                  <c:pt idx="15">
                    <c:v>74.104901715968253</c:v>
                  </c:pt>
                  <c:pt idx="16">
                    <c:v>28.050642184035489</c:v>
                  </c:pt>
                  <c:pt idx="17">
                    <c:v>30.589775831914189</c:v>
                  </c:pt>
                  <c:pt idx="18">
                    <c:v>45.528455284554468</c:v>
                  </c:pt>
                  <c:pt idx="19">
                    <c:v>72.257099549971301</c:v>
                  </c:pt>
                  <c:pt idx="20">
                    <c:v>17.695957180192931</c:v>
                  </c:pt>
                </c:numCache>
              </c:numRef>
            </c:plus>
            <c:minus>
              <c:numRef>
                <c:f>'Para poster'!$C$76:$C$96</c:f>
                <c:numCache>
                  <c:formatCode>General</c:formatCode>
                  <c:ptCount val="21"/>
                  <c:pt idx="0">
                    <c:v>42.860670048857614</c:v>
                  </c:pt>
                  <c:pt idx="1">
                    <c:v>10.440957991052848</c:v>
                  </c:pt>
                  <c:pt idx="2">
                    <c:v>19.967934423129229</c:v>
                  </c:pt>
                  <c:pt idx="3">
                    <c:v>92.170838722709505</c:v>
                  </c:pt>
                  <c:pt idx="4">
                    <c:v>20.956446028234989</c:v>
                  </c:pt>
                  <c:pt idx="5">
                    <c:v>9.2376043070298106</c:v>
                  </c:pt>
                  <c:pt idx="6">
                    <c:v>8.7147210443719612</c:v>
                  </c:pt>
                  <c:pt idx="7">
                    <c:v>54.794520547945382</c:v>
                  </c:pt>
                  <c:pt idx="8">
                    <c:v>13.196577581478969</c:v>
                  </c:pt>
                  <c:pt idx="9">
                    <c:v>105.57262065181801</c:v>
                  </c:pt>
                  <c:pt idx="10">
                    <c:v>38.188130791298697</c:v>
                  </c:pt>
                  <c:pt idx="11">
                    <c:v>17.920837651090292</c:v>
                  </c:pt>
                  <c:pt idx="12">
                    <c:v>6.2840845626112269</c:v>
                  </c:pt>
                  <c:pt idx="13">
                    <c:v>67.674742182404074</c:v>
                  </c:pt>
                  <c:pt idx="14">
                    <c:v>29.804437220787786</c:v>
                  </c:pt>
                  <c:pt idx="15">
                    <c:v>74.104901715968253</c:v>
                  </c:pt>
                  <c:pt idx="16">
                    <c:v>28.050642184035489</c:v>
                  </c:pt>
                  <c:pt idx="17">
                    <c:v>30.589775831914189</c:v>
                  </c:pt>
                  <c:pt idx="18">
                    <c:v>45.528455284554468</c:v>
                  </c:pt>
                  <c:pt idx="19">
                    <c:v>72.257099549971301</c:v>
                  </c:pt>
                  <c:pt idx="20">
                    <c:v>17.695957180192931</c:v>
                  </c:pt>
                </c:numCache>
              </c:numRef>
            </c:minus>
          </c:errBars>
          <c:xVal>
            <c:numRef>
              <c:f>'Para poster'!$A$76:$A$100</c:f>
              <c:numCache>
                <c:formatCode>General</c:formatCode>
                <c:ptCount val="25"/>
                <c:pt idx="0">
                  <c:v>1</c:v>
                </c:pt>
                <c:pt idx="1">
                  <c:v>2</c:v>
                </c:pt>
                <c:pt idx="2">
                  <c:v>3</c:v>
                </c:pt>
                <c:pt idx="3">
                  <c:v>4</c:v>
                </c:pt>
                <c:pt idx="4">
                  <c:v>5</c:v>
                </c:pt>
                <c:pt idx="5">
                  <c:v>6</c:v>
                </c:pt>
                <c:pt idx="6">
                  <c:v>7</c:v>
                </c:pt>
                <c:pt idx="7">
                  <c:v>8</c:v>
                </c:pt>
                <c:pt idx="8">
                  <c:v>9</c:v>
                </c:pt>
                <c:pt idx="9">
                  <c:v>10</c:v>
                </c:pt>
                <c:pt idx="10">
                  <c:v>11</c:v>
                </c:pt>
                <c:pt idx="11">
                  <c:v>12</c:v>
                </c:pt>
                <c:pt idx="12">
                  <c:v>14</c:v>
                </c:pt>
                <c:pt idx="13">
                  <c:v>15</c:v>
                </c:pt>
                <c:pt idx="14">
                  <c:v>17</c:v>
                </c:pt>
                <c:pt idx="15">
                  <c:v>18</c:v>
                </c:pt>
                <c:pt idx="16">
                  <c:v>19</c:v>
                </c:pt>
                <c:pt idx="17">
                  <c:v>20</c:v>
                </c:pt>
                <c:pt idx="18">
                  <c:v>21</c:v>
                </c:pt>
                <c:pt idx="19">
                  <c:v>23</c:v>
                </c:pt>
                <c:pt idx="20">
                  <c:v>25</c:v>
                </c:pt>
                <c:pt idx="21">
                  <c:v>27</c:v>
                </c:pt>
                <c:pt idx="22">
                  <c:v>28</c:v>
                </c:pt>
                <c:pt idx="23">
                  <c:v>29</c:v>
                </c:pt>
                <c:pt idx="24">
                  <c:v>30</c:v>
                </c:pt>
              </c:numCache>
            </c:numRef>
          </c:xVal>
          <c:yVal>
            <c:numRef>
              <c:f>'Para poster'!$B$76:$B$96</c:f>
              <c:numCache>
                <c:formatCode>0.00E+00</c:formatCode>
                <c:ptCount val="21"/>
                <c:pt idx="0">
                  <c:v>103111.11111111112</c:v>
                </c:pt>
                <c:pt idx="1">
                  <c:v>216008.35945663264</c:v>
                </c:pt>
                <c:pt idx="2">
                  <c:v>205283.01886792452</c:v>
                </c:pt>
                <c:pt idx="3">
                  <c:v>387282.05128205131</c:v>
                </c:pt>
                <c:pt idx="4">
                  <c:v>443564.35643564351</c:v>
                </c:pt>
                <c:pt idx="5">
                  <c:v>460800</c:v>
                </c:pt>
                <c:pt idx="6">
                  <c:v>124779.87421383648</c:v>
                </c:pt>
                <c:pt idx="7">
                  <c:v>263013.69863013685</c:v>
                </c:pt>
                <c:pt idx="8">
                  <c:v>286476.19047619042</c:v>
                </c:pt>
                <c:pt idx="9">
                  <c:v>432761.90476190491</c:v>
                </c:pt>
                <c:pt idx="10">
                  <c:v>166666.66666666669</c:v>
                </c:pt>
                <c:pt idx="11">
                  <c:v>405110.33681765391</c:v>
                </c:pt>
                <c:pt idx="12">
                  <c:v>541315.19274375564</c:v>
                </c:pt>
                <c:pt idx="13">
                  <c:v>449122.80701754394</c:v>
                </c:pt>
                <c:pt idx="14">
                  <c:v>568888.88888888911</c:v>
                </c:pt>
                <c:pt idx="15">
                  <c:v>433333.33333333622</c:v>
                </c:pt>
                <c:pt idx="16">
                  <c:v>327316.48616125161</c:v>
                </c:pt>
                <c:pt idx="17">
                  <c:v>493771.5179968701</c:v>
                </c:pt>
                <c:pt idx="18">
                  <c:v>353821.13821138209</c:v>
                </c:pt>
                <c:pt idx="19">
                  <c:v>609523.80952380947</c:v>
                </c:pt>
                <c:pt idx="20">
                  <c:v>553619.63190184045</c:v>
                </c:pt>
              </c:numCache>
            </c:numRef>
          </c:yVal>
          <c:smooth val="1"/>
        </c:ser>
        <c:ser>
          <c:idx val="2"/>
          <c:order val="1"/>
          <c:tx>
            <c:v>CultiSpher S - continuous</c:v>
          </c:tx>
          <c:spPr>
            <a:ln w="19050">
              <a:solidFill>
                <a:srgbClr val="00B0F0"/>
              </a:solidFill>
            </a:ln>
          </c:spPr>
          <c:marker>
            <c:symbol val="circle"/>
            <c:size val="5"/>
            <c:spPr>
              <a:solidFill>
                <a:srgbClr val="00B0F0"/>
              </a:solidFill>
              <a:ln w="19050">
                <a:noFill/>
              </a:ln>
            </c:spPr>
          </c:marker>
          <c:errBars>
            <c:errDir val="y"/>
            <c:errBarType val="both"/>
            <c:errValType val="cust"/>
            <c:plus>
              <c:numRef>
                <c:f>'Para poster'!$I$76:$I$91</c:f>
                <c:numCache>
                  <c:formatCode>General</c:formatCode>
                  <c:ptCount val="16"/>
                  <c:pt idx="0">
                    <c:v>57.735026918962411</c:v>
                  </c:pt>
                  <c:pt idx="1">
                    <c:v>13.584712216227874</c:v>
                  </c:pt>
                  <c:pt idx="2">
                    <c:v>80.707007496719939</c:v>
                  </c:pt>
                  <c:pt idx="3">
                    <c:v>7.3314319897083324</c:v>
                  </c:pt>
                  <c:pt idx="4">
                    <c:v>19.358549834027134</c:v>
                  </c:pt>
                  <c:pt idx="5">
                    <c:v>22.421369677266789</c:v>
                  </c:pt>
                  <c:pt idx="6">
                    <c:v>106.66666666666654</c:v>
                  </c:pt>
                  <c:pt idx="7">
                    <c:v>31.073277872856575</c:v>
                  </c:pt>
                  <c:pt idx="8">
                    <c:v>205.78065752724592</c:v>
                  </c:pt>
                  <c:pt idx="9">
                    <c:v>24.256496177575535</c:v>
                  </c:pt>
                  <c:pt idx="10">
                    <c:v>589.59898417670354</c:v>
                  </c:pt>
                  <c:pt idx="11">
                    <c:v>0</c:v>
                  </c:pt>
                  <c:pt idx="12">
                    <c:v>106.06520159609038</c:v>
                  </c:pt>
                  <c:pt idx="13">
                    <c:v>208.16659994661254</c:v>
                  </c:pt>
                  <c:pt idx="14">
                    <c:v>83.706646815462818</c:v>
                  </c:pt>
                  <c:pt idx="15">
                    <c:v>19.094065395647331</c:v>
                  </c:pt>
                </c:numCache>
              </c:numRef>
            </c:plus>
            <c:minus>
              <c:numRef>
                <c:f>'Para poster'!$I$76:$I$91</c:f>
                <c:numCache>
                  <c:formatCode>General</c:formatCode>
                  <c:ptCount val="16"/>
                  <c:pt idx="0">
                    <c:v>57.735026918962411</c:v>
                  </c:pt>
                  <c:pt idx="1">
                    <c:v>13.584712216227874</c:v>
                  </c:pt>
                  <c:pt idx="2">
                    <c:v>80.707007496719939</c:v>
                  </c:pt>
                  <c:pt idx="3">
                    <c:v>7.3314319897083324</c:v>
                  </c:pt>
                  <c:pt idx="4">
                    <c:v>19.358549834027134</c:v>
                  </c:pt>
                  <c:pt idx="5">
                    <c:v>22.421369677266789</c:v>
                  </c:pt>
                  <c:pt idx="6">
                    <c:v>106.66666666666654</c:v>
                  </c:pt>
                  <c:pt idx="7">
                    <c:v>31.073277872856575</c:v>
                  </c:pt>
                  <c:pt idx="8">
                    <c:v>205.78065752724592</c:v>
                  </c:pt>
                  <c:pt idx="9">
                    <c:v>24.256496177575535</c:v>
                  </c:pt>
                  <c:pt idx="10">
                    <c:v>589.59898417670354</c:v>
                  </c:pt>
                  <c:pt idx="11">
                    <c:v>0</c:v>
                  </c:pt>
                  <c:pt idx="12">
                    <c:v>106.06520159609038</c:v>
                  </c:pt>
                  <c:pt idx="13">
                    <c:v>208.16659994661254</c:v>
                  </c:pt>
                  <c:pt idx="14">
                    <c:v>83.706646815462818</c:v>
                  </c:pt>
                  <c:pt idx="15">
                    <c:v>19.094065395647331</c:v>
                  </c:pt>
                </c:numCache>
              </c:numRef>
            </c:minus>
          </c:errBars>
          <c:xVal>
            <c:numRef>
              <c:f>'Para poster'!$G$76:$G$93</c:f>
              <c:numCache>
                <c:formatCode>General</c:formatCode>
                <c:ptCount val="18"/>
                <c:pt idx="0">
                  <c:v>5</c:v>
                </c:pt>
                <c:pt idx="1">
                  <c:v>6</c:v>
                </c:pt>
                <c:pt idx="2">
                  <c:v>7</c:v>
                </c:pt>
                <c:pt idx="3">
                  <c:v>8</c:v>
                </c:pt>
                <c:pt idx="4">
                  <c:v>10</c:v>
                </c:pt>
                <c:pt idx="5">
                  <c:v>11</c:v>
                </c:pt>
                <c:pt idx="6">
                  <c:v>13</c:v>
                </c:pt>
                <c:pt idx="7">
                  <c:v>14</c:v>
                </c:pt>
                <c:pt idx="8">
                  <c:v>15</c:v>
                </c:pt>
                <c:pt idx="9">
                  <c:v>16</c:v>
                </c:pt>
                <c:pt idx="10">
                  <c:v>18</c:v>
                </c:pt>
                <c:pt idx="11">
                  <c:v>20</c:v>
                </c:pt>
                <c:pt idx="12">
                  <c:v>21</c:v>
                </c:pt>
                <c:pt idx="13">
                  <c:v>22</c:v>
                </c:pt>
                <c:pt idx="14">
                  <c:v>24</c:v>
                </c:pt>
                <c:pt idx="15">
                  <c:v>25</c:v>
                </c:pt>
                <c:pt idx="16">
                  <c:v>28</c:v>
                </c:pt>
                <c:pt idx="17">
                  <c:v>29</c:v>
                </c:pt>
              </c:numCache>
            </c:numRef>
          </c:xVal>
          <c:yVal>
            <c:numRef>
              <c:f>'Para poster'!$H$76:$H$91</c:f>
              <c:numCache>
                <c:formatCode>0.00E+00</c:formatCode>
                <c:ptCount val="16"/>
                <c:pt idx="0">
                  <c:v>426666.66666666669</c:v>
                </c:pt>
                <c:pt idx="1">
                  <c:v>250980.39215686271</c:v>
                </c:pt>
                <c:pt idx="2">
                  <c:v>239191.91919191921</c:v>
                </c:pt>
                <c:pt idx="3">
                  <c:v>281058.20105820103</c:v>
                </c:pt>
                <c:pt idx="4">
                  <c:v>205128.20512820611</c:v>
                </c:pt>
                <c:pt idx="5">
                  <c:v>476375.40453074622</c:v>
                </c:pt>
                <c:pt idx="6">
                  <c:v>512000</c:v>
                </c:pt>
                <c:pt idx="7">
                  <c:v>678635.17060367437</c:v>
                </c:pt>
                <c:pt idx="8">
                  <c:v>408888.88888888853</c:v>
                </c:pt>
                <c:pt idx="9">
                  <c:v>411244.97991968022</c:v>
                </c:pt>
                <c:pt idx="10">
                  <c:v>637192.98245614045</c:v>
                </c:pt>
                <c:pt idx="11">
                  <c:v>720000</c:v>
                </c:pt>
                <c:pt idx="12">
                  <c:v>873411.76470588229</c:v>
                </c:pt>
                <c:pt idx="13">
                  <c:v>1346666.6666666681</c:v>
                </c:pt>
                <c:pt idx="14">
                  <c:v>483809.52380952722</c:v>
                </c:pt>
                <c:pt idx="15">
                  <c:v>806666.66666666744</c:v>
                </c:pt>
              </c:numCache>
            </c:numRef>
          </c:yVal>
          <c:smooth val="1"/>
        </c:ser>
        <c:ser>
          <c:idx val="4"/>
          <c:order val="2"/>
          <c:tx>
            <c:v>Cytodex 3 - pulse</c:v>
          </c:tx>
          <c:spPr>
            <a:ln w="19050">
              <a:solidFill>
                <a:srgbClr val="FFC000"/>
              </a:solidFill>
              <a:prstDash val="sysDash"/>
            </a:ln>
          </c:spPr>
          <c:marker>
            <c:symbol val="triangle"/>
            <c:size val="6"/>
            <c:spPr>
              <a:solidFill>
                <a:srgbClr val="FFC000"/>
              </a:solidFill>
              <a:ln w="19050">
                <a:noFill/>
                <a:prstDash val="sysDash"/>
              </a:ln>
            </c:spPr>
          </c:marker>
          <c:errBars>
            <c:errDir val="y"/>
            <c:errBarType val="both"/>
            <c:errValType val="cust"/>
            <c:plus>
              <c:numRef>
                <c:f>'Para poster'!$O$76:$O$95</c:f>
                <c:numCache>
                  <c:formatCode>General</c:formatCode>
                  <c:ptCount val="20"/>
                  <c:pt idx="0">
                    <c:v>0</c:v>
                  </c:pt>
                  <c:pt idx="1">
                    <c:v>0.89685478709067767</c:v>
                  </c:pt>
                  <c:pt idx="2">
                    <c:v>1.2559303035164726</c:v>
                  </c:pt>
                  <c:pt idx="3">
                    <c:v>4.2422374146381934</c:v>
                  </c:pt>
                  <c:pt idx="4">
                    <c:v>14.234143176762068</c:v>
                  </c:pt>
                  <c:pt idx="5">
                    <c:v>9.162775103253848</c:v>
                  </c:pt>
                  <c:pt idx="6">
                    <c:v>12.521299244909054</c:v>
                  </c:pt>
                  <c:pt idx="7">
                    <c:v>13.109903927963121</c:v>
                  </c:pt>
                  <c:pt idx="8">
                    <c:v>29.144171219119933</c:v>
                  </c:pt>
                  <c:pt idx="9">
                    <c:v>7.4496808927693934</c:v>
                  </c:pt>
                  <c:pt idx="10">
                    <c:v>21.209125149788147</c:v>
                  </c:pt>
                  <c:pt idx="11">
                    <c:v>10.245746477042527</c:v>
                  </c:pt>
                  <c:pt idx="12">
                    <c:v>6.1997344342508152</c:v>
                  </c:pt>
                  <c:pt idx="13">
                    <c:v>21.980537796523233</c:v>
                  </c:pt>
                  <c:pt idx="14">
                    <c:v>7.2727272727273196</c:v>
                  </c:pt>
                  <c:pt idx="15">
                    <c:v>7.3900834456277877</c:v>
                  </c:pt>
                  <c:pt idx="16">
                    <c:v>20.35193316203523</c:v>
                  </c:pt>
                  <c:pt idx="17">
                    <c:v>9.2007336992975191</c:v>
                  </c:pt>
                  <c:pt idx="18">
                    <c:v>44.891256537267523</c:v>
                  </c:pt>
                  <c:pt idx="19">
                    <c:v>23.809523809523935</c:v>
                  </c:pt>
                </c:numCache>
              </c:numRef>
            </c:plus>
            <c:minus>
              <c:numRef>
                <c:f>'Para poster'!$O$76:$O$95</c:f>
                <c:numCache>
                  <c:formatCode>General</c:formatCode>
                  <c:ptCount val="20"/>
                  <c:pt idx="0">
                    <c:v>0</c:v>
                  </c:pt>
                  <c:pt idx="1">
                    <c:v>0.89685478709067767</c:v>
                  </c:pt>
                  <c:pt idx="2">
                    <c:v>1.2559303035164726</c:v>
                  </c:pt>
                  <c:pt idx="3">
                    <c:v>4.2422374146381934</c:v>
                  </c:pt>
                  <c:pt idx="4">
                    <c:v>14.234143176762068</c:v>
                  </c:pt>
                  <c:pt idx="5">
                    <c:v>9.162775103253848</c:v>
                  </c:pt>
                  <c:pt idx="6">
                    <c:v>12.521299244909054</c:v>
                  </c:pt>
                  <c:pt idx="7">
                    <c:v>13.109903927963121</c:v>
                  </c:pt>
                  <c:pt idx="8">
                    <c:v>29.144171219119933</c:v>
                  </c:pt>
                  <c:pt idx="9">
                    <c:v>7.4496808927693934</c:v>
                  </c:pt>
                  <c:pt idx="10">
                    <c:v>21.209125149788147</c:v>
                  </c:pt>
                  <c:pt idx="11">
                    <c:v>10.245746477042527</c:v>
                  </c:pt>
                  <c:pt idx="12">
                    <c:v>6.1997344342508152</c:v>
                  </c:pt>
                  <c:pt idx="13">
                    <c:v>21.980537796523233</c:v>
                  </c:pt>
                  <c:pt idx="14">
                    <c:v>7.2727272727273196</c:v>
                  </c:pt>
                  <c:pt idx="15">
                    <c:v>7.3900834456277877</c:v>
                  </c:pt>
                  <c:pt idx="16">
                    <c:v>20.35193316203523</c:v>
                  </c:pt>
                  <c:pt idx="17">
                    <c:v>9.2007336992975191</c:v>
                  </c:pt>
                  <c:pt idx="18">
                    <c:v>44.891256537267523</c:v>
                  </c:pt>
                  <c:pt idx="19">
                    <c:v>23.809523809523935</c:v>
                  </c:pt>
                </c:numCache>
              </c:numRef>
            </c:minus>
          </c:errBars>
          <c:xVal>
            <c:numRef>
              <c:f>'Para poster'!$M$76:$M$99</c:f>
              <c:numCache>
                <c:formatCode>0</c:formatCode>
                <c:ptCount val="24"/>
                <c:pt idx="0">
                  <c:v>1</c:v>
                </c:pt>
                <c:pt idx="1">
                  <c:v>2</c:v>
                </c:pt>
                <c:pt idx="2">
                  <c:v>3</c:v>
                </c:pt>
                <c:pt idx="3">
                  <c:v>4</c:v>
                </c:pt>
                <c:pt idx="4">
                  <c:v>7</c:v>
                </c:pt>
                <c:pt idx="5">
                  <c:v>8</c:v>
                </c:pt>
                <c:pt idx="6">
                  <c:v>9</c:v>
                </c:pt>
                <c:pt idx="7">
                  <c:v>10</c:v>
                </c:pt>
                <c:pt idx="8">
                  <c:v>11</c:v>
                </c:pt>
                <c:pt idx="9">
                  <c:v>12</c:v>
                </c:pt>
                <c:pt idx="10">
                  <c:v>14</c:v>
                </c:pt>
                <c:pt idx="11">
                  <c:v>16</c:v>
                </c:pt>
                <c:pt idx="12">
                  <c:v>17</c:v>
                </c:pt>
                <c:pt idx="13">
                  <c:v>18</c:v>
                </c:pt>
                <c:pt idx="14">
                  <c:v>20</c:v>
                </c:pt>
                <c:pt idx="15">
                  <c:v>21</c:v>
                </c:pt>
                <c:pt idx="16">
                  <c:v>22</c:v>
                </c:pt>
                <c:pt idx="17">
                  <c:v>23</c:v>
                </c:pt>
                <c:pt idx="18">
                  <c:v>24</c:v>
                </c:pt>
                <c:pt idx="19">
                  <c:v>25</c:v>
                </c:pt>
                <c:pt idx="20">
                  <c:v>26</c:v>
                </c:pt>
                <c:pt idx="21">
                  <c:v>28</c:v>
                </c:pt>
                <c:pt idx="22">
                  <c:v>29</c:v>
                </c:pt>
                <c:pt idx="23">
                  <c:v>30</c:v>
                </c:pt>
              </c:numCache>
            </c:numRef>
          </c:xVal>
          <c:yVal>
            <c:numRef>
              <c:f>'Para poster'!$N$76:$N$95</c:f>
              <c:numCache>
                <c:formatCode>0.00E+00</c:formatCode>
                <c:ptCount val="20"/>
                <c:pt idx="0">
                  <c:v>81000</c:v>
                </c:pt>
                <c:pt idx="1">
                  <c:v>79223.300970873708</c:v>
                </c:pt>
                <c:pt idx="2">
                  <c:v>419321.68550873594</c:v>
                </c:pt>
                <c:pt idx="3">
                  <c:v>306569.34306569345</c:v>
                </c:pt>
                <c:pt idx="4">
                  <c:v>1019246.8619246973</c:v>
                </c:pt>
                <c:pt idx="5">
                  <c:v>1246753.246753247</c:v>
                </c:pt>
                <c:pt idx="6">
                  <c:v>685714.28571428196</c:v>
                </c:pt>
                <c:pt idx="7">
                  <c:v>729175.05030181084</c:v>
                </c:pt>
                <c:pt idx="8">
                  <c:v>1160000</c:v>
                </c:pt>
                <c:pt idx="9">
                  <c:v>270967.74193548359</c:v>
                </c:pt>
                <c:pt idx="10">
                  <c:v>529411.76470588229</c:v>
                </c:pt>
                <c:pt idx="11">
                  <c:v>561832.06106870249</c:v>
                </c:pt>
                <c:pt idx="12">
                  <c:v>563758.38926174503</c:v>
                </c:pt>
                <c:pt idx="13">
                  <c:v>1102325.5813953476</c:v>
                </c:pt>
                <c:pt idx="14">
                  <c:v>850909.09090909036</c:v>
                </c:pt>
                <c:pt idx="15">
                  <c:v>2054400</c:v>
                </c:pt>
                <c:pt idx="16">
                  <c:v>1523076.9230769232</c:v>
                </c:pt>
                <c:pt idx="17">
                  <c:v>1538121.5469613259</c:v>
                </c:pt>
                <c:pt idx="18">
                  <c:v>2329411.7647058922</c:v>
                </c:pt>
                <c:pt idx="19">
                  <c:v>2014285.7142856999</c:v>
                </c:pt>
              </c:numCache>
            </c:numRef>
          </c:yVal>
          <c:smooth val="1"/>
        </c:ser>
        <c:ser>
          <c:idx val="6"/>
          <c:order val="3"/>
          <c:tx>
            <c:v>Cytodex 3 - continuous</c:v>
          </c:tx>
          <c:spPr>
            <a:ln w="19050">
              <a:solidFill>
                <a:srgbClr val="FFC000"/>
              </a:solidFill>
            </a:ln>
          </c:spPr>
          <c:marker>
            <c:symbol val="triangle"/>
            <c:size val="6"/>
            <c:spPr>
              <a:solidFill>
                <a:srgbClr val="FFC000"/>
              </a:solidFill>
              <a:ln w="19050">
                <a:noFill/>
              </a:ln>
            </c:spPr>
          </c:marker>
          <c:errBars>
            <c:errDir val="y"/>
            <c:errBarType val="both"/>
            <c:errValType val="cust"/>
            <c:plus>
              <c:numRef>
                <c:f>'Para poster'!$U$76:$U$94</c:f>
                <c:numCache>
                  <c:formatCode>General</c:formatCode>
                  <c:ptCount val="19"/>
                  <c:pt idx="0">
                    <c:v>0</c:v>
                  </c:pt>
                  <c:pt idx="1">
                    <c:v>3.1755279949457083</c:v>
                  </c:pt>
                  <c:pt idx="2">
                    <c:v>6.3492063492063835</c:v>
                  </c:pt>
                  <c:pt idx="3">
                    <c:v>6.2606496224548964</c:v>
                  </c:pt>
                  <c:pt idx="4">
                    <c:v>52.915026221291804</c:v>
                  </c:pt>
                  <c:pt idx="5">
                    <c:v>20.033117792156531</c:v>
                  </c:pt>
                  <c:pt idx="6">
                    <c:v>20.994555243259185</c:v>
                  </c:pt>
                  <c:pt idx="7">
                    <c:v>24.331050121193183</c:v>
                  </c:pt>
                  <c:pt idx="8">
                    <c:v>33.986383664752744</c:v>
                  </c:pt>
                  <c:pt idx="9">
                    <c:v>18.724873595340149</c:v>
                  </c:pt>
                  <c:pt idx="10">
                    <c:v>32.880632683848795</c:v>
                  </c:pt>
                  <c:pt idx="11">
                    <c:v>6.2031481488426934</c:v>
                  </c:pt>
                  <c:pt idx="12">
                    <c:v>14.996110888043154</c:v>
                  </c:pt>
                  <c:pt idx="13">
                    <c:v>52.669350805234558</c:v>
                  </c:pt>
                  <c:pt idx="14">
                    <c:v>32.613306031348046</c:v>
                  </c:pt>
                  <c:pt idx="15">
                    <c:v>26.666666666665819</c:v>
                  </c:pt>
                  <c:pt idx="16">
                    <c:v>56.442694636044394</c:v>
                  </c:pt>
                  <c:pt idx="17">
                    <c:v>93.746571092029058</c:v>
                  </c:pt>
                  <c:pt idx="18">
                    <c:v>43.988591938257272</c:v>
                  </c:pt>
                </c:numCache>
              </c:numRef>
            </c:plus>
            <c:minus>
              <c:numRef>
                <c:f>'Para poster'!$U$76:$U$94</c:f>
                <c:numCache>
                  <c:formatCode>General</c:formatCode>
                  <c:ptCount val="19"/>
                  <c:pt idx="0">
                    <c:v>0</c:v>
                  </c:pt>
                  <c:pt idx="1">
                    <c:v>3.1755279949457083</c:v>
                  </c:pt>
                  <c:pt idx="2">
                    <c:v>6.3492063492063835</c:v>
                  </c:pt>
                  <c:pt idx="3">
                    <c:v>6.2606496224548964</c:v>
                  </c:pt>
                  <c:pt idx="4">
                    <c:v>52.915026221291804</c:v>
                  </c:pt>
                  <c:pt idx="5">
                    <c:v>20.033117792156531</c:v>
                  </c:pt>
                  <c:pt idx="6">
                    <c:v>20.994555243259185</c:v>
                  </c:pt>
                  <c:pt idx="7">
                    <c:v>24.331050121193183</c:v>
                  </c:pt>
                  <c:pt idx="8">
                    <c:v>33.986383664752744</c:v>
                  </c:pt>
                  <c:pt idx="9">
                    <c:v>18.724873595340149</c:v>
                  </c:pt>
                  <c:pt idx="10">
                    <c:v>32.880632683848795</c:v>
                  </c:pt>
                  <c:pt idx="11">
                    <c:v>6.2031481488426934</c:v>
                  </c:pt>
                  <c:pt idx="12">
                    <c:v>14.996110888043154</c:v>
                  </c:pt>
                  <c:pt idx="13">
                    <c:v>52.669350805234558</c:v>
                  </c:pt>
                  <c:pt idx="14">
                    <c:v>32.613306031348046</c:v>
                  </c:pt>
                  <c:pt idx="15">
                    <c:v>26.666666666665819</c:v>
                  </c:pt>
                  <c:pt idx="16">
                    <c:v>56.442694636044394</c:v>
                  </c:pt>
                  <c:pt idx="17">
                    <c:v>93.746571092029058</c:v>
                  </c:pt>
                  <c:pt idx="18">
                    <c:v>43.988591938257272</c:v>
                  </c:pt>
                </c:numCache>
              </c:numRef>
            </c:minus>
          </c:errBars>
          <c:xVal>
            <c:numRef>
              <c:f>'Para poster'!$S$76:$S$98</c:f>
              <c:numCache>
                <c:formatCode>0</c:formatCode>
                <c:ptCount val="23"/>
                <c:pt idx="0">
                  <c:v>1</c:v>
                </c:pt>
                <c:pt idx="1">
                  <c:v>2</c:v>
                </c:pt>
                <c:pt idx="2">
                  <c:v>3</c:v>
                </c:pt>
                <c:pt idx="3">
                  <c:v>4</c:v>
                </c:pt>
                <c:pt idx="4">
                  <c:v>7</c:v>
                </c:pt>
                <c:pt idx="5">
                  <c:v>8</c:v>
                </c:pt>
                <c:pt idx="6">
                  <c:v>9</c:v>
                </c:pt>
                <c:pt idx="7">
                  <c:v>10</c:v>
                </c:pt>
                <c:pt idx="8">
                  <c:v>11</c:v>
                </c:pt>
                <c:pt idx="9">
                  <c:v>12</c:v>
                </c:pt>
                <c:pt idx="10">
                  <c:v>14</c:v>
                </c:pt>
                <c:pt idx="11">
                  <c:v>16</c:v>
                </c:pt>
                <c:pt idx="12">
                  <c:v>17</c:v>
                </c:pt>
                <c:pt idx="13">
                  <c:v>18</c:v>
                </c:pt>
                <c:pt idx="14">
                  <c:v>20</c:v>
                </c:pt>
                <c:pt idx="15">
                  <c:v>21</c:v>
                </c:pt>
                <c:pt idx="16">
                  <c:v>22</c:v>
                </c:pt>
                <c:pt idx="17">
                  <c:v>23</c:v>
                </c:pt>
                <c:pt idx="18">
                  <c:v>24</c:v>
                </c:pt>
                <c:pt idx="19">
                  <c:v>25</c:v>
                </c:pt>
                <c:pt idx="20">
                  <c:v>28</c:v>
                </c:pt>
                <c:pt idx="21">
                  <c:v>29</c:v>
                </c:pt>
                <c:pt idx="22">
                  <c:v>30</c:v>
                </c:pt>
              </c:numCache>
            </c:numRef>
          </c:xVal>
          <c:yVal>
            <c:numRef>
              <c:f>'Para poster'!$T$76:$T$95</c:f>
              <c:numCache>
                <c:formatCode>0.00E+00</c:formatCode>
                <c:ptCount val="20"/>
                <c:pt idx="0">
                  <c:v>98100</c:v>
                </c:pt>
                <c:pt idx="1">
                  <c:v>166901.40845070398</c:v>
                </c:pt>
                <c:pt idx="2">
                  <c:v>514285.71428571804</c:v>
                </c:pt>
                <c:pt idx="3">
                  <c:v>803007.51879699249</c:v>
                </c:pt>
                <c:pt idx="4">
                  <c:v>1260000</c:v>
                </c:pt>
                <c:pt idx="5">
                  <c:v>2045901.6393442794</c:v>
                </c:pt>
                <c:pt idx="6">
                  <c:v>2236363.6363636008</c:v>
                </c:pt>
                <c:pt idx="7">
                  <c:v>3564000</c:v>
                </c:pt>
                <c:pt idx="8">
                  <c:v>1714285.7142856999</c:v>
                </c:pt>
                <c:pt idx="9">
                  <c:v>2529729.7297297292</c:v>
                </c:pt>
                <c:pt idx="10">
                  <c:v>1185185.1851851854</c:v>
                </c:pt>
                <c:pt idx="11">
                  <c:v>3532994.9238578677</c:v>
                </c:pt>
                <c:pt idx="12">
                  <c:v>4831168.8311688313</c:v>
                </c:pt>
                <c:pt idx="13">
                  <c:v>3289887.6404494257</c:v>
                </c:pt>
                <c:pt idx="14">
                  <c:v>2738461.538461498</c:v>
                </c:pt>
                <c:pt idx="15">
                  <c:v>3810000</c:v>
                </c:pt>
                <c:pt idx="16">
                  <c:v>2304000</c:v>
                </c:pt>
                <c:pt idx="17">
                  <c:v>3365853.6585365892</c:v>
                </c:pt>
                <c:pt idx="18">
                  <c:v>2342857.1428571427</c:v>
                </c:pt>
                <c:pt idx="19">
                  <c:v>3120000</c:v>
                </c:pt>
              </c:numCache>
            </c:numRef>
          </c:yVal>
          <c:smooth val="1"/>
        </c:ser>
        <c:axId val="35895168"/>
        <c:axId val="35905536"/>
      </c:scatterChart>
      <c:valAx>
        <c:axId val="35895168"/>
        <c:scaling>
          <c:orientation val="minMax"/>
          <c:max val="27"/>
          <c:min val="0"/>
        </c:scaling>
        <c:axPos val="b"/>
        <c:title>
          <c:tx>
            <c:rich>
              <a:bodyPr/>
              <a:lstStyle/>
              <a:p>
                <a:pPr>
                  <a:defRPr sz="1800"/>
                </a:pPr>
                <a:r>
                  <a:rPr lang="en-US" sz="1800"/>
                  <a:t>Time / (days)</a:t>
                </a:r>
              </a:p>
            </c:rich>
          </c:tx>
          <c:layout>
            <c:manualLayout>
              <c:xMode val="edge"/>
              <c:yMode val="edge"/>
              <c:x val="0.41241586648376782"/>
              <c:y val="0.91645581046550584"/>
            </c:manualLayout>
          </c:layout>
        </c:title>
        <c:numFmt formatCode="General" sourceLinked="1"/>
        <c:tickLblPos val="nextTo"/>
        <c:txPr>
          <a:bodyPr/>
          <a:lstStyle/>
          <a:p>
            <a:pPr>
              <a:defRPr sz="1600"/>
            </a:pPr>
            <a:endParaRPr lang="pt-PT"/>
          </a:p>
        </c:txPr>
        <c:crossAx val="35905536"/>
        <c:crosses val="autoZero"/>
        <c:crossBetween val="midCat"/>
      </c:valAx>
      <c:valAx>
        <c:axId val="35905536"/>
        <c:scaling>
          <c:orientation val="minMax"/>
          <c:max val="12000000"/>
          <c:min val="0"/>
        </c:scaling>
        <c:axPos val="l"/>
        <c:title>
          <c:tx>
            <c:rich>
              <a:bodyPr rot="-5400000" vert="horz"/>
              <a:lstStyle/>
              <a:p>
                <a:pPr>
                  <a:defRPr sz="2000"/>
                </a:pPr>
                <a:r>
                  <a:rPr lang="en-US" sz="2000" dirty="0"/>
                  <a:t>C  </a:t>
                </a:r>
                <a:r>
                  <a:rPr lang="en-US" sz="2000" baseline="-25000" dirty="0"/>
                  <a:t>cells adhered</a:t>
                </a:r>
                <a:r>
                  <a:rPr lang="en-US" sz="2000" dirty="0"/>
                  <a:t> / (</a:t>
                </a:r>
                <a:r>
                  <a:rPr lang="en-US" sz="2000" dirty="0" smtClean="0"/>
                  <a:t>cells/ml</a:t>
                </a:r>
                <a:r>
                  <a:rPr lang="en-US" sz="2000" dirty="0"/>
                  <a:t>)</a:t>
                </a:r>
              </a:p>
            </c:rich>
          </c:tx>
          <c:layout/>
        </c:title>
        <c:numFmt formatCode="0.0E+00" sourceLinked="0"/>
        <c:tickLblPos val="nextTo"/>
        <c:txPr>
          <a:bodyPr/>
          <a:lstStyle/>
          <a:p>
            <a:pPr>
              <a:defRPr sz="1600"/>
            </a:pPr>
            <a:endParaRPr lang="pt-PT"/>
          </a:p>
        </c:txPr>
        <c:crossAx val="35895168"/>
        <c:crosses val="autoZero"/>
        <c:crossBetween val="midCat"/>
      </c:valAx>
    </c:plotArea>
    <c:legend>
      <c:legendPos val="r"/>
      <c:layout>
        <c:manualLayout>
          <c:xMode val="edge"/>
          <c:yMode val="edge"/>
          <c:x val="0.66762665752172246"/>
          <c:y val="5.204421730918788E-2"/>
          <c:w val="0.30892145317187086"/>
          <c:h val="0.27861904232863016"/>
        </c:manualLayout>
      </c:layout>
      <c:txPr>
        <a:bodyPr/>
        <a:lstStyle/>
        <a:p>
          <a:pPr>
            <a:defRPr sz="1600"/>
          </a:pPr>
          <a:endParaRPr lang="pt-PT"/>
        </a:p>
      </c:txPr>
    </c:legend>
    <c:plotVisOnly val="1"/>
  </c:chart>
  <c:spPr>
    <a:solidFill>
      <a:schemeClr val="bg1"/>
    </a:solidFill>
  </c:sp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dirty="0"/>
              <a:t>4x10</a:t>
            </a:r>
            <a:r>
              <a:rPr lang="en-US" sz="2000" baseline="30000" dirty="0"/>
              <a:t>5</a:t>
            </a:r>
            <a:r>
              <a:rPr lang="en-US" sz="2000" baseline="0" dirty="0"/>
              <a:t> </a:t>
            </a:r>
            <a:r>
              <a:rPr lang="en-US" sz="2000" baseline="0" dirty="0" smtClean="0"/>
              <a:t>cells/ml</a:t>
            </a:r>
            <a:endParaRPr lang="en-US" sz="2000" dirty="0"/>
          </a:p>
        </c:rich>
      </c:tx>
      <c:layout>
        <c:manualLayout>
          <c:xMode val="edge"/>
          <c:yMode val="edge"/>
          <c:x val="0.17169478737997271"/>
          <c:y val="5.7584490740741422E-2"/>
        </c:manualLayout>
      </c:layout>
      <c:overlay val="1"/>
    </c:title>
    <c:plotArea>
      <c:layout>
        <c:manualLayout>
          <c:layoutTarget val="inner"/>
          <c:xMode val="edge"/>
          <c:yMode val="edge"/>
          <c:x val="0.15613443072702626"/>
          <c:y val="6.525663815131677E-2"/>
          <c:w val="0.53238317964670556"/>
          <c:h val="0.78523011332074211"/>
        </c:manualLayout>
      </c:layout>
      <c:scatterChart>
        <c:scatterStyle val="smoothMarker"/>
        <c:ser>
          <c:idx val="1"/>
          <c:order val="0"/>
          <c:tx>
            <c:v>CultiSpher S - pulse</c:v>
          </c:tx>
          <c:spPr>
            <a:ln w="19050">
              <a:solidFill>
                <a:srgbClr val="CC0000"/>
              </a:solidFill>
              <a:prstDash val="sysDash"/>
            </a:ln>
          </c:spPr>
          <c:marker>
            <c:symbol val="circle"/>
            <c:size val="6"/>
            <c:spPr>
              <a:solidFill>
                <a:srgbClr val="CC0000"/>
              </a:solidFill>
              <a:ln w="19050">
                <a:noFill/>
                <a:prstDash val="sysDash"/>
              </a:ln>
            </c:spPr>
          </c:marker>
          <c:errBars>
            <c:errDir val="y"/>
            <c:errBarType val="both"/>
            <c:errValType val="cust"/>
            <c:plus>
              <c:numRef>
                <c:f>'Para poster'!$F$76:$F$92</c:f>
                <c:numCache>
                  <c:formatCode>General</c:formatCode>
                  <c:ptCount val="17"/>
                  <c:pt idx="0">
                    <c:v>39.589732744431949</c:v>
                  </c:pt>
                  <c:pt idx="1">
                    <c:v>22.641187027043831</c:v>
                  </c:pt>
                  <c:pt idx="2">
                    <c:v>64.959714853812841</c:v>
                  </c:pt>
                  <c:pt idx="3">
                    <c:v>60.099353376470781</c:v>
                  </c:pt>
                  <c:pt idx="4">
                    <c:v>37.983245153694085</c:v>
                  </c:pt>
                  <c:pt idx="5">
                    <c:v>30.094138388608034</c:v>
                  </c:pt>
                  <c:pt idx="6">
                    <c:v>42.719876980127061</c:v>
                  </c:pt>
                  <c:pt idx="7">
                    <c:v>17.42944208874264</c:v>
                  </c:pt>
                  <c:pt idx="8">
                    <c:v>325.78111260988169</c:v>
                  </c:pt>
                  <c:pt idx="9">
                    <c:v>118.95234282663442</c:v>
                  </c:pt>
                  <c:pt idx="10">
                    <c:v>74.187246441128494</c:v>
                  </c:pt>
                  <c:pt idx="11">
                    <c:v>85.526690657446778</c:v>
                  </c:pt>
                  <c:pt idx="12">
                    <c:v>11.564811108144363</c:v>
                  </c:pt>
                  <c:pt idx="13">
                    <c:v>53.6062144736308</c:v>
                  </c:pt>
                  <c:pt idx="14">
                    <c:v>15.038831596088153</c:v>
                  </c:pt>
                  <c:pt idx="15">
                    <c:v>68.924129734271517</c:v>
                  </c:pt>
                  <c:pt idx="16">
                    <c:v>42.664964581291805</c:v>
                  </c:pt>
                </c:numCache>
              </c:numRef>
            </c:plus>
            <c:minus>
              <c:numRef>
                <c:f>'Para poster'!$F$76:$F$92</c:f>
                <c:numCache>
                  <c:formatCode>General</c:formatCode>
                  <c:ptCount val="17"/>
                  <c:pt idx="0">
                    <c:v>39.589732744431949</c:v>
                  </c:pt>
                  <c:pt idx="1">
                    <c:v>22.641187027043831</c:v>
                  </c:pt>
                  <c:pt idx="2">
                    <c:v>64.959714853812841</c:v>
                  </c:pt>
                  <c:pt idx="3">
                    <c:v>60.099353376470781</c:v>
                  </c:pt>
                  <c:pt idx="4">
                    <c:v>37.983245153694085</c:v>
                  </c:pt>
                  <c:pt idx="5">
                    <c:v>30.094138388608034</c:v>
                  </c:pt>
                  <c:pt idx="6">
                    <c:v>42.719876980127061</c:v>
                  </c:pt>
                  <c:pt idx="7">
                    <c:v>17.42944208874264</c:v>
                  </c:pt>
                  <c:pt idx="8">
                    <c:v>325.78111260988169</c:v>
                  </c:pt>
                  <c:pt idx="9">
                    <c:v>118.95234282663442</c:v>
                  </c:pt>
                  <c:pt idx="10">
                    <c:v>74.187246441128494</c:v>
                  </c:pt>
                  <c:pt idx="11">
                    <c:v>85.526690657446778</c:v>
                  </c:pt>
                  <c:pt idx="12">
                    <c:v>11.564811108144363</c:v>
                  </c:pt>
                  <c:pt idx="13">
                    <c:v>53.6062144736308</c:v>
                  </c:pt>
                  <c:pt idx="14">
                    <c:v>15.038831596088153</c:v>
                  </c:pt>
                  <c:pt idx="15">
                    <c:v>68.924129734271517</c:v>
                  </c:pt>
                  <c:pt idx="16">
                    <c:v>42.664964581291805</c:v>
                  </c:pt>
                </c:numCache>
              </c:numRef>
            </c:minus>
          </c:errBars>
          <c:xVal>
            <c:numRef>
              <c:f>'Para poster'!$D$76:$D$95</c:f>
              <c:numCache>
                <c:formatCode>General</c:formatCode>
                <c:ptCount val="20"/>
                <c:pt idx="0">
                  <c:v>1</c:v>
                </c:pt>
                <c:pt idx="1">
                  <c:v>3</c:v>
                </c:pt>
                <c:pt idx="2">
                  <c:v>4</c:v>
                </c:pt>
                <c:pt idx="3">
                  <c:v>5</c:v>
                </c:pt>
                <c:pt idx="4">
                  <c:v>6</c:v>
                </c:pt>
                <c:pt idx="5">
                  <c:v>7</c:v>
                </c:pt>
                <c:pt idx="6">
                  <c:v>8</c:v>
                </c:pt>
                <c:pt idx="7">
                  <c:v>12</c:v>
                </c:pt>
                <c:pt idx="8">
                  <c:v>13</c:v>
                </c:pt>
                <c:pt idx="9">
                  <c:v>15</c:v>
                </c:pt>
                <c:pt idx="10">
                  <c:v>16</c:v>
                </c:pt>
                <c:pt idx="11">
                  <c:v>18</c:v>
                </c:pt>
                <c:pt idx="12">
                  <c:v>19</c:v>
                </c:pt>
                <c:pt idx="13">
                  <c:v>20</c:v>
                </c:pt>
                <c:pt idx="14">
                  <c:v>21</c:v>
                </c:pt>
                <c:pt idx="15">
                  <c:v>23</c:v>
                </c:pt>
                <c:pt idx="16">
                  <c:v>25</c:v>
                </c:pt>
                <c:pt idx="17">
                  <c:v>27</c:v>
                </c:pt>
                <c:pt idx="18">
                  <c:v>28</c:v>
                </c:pt>
                <c:pt idx="19">
                  <c:v>29</c:v>
                </c:pt>
              </c:numCache>
            </c:numRef>
          </c:xVal>
          <c:yVal>
            <c:numRef>
              <c:f>'Para poster'!$E$76:$E$92</c:f>
              <c:numCache>
                <c:formatCode>0.00E+00</c:formatCode>
                <c:ptCount val="17"/>
                <c:pt idx="0">
                  <c:v>140190.47619047598</c:v>
                </c:pt>
                <c:pt idx="1">
                  <c:v>142222.22222222231</c:v>
                </c:pt>
                <c:pt idx="2">
                  <c:v>300886.31984585745</c:v>
                </c:pt>
                <c:pt idx="3">
                  <c:v>262295.08196721325</c:v>
                </c:pt>
                <c:pt idx="4">
                  <c:v>636321.83908045979</c:v>
                </c:pt>
                <c:pt idx="5">
                  <c:v>315781.54425612051</c:v>
                </c:pt>
                <c:pt idx="6">
                  <c:v>267279.69348659122</c:v>
                </c:pt>
                <c:pt idx="7">
                  <c:v>191194.96855345898</c:v>
                </c:pt>
                <c:pt idx="8">
                  <c:v>682666.66666666744</c:v>
                </c:pt>
                <c:pt idx="9">
                  <c:v>335238.09523809527</c:v>
                </c:pt>
                <c:pt idx="10">
                  <c:v>968205.12820512941</c:v>
                </c:pt>
                <c:pt idx="11">
                  <c:v>702222.22222222225</c:v>
                </c:pt>
                <c:pt idx="12">
                  <c:v>423703.70370370522</c:v>
                </c:pt>
                <c:pt idx="13">
                  <c:v>598466.07669616549</c:v>
                </c:pt>
                <c:pt idx="14">
                  <c:v>487797.27095516573</c:v>
                </c:pt>
                <c:pt idx="15">
                  <c:v>352323.23232323234</c:v>
                </c:pt>
                <c:pt idx="16">
                  <c:v>914535.519125683</c:v>
                </c:pt>
              </c:numCache>
            </c:numRef>
          </c:yVal>
          <c:smooth val="1"/>
        </c:ser>
        <c:ser>
          <c:idx val="3"/>
          <c:order val="1"/>
          <c:tx>
            <c:v>CultiSpher S - continuous</c:v>
          </c:tx>
          <c:spPr>
            <a:ln w="19050">
              <a:solidFill>
                <a:srgbClr val="CC0000"/>
              </a:solidFill>
            </a:ln>
          </c:spPr>
          <c:marker>
            <c:symbol val="circle"/>
            <c:size val="6"/>
            <c:spPr>
              <a:solidFill>
                <a:srgbClr val="CC0000"/>
              </a:solidFill>
              <a:ln w="19050">
                <a:noFill/>
              </a:ln>
            </c:spPr>
          </c:marker>
          <c:errBars>
            <c:errDir val="y"/>
            <c:errBarType val="both"/>
            <c:errValType val="cust"/>
            <c:plus>
              <c:numRef>
                <c:f>'Para poster'!$L$76:$L$96</c:f>
                <c:numCache>
                  <c:formatCode>General</c:formatCode>
                  <c:ptCount val="21"/>
                  <c:pt idx="0">
                    <c:v>61.584028713560002</c:v>
                  </c:pt>
                  <c:pt idx="1">
                    <c:v>0</c:v>
                  </c:pt>
                  <c:pt idx="2">
                    <c:v>14.433756729740477</c:v>
                  </c:pt>
                  <c:pt idx="3">
                    <c:v>52.482453121050028</c:v>
                  </c:pt>
                  <c:pt idx="4">
                    <c:v>23.094010767584631</c:v>
                  </c:pt>
                  <c:pt idx="5">
                    <c:v>14.723134762910698</c:v>
                  </c:pt>
                  <c:pt idx="6">
                    <c:v>24.309485018509548</c:v>
                  </c:pt>
                  <c:pt idx="7">
                    <c:v>28.712634475394989</c:v>
                  </c:pt>
                  <c:pt idx="8">
                    <c:v>20.528009571186274</c:v>
                  </c:pt>
                  <c:pt idx="9">
                    <c:v>45.008994583051596</c:v>
                  </c:pt>
                  <c:pt idx="10">
                    <c:v>18.184260446918131</c:v>
                  </c:pt>
                  <c:pt idx="11">
                    <c:v>38.095238095236823</c:v>
                  </c:pt>
                  <c:pt idx="12">
                    <c:v>47.035578863370063</c:v>
                  </c:pt>
                  <c:pt idx="13">
                    <c:v>11.594202898550664</c:v>
                  </c:pt>
                  <c:pt idx="14">
                    <c:v>27.169424432453066</c:v>
                  </c:pt>
                  <c:pt idx="15">
                    <c:v>46.772680035616055</c:v>
                  </c:pt>
                  <c:pt idx="16">
                    <c:v>23.686164889830884</c:v>
                  </c:pt>
                  <c:pt idx="17">
                    <c:v>16.29360247095137</c:v>
                  </c:pt>
                  <c:pt idx="18">
                    <c:v>25.193466291911189</c:v>
                  </c:pt>
                  <c:pt idx="19">
                    <c:v>76.376261582597309</c:v>
                  </c:pt>
                  <c:pt idx="20">
                    <c:v>9.5238095238092768</c:v>
                  </c:pt>
                </c:numCache>
              </c:numRef>
            </c:plus>
            <c:minus>
              <c:numRef>
                <c:f>'Para poster'!$L$76:$L$96</c:f>
                <c:numCache>
                  <c:formatCode>General</c:formatCode>
                  <c:ptCount val="21"/>
                  <c:pt idx="0">
                    <c:v>61.584028713560002</c:v>
                  </c:pt>
                  <c:pt idx="1">
                    <c:v>0</c:v>
                  </c:pt>
                  <c:pt idx="2">
                    <c:v>14.433756729740477</c:v>
                  </c:pt>
                  <c:pt idx="3">
                    <c:v>52.482453121050028</c:v>
                  </c:pt>
                  <c:pt idx="4">
                    <c:v>23.094010767584631</c:v>
                  </c:pt>
                  <c:pt idx="5">
                    <c:v>14.723134762910698</c:v>
                  </c:pt>
                  <c:pt idx="6">
                    <c:v>24.309485018509548</c:v>
                  </c:pt>
                  <c:pt idx="7">
                    <c:v>28.712634475394989</c:v>
                  </c:pt>
                  <c:pt idx="8">
                    <c:v>20.528009571186274</c:v>
                  </c:pt>
                  <c:pt idx="9">
                    <c:v>45.008994583051596</c:v>
                  </c:pt>
                  <c:pt idx="10">
                    <c:v>18.184260446918131</c:v>
                  </c:pt>
                  <c:pt idx="11">
                    <c:v>38.095238095236823</c:v>
                  </c:pt>
                  <c:pt idx="12">
                    <c:v>47.035578863370063</c:v>
                  </c:pt>
                  <c:pt idx="13">
                    <c:v>11.594202898550664</c:v>
                  </c:pt>
                  <c:pt idx="14">
                    <c:v>27.169424432453066</c:v>
                  </c:pt>
                  <c:pt idx="15">
                    <c:v>46.772680035616055</c:v>
                  </c:pt>
                  <c:pt idx="16">
                    <c:v>23.686164889830884</c:v>
                  </c:pt>
                  <c:pt idx="17">
                    <c:v>16.29360247095137</c:v>
                  </c:pt>
                  <c:pt idx="18">
                    <c:v>25.193466291911189</c:v>
                  </c:pt>
                  <c:pt idx="19">
                    <c:v>76.376261582597309</c:v>
                  </c:pt>
                  <c:pt idx="20">
                    <c:v>9.5238095238092768</c:v>
                  </c:pt>
                </c:numCache>
              </c:numRef>
            </c:minus>
          </c:errBars>
          <c:xVal>
            <c:numRef>
              <c:f>'Para poster'!$J$76:$J$100</c:f>
              <c:numCache>
                <c:formatCode>0</c:formatCode>
                <c:ptCount val="25"/>
                <c:pt idx="0">
                  <c:v>1</c:v>
                </c:pt>
                <c:pt idx="1">
                  <c:v>2</c:v>
                </c:pt>
                <c:pt idx="2">
                  <c:v>4</c:v>
                </c:pt>
                <c:pt idx="3">
                  <c:v>5</c:v>
                </c:pt>
                <c:pt idx="4">
                  <c:v>6</c:v>
                </c:pt>
                <c:pt idx="5">
                  <c:v>7</c:v>
                </c:pt>
                <c:pt idx="6">
                  <c:v>8</c:v>
                </c:pt>
                <c:pt idx="7">
                  <c:v>9</c:v>
                </c:pt>
                <c:pt idx="8">
                  <c:v>10</c:v>
                </c:pt>
                <c:pt idx="9">
                  <c:v>12</c:v>
                </c:pt>
                <c:pt idx="10">
                  <c:v>13</c:v>
                </c:pt>
                <c:pt idx="11">
                  <c:v>14</c:v>
                </c:pt>
                <c:pt idx="12">
                  <c:v>15</c:v>
                </c:pt>
                <c:pt idx="13">
                  <c:v>16</c:v>
                </c:pt>
                <c:pt idx="14">
                  <c:v>18</c:v>
                </c:pt>
                <c:pt idx="15">
                  <c:v>20</c:v>
                </c:pt>
                <c:pt idx="16">
                  <c:v>21</c:v>
                </c:pt>
                <c:pt idx="17">
                  <c:v>22</c:v>
                </c:pt>
                <c:pt idx="18">
                  <c:v>23</c:v>
                </c:pt>
                <c:pt idx="19">
                  <c:v>24</c:v>
                </c:pt>
                <c:pt idx="20">
                  <c:v>25</c:v>
                </c:pt>
                <c:pt idx="21">
                  <c:v>27</c:v>
                </c:pt>
                <c:pt idx="22">
                  <c:v>28</c:v>
                </c:pt>
                <c:pt idx="23">
                  <c:v>29</c:v>
                </c:pt>
                <c:pt idx="24">
                  <c:v>30</c:v>
                </c:pt>
              </c:numCache>
            </c:numRef>
          </c:xVal>
          <c:yVal>
            <c:numRef>
              <c:f>'Para poster'!$K$76:$K$96</c:f>
              <c:numCache>
                <c:formatCode>0.00E+00</c:formatCode>
                <c:ptCount val="21"/>
                <c:pt idx="0">
                  <c:v>156444.44444444368</c:v>
                </c:pt>
                <c:pt idx="1">
                  <c:v>114871.79487179437</c:v>
                </c:pt>
                <c:pt idx="2">
                  <c:v>206666.66666666666</c:v>
                </c:pt>
                <c:pt idx="3">
                  <c:v>193741.49659863868</c:v>
                </c:pt>
                <c:pt idx="4">
                  <c:v>341333.33333333622</c:v>
                </c:pt>
                <c:pt idx="5">
                  <c:v>164497.99196787068</c:v>
                </c:pt>
                <c:pt idx="6">
                  <c:v>291929.82456140622</c:v>
                </c:pt>
                <c:pt idx="7">
                  <c:v>393563.2183908046</c:v>
                </c:pt>
                <c:pt idx="8">
                  <c:v>118518.51851851851</c:v>
                </c:pt>
                <c:pt idx="9">
                  <c:v>296936.93693693687</c:v>
                </c:pt>
                <c:pt idx="10">
                  <c:v>245249.34383202068</c:v>
                </c:pt>
                <c:pt idx="11">
                  <c:v>774965.98639455787</c:v>
                </c:pt>
                <c:pt idx="12">
                  <c:v>469333.33333333622</c:v>
                </c:pt>
                <c:pt idx="13">
                  <c:v>166956.52173913043</c:v>
                </c:pt>
                <c:pt idx="14">
                  <c:v>125490.1960784314</c:v>
                </c:pt>
                <c:pt idx="15">
                  <c:v>775021.09704641346</c:v>
                </c:pt>
                <c:pt idx="16">
                  <c:v>202393.16239316281</c:v>
                </c:pt>
                <c:pt idx="17">
                  <c:v>449422.22222222231</c:v>
                </c:pt>
                <c:pt idx="18">
                  <c:v>610909.09090909036</c:v>
                </c:pt>
                <c:pt idx="19">
                  <c:v>173333.33333333328</c:v>
                </c:pt>
                <c:pt idx="20">
                  <c:v>281904.76190476189</c:v>
                </c:pt>
              </c:numCache>
            </c:numRef>
          </c:yVal>
          <c:smooth val="1"/>
        </c:ser>
        <c:ser>
          <c:idx val="5"/>
          <c:order val="2"/>
          <c:tx>
            <c:v>Cytodex 3 - pulse</c:v>
          </c:tx>
          <c:spPr>
            <a:ln w="19050">
              <a:solidFill>
                <a:schemeClr val="tx2">
                  <a:lumMod val="50000"/>
                </a:schemeClr>
              </a:solidFill>
              <a:prstDash val="sysDash"/>
            </a:ln>
          </c:spPr>
          <c:marker>
            <c:symbol val="triangle"/>
            <c:size val="5"/>
            <c:spPr>
              <a:solidFill>
                <a:schemeClr val="tx2">
                  <a:lumMod val="50000"/>
                </a:schemeClr>
              </a:solidFill>
              <a:ln w="19050">
                <a:noFill/>
                <a:prstDash val="sysDash"/>
              </a:ln>
            </c:spPr>
          </c:marker>
          <c:errBars>
            <c:errDir val="y"/>
            <c:errBarType val="both"/>
            <c:errValType val="cust"/>
            <c:plus>
              <c:numRef>
                <c:f>'Para poster'!$R$76:$R$95</c:f>
                <c:numCache>
                  <c:formatCode>General</c:formatCode>
                  <c:ptCount val="20"/>
                  <c:pt idx="0">
                    <c:v>0</c:v>
                  </c:pt>
                  <c:pt idx="1">
                    <c:v>9.6222061836343133</c:v>
                  </c:pt>
                  <c:pt idx="2">
                    <c:v>3.2565088232290718</c:v>
                  </c:pt>
                  <c:pt idx="3">
                    <c:v>6.6886683811922829</c:v>
                  </c:pt>
                  <c:pt idx="4">
                    <c:v>10.741400357016325</c:v>
                  </c:pt>
                  <c:pt idx="5">
                    <c:v>11.843082444914675</c:v>
                  </c:pt>
                  <c:pt idx="6">
                    <c:v>6.4749562899761735</c:v>
                  </c:pt>
                  <c:pt idx="7">
                    <c:v>18.376243388294011</c:v>
                  </c:pt>
                  <c:pt idx="8">
                    <c:v>11.386282397595522</c:v>
                  </c:pt>
                  <c:pt idx="9">
                    <c:v>21.052631578946837</c:v>
                  </c:pt>
                  <c:pt idx="10">
                    <c:v>26.021420583194459</c:v>
                  </c:pt>
                  <c:pt idx="11">
                    <c:v>14.869042853328528</c:v>
                  </c:pt>
                  <c:pt idx="12">
                    <c:v>21.794494717703369</c:v>
                  </c:pt>
                  <c:pt idx="13">
                    <c:v>50.762359305607013</c:v>
                  </c:pt>
                  <c:pt idx="14">
                    <c:v>45.625556152682435</c:v>
                  </c:pt>
                  <c:pt idx="15">
                    <c:v>53.094704246728163</c:v>
                  </c:pt>
                  <c:pt idx="16">
                    <c:v>23.0569846287088</c:v>
                  </c:pt>
                  <c:pt idx="17">
                    <c:v>32.563093059255998</c:v>
                  </c:pt>
                  <c:pt idx="18">
                    <c:v>26.07388312469277</c:v>
                  </c:pt>
                  <c:pt idx="19">
                    <c:v>59.077825486517064</c:v>
                  </c:pt>
                </c:numCache>
              </c:numRef>
            </c:plus>
            <c:minus>
              <c:numRef>
                <c:f>'Para poster'!$R$76:$R$95</c:f>
                <c:numCache>
                  <c:formatCode>General</c:formatCode>
                  <c:ptCount val="20"/>
                  <c:pt idx="0">
                    <c:v>0</c:v>
                  </c:pt>
                  <c:pt idx="1">
                    <c:v>9.6222061836343133</c:v>
                  </c:pt>
                  <c:pt idx="2">
                    <c:v>3.2565088232290718</c:v>
                  </c:pt>
                  <c:pt idx="3">
                    <c:v>6.6886683811922829</c:v>
                  </c:pt>
                  <c:pt idx="4">
                    <c:v>10.741400357016325</c:v>
                  </c:pt>
                  <c:pt idx="5">
                    <c:v>11.843082444914675</c:v>
                  </c:pt>
                  <c:pt idx="6">
                    <c:v>6.4749562899761735</c:v>
                  </c:pt>
                  <c:pt idx="7">
                    <c:v>18.376243388294011</c:v>
                  </c:pt>
                  <c:pt idx="8">
                    <c:v>11.386282397595522</c:v>
                  </c:pt>
                  <c:pt idx="9">
                    <c:v>21.052631578946837</c:v>
                  </c:pt>
                  <c:pt idx="10">
                    <c:v>26.021420583194459</c:v>
                  </c:pt>
                  <c:pt idx="11">
                    <c:v>14.869042853328528</c:v>
                  </c:pt>
                  <c:pt idx="12">
                    <c:v>21.794494717703369</c:v>
                  </c:pt>
                  <c:pt idx="13">
                    <c:v>50.762359305607013</c:v>
                  </c:pt>
                  <c:pt idx="14">
                    <c:v>45.625556152682435</c:v>
                  </c:pt>
                  <c:pt idx="15">
                    <c:v>53.094704246728163</c:v>
                  </c:pt>
                  <c:pt idx="16">
                    <c:v>23.0569846287088</c:v>
                  </c:pt>
                  <c:pt idx="17">
                    <c:v>32.563093059255998</c:v>
                  </c:pt>
                  <c:pt idx="18">
                    <c:v>26.07388312469277</c:v>
                  </c:pt>
                  <c:pt idx="19">
                    <c:v>59.077825486517064</c:v>
                  </c:pt>
                </c:numCache>
              </c:numRef>
            </c:minus>
          </c:errBars>
          <c:xVal>
            <c:numRef>
              <c:f>'Para poster'!$P$76:$P$99</c:f>
              <c:numCache>
                <c:formatCode>0</c:formatCode>
                <c:ptCount val="24"/>
                <c:pt idx="0">
                  <c:v>1</c:v>
                </c:pt>
                <c:pt idx="1">
                  <c:v>2</c:v>
                </c:pt>
                <c:pt idx="2">
                  <c:v>3</c:v>
                </c:pt>
                <c:pt idx="3">
                  <c:v>4</c:v>
                </c:pt>
                <c:pt idx="4">
                  <c:v>7</c:v>
                </c:pt>
                <c:pt idx="5">
                  <c:v>8</c:v>
                </c:pt>
                <c:pt idx="6">
                  <c:v>9</c:v>
                </c:pt>
                <c:pt idx="7">
                  <c:v>10</c:v>
                </c:pt>
                <c:pt idx="8">
                  <c:v>11</c:v>
                </c:pt>
                <c:pt idx="9">
                  <c:v>12</c:v>
                </c:pt>
                <c:pt idx="10">
                  <c:v>14</c:v>
                </c:pt>
                <c:pt idx="11">
                  <c:v>16</c:v>
                </c:pt>
                <c:pt idx="12">
                  <c:v>17</c:v>
                </c:pt>
                <c:pt idx="13">
                  <c:v>18</c:v>
                </c:pt>
                <c:pt idx="14">
                  <c:v>20</c:v>
                </c:pt>
                <c:pt idx="15">
                  <c:v>21</c:v>
                </c:pt>
                <c:pt idx="16">
                  <c:v>22</c:v>
                </c:pt>
                <c:pt idx="17">
                  <c:v>23</c:v>
                </c:pt>
                <c:pt idx="18">
                  <c:v>24</c:v>
                </c:pt>
                <c:pt idx="19">
                  <c:v>25</c:v>
                </c:pt>
                <c:pt idx="20">
                  <c:v>26</c:v>
                </c:pt>
                <c:pt idx="21">
                  <c:v>28</c:v>
                </c:pt>
                <c:pt idx="22">
                  <c:v>29</c:v>
                </c:pt>
                <c:pt idx="23">
                  <c:v>30</c:v>
                </c:pt>
              </c:numCache>
            </c:numRef>
          </c:xVal>
          <c:yVal>
            <c:numRef>
              <c:f>'Para poster'!$Q$76:$Q$95</c:f>
              <c:numCache>
                <c:formatCode>0.00E+00</c:formatCode>
                <c:ptCount val="20"/>
                <c:pt idx="0">
                  <c:v>486000</c:v>
                </c:pt>
                <c:pt idx="1">
                  <c:v>302362.20472440944</c:v>
                </c:pt>
                <c:pt idx="2">
                  <c:v>464745.01108647522</c:v>
                </c:pt>
                <c:pt idx="3">
                  <c:v>566112.95681064005</c:v>
                </c:pt>
                <c:pt idx="4">
                  <c:v>1060465.116279084</c:v>
                </c:pt>
                <c:pt idx="5">
                  <c:v>3525274.7252747272</c:v>
                </c:pt>
                <c:pt idx="6">
                  <c:v>3162616.8224299047</c:v>
                </c:pt>
                <c:pt idx="7">
                  <c:v>2688721.8045112747</c:v>
                </c:pt>
                <c:pt idx="8">
                  <c:v>3130827.0676691728</c:v>
                </c:pt>
                <c:pt idx="9">
                  <c:v>1894736.8421052815</c:v>
                </c:pt>
                <c:pt idx="10">
                  <c:v>1757746.4788732391</c:v>
                </c:pt>
                <c:pt idx="11">
                  <c:v>3685714.2857142882</c:v>
                </c:pt>
                <c:pt idx="12">
                  <c:v>5535000</c:v>
                </c:pt>
                <c:pt idx="13">
                  <c:v>10556643.356643502</c:v>
                </c:pt>
                <c:pt idx="14">
                  <c:v>3189041.0958904107</c:v>
                </c:pt>
                <c:pt idx="15">
                  <c:v>5314285.7142857146</c:v>
                </c:pt>
                <c:pt idx="16">
                  <c:v>3622641.5094339624</c:v>
                </c:pt>
                <c:pt idx="17">
                  <c:v>3101538.4615384722</c:v>
                </c:pt>
                <c:pt idx="18">
                  <c:v>4393548.3870967748</c:v>
                </c:pt>
                <c:pt idx="19">
                  <c:v>4145454.5454545449</c:v>
                </c:pt>
              </c:numCache>
            </c:numRef>
          </c:yVal>
          <c:smooth val="1"/>
        </c:ser>
        <c:ser>
          <c:idx val="7"/>
          <c:order val="3"/>
          <c:tx>
            <c:v>Cytodex 3 - continuous</c:v>
          </c:tx>
          <c:spPr>
            <a:ln w="19050">
              <a:solidFill>
                <a:schemeClr val="tx2">
                  <a:lumMod val="50000"/>
                </a:schemeClr>
              </a:solidFill>
            </a:ln>
          </c:spPr>
          <c:marker>
            <c:symbol val="triangle"/>
            <c:size val="6"/>
            <c:spPr>
              <a:solidFill>
                <a:schemeClr val="tx2">
                  <a:lumMod val="50000"/>
                </a:schemeClr>
              </a:solidFill>
              <a:ln w="19050">
                <a:noFill/>
              </a:ln>
            </c:spPr>
          </c:marker>
          <c:errBars>
            <c:errDir val="y"/>
            <c:errBarType val="both"/>
            <c:errValType val="cust"/>
            <c:plus>
              <c:numRef>
                <c:f>'Para poster'!$X$76:$X$96</c:f>
                <c:numCache>
                  <c:formatCode>General</c:formatCode>
                  <c:ptCount val="21"/>
                  <c:pt idx="0">
                    <c:v>1.0867769772980926</c:v>
                  </c:pt>
                  <c:pt idx="1">
                    <c:v>3.125</c:v>
                  </c:pt>
                  <c:pt idx="2">
                    <c:v>5.1036487884165824</c:v>
                  </c:pt>
                  <c:pt idx="3">
                    <c:v>9.4841933337104489</c:v>
                  </c:pt>
                  <c:pt idx="4">
                    <c:v>4.1018049250562845</c:v>
                  </c:pt>
                  <c:pt idx="5">
                    <c:v>4.1850006346630542</c:v>
                  </c:pt>
                  <c:pt idx="6">
                    <c:v>3.076923076923586</c:v>
                  </c:pt>
                  <c:pt idx="7">
                    <c:v>4.3769969960095949</c:v>
                  </c:pt>
                  <c:pt idx="8">
                    <c:v>5.2786310325909529</c:v>
                  </c:pt>
                  <c:pt idx="9">
                    <c:v>11.788653526834448</c:v>
                  </c:pt>
                  <c:pt idx="10">
                    <c:v>12.031421615405199</c:v>
                  </c:pt>
                  <c:pt idx="11">
                    <c:v>15.04706919430329</c:v>
                  </c:pt>
                  <c:pt idx="12">
                    <c:v>26.373626373626486</c:v>
                  </c:pt>
                  <c:pt idx="13">
                    <c:v>2.6143372049805289</c:v>
                  </c:pt>
                  <c:pt idx="14">
                    <c:v>1.8512233080227152</c:v>
                  </c:pt>
                  <c:pt idx="15">
                    <c:v>16.196530041498146</c:v>
                  </c:pt>
                  <c:pt idx="16">
                    <c:v>11.561628443431315</c:v>
                  </c:pt>
                  <c:pt idx="17">
                    <c:v>24.680622194365444</c:v>
                  </c:pt>
                  <c:pt idx="18">
                    <c:v>5.2189854842002958</c:v>
                  </c:pt>
                  <c:pt idx="19">
                    <c:v>5.9215412224577975</c:v>
                  </c:pt>
                  <c:pt idx="20">
                    <c:v>5.1083828207757245</c:v>
                  </c:pt>
                </c:numCache>
              </c:numRef>
            </c:plus>
            <c:minus>
              <c:numRef>
                <c:f>'Para poster'!$X$76:$X$96</c:f>
                <c:numCache>
                  <c:formatCode>General</c:formatCode>
                  <c:ptCount val="21"/>
                  <c:pt idx="0">
                    <c:v>1.0867769772980926</c:v>
                  </c:pt>
                  <c:pt idx="1">
                    <c:v>3.125</c:v>
                  </c:pt>
                  <c:pt idx="2">
                    <c:v>5.1036487884165824</c:v>
                  </c:pt>
                  <c:pt idx="3">
                    <c:v>9.4841933337104489</c:v>
                  </c:pt>
                  <c:pt idx="4">
                    <c:v>4.1018049250562845</c:v>
                  </c:pt>
                  <c:pt idx="5">
                    <c:v>4.1850006346630542</c:v>
                  </c:pt>
                  <c:pt idx="6">
                    <c:v>3.076923076923586</c:v>
                  </c:pt>
                  <c:pt idx="7">
                    <c:v>4.3769969960095949</c:v>
                  </c:pt>
                  <c:pt idx="8">
                    <c:v>5.2786310325909529</c:v>
                  </c:pt>
                  <c:pt idx="9">
                    <c:v>11.788653526834448</c:v>
                  </c:pt>
                  <c:pt idx="10">
                    <c:v>12.031421615405199</c:v>
                  </c:pt>
                  <c:pt idx="11">
                    <c:v>15.04706919430329</c:v>
                  </c:pt>
                  <c:pt idx="12">
                    <c:v>26.373626373626486</c:v>
                  </c:pt>
                  <c:pt idx="13">
                    <c:v>2.6143372049805289</c:v>
                  </c:pt>
                  <c:pt idx="14">
                    <c:v>1.8512233080227152</c:v>
                  </c:pt>
                  <c:pt idx="15">
                    <c:v>16.196530041498146</c:v>
                  </c:pt>
                  <c:pt idx="16">
                    <c:v>11.561628443431315</c:v>
                  </c:pt>
                  <c:pt idx="17">
                    <c:v>24.680622194365444</c:v>
                  </c:pt>
                  <c:pt idx="18">
                    <c:v>5.2189854842002958</c:v>
                  </c:pt>
                  <c:pt idx="19">
                    <c:v>5.9215412224577975</c:v>
                  </c:pt>
                  <c:pt idx="20">
                    <c:v>5.1083828207757245</c:v>
                  </c:pt>
                </c:numCache>
              </c:numRef>
            </c:minus>
          </c:errBars>
          <c:xVal>
            <c:numRef>
              <c:f>'Para poster'!$V$76:$V$99</c:f>
              <c:numCache>
                <c:formatCode>0</c:formatCode>
                <c:ptCount val="24"/>
                <c:pt idx="0">
                  <c:v>1</c:v>
                </c:pt>
                <c:pt idx="1">
                  <c:v>2</c:v>
                </c:pt>
                <c:pt idx="2">
                  <c:v>4</c:v>
                </c:pt>
                <c:pt idx="3">
                  <c:v>5</c:v>
                </c:pt>
                <c:pt idx="4">
                  <c:v>6</c:v>
                </c:pt>
                <c:pt idx="5">
                  <c:v>7</c:v>
                </c:pt>
                <c:pt idx="6">
                  <c:v>8</c:v>
                </c:pt>
                <c:pt idx="7">
                  <c:v>9</c:v>
                </c:pt>
                <c:pt idx="8">
                  <c:v>10</c:v>
                </c:pt>
                <c:pt idx="9">
                  <c:v>12</c:v>
                </c:pt>
                <c:pt idx="10">
                  <c:v>13</c:v>
                </c:pt>
                <c:pt idx="11">
                  <c:v>14</c:v>
                </c:pt>
                <c:pt idx="12">
                  <c:v>15</c:v>
                </c:pt>
                <c:pt idx="13">
                  <c:v>16</c:v>
                </c:pt>
                <c:pt idx="14">
                  <c:v>18</c:v>
                </c:pt>
                <c:pt idx="15">
                  <c:v>20</c:v>
                </c:pt>
                <c:pt idx="16">
                  <c:v>21</c:v>
                </c:pt>
                <c:pt idx="17">
                  <c:v>22</c:v>
                </c:pt>
                <c:pt idx="18">
                  <c:v>23</c:v>
                </c:pt>
                <c:pt idx="19">
                  <c:v>24</c:v>
                </c:pt>
                <c:pt idx="20">
                  <c:v>25</c:v>
                </c:pt>
                <c:pt idx="21">
                  <c:v>27</c:v>
                </c:pt>
                <c:pt idx="22">
                  <c:v>28</c:v>
                </c:pt>
                <c:pt idx="23">
                  <c:v>29</c:v>
                </c:pt>
              </c:numCache>
            </c:numRef>
          </c:xVal>
          <c:yVal>
            <c:numRef>
              <c:f>'Para poster'!$W$76:$W$96</c:f>
              <c:numCache>
                <c:formatCode>0.00E+00</c:formatCode>
                <c:ptCount val="21"/>
                <c:pt idx="0">
                  <c:v>197647.05882352946</c:v>
                </c:pt>
                <c:pt idx="1">
                  <c:v>225000</c:v>
                </c:pt>
                <c:pt idx="2">
                  <c:v>225414.36464088398</c:v>
                </c:pt>
                <c:pt idx="3">
                  <c:v>685010.26694045181</c:v>
                </c:pt>
                <c:pt idx="4">
                  <c:v>928078.81773399014</c:v>
                </c:pt>
                <c:pt idx="5">
                  <c:v>698630.13698630244</c:v>
                </c:pt>
                <c:pt idx="6">
                  <c:v>733846.15384615411</c:v>
                </c:pt>
                <c:pt idx="7">
                  <c:v>1540515.9332321696</c:v>
                </c:pt>
                <c:pt idx="8">
                  <c:v>713142.85714285716</c:v>
                </c:pt>
                <c:pt idx="9">
                  <c:v>1585617.9775280901</c:v>
                </c:pt>
                <c:pt idx="10">
                  <c:v>1236585.3658536586</c:v>
                </c:pt>
                <c:pt idx="11">
                  <c:v>2101694.9152541999</c:v>
                </c:pt>
                <c:pt idx="12">
                  <c:v>2452747.2527472447</c:v>
                </c:pt>
                <c:pt idx="13">
                  <c:v>1348822.6059654641</c:v>
                </c:pt>
                <c:pt idx="14">
                  <c:v>788777.55511022033</c:v>
                </c:pt>
                <c:pt idx="15">
                  <c:v>1591443.8502673798</c:v>
                </c:pt>
                <c:pt idx="16">
                  <c:v>579816.513761468</c:v>
                </c:pt>
                <c:pt idx="17">
                  <c:v>1337404.5801526718</c:v>
                </c:pt>
                <c:pt idx="18">
                  <c:v>1518644.0677966098</c:v>
                </c:pt>
                <c:pt idx="19">
                  <c:v>846153.84615385043</c:v>
                </c:pt>
                <c:pt idx="20">
                  <c:v>1023312.8834355827</c:v>
                </c:pt>
              </c:numCache>
            </c:numRef>
          </c:yVal>
          <c:smooth val="1"/>
        </c:ser>
        <c:axId val="35923456"/>
        <c:axId val="35924992"/>
      </c:scatterChart>
      <c:valAx>
        <c:axId val="35923456"/>
        <c:scaling>
          <c:orientation val="minMax"/>
          <c:max val="27"/>
          <c:min val="0"/>
        </c:scaling>
        <c:axPos val="b"/>
        <c:title>
          <c:tx>
            <c:rich>
              <a:bodyPr/>
              <a:lstStyle/>
              <a:p>
                <a:pPr>
                  <a:defRPr sz="1800"/>
                </a:pPr>
                <a:r>
                  <a:rPr lang="en-US" sz="1800"/>
                  <a:t>Time / (days)</a:t>
                </a:r>
              </a:p>
            </c:rich>
          </c:tx>
          <c:layout>
            <c:manualLayout>
              <c:xMode val="edge"/>
              <c:yMode val="edge"/>
              <c:x val="0.39282668592378839"/>
              <c:y val="0.93033412954116157"/>
            </c:manualLayout>
          </c:layout>
        </c:title>
        <c:numFmt formatCode="General" sourceLinked="1"/>
        <c:tickLblPos val="nextTo"/>
        <c:txPr>
          <a:bodyPr/>
          <a:lstStyle/>
          <a:p>
            <a:pPr>
              <a:defRPr sz="1600"/>
            </a:pPr>
            <a:endParaRPr lang="pt-PT"/>
          </a:p>
        </c:txPr>
        <c:crossAx val="35924992"/>
        <c:crosses val="autoZero"/>
        <c:crossBetween val="midCat"/>
      </c:valAx>
      <c:valAx>
        <c:axId val="35924992"/>
        <c:scaling>
          <c:orientation val="minMax"/>
          <c:max val="12000000"/>
          <c:min val="0"/>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2000" b="1" i="0" u="none" strike="noStrike" kern="1200" baseline="0">
                    <a:solidFill>
                      <a:sysClr val="windowText" lastClr="000000"/>
                    </a:solidFill>
                    <a:latin typeface="+mn-lt"/>
                    <a:ea typeface="+mn-ea"/>
                    <a:cs typeface="+mn-cs"/>
                  </a:defRPr>
                </a:pPr>
                <a:r>
                  <a:rPr lang="en-US" sz="2000" b="1" i="0" baseline="0" dirty="0"/>
                  <a:t>C  </a:t>
                </a:r>
                <a:r>
                  <a:rPr lang="en-US" sz="2000" b="1" i="0" baseline="-25000" dirty="0"/>
                  <a:t>cells adhered</a:t>
                </a:r>
                <a:r>
                  <a:rPr lang="en-US" sz="2000" b="1" i="0" baseline="0" dirty="0"/>
                  <a:t> / (</a:t>
                </a:r>
                <a:r>
                  <a:rPr lang="en-US" sz="2000" b="1" i="0" baseline="0" dirty="0" smtClean="0"/>
                  <a:t>cells/ml</a:t>
                </a:r>
                <a:r>
                  <a:rPr lang="en-US" sz="2000" b="1" i="0" baseline="0" dirty="0"/>
                  <a:t>)</a:t>
                </a:r>
                <a:endParaRPr lang="pt-PT" sz="2000" dirty="0"/>
              </a:p>
              <a:p>
                <a:pPr marL="0" marR="0" indent="0" algn="ctr" defTabSz="914400" rtl="0" eaLnBrk="1" fontAlgn="auto" latinLnBrk="0" hangingPunct="1">
                  <a:lnSpc>
                    <a:spcPct val="100000"/>
                  </a:lnSpc>
                  <a:spcBef>
                    <a:spcPts val="0"/>
                  </a:spcBef>
                  <a:spcAft>
                    <a:spcPts val="0"/>
                  </a:spcAft>
                  <a:buClrTx/>
                  <a:buSzTx/>
                  <a:buFontTx/>
                  <a:buNone/>
                  <a:tabLst/>
                  <a:defRPr sz="2000" b="1" i="0" u="none" strike="noStrike" kern="1200" baseline="0">
                    <a:solidFill>
                      <a:sysClr val="windowText" lastClr="000000"/>
                    </a:solidFill>
                    <a:latin typeface="+mn-lt"/>
                    <a:ea typeface="+mn-ea"/>
                    <a:cs typeface="+mn-cs"/>
                  </a:defRPr>
                </a:pPr>
                <a:endParaRPr lang="en-US" sz="2000" dirty="0"/>
              </a:p>
            </c:rich>
          </c:tx>
          <c:layout/>
        </c:title>
        <c:numFmt formatCode="0.0E+00" sourceLinked="0"/>
        <c:tickLblPos val="nextTo"/>
        <c:txPr>
          <a:bodyPr/>
          <a:lstStyle/>
          <a:p>
            <a:pPr>
              <a:defRPr sz="1600"/>
            </a:pPr>
            <a:endParaRPr lang="pt-PT"/>
          </a:p>
        </c:txPr>
        <c:crossAx val="35923456"/>
        <c:crosses val="autoZero"/>
        <c:crossBetween val="midCat"/>
      </c:valAx>
    </c:plotArea>
    <c:legend>
      <c:legendPos val="r"/>
      <c:layout>
        <c:manualLayout>
          <c:xMode val="edge"/>
          <c:yMode val="edge"/>
          <c:x val="0.67273614042884289"/>
          <c:y val="6.6741658334259157E-2"/>
          <c:w val="0.30892145317187086"/>
          <c:h val="0.27861904232863016"/>
        </c:manualLayout>
      </c:layout>
      <c:txPr>
        <a:bodyPr/>
        <a:lstStyle/>
        <a:p>
          <a:pPr>
            <a:defRPr sz="1600"/>
          </a:pPr>
          <a:endParaRPr lang="pt-PT"/>
        </a:p>
      </c:txPr>
    </c:legend>
    <c:plotVisOnly val="1"/>
  </c:chart>
  <c:spPr>
    <a:solidFill>
      <a:schemeClr val="bg1"/>
    </a:solidFill>
  </c:sp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a:t>Pulse</a:t>
            </a:r>
          </a:p>
        </c:rich>
      </c:tx>
      <c:layout>
        <c:manualLayout>
          <c:xMode val="edge"/>
          <c:yMode val="edge"/>
          <c:x val="0.17148171010516691"/>
          <c:y val="5.709664351851914E-2"/>
        </c:manualLayout>
      </c:layout>
      <c:overlay val="1"/>
    </c:title>
    <c:plotArea>
      <c:layout>
        <c:manualLayout>
          <c:layoutTarget val="inner"/>
          <c:xMode val="edge"/>
          <c:yMode val="edge"/>
          <c:x val="0.15653726566072407"/>
          <c:y val="6.525663815131677E-2"/>
          <c:w val="0.54750427730252194"/>
          <c:h val="0.76759480428100735"/>
        </c:manualLayout>
      </c:layout>
      <c:scatterChart>
        <c:scatterStyle val="smoothMarker"/>
        <c:ser>
          <c:idx val="0"/>
          <c:order val="0"/>
          <c:tx>
            <c:v>CultiSpher S - C1</c:v>
          </c:tx>
          <c:spPr>
            <a:ln w="19050">
              <a:solidFill>
                <a:srgbClr val="00B0F0"/>
              </a:solidFill>
              <a:prstDash val="sysDash"/>
            </a:ln>
          </c:spPr>
          <c:marker>
            <c:symbol val="circle"/>
            <c:size val="6"/>
            <c:spPr>
              <a:solidFill>
                <a:srgbClr val="00B0F0"/>
              </a:solidFill>
              <a:ln w="19050">
                <a:noFill/>
                <a:prstDash val="sysDash"/>
              </a:ln>
            </c:spPr>
          </c:marker>
          <c:errBars>
            <c:errDir val="y"/>
            <c:errBarType val="both"/>
            <c:errValType val="cust"/>
            <c:plus>
              <c:numRef>
                <c:f>'Para poster'!$C$76:$C$96</c:f>
                <c:numCache>
                  <c:formatCode>General</c:formatCode>
                  <c:ptCount val="21"/>
                  <c:pt idx="0">
                    <c:v>42.860670048857614</c:v>
                  </c:pt>
                  <c:pt idx="1">
                    <c:v>10.440957991052848</c:v>
                  </c:pt>
                  <c:pt idx="2">
                    <c:v>19.967934423129229</c:v>
                  </c:pt>
                  <c:pt idx="3">
                    <c:v>92.170838722709505</c:v>
                  </c:pt>
                  <c:pt idx="4">
                    <c:v>20.956446028234989</c:v>
                  </c:pt>
                  <c:pt idx="5">
                    <c:v>9.2376043070298106</c:v>
                  </c:pt>
                  <c:pt idx="6">
                    <c:v>8.7147210443719612</c:v>
                  </c:pt>
                  <c:pt idx="7">
                    <c:v>54.794520547945382</c:v>
                  </c:pt>
                  <c:pt idx="8">
                    <c:v>13.196577581478969</c:v>
                  </c:pt>
                  <c:pt idx="9">
                    <c:v>105.57262065181801</c:v>
                  </c:pt>
                  <c:pt idx="10">
                    <c:v>38.188130791298697</c:v>
                  </c:pt>
                  <c:pt idx="11">
                    <c:v>17.920837651090292</c:v>
                  </c:pt>
                  <c:pt idx="12">
                    <c:v>6.2840845626112269</c:v>
                  </c:pt>
                  <c:pt idx="13">
                    <c:v>67.674742182404074</c:v>
                  </c:pt>
                  <c:pt idx="14">
                    <c:v>29.804437220787786</c:v>
                  </c:pt>
                  <c:pt idx="15">
                    <c:v>74.104901715968253</c:v>
                  </c:pt>
                  <c:pt idx="16">
                    <c:v>28.050642184035489</c:v>
                  </c:pt>
                  <c:pt idx="17">
                    <c:v>30.589775831914189</c:v>
                  </c:pt>
                  <c:pt idx="18">
                    <c:v>45.528455284554468</c:v>
                  </c:pt>
                  <c:pt idx="19">
                    <c:v>72.257099549971301</c:v>
                  </c:pt>
                  <c:pt idx="20">
                    <c:v>17.695957180192931</c:v>
                  </c:pt>
                </c:numCache>
              </c:numRef>
            </c:plus>
            <c:minus>
              <c:numRef>
                <c:f>'Para poster'!$C$76:$C$96</c:f>
                <c:numCache>
                  <c:formatCode>General</c:formatCode>
                  <c:ptCount val="21"/>
                  <c:pt idx="0">
                    <c:v>42.860670048857614</c:v>
                  </c:pt>
                  <c:pt idx="1">
                    <c:v>10.440957991052848</c:v>
                  </c:pt>
                  <c:pt idx="2">
                    <c:v>19.967934423129229</c:v>
                  </c:pt>
                  <c:pt idx="3">
                    <c:v>92.170838722709505</c:v>
                  </c:pt>
                  <c:pt idx="4">
                    <c:v>20.956446028234989</c:v>
                  </c:pt>
                  <c:pt idx="5">
                    <c:v>9.2376043070298106</c:v>
                  </c:pt>
                  <c:pt idx="6">
                    <c:v>8.7147210443719612</c:v>
                  </c:pt>
                  <c:pt idx="7">
                    <c:v>54.794520547945382</c:v>
                  </c:pt>
                  <c:pt idx="8">
                    <c:v>13.196577581478969</c:v>
                  </c:pt>
                  <c:pt idx="9">
                    <c:v>105.57262065181801</c:v>
                  </c:pt>
                  <c:pt idx="10">
                    <c:v>38.188130791298697</c:v>
                  </c:pt>
                  <c:pt idx="11">
                    <c:v>17.920837651090292</c:v>
                  </c:pt>
                  <c:pt idx="12">
                    <c:v>6.2840845626112269</c:v>
                  </c:pt>
                  <c:pt idx="13">
                    <c:v>67.674742182404074</c:v>
                  </c:pt>
                  <c:pt idx="14">
                    <c:v>29.804437220787786</c:v>
                  </c:pt>
                  <c:pt idx="15">
                    <c:v>74.104901715968253</c:v>
                  </c:pt>
                  <c:pt idx="16">
                    <c:v>28.050642184035489</c:v>
                  </c:pt>
                  <c:pt idx="17">
                    <c:v>30.589775831914189</c:v>
                  </c:pt>
                  <c:pt idx="18">
                    <c:v>45.528455284554468</c:v>
                  </c:pt>
                  <c:pt idx="19">
                    <c:v>72.257099549971301</c:v>
                  </c:pt>
                  <c:pt idx="20">
                    <c:v>17.695957180192931</c:v>
                  </c:pt>
                </c:numCache>
              </c:numRef>
            </c:minus>
          </c:errBars>
          <c:xVal>
            <c:numRef>
              <c:f>'Para poster'!$A$76:$A$96</c:f>
              <c:numCache>
                <c:formatCode>General</c:formatCode>
                <c:ptCount val="21"/>
                <c:pt idx="0">
                  <c:v>1</c:v>
                </c:pt>
                <c:pt idx="1">
                  <c:v>2</c:v>
                </c:pt>
                <c:pt idx="2">
                  <c:v>3</c:v>
                </c:pt>
                <c:pt idx="3">
                  <c:v>4</c:v>
                </c:pt>
                <c:pt idx="4">
                  <c:v>5</c:v>
                </c:pt>
                <c:pt idx="5">
                  <c:v>6</c:v>
                </c:pt>
                <c:pt idx="6">
                  <c:v>7</c:v>
                </c:pt>
                <c:pt idx="7">
                  <c:v>8</c:v>
                </c:pt>
                <c:pt idx="8">
                  <c:v>9</c:v>
                </c:pt>
                <c:pt idx="9">
                  <c:v>10</c:v>
                </c:pt>
                <c:pt idx="10">
                  <c:v>11</c:v>
                </c:pt>
                <c:pt idx="11">
                  <c:v>12</c:v>
                </c:pt>
                <c:pt idx="12">
                  <c:v>14</c:v>
                </c:pt>
                <c:pt idx="13">
                  <c:v>15</c:v>
                </c:pt>
                <c:pt idx="14">
                  <c:v>17</c:v>
                </c:pt>
                <c:pt idx="15">
                  <c:v>18</c:v>
                </c:pt>
                <c:pt idx="16">
                  <c:v>19</c:v>
                </c:pt>
                <c:pt idx="17">
                  <c:v>20</c:v>
                </c:pt>
                <c:pt idx="18">
                  <c:v>21</c:v>
                </c:pt>
                <c:pt idx="19">
                  <c:v>23</c:v>
                </c:pt>
                <c:pt idx="20">
                  <c:v>25</c:v>
                </c:pt>
              </c:numCache>
            </c:numRef>
          </c:xVal>
          <c:yVal>
            <c:numRef>
              <c:f>'Para poster'!$B$76:$B$96</c:f>
              <c:numCache>
                <c:formatCode>0.00E+00</c:formatCode>
                <c:ptCount val="21"/>
                <c:pt idx="0">
                  <c:v>103111.11111111112</c:v>
                </c:pt>
                <c:pt idx="1">
                  <c:v>216008.35945663264</c:v>
                </c:pt>
                <c:pt idx="2">
                  <c:v>205283.01886792452</c:v>
                </c:pt>
                <c:pt idx="3">
                  <c:v>387282.05128205131</c:v>
                </c:pt>
                <c:pt idx="4">
                  <c:v>443564.35643564351</c:v>
                </c:pt>
                <c:pt idx="5">
                  <c:v>460800</c:v>
                </c:pt>
                <c:pt idx="6">
                  <c:v>124779.87421383648</c:v>
                </c:pt>
                <c:pt idx="7">
                  <c:v>263013.69863013685</c:v>
                </c:pt>
                <c:pt idx="8">
                  <c:v>286476.19047619042</c:v>
                </c:pt>
                <c:pt idx="9">
                  <c:v>432761.90476190491</c:v>
                </c:pt>
                <c:pt idx="10">
                  <c:v>166666.66666666669</c:v>
                </c:pt>
                <c:pt idx="11">
                  <c:v>405110.33681765391</c:v>
                </c:pt>
                <c:pt idx="12">
                  <c:v>541315.19274375564</c:v>
                </c:pt>
                <c:pt idx="13">
                  <c:v>449122.80701754394</c:v>
                </c:pt>
                <c:pt idx="14">
                  <c:v>568888.88888888911</c:v>
                </c:pt>
                <c:pt idx="15">
                  <c:v>433333.33333333622</c:v>
                </c:pt>
                <c:pt idx="16">
                  <c:v>327316.48616125161</c:v>
                </c:pt>
                <c:pt idx="17">
                  <c:v>493771.5179968701</c:v>
                </c:pt>
                <c:pt idx="18">
                  <c:v>353821.13821138209</c:v>
                </c:pt>
                <c:pt idx="19">
                  <c:v>609523.80952380947</c:v>
                </c:pt>
                <c:pt idx="20">
                  <c:v>553619.63190184045</c:v>
                </c:pt>
              </c:numCache>
            </c:numRef>
          </c:yVal>
          <c:smooth val="1"/>
        </c:ser>
        <c:ser>
          <c:idx val="1"/>
          <c:order val="1"/>
          <c:tx>
            <c:v>CultiSpher S - C2</c:v>
          </c:tx>
          <c:spPr>
            <a:ln w="19050">
              <a:solidFill>
                <a:srgbClr val="CC0000"/>
              </a:solidFill>
              <a:prstDash val="sysDash"/>
            </a:ln>
          </c:spPr>
          <c:marker>
            <c:symbol val="circle"/>
            <c:size val="6"/>
            <c:spPr>
              <a:solidFill>
                <a:srgbClr val="CC0000"/>
              </a:solidFill>
              <a:ln w="19050">
                <a:noFill/>
                <a:prstDash val="sysDash"/>
              </a:ln>
            </c:spPr>
          </c:marker>
          <c:errBars>
            <c:errDir val="y"/>
            <c:errBarType val="both"/>
            <c:errValType val="cust"/>
            <c:plus>
              <c:numRef>
                <c:f>'Para poster'!$F$76:$F$92</c:f>
                <c:numCache>
                  <c:formatCode>General</c:formatCode>
                  <c:ptCount val="17"/>
                  <c:pt idx="0">
                    <c:v>39.589732744431949</c:v>
                  </c:pt>
                  <c:pt idx="1">
                    <c:v>22.641187027043831</c:v>
                  </c:pt>
                  <c:pt idx="2">
                    <c:v>64.959714853812841</c:v>
                  </c:pt>
                  <c:pt idx="3">
                    <c:v>60.099353376470781</c:v>
                  </c:pt>
                  <c:pt idx="4">
                    <c:v>37.983245153694085</c:v>
                  </c:pt>
                  <c:pt idx="5">
                    <c:v>30.094138388608034</c:v>
                  </c:pt>
                  <c:pt idx="6">
                    <c:v>42.719876980127061</c:v>
                  </c:pt>
                  <c:pt idx="7">
                    <c:v>17.42944208874264</c:v>
                  </c:pt>
                  <c:pt idx="8">
                    <c:v>325.78111260988169</c:v>
                  </c:pt>
                  <c:pt idx="9">
                    <c:v>118.95234282663442</c:v>
                  </c:pt>
                  <c:pt idx="10">
                    <c:v>74.187246441128494</c:v>
                  </c:pt>
                  <c:pt idx="11">
                    <c:v>85.526690657446778</c:v>
                  </c:pt>
                  <c:pt idx="12">
                    <c:v>11.564811108144363</c:v>
                  </c:pt>
                  <c:pt idx="13">
                    <c:v>53.6062144736308</c:v>
                  </c:pt>
                  <c:pt idx="14">
                    <c:v>15.038831596088153</c:v>
                  </c:pt>
                  <c:pt idx="15">
                    <c:v>68.924129734271517</c:v>
                  </c:pt>
                  <c:pt idx="16">
                    <c:v>42.664964581291805</c:v>
                  </c:pt>
                </c:numCache>
              </c:numRef>
            </c:plus>
            <c:minus>
              <c:numRef>
                <c:f>'Para poster'!$F$76:$F$92</c:f>
                <c:numCache>
                  <c:formatCode>General</c:formatCode>
                  <c:ptCount val="17"/>
                  <c:pt idx="0">
                    <c:v>39.589732744431949</c:v>
                  </c:pt>
                  <c:pt idx="1">
                    <c:v>22.641187027043831</c:v>
                  </c:pt>
                  <c:pt idx="2">
                    <c:v>64.959714853812841</c:v>
                  </c:pt>
                  <c:pt idx="3">
                    <c:v>60.099353376470781</c:v>
                  </c:pt>
                  <c:pt idx="4">
                    <c:v>37.983245153694085</c:v>
                  </c:pt>
                  <c:pt idx="5">
                    <c:v>30.094138388608034</c:v>
                  </c:pt>
                  <c:pt idx="6">
                    <c:v>42.719876980127061</c:v>
                  </c:pt>
                  <c:pt idx="7">
                    <c:v>17.42944208874264</c:v>
                  </c:pt>
                  <c:pt idx="8">
                    <c:v>325.78111260988169</c:v>
                  </c:pt>
                  <c:pt idx="9">
                    <c:v>118.95234282663442</c:v>
                  </c:pt>
                  <c:pt idx="10">
                    <c:v>74.187246441128494</c:v>
                  </c:pt>
                  <c:pt idx="11">
                    <c:v>85.526690657446778</c:v>
                  </c:pt>
                  <c:pt idx="12">
                    <c:v>11.564811108144363</c:v>
                  </c:pt>
                  <c:pt idx="13">
                    <c:v>53.6062144736308</c:v>
                  </c:pt>
                  <c:pt idx="14">
                    <c:v>15.038831596088153</c:v>
                  </c:pt>
                  <c:pt idx="15">
                    <c:v>68.924129734271517</c:v>
                  </c:pt>
                  <c:pt idx="16">
                    <c:v>42.664964581291805</c:v>
                  </c:pt>
                </c:numCache>
              </c:numRef>
            </c:minus>
          </c:errBars>
          <c:xVal>
            <c:numRef>
              <c:f>'Para poster'!$D$76:$D$95</c:f>
              <c:numCache>
                <c:formatCode>General</c:formatCode>
                <c:ptCount val="20"/>
                <c:pt idx="0">
                  <c:v>1</c:v>
                </c:pt>
                <c:pt idx="1">
                  <c:v>3</c:v>
                </c:pt>
                <c:pt idx="2">
                  <c:v>4</c:v>
                </c:pt>
                <c:pt idx="3">
                  <c:v>5</c:v>
                </c:pt>
                <c:pt idx="4">
                  <c:v>6</c:v>
                </c:pt>
                <c:pt idx="5">
                  <c:v>7</c:v>
                </c:pt>
                <c:pt idx="6">
                  <c:v>8</c:v>
                </c:pt>
                <c:pt idx="7">
                  <c:v>12</c:v>
                </c:pt>
                <c:pt idx="8">
                  <c:v>13</c:v>
                </c:pt>
                <c:pt idx="9">
                  <c:v>15</c:v>
                </c:pt>
                <c:pt idx="10">
                  <c:v>16</c:v>
                </c:pt>
                <c:pt idx="11">
                  <c:v>18</c:v>
                </c:pt>
                <c:pt idx="12">
                  <c:v>19</c:v>
                </c:pt>
                <c:pt idx="13">
                  <c:v>20</c:v>
                </c:pt>
                <c:pt idx="14">
                  <c:v>21</c:v>
                </c:pt>
                <c:pt idx="15">
                  <c:v>23</c:v>
                </c:pt>
                <c:pt idx="16">
                  <c:v>25</c:v>
                </c:pt>
                <c:pt idx="17">
                  <c:v>27</c:v>
                </c:pt>
                <c:pt idx="18">
                  <c:v>28</c:v>
                </c:pt>
                <c:pt idx="19">
                  <c:v>29</c:v>
                </c:pt>
              </c:numCache>
            </c:numRef>
          </c:xVal>
          <c:yVal>
            <c:numRef>
              <c:f>'Para poster'!$E$76:$E$92</c:f>
              <c:numCache>
                <c:formatCode>0.00E+00</c:formatCode>
                <c:ptCount val="17"/>
                <c:pt idx="0">
                  <c:v>140190.47619047598</c:v>
                </c:pt>
                <c:pt idx="1">
                  <c:v>142222.22222222231</c:v>
                </c:pt>
                <c:pt idx="2">
                  <c:v>300886.31984585745</c:v>
                </c:pt>
                <c:pt idx="3">
                  <c:v>262295.08196721325</c:v>
                </c:pt>
                <c:pt idx="4">
                  <c:v>636321.83908045979</c:v>
                </c:pt>
                <c:pt idx="5">
                  <c:v>315781.54425612051</c:v>
                </c:pt>
                <c:pt idx="6">
                  <c:v>267279.69348659122</c:v>
                </c:pt>
                <c:pt idx="7">
                  <c:v>191194.96855345898</c:v>
                </c:pt>
                <c:pt idx="8">
                  <c:v>682666.66666666744</c:v>
                </c:pt>
                <c:pt idx="9">
                  <c:v>335238.09523809527</c:v>
                </c:pt>
                <c:pt idx="10">
                  <c:v>968205.12820512941</c:v>
                </c:pt>
                <c:pt idx="11">
                  <c:v>702222.22222222225</c:v>
                </c:pt>
                <c:pt idx="12">
                  <c:v>423703.70370370522</c:v>
                </c:pt>
                <c:pt idx="13">
                  <c:v>598466.07669616549</c:v>
                </c:pt>
                <c:pt idx="14">
                  <c:v>487797.27095516573</c:v>
                </c:pt>
                <c:pt idx="15">
                  <c:v>352323.23232323234</c:v>
                </c:pt>
                <c:pt idx="16">
                  <c:v>914535.519125683</c:v>
                </c:pt>
              </c:numCache>
            </c:numRef>
          </c:yVal>
          <c:smooth val="1"/>
        </c:ser>
        <c:ser>
          <c:idx val="4"/>
          <c:order val="2"/>
          <c:tx>
            <c:v>Cytodex 3 - C1</c:v>
          </c:tx>
          <c:spPr>
            <a:ln w="19050">
              <a:solidFill>
                <a:srgbClr val="FFC000"/>
              </a:solidFill>
              <a:prstDash val="sysDash"/>
            </a:ln>
          </c:spPr>
          <c:marker>
            <c:symbol val="triangle"/>
            <c:size val="6"/>
            <c:spPr>
              <a:solidFill>
                <a:srgbClr val="FFC000"/>
              </a:solidFill>
              <a:ln w="19050">
                <a:noFill/>
                <a:prstDash val="sysDash"/>
              </a:ln>
            </c:spPr>
          </c:marker>
          <c:errBars>
            <c:errDir val="y"/>
            <c:errBarType val="both"/>
            <c:errValType val="cust"/>
            <c:plus>
              <c:numRef>
                <c:f>'Para poster'!$O$76:$O$95</c:f>
                <c:numCache>
                  <c:formatCode>General</c:formatCode>
                  <c:ptCount val="20"/>
                  <c:pt idx="0">
                    <c:v>0</c:v>
                  </c:pt>
                  <c:pt idx="1">
                    <c:v>0.89685478709068012</c:v>
                  </c:pt>
                  <c:pt idx="2">
                    <c:v>1.2559303035164726</c:v>
                  </c:pt>
                  <c:pt idx="3">
                    <c:v>4.2422374146381934</c:v>
                  </c:pt>
                  <c:pt idx="4">
                    <c:v>14.234143176762068</c:v>
                  </c:pt>
                  <c:pt idx="5">
                    <c:v>9.162775103253848</c:v>
                  </c:pt>
                  <c:pt idx="6">
                    <c:v>12.521299244909054</c:v>
                  </c:pt>
                  <c:pt idx="7">
                    <c:v>13.109903927963121</c:v>
                  </c:pt>
                  <c:pt idx="8">
                    <c:v>29.144171219119933</c:v>
                  </c:pt>
                  <c:pt idx="9">
                    <c:v>7.4496808927693934</c:v>
                  </c:pt>
                  <c:pt idx="10">
                    <c:v>21.209125149788147</c:v>
                  </c:pt>
                  <c:pt idx="11">
                    <c:v>10.245746477042527</c:v>
                  </c:pt>
                  <c:pt idx="12">
                    <c:v>6.1997344342508152</c:v>
                  </c:pt>
                  <c:pt idx="13">
                    <c:v>21.980537796523233</c:v>
                  </c:pt>
                  <c:pt idx="14">
                    <c:v>7.2727272727273196</c:v>
                  </c:pt>
                  <c:pt idx="15">
                    <c:v>7.3900834456277877</c:v>
                  </c:pt>
                  <c:pt idx="16">
                    <c:v>20.35193316203523</c:v>
                  </c:pt>
                  <c:pt idx="17">
                    <c:v>9.2007336992975191</c:v>
                  </c:pt>
                  <c:pt idx="18">
                    <c:v>44.891256537267523</c:v>
                  </c:pt>
                  <c:pt idx="19">
                    <c:v>23.809523809523935</c:v>
                  </c:pt>
                </c:numCache>
              </c:numRef>
            </c:plus>
            <c:minus>
              <c:numRef>
                <c:f>'Para poster'!$O$76:$O$95</c:f>
                <c:numCache>
                  <c:formatCode>General</c:formatCode>
                  <c:ptCount val="20"/>
                  <c:pt idx="0">
                    <c:v>0</c:v>
                  </c:pt>
                  <c:pt idx="1">
                    <c:v>0.89685478709068012</c:v>
                  </c:pt>
                  <c:pt idx="2">
                    <c:v>1.2559303035164726</c:v>
                  </c:pt>
                  <c:pt idx="3">
                    <c:v>4.2422374146381934</c:v>
                  </c:pt>
                  <c:pt idx="4">
                    <c:v>14.234143176762068</c:v>
                  </c:pt>
                  <c:pt idx="5">
                    <c:v>9.162775103253848</c:v>
                  </c:pt>
                  <c:pt idx="6">
                    <c:v>12.521299244909054</c:v>
                  </c:pt>
                  <c:pt idx="7">
                    <c:v>13.109903927963121</c:v>
                  </c:pt>
                  <c:pt idx="8">
                    <c:v>29.144171219119933</c:v>
                  </c:pt>
                  <c:pt idx="9">
                    <c:v>7.4496808927693934</c:v>
                  </c:pt>
                  <c:pt idx="10">
                    <c:v>21.209125149788147</c:v>
                  </c:pt>
                  <c:pt idx="11">
                    <c:v>10.245746477042527</c:v>
                  </c:pt>
                  <c:pt idx="12">
                    <c:v>6.1997344342508152</c:v>
                  </c:pt>
                  <c:pt idx="13">
                    <c:v>21.980537796523233</c:v>
                  </c:pt>
                  <c:pt idx="14">
                    <c:v>7.2727272727273196</c:v>
                  </c:pt>
                  <c:pt idx="15">
                    <c:v>7.3900834456277877</c:v>
                  </c:pt>
                  <c:pt idx="16">
                    <c:v>20.35193316203523</c:v>
                  </c:pt>
                  <c:pt idx="17">
                    <c:v>9.2007336992975191</c:v>
                  </c:pt>
                  <c:pt idx="18">
                    <c:v>44.891256537267523</c:v>
                  </c:pt>
                  <c:pt idx="19">
                    <c:v>23.809523809523935</c:v>
                  </c:pt>
                </c:numCache>
              </c:numRef>
            </c:minus>
          </c:errBars>
          <c:xVal>
            <c:numRef>
              <c:f>'Para poster'!$M$76:$M$99</c:f>
              <c:numCache>
                <c:formatCode>0</c:formatCode>
                <c:ptCount val="24"/>
                <c:pt idx="0">
                  <c:v>1</c:v>
                </c:pt>
                <c:pt idx="1">
                  <c:v>2</c:v>
                </c:pt>
                <c:pt idx="2">
                  <c:v>3</c:v>
                </c:pt>
                <c:pt idx="3">
                  <c:v>4</c:v>
                </c:pt>
                <c:pt idx="4">
                  <c:v>7</c:v>
                </c:pt>
                <c:pt idx="5">
                  <c:v>8</c:v>
                </c:pt>
                <c:pt idx="6">
                  <c:v>9</c:v>
                </c:pt>
                <c:pt idx="7">
                  <c:v>10</c:v>
                </c:pt>
                <c:pt idx="8">
                  <c:v>11</c:v>
                </c:pt>
                <c:pt idx="9">
                  <c:v>12</c:v>
                </c:pt>
                <c:pt idx="10">
                  <c:v>14</c:v>
                </c:pt>
                <c:pt idx="11">
                  <c:v>16</c:v>
                </c:pt>
                <c:pt idx="12">
                  <c:v>17</c:v>
                </c:pt>
                <c:pt idx="13">
                  <c:v>18</c:v>
                </c:pt>
                <c:pt idx="14">
                  <c:v>20</c:v>
                </c:pt>
                <c:pt idx="15">
                  <c:v>21</c:v>
                </c:pt>
                <c:pt idx="16">
                  <c:v>22</c:v>
                </c:pt>
                <c:pt idx="17">
                  <c:v>23</c:v>
                </c:pt>
                <c:pt idx="18">
                  <c:v>24</c:v>
                </c:pt>
                <c:pt idx="19">
                  <c:v>25</c:v>
                </c:pt>
                <c:pt idx="20">
                  <c:v>26</c:v>
                </c:pt>
                <c:pt idx="21">
                  <c:v>28</c:v>
                </c:pt>
                <c:pt idx="22">
                  <c:v>29</c:v>
                </c:pt>
                <c:pt idx="23">
                  <c:v>30</c:v>
                </c:pt>
              </c:numCache>
            </c:numRef>
          </c:xVal>
          <c:yVal>
            <c:numRef>
              <c:f>'Para poster'!$N$76:$N$95</c:f>
              <c:numCache>
                <c:formatCode>0.00E+00</c:formatCode>
                <c:ptCount val="20"/>
                <c:pt idx="0">
                  <c:v>81000</c:v>
                </c:pt>
                <c:pt idx="1">
                  <c:v>79223.300970873708</c:v>
                </c:pt>
                <c:pt idx="2">
                  <c:v>419321.68550873594</c:v>
                </c:pt>
                <c:pt idx="3">
                  <c:v>306569.34306569345</c:v>
                </c:pt>
                <c:pt idx="4">
                  <c:v>1019246.8619246973</c:v>
                </c:pt>
                <c:pt idx="5">
                  <c:v>1246753.246753247</c:v>
                </c:pt>
                <c:pt idx="6">
                  <c:v>685714.28571428196</c:v>
                </c:pt>
                <c:pt idx="7">
                  <c:v>729175.05030181084</c:v>
                </c:pt>
                <c:pt idx="8">
                  <c:v>1160000</c:v>
                </c:pt>
                <c:pt idx="9">
                  <c:v>270967.74193548359</c:v>
                </c:pt>
                <c:pt idx="10">
                  <c:v>529411.76470588229</c:v>
                </c:pt>
                <c:pt idx="11">
                  <c:v>561832.06106870249</c:v>
                </c:pt>
                <c:pt idx="12">
                  <c:v>563758.38926174503</c:v>
                </c:pt>
                <c:pt idx="13">
                  <c:v>1102325.5813953476</c:v>
                </c:pt>
                <c:pt idx="14">
                  <c:v>850909.09090909036</c:v>
                </c:pt>
                <c:pt idx="15">
                  <c:v>2054400</c:v>
                </c:pt>
                <c:pt idx="16">
                  <c:v>1523076.9230769232</c:v>
                </c:pt>
                <c:pt idx="17">
                  <c:v>1538121.5469613259</c:v>
                </c:pt>
                <c:pt idx="18">
                  <c:v>2329411.7647058922</c:v>
                </c:pt>
                <c:pt idx="19">
                  <c:v>2014285.7142856999</c:v>
                </c:pt>
              </c:numCache>
            </c:numRef>
          </c:yVal>
          <c:smooth val="1"/>
        </c:ser>
        <c:ser>
          <c:idx val="5"/>
          <c:order val="3"/>
          <c:tx>
            <c:v>Cytodex 3 - C2</c:v>
          </c:tx>
          <c:spPr>
            <a:ln w="19050">
              <a:solidFill>
                <a:schemeClr val="tx2">
                  <a:lumMod val="50000"/>
                </a:schemeClr>
              </a:solidFill>
              <a:prstDash val="sysDash"/>
            </a:ln>
          </c:spPr>
          <c:marker>
            <c:symbol val="triangle"/>
            <c:size val="5"/>
            <c:spPr>
              <a:solidFill>
                <a:schemeClr val="tx2">
                  <a:lumMod val="50000"/>
                </a:schemeClr>
              </a:solidFill>
              <a:ln w="19050">
                <a:noFill/>
                <a:prstDash val="sysDash"/>
              </a:ln>
            </c:spPr>
          </c:marker>
          <c:errBars>
            <c:errDir val="y"/>
            <c:errBarType val="both"/>
            <c:errValType val="cust"/>
            <c:plus>
              <c:numRef>
                <c:f>'Para poster'!$R$76:$R$95</c:f>
                <c:numCache>
                  <c:formatCode>General</c:formatCode>
                  <c:ptCount val="20"/>
                  <c:pt idx="0">
                    <c:v>0</c:v>
                  </c:pt>
                  <c:pt idx="1">
                    <c:v>9.6222061836343133</c:v>
                  </c:pt>
                  <c:pt idx="2">
                    <c:v>3.2565088232290718</c:v>
                  </c:pt>
                  <c:pt idx="3">
                    <c:v>6.6886683811922829</c:v>
                  </c:pt>
                  <c:pt idx="4">
                    <c:v>10.741400357016325</c:v>
                  </c:pt>
                  <c:pt idx="5">
                    <c:v>11.843082444914675</c:v>
                  </c:pt>
                  <c:pt idx="6">
                    <c:v>6.4749562899761735</c:v>
                  </c:pt>
                  <c:pt idx="7">
                    <c:v>18.376243388294011</c:v>
                  </c:pt>
                  <c:pt idx="8">
                    <c:v>11.386282397595522</c:v>
                  </c:pt>
                  <c:pt idx="9">
                    <c:v>21.052631578946837</c:v>
                  </c:pt>
                  <c:pt idx="10">
                    <c:v>26.021420583194459</c:v>
                  </c:pt>
                  <c:pt idx="11">
                    <c:v>14.869042853328528</c:v>
                  </c:pt>
                  <c:pt idx="12">
                    <c:v>21.794494717703369</c:v>
                  </c:pt>
                  <c:pt idx="13">
                    <c:v>50.762359305607013</c:v>
                  </c:pt>
                  <c:pt idx="14">
                    <c:v>45.625556152682435</c:v>
                  </c:pt>
                  <c:pt idx="15">
                    <c:v>53.094704246728163</c:v>
                  </c:pt>
                  <c:pt idx="16">
                    <c:v>23.0569846287088</c:v>
                  </c:pt>
                  <c:pt idx="17">
                    <c:v>32.563093059255998</c:v>
                  </c:pt>
                  <c:pt idx="18">
                    <c:v>26.07388312469277</c:v>
                  </c:pt>
                  <c:pt idx="19">
                    <c:v>59.077825486517064</c:v>
                  </c:pt>
                </c:numCache>
              </c:numRef>
            </c:plus>
            <c:minus>
              <c:numRef>
                <c:f>'Para poster'!$R$76:$R$95</c:f>
                <c:numCache>
                  <c:formatCode>General</c:formatCode>
                  <c:ptCount val="20"/>
                  <c:pt idx="0">
                    <c:v>0</c:v>
                  </c:pt>
                  <c:pt idx="1">
                    <c:v>9.6222061836343133</c:v>
                  </c:pt>
                  <c:pt idx="2">
                    <c:v>3.2565088232290718</c:v>
                  </c:pt>
                  <c:pt idx="3">
                    <c:v>6.6886683811922829</c:v>
                  </c:pt>
                  <c:pt idx="4">
                    <c:v>10.741400357016325</c:v>
                  </c:pt>
                  <c:pt idx="5">
                    <c:v>11.843082444914675</c:v>
                  </c:pt>
                  <c:pt idx="6">
                    <c:v>6.4749562899761735</c:v>
                  </c:pt>
                  <c:pt idx="7">
                    <c:v>18.376243388294011</c:v>
                  </c:pt>
                  <c:pt idx="8">
                    <c:v>11.386282397595522</c:v>
                  </c:pt>
                  <c:pt idx="9">
                    <c:v>21.052631578946837</c:v>
                  </c:pt>
                  <c:pt idx="10">
                    <c:v>26.021420583194459</c:v>
                  </c:pt>
                  <c:pt idx="11">
                    <c:v>14.869042853328528</c:v>
                  </c:pt>
                  <c:pt idx="12">
                    <c:v>21.794494717703369</c:v>
                  </c:pt>
                  <c:pt idx="13">
                    <c:v>50.762359305607013</c:v>
                  </c:pt>
                  <c:pt idx="14">
                    <c:v>45.625556152682435</c:v>
                  </c:pt>
                  <c:pt idx="15">
                    <c:v>53.094704246728163</c:v>
                  </c:pt>
                  <c:pt idx="16">
                    <c:v>23.0569846287088</c:v>
                  </c:pt>
                  <c:pt idx="17">
                    <c:v>32.563093059255998</c:v>
                  </c:pt>
                  <c:pt idx="18">
                    <c:v>26.07388312469277</c:v>
                  </c:pt>
                  <c:pt idx="19">
                    <c:v>59.077825486517064</c:v>
                  </c:pt>
                </c:numCache>
              </c:numRef>
            </c:minus>
          </c:errBars>
          <c:xVal>
            <c:numRef>
              <c:f>'Para poster'!$P$76:$P$99</c:f>
              <c:numCache>
                <c:formatCode>0</c:formatCode>
                <c:ptCount val="24"/>
                <c:pt idx="0">
                  <c:v>1</c:v>
                </c:pt>
                <c:pt idx="1">
                  <c:v>2</c:v>
                </c:pt>
                <c:pt idx="2">
                  <c:v>3</c:v>
                </c:pt>
                <c:pt idx="3">
                  <c:v>4</c:v>
                </c:pt>
                <c:pt idx="4">
                  <c:v>7</c:v>
                </c:pt>
                <c:pt idx="5">
                  <c:v>8</c:v>
                </c:pt>
                <c:pt idx="6">
                  <c:v>9</c:v>
                </c:pt>
                <c:pt idx="7">
                  <c:v>10</c:v>
                </c:pt>
                <c:pt idx="8">
                  <c:v>11</c:v>
                </c:pt>
                <c:pt idx="9">
                  <c:v>12</c:v>
                </c:pt>
                <c:pt idx="10">
                  <c:v>14</c:v>
                </c:pt>
                <c:pt idx="11">
                  <c:v>16</c:v>
                </c:pt>
                <c:pt idx="12">
                  <c:v>17</c:v>
                </c:pt>
                <c:pt idx="13">
                  <c:v>18</c:v>
                </c:pt>
                <c:pt idx="14">
                  <c:v>20</c:v>
                </c:pt>
                <c:pt idx="15">
                  <c:v>21</c:v>
                </c:pt>
                <c:pt idx="16">
                  <c:v>22</c:v>
                </c:pt>
                <c:pt idx="17">
                  <c:v>23</c:v>
                </c:pt>
                <c:pt idx="18">
                  <c:v>24</c:v>
                </c:pt>
                <c:pt idx="19">
                  <c:v>25</c:v>
                </c:pt>
                <c:pt idx="20">
                  <c:v>26</c:v>
                </c:pt>
                <c:pt idx="21">
                  <c:v>28</c:v>
                </c:pt>
                <c:pt idx="22">
                  <c:v>29</c:v>
                </c:pt>
                <c:pt idx="23">
                  <c:v>30</c:v>
                </c:pt>
              </c:numCache>
            </c:numRef>
          </c:xVal>
          <c:yVal>
            <c:numRef>
              <c:f>'Para poster'!$Q$76:$Q$95</c:f>
              <c:numCache>
                <c:formatCode>0.00E+00</c:formatCode>
                <c:ptCount val="20"/>
                <c:pt idx="0">
                  <c:v>486000</c:v>
                </c:pt>
                <c:pt idx="1">
                  <c:v>302362.20472440944</c:v>
                </c:pt>
                <c:pt idx="2">
                  <c:v>464745.01108647522</c:v>
                </c:pt>
                <c:pt idx="3">
                  <c:v>566112.95681064005</c:v>
                </c:pt>
                <c:pt idx="4">
                  <c:v>1060465.116279084</c:v>
                </c:pt>
                <c:pt idx="5">
                  <c:v>3525274.7252747272</c:v>
                </c:pt>
                <c:pt idx="6">
                  <c:v>3162616.8224299047</c:v>
                </c:pt>
                <c:pt idx="7">
                  <c:v>2688721.8045112747</c:v>
                </c:pt>
                <c:pt idx="8">
                  <c:v>3130827.0676691728</c:v>
                </c:pt>
                <c:pt idx="9">
                  <c:v>1894736.8421052815</c:v>
                </c:pt>
                <c:pt idx="10">
                  <c:v>1757746.4788732391</c:v>
                </c:pt>
                <c:pt idx="11">
                  <c:v>3685714.2857142882</c:v>
                </c:pt>
                <c:pt idx="12">
                  <c:v>5535000</c:v>
                </c:pt>
                <c:pt idx="13">
                  <c:v>10556643.356643502</c:v>
                </c:pt>
                <c:pt idx="14">
                  <c:v>3189041.0958904107</c:v>
                </c:pt>
                <c:pt idx="15">
                  <c:v>5314285.7142857146</c:v>
                </c:pt>
                <c:pt idx="16">
                  <c:v>3622641.5094339624</c:v>
                </c:pt>
                <c:pt idx="17">
                  <c:v>3101538.4615384722</c:v>
                </c:pt>
                <c:pt idx="18">
                  <c:v>4393548.3870967748</c:v>
                </c:pt>
                <c:pt idx="19">
                  <c:v>4145454.5454545449</c:v>
                </c:pt>
              </c:numCache>
            </c:numRef>
          </c:yVal>
          <c:smooth val="1"/>
        </c:ser>
        <c:axId val="35981568"/>
        <c:axId val="36000128"/>
      </c:scatterChart>
      <c:valAx>
        <c:axId val="35981568"/>
        <c:scaling>
          <c:orientation val="minMax"/>
          <c:max val="27"/>
          <c:min val="0"/>
        </c:scaling>
        <c:axPos val="b"/>
        <c:title>
          <c:tx>
            <c:rich>
              <a:bodyPr/>
              <a:lstStyle/>
              <a:p>
                <a:pPr>
                  <a:defRPr sz="1800"/>
                </a:pPr>
                <a:r>
                  <a:rPr lang="en-US" sz="1800"/>
                  <a:t>Time / (days)</a:t>
                </a:r>
              </a:p>
            </c:rich>
          </c:tx>
          <c:layout>
            <c:manualLayout>
              <c:xMode val="edge"/>
              <c:yMode val="edge"/>
              <c:x val="0.40818297966892675"/>
              <c:y val="0.91645581046550584"/>
            </c:manualLayout>
          </c:layout>
        </c:title>
        <c:numFmt formatCode="General" sourceLinked="1"/>
        <c:tickLblPos val="nextTo"/>
        <c:txPr>
          <a:bodyPr/>
          <a:lstStyle/>
          <a:p>
            <a:pPr>
              <a:defRPr sz="1600"/>
            </a:pPr>
            <a:endParaRPr lang="pt-PT"/>
          </a:p>
        </c:txPr>
        <c:crossAx val="36000128"/>
        <c:crosses val="autoZero"/>
        <c:crossBetween val="midCat"/>
      </c:valAx>
      <c:valAx>
        <c:axId val="36000128"/>
        <c:scaling>
          <c:orientation val="minMax"/>
          <c:min val="0"/>
        </c:scaling>
        <c:axPos val="l"/>
        <c:title>
          <c:tx>
            <c:rich>
              <a:bodyPr rot="-5400000" vert="horz"/>
              <a:lstStyle/>
              <a:p>
                <a:pPr>
                  <a:defRPr sz="2000"/>
                </a:pPr>
                <a:r>
                  <a:rPr lang="en-US" sz="2000" b="1" i="0" u="none" strike="noStrike" baseline="0" dirty="0"/>
                  <a:t>C  </a:t>
                </a:r>
                <a:r>
                  <a:rPr lang="en-US" sz="2000" b="1" i="0" u="none" strike="noStrike" baseline="-25000" dirty="0"/>
                  <a:t>cells adhered</a:t>
                </a:r>
                <a:r>
                  <a:rPr lang="en-US" sz="2000" b="1" i="0" u="none" strike="noStrike" baseline="0" dirty="0"/>
                  <a:t> </a:t>
                </a:r>
                <a:r>
                  <a:rPr lang="en-US" sz="2000" dirty="0"/>
                  <a:t>/ (</a:t>
                </a:r>
                <a:r>
                  <a:rPr lang="en-US" sz="2000" dirty="0" smtClean="0"/>
                  <a:t>cells/ml</a:t>
                </a:r>
                <a:r>
                  <a:rPr lang="en-US" sz="2000" dirty="0"/>
                  <a:t>)</a:t>
                </a:r>
              </a:p>
            </c:rich>
          </c:tx>
          <c:layout/>
        </c:title>
        <c:numFmt formatCode="0.0E+00" sourceLinked="0"/>
        <c:tickLblPos val="nextTo"/>
        <c:txPr>
          <a:bodyPr/>
          <a:lstStyle/>
          <a:p>
            <a:pPr>
              <a:defRPr sz="1600"/>
            </a:pPr>
            <a:endParaRPr lang="pt-PT"/>
          </a:p>
        </c:txPr>
        <c:crossAx val="35981568"/>
        <c:crosses val="autoZero"/>
        <c:crossBetween val="midCat"/>
      </c:valAx>
    </c:plotArea>
    <c:legend>
      <c:legendPos val="r"/>
      <c:layout>
        <c:manualLayout>
          <c:xMode val="edge"/>
          <c:yMode val="edge"/>
          <c:x val="0.72063104099544484"/>
          <c:y val="6.3802170129244912E-2"/>
          <c:w val="0.2285746028219087"/>
          <c:h val="0.27861904232863016"/>
        </c:manualLayout>
      </c:layout>
      <c:txPr>
        <a:bodyPr/>
        <a:lstStyle/>
        <a:p>
          <a:pPr>
            <a:defRPr sz="1600"/>
          </a:pPr>
          <a:endParaRPr lang="pt-PT"/>
        </a:p>
      </c:txPr>
    </c:legend>
    <c:plotVisOnly val="1"/>
  </c:chart>
  <c:spPr>
    <a:solidFill>
      <a:schemeClr val="bg1"/>
    </a:solidFill>
  </c:sp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title>
      <c:tx>
        <c:rich>
          <a:bodyPr/>
          <a:lstStyle/>
          <a:p>
            <a:pPr>
              <a:defRPr sz="2000"/>
            </a:pPr>
            <a:r>
              <a:rPr lang="en-US" sz="2000"/>
              <a:t>Continuous</a:t>
            </a:r>
          </a:p>
        </c:rich>
      </c:tx>
      <c:layout>
        <c:manualLayout>
          <c:xMode val="edge"/>
          <c:yMode val="edge"/>
          <c:x val="0.17271730681298775"/>
          <c:y val="5.6394483024692001E-2"/>
        </c:manualLayout>
      </c:layout>
      <c:overlay val="1"/>
    </c:title>
    <c:plotArea>
      <c:layout>
        <c:manualLayout>
          <c:layoutTarget val="inner"/>
          <c:xMode val="edge"/>
          <c:yMode val="edge"/>
          <c:x val="0.15653726566072401"/>
          <c:y val="8.28935673814023E-2"/>
          <c:w val="0.53903855127208089"/>
          <c:h val="0.7499578750509206"/>
        </c:manualLayout>
      </c:layout>
      <c:scatterChart>
        <c:scatterStyle val="smoothMarker"/>
        <c:ser>
          <c:idx val="2"/>
          <c:order val="0"/>
          <c:tx>
            <c:v>CultiSpher S - C1</c:v>
          </c:tx>
          <c:spPr>
            <a:ln w="19050">
              <a:solidFill>
                <a:srgbClr val="00B0F0"/>
              </a:solidFill>
            </a:ln>
          </c:spPr>
          <c:marker>
            <c:symbol val="circle"/>
            <c:size val="5"/>
            <c:spPr>
              <a:solidFill>
                <a:srgbClr val="00B0F0"/>
              </a:solidFill>
              <a:ln w="19050">
                <a:noFill/>
              </a:ln>
            </c:spPr>
          </c:marker>
          <c:errBars>
            <c:errDir val="y"/>
            <c:errBarType val="both"/>
            <c:errValType val="cust"/>
            <c:plus>
              <c:numRef>
                <c:f>'Para poster'!$I$76:$I$91</c:f>
                <c:numCache>
                  <c:formatCode>General</c:formatCode>
                  <c:ptCount val="16"/>
                  <c:pt idx="0">
                    <c:v>57.735026918962411</c:v>
                  </c:pt>
                  <c:pt idx="1">
                    <c:v>13.584712216227874</c:v>
                  </c:pt>
                  <c:pt idx="2">
                    <c:v>80.707007496719939</c:v>
                  </c:pt>
                  <c:pt idx="3">
                    <c:v>7.3314319897083324</c:v>
                  </c:pt>
                  <c:pt idx="4">
                    <c:v>19.358549834027134</c:v>
                  </c:pt>
                  <c:pt idx="5">
                    <c:v>22.421369677266789</c:v>
                  </c:pt>
                  <c:pt idx="6">
                    <c:v>106.66666666666654</c:v>
                  </c:pt>
                  <c:pt idx="7">
                    <c:v>31.073277872856575</c:v>
                  </c:pt>
                  <c:pt idx="8">
                    <c:v>205.78065752724592</c:v>
                  </c:pt>
                  <c:pt idx="9">
                    <c:v>24.256496177575535</c:v>
                  </c:pt>
                  <c:pt idx="10">
                    <c:v>589.59898417670354</c:v>
                  </c:pt>
                  <c:pt idx="11">
                    <c:v>0</c:v>
                  </c:pt>
                  <c:pt idx="12">
                    <c:v>106.06520159609038</c:v>
                  </c:pt>
                  <c:pt idx="13">
                    <c:v>208.16659994661254</c:v>
                  </c:pt>
                  <c:pt idx="14">
                    <c:v>83.706646815462818</c:v>
                  </c:pt>
                  <c:pt idx="15">
                    <c:v>19.094065395647331</c:v>
                  </c:pt>
                </c:numCache>
              </c:numRef>
            </c:plus>
            <c:minus>
              <c:numRef>
                <c:f>'Para poster'!$I$76:$I$91</c:f>
                <c:numCache>
                  <c:formatCode>General</c:formatCode>
                  <c:ptCount val="16"/>
                  <c:pt idx="0">
                    <c:v>57.735026918962411</c:v>
                  </c:pt>
                  <c:pt idx="1">
                    <c:v>13.584712216227874</c:v>
                  </c:pt>
                  <c:pt idx="2">
                    <c:v>80.707007496719939</c:v>
                  </c:pt>
                  <c:pt idx="3">
                    <c:v>7.3314319897083324</c:v>
                  </c:pt>
                  <c:pt idx="4">
                    <c:v>19.358549834027134</c:v>
                  </c:pt>
                  <c:pt idx="5">
                    <c:v>22.421369677266789</c:v>
                  </c:pt>
                  <c:pt idx="6">
                    <c:v>106.66666666666654</c:v>
                  </c:pt>
                  <c:pt idx="7">
                    <c:v>31.073277872856575</c:v>
                  </c:pt>
                  <c:pt idx="8">
                    <c:v>205.78065752724592</c:v>
                  </c:pt>
                  <c:pt idx="9">
                    <c:v>24.256496177575535</c:v>
                  </c:pt>
                  <c:pt idx="10">
                    <c:v>589.59898417670354</c:v>
                  </c:pt>
                  <c:pt idx="11">
                    <c:v>0</c:v>
                  </c:pt>
                  <c:pt idx="12">
                    <c:v>106.06520159609038</c:v>
                  </c:pt>
                  <c:pt idx="13">
                    <c:v>208.16659994661254</c:v>
                  </c:pt>
                  <c:pt idx="14">
                    <c:v>83.706646815462818</c:v>
                  </c:pt>
                  <c:pt idx="15">
                    <c:v>19.094065395647331</c:v>
                  </c:pt>
                </c:numCache>
              </c:numRef>
            </c:minus>
          </c:errBars>
          <c:xVal>
            <c:numRef>
              <c:f>'Para poster'!$G$76:$G$93</c:f>
              <c:numCache>
                <c:formatCode>General</c:formatCode>
                <c:ptCount val="18"/>
                <c:pt idx="0">
                  <c:v>5</c:v>
                </c:pt>
                <c:pt idx="1">
                  <c:v>6</c:v>
                </c:pt>
                <c:pt idx="2">
                  <c:v>7</c:v>
                </c:pt>
                <c:pt idx="3">
                  <c:v>8</c:v>
                </c:pt>
                <c:pt idx="4">
                  <c:v>10</c:v>
                </c:pt>
                <c:pt idx="5">
                  <c:v>11</c:v>
                </c:pt>
                <c:pt idx="6">
                  <c:v>13</c:v>
                </c:pt>
                <c:pt idx="7">
                  <c:v>14</c:v>
                </c:pt>
                <c:pt idx="8">
                  <c:v>15</c:v>
                </c:pt>
                <c:pt idx="9">
                  <c:v>16</c:v>
                </c:pt>
                <c:pt idx="10">
                  <c:v>18</c:v>
                </c:pt>
                <c:pt idx="11">
                  <c:v>20</c:v>
                </c:pt>
                <c:pt idx="12">
                  <c:v>21</c:v>
                </c:pt>
                <c:pt idx="13">
                  <c:v>22</c:v>
                </c:pt>
                <c:pt idx="14">
                  <c:v>24</c:v>
                </c:pt>
                <c:pt idx="15">
                  <c:v>25</c:v>
                </c:pt>
                <c:pt idx="16">
                  <c:v>28</c:v>
                </c:pt>
                <c:pt idx="17">
                  <c:v>29</c:v>
                </c:pt>
              </c:numCache>
            </c:numRef>
          </c:xVal>
          <c:yVal>
            <c:numRef>
              <c:f>'Para poster'!$H$76:$H$91</c:f>
              <c:numCache>
                <c:formatCode>0.00E+00</c:formatCode>
                <c:ptCount val="16"/>
                <c:pt idx="0">
                  <c:v>426666.66666666669</c:v>
                </c:pt>
                <c:pt idx="1">
                  <c:v>250980.39215686271</c:v>
                </c:pt>
                <c:pt idx="2">
                  <c:v>239191.91919191921</c:v>
                </c:pt>
                <c:pt idx="3">
                  <c:v>281058.20105820103</c:v>
                </c:pt>
                <c:pt idx="4">
                  <c:v>205128.20512820611</c:v>
                </c:pt>
                <c:pt idx="5">
                  <c:v>476375.40453074622</c:v>
                </c:pt>
                <c:pt idx="6">
                  <c:v>512000</c:v>
                </c:pt>
                <c:pt idx="7">
                  <c:v>678635.17060367437</c:v>
                </c:pt>
                <c:pt idx="8">
                  <c:v>408888.88888888853</c:v>
                </c:pt>
                <c:pt idx="9">
                  <c:v>411244.97991968022</c:v>
                </c:pt>
                <c:pt idx="10">
                  <c:v>637192.98245614045</c:v>
                </c:pt>
                <c:pt idx="11">
                  <c:v>720000</c:v>
                </c:pt>
                <c:pt idx="12">
                  <c:v>873411.76470588229</c:v>
                </c:pt>
                <c:pt idx="13">
                  <c:v>1346666.6666666681</c:v>
                </c:pt>
                <c:pt idx="14">
                  <c:v>483809.52380952722</c:v>
                </c:pt>
                <c:pt idx="15">
                  <c:v>806666.66666666744</c:v>
                </c:pt>
              </c:numCache>
            </c:numRef>
          </c:yVal>
          <c:smooth val="1"/>
        </c:ser>
        <c:ser>
          <c:idx val="3"/>
          <c:order val="1"/>
          <c:tx>
            <c:v>CultiSpher S - C2</c:v>
          </c:tx>
          <c:spPr>
            <a:ln w="19050">
              <a:solidFill>
                <a:srgbClr val="CC0000"/>
              </a:solidFill>
            </a:ln>
          </c:spPr>
          <c:marker>
            <c:symbol val="circle"/>
            <c:size val="6"/>
            <c:spPr>
              <a:solidFill>
                <a:srgbClr val="CC0000"/>
              </a:solidFill>
              <a:ln w="19050">
                <a:noFill/>
              </a:ln>
            </c:spPr>
          </c:marker>
          <c:errBars>
            <c:errDir val="y"/>
            <c:errBarType val="both"/>
            <c:errValType val="cust"/>
            <c:plus>
              <c:numRef>
                <c:f>'Para poster'!$L$76:$L$96</c:f>
                <c:numCache>
                  <c:formatCode>General</c:formatCode>
                  <c:ptCount val="21"/>
                  <c:pt idx="0">
                    <c:v>61.584028713560002</c:v>
                  </c:pt>
                  <c:pt idx="1">
                    <c:v>0</c:v>
                  </c:pt>
                  <c:pt idx="2">
                    <c:v>14.433756729740477</c:v>
                  </c:pt>
                  <c:pt idx="3">
                    <c:v>52.482453121050028</c:v>
                  </c:pt>
                  <c:pt idx="4">
                    <c:v>23.094010767584631</c:v>
                  </c:pt>
                  <c:pt idx="5">
                    <c:v>14.723134762910698</c:v>
                  </c:pt>
                  <c:pt idx="6">
                    <c:v>24.309485018509548</c:v>
                  </c:pt>
                  <c:pt idx="7">
                    <c:v>28.712634475394989</c:v>
                  </c:pt>
                  <c:pt idx="8">
                    <c:v>20.528009571186274</c:v>
                  </c:pt>
                  <c:pt idx="9">
                    <c:v>45.008994583051596</c:v>
                  </c:pt>
                  <c:pt idx="10">
                    <c:v>18.184260446918131</c:v>
                  </c:pt>
                  <c:pt idx="11">
                    <c:v>38.095238095236823</c:v>
                  </c:pt>
                  <c:pt idx="12">
                    <c:v>47.035578863370063</c:v>
                  </c:pt>
                  <c:pt idx="13">
                    <c:v>11.594202898550664</c:v>
                  </c:pt>
                  <c:pt idx="14">
                    <c:v>27.169424432453066</c:v>
                  </c:pt>
                  <c:pt idx="15">
                    <c:v>46.772680035616055</c:v>
                  </c:pt>
                  <c:pt idx="16">
                    <c:v>23.686164889830884</c:v>
                  </c:pt>
                  <c:pt idx="17">
                    <c:v>16.29360247095137</c:v>
                  </c:pt>
                  <c:pt idx="18">
                    <c:v>25.193466291911189</c:v>
                  </c:pt>
                  <c:pt idx="19">
                    <c:v>76.376261582597309</c:v>
                  </c:pt>
                  <c:pt idx="20">
                    <c:v>9.5238095238092768</c:v>
                  </c:pt>
                </c:numCache>
              </c:numRef>
            </c:plus>
            <c:minus>
              <c:numRef>
                <c:f>'Para poster'!$L$76:$L$96</c:f>
                <c:numCache>
                  <c:formatCode>General</c:formatCode>
                  <c:ptCount val="21"/>
                  <c:pt idx="0">
                    <c:v>61.584028713560002</c:v>
                  </c:pt>
                  <c:pt idx="1">
                    <c:v>0</c:v>
                  </c:pt>
                  <c:pt idx="2">
                    <c:v>14.433756729740477</c:v>
                  </c:pt>
                  <c:pt idx="3">
                    <c:v>52.482453121050028</c:v>
                  </c:pt>
                  <c:pt idx="4">
                    <c:v>23.094010767584631</c:v>
                  </c:pt>
                  <c:pt idx="5">
                    <c:v>14.723134762910698</c:v>
                  </c:pt>
                  <c:pt idx="6">
                    <c:v>24.309485018509548</c:v>
                  </c:pt>
                  <c:pt idx="7">
                    <c:v>28.712634475394989</c:v>
                  </c:pt>
                  <c:pt idx="8">
                    <c:v>20.528009571186274</c:v>
                  </c:pt>
                  <c:pt idx="9">
                    <c:v>45.008994583051596</c:v>
                  </c:pt>
                  <c:pt idx="10">
                    <c:v>18.184260446918131</c:v>
                  </c:pt>
                  <c:pt idx="11">
                    <c:v>38.095238095236823</c:v>
                  </c:pt>
                  <c:pt idx="12">
                    <c:v>47.035578863370063</c:v>
                  </c:pt>
                  <c:pt idx="13">
                    <c:v>11.594202898550664</c:v>
                  </c:pt>
                  <c:pt idx="14">
                    <c:v>27.169424432453066</c:v>
                  </c:pt>
                  <c:pt idx="15">
                    <c:v>46.772680035616055</c:v>
                  </c:pt>
                  <c:pt idx="16">
                    <c:v>23.686164889830884</c:v>
                  </c:pt>
                  <c:pt idx="17">
                    <c:v>16.29360247095137</c:v>
                  </c:pt>
                  <c:pt idx="18">
                    <c:v>25.193466291911189</c:v>
                  </c:pt>
                  <c:pt idx="19">
                    <c:v>76.376261582597309</c:v>
                  </c:pt>
                  <c:pt idx="20">
                    <c:v>9.5238095238092768</c:v>
                  </c:pt>
                </c:numCache>
              </c:numRef>
            </c:minus>
          </c:errBars>
          <c:xVal>
            <c:numRef>
              <c:f>'Para poster'!$J$76:$J$100</c:f>
              <c:numCache>
                <c:formatCode>0</c:formatCode>
                <c:ptCount val="25"/>
                <c:pt idx="0">
                  <c:v>1</c:v>
                </c:pt>
                <c:pt idx="1">
                  <c:v>2</c:v>
                </c:pt>
                <c:pt idx="2">
                  <c:v>4</c:v>
                </c:pt>
                <c:pt idx="3">
                  <c:v>5</c:v>
                </c:pt>
                <c:pt idx="4">
                  <c:v>6</c:v>
                </c:pt>
                <c:pt idx="5">
                  <c:v>7</c:v>
                </c:pt>
                <c:pt idx="6">
                  <c:v>8</c:v>
                </c:pt>
                <c:pt idx="7">
                  <c:v>9</c:v>
                </c:pt>
                <c:pt idx="8">
                  <c:v>10</c:v>
                </c:pt>
                <c:pt idx="9">
                  <c:v>12</c:v>
                </c:pt>
                <c:pt idx="10">
                  <c:v>13</c:v>
                </c:pt>
                <c:pt idx="11">
                  <c:v>14</c:v>
                </c:pt>
                <c:pt idx="12">
                  <c:v>15</c:v>
                </c:pt>
                <c:pt idx="13">
                  <c:v>16</c:v>
                </c:pt>
                <c:pt idx="14">
                  <c:v>18</c:v>
                </c:pt>
                <c:pt idx="15">
                  <c:v>20</c:v>
                </c:pt>
                <c:pt idx="16">
                  <c:v>21</c:v>
                </c:pt>
                <c:pt idx="17">
                  <c:v>22</c:v>
                </c:pt>
                <c:pt idx="18">
                  <c:v>23</c:v>
                </c:pt>
                <c:pt idx="19">
                  <c:v>24</c:v>
                </c:pt>
                <c:pt idx="20">
                  <c:v>25</c:v>
                </c:pt>
                <c:pt idx="21">
                  <c:v>27</c:v>
                </c:pt>
                <c:pt idx="22">
                  <c:v>28</c:v>
                </c:pt>
                <c:pt idx="23">
                  <c:v>29</c:v>
                </c:pt>
                <c:pt idx="24">
                  <c:v>30</c:v>
                </c:pt>
              </c:numCache>
            </c:numRef>
          </c:xVal>
          <c:yVal>
            <c:numRef>
              <c:f>'Para poster'!$K$76:$K$96</c:f>
              <c:numCache>
                <c:formatCode>0.00E+00</c:formatCode>
                <c:ptCount val="21"/>
                <c:pt idx="0">
                  <c:v>156444.44444444368</c:v>
                </c:pt>
                <c:pt idx="1">
                  <c:v>114871.79487179437</c:v>
                </c:pt>
                <c:pt idx="2">
                  <c:v>206666.66666666666</c:v>
                </c:pt>
                <c:pt idx="3">
                  <c:v>193741.49659863868</c:v>
                </c:pt>
                <c:pt idx="4">
                  <c:v>341333.33333333622</c:v>
                </c:pt>
                <c:pt idx="5">
                  <c:v>164497.99196787068</c:v>
                </c:pt>
                <c:pt idx="6">
                  <c:v>291929.82456140622</c:v>
                </c:pt>
                <c:pt idx="7">
                  <c:v>393563.2183908046</c:v>
                </c:pt>
                <c:pt idx="8">
                  <c:v>118518.51851851851</c:v>
                </c:pt>
                <c:pt idx="9">
                  <c:v>296936.93693693687</c:v>
                </c:pt>
                <c:pt idx="10">
                  <c:v>245249.34383202068</c:v>
                </c:pt>
                <c:pt idx="11">
                  <c:v>774965.98639455787</c:v>
                </c:pt>
                <c:pt idx="12">
                  <c:v>469333.33333333622</c:v>
                </c:pt>
                <c:pt idx="13">
                  <c:v>166956.52173913043</c:v>
                </c:pt>
                <c:pt idx="14">
                  <c:v>125490.1960784314</c:v>
                </c:pt>
                <c:pt idx="15">
                  <c:v>775021.09704641346</c:v>
                </c:pt>
                <c:pt idx="16">
                  <c:v>202393.16239316281</c:v>
                </c:pt>
                <c:pt idx="17">
                  <c:v>449422.22222222231</c:v>
                </c:pt>
                <c:pt idx="18">
                  <c:v>610909.09090909036</c:v>
                </c:pt>
                <c:pt idx="19">
                  <c:v>173333.33333333328</c:v>
                </c:pt>
                <c:pt idx="20">
                  <c:v>281904.76190476189</c:v>
                </c:pt>
              </c:numCache>
            </c:numRef>
          </c:yVal>
          <c:smooth val="1"/>
        </c:ser>
        <c:ser>
          <c:idx val="6"/>
          <c:order val="2"/>
          <c:tx>
            <c:v>Cytodex 3 - C1</c:v>
          </c:tx>
          <c:spPr>
            <a:ln w="19050">
              <a:solidFill>
                <a:srgbClr val="FFC000"/>
              </a:solidFill>
            </a:ln>
          </c:spPr>
          <c:marker>
            <c:symbol val="triangle"/>
            <c:size val="6"/>
            <c:spPr>
              <a:solidFill>
                <a:srgbClr val="FFC000"/>
              </a:solidFill>
              <a:ln w="19050">
                <a:noFill/>
              </a:ln>
            </c:spPr>
          </c:marker>
          <c:errBars>
            <c:errDir val="y"/>
            <c:errBarType val="both"/>
            <c:errValType val="cust"/>
            <c:plus>
              <c:numRef>
                <c:f>'Para poster'!$U$76:$U$95</c:f>
                <c:numCache>
                  <c:formatCode>General</c:formatCode>
                  <c:ptCount val="20"/>
                  <c:pt idx="0">
                    <c:v>0</c:v>
                  </c:pt>
                  <c:pt idx="1">
                    <c:v>3.1755279949457083</c:v>
                  </c:pt>
                  <c:pt idx="2">
                    <c:v>6.3492063492063835</c:v>
                  </c:pt>
                  <c:pt idx="3">
                    <c:v>6.2606496224548964</c:v>
                  </c:pt>
                  <c:pt idx="4">
                    <c:v>52.915026221291804</c:v>
                  </c:pt>
                  <c:pt idx="5">
                    <c:v>20.033117792156531</c:v>
                  </c:pt>
                  <c:pt idx="6">
                    <c:v>20.994555243259185</c:v>
                  </c:pt>
                  <c:pt idx="7">
                    <c:v>24.331050121193183</c:v>
                  </c:pt>
                  <c:pt idx="8">
                    <c:v>33.986383664752744</c:v>
                  </c:pt>
                  <c:pt idx="9">
                    <c:v>18.724873595340149</c:v>
                  </c:pt>
                  <c:pt idx="10">
                    <c:v>32.880632683848795</c:v>
                  </c:pt>
                  <c:pt idx="11">
                    <c:v>6.2031481488426934</c:v>
                  </c:pt>
                  <c:pt idx="12">
                    <c:v>14.996110888043154</c:v>
                  </c:pt>
                  <c:pt idx="13">
                    <c:v>52.669350805234558</c:v>
                  </c:pt>
                  <c:pt idx="14">
                    <c:v>32.613306031348046</c:v>
                  </c:pt>
                  <c:pt idx="15">
                    <c:v>26.666666666665819</c:v>
                  </c:pt>
                  <c:pt idx="16">
                    <c:v>56.442694636044394</c:v>
                  </c:pt>
                  <c:pt idx="17">
                    <c:v>93.746571092029058</c:v>
                  </c:pt>
                  <c:pt idx="18">
                    <c:v>43.988591938257272</c:v>
                  </c:pt>
                  <c:pt idx="19">
                    <c:v>70.553368295055748</c:v>
                  </c:pt>
                </c:numCache>
              </c:numRef>
            </c:plus>
            <c:minus>
              <c:numRef>
                <c:f>'Para poster'!$U$76:$U$95</c:f>
                <c:numCache>
                  <c:formatCode>General</c:formatCode>
                  <c:ptCount val="20"/>
                  <c:pt idx="0">
                    <c:v>0</c:v>
                  </c:pt>
                  <c:pt idx="1">
                    <c:v>3.1755279949457083</c:v>
                  </c:pt>
                  <c:pt idx="2">
                    <c:v>6.3492063492063835</c:v>
                  </c:pt>
                  <c:pt idx="3">
                    <c:v>6.2606496224548964</c:v>
                  </c:pt>
                  <c:pt idx="4">
                    <c:v>52.915026221291804</c:v>
                  </c:pt>
                  <c:pt idx="5">
                    <c:v>20.033117792156531</c:v>
                  </c:pt>
                  <c:pt idx="6">
                    <c:v>20.994555243259185</c:v>
                  </c:pt>
                  <c:pt idx="7">
                    <c:v>24.331050121193183</c:v>
                  </c:pt>
                  <c:pt idx="8">
                    <c:v>33.986383664752744</c:v>
                  </c:pt>
                  <c:pt idx="9">
                    <c:v>18.724873595340149</c:v>
                  </c:pt>
                  <c:pt idx="10">
                    <c:v>32.880632683848795</c:v>
                  </c:pt>
                  <c:pt idx="11">
                    <c:v>6.2031481488426934</c:v>
                  </c:pt>
                  <c:pt idx="12">
                    <c:v>14.996110888043154</c:v>
                  </c:pt>
                  <c:pt idx="13">
                    <c:v>52.669350805234558</c:v>
                  </c:pt>
                  <c:pt idx="14">
                    <c:v>32.613306031348046</c:v>
                  </c:pt>
                  <c:pt idx="15">
                    <c:v>26.666666666665819</c:v>
                  </c:pt>
                  <c:pt idx="16">
                    <c:v>56.442694636044394</c:v>
                  </c:pt>
                  <c:pt idx="17">
                    <c:v>93.746571092029058</c:v>
                  </c:pt>
                  <c:pt idx="18">
                    <c:v>43.988591938257272</c:v>
                  </c:pt>
                  <c:pt idx="19">
                    <c:v>70.553368295055748</c:v>
                  </c:pt>
                </c:numCache>
              </c:numRef>
            </c:minus>
          </c:errBars>
          <c:xVal>
            <c:numRef>
              <c:f>'Para poster'!$S$76:$S$98</c:f>
              <c:numCache>
                <c:formatCode>0</c:formatCode>
                <c:ptCount val="23"/>
                <c:pt idx="0">
                  <c:v>1</c:v>
                </c:pt>
                <c:pt idx="1">
                  <c:v>2</c:v>
                </c:pt>
                <c:pt idx="2">
                  <c:v>3</c:v>
                </c:pt>
                <c:pt idx="3">
                  <c:v>4</c:v>
                </c:pt>
                <c:pt idx="4">
                  <c:v>7</c:v>
                </c:pt>
                <c:pt idx="5">
                  <c:v>8</c:v>
                </c:pt>
                <c:pt idx="6">
                  <c:v>9</c:v>
                </c:pt>
                <c:pt idx="7">
                  <c:v>10</c:v>
                </c:pt>
                <c:pt idx="8">
                  <c:v>11</c:v>
                </c:pt>
                <c:pt idx="9">
                  <c:v>12</c:v>
                </c:pt>
                <c:pt idx="10">
                  <c:v>14</c:v>
                </c:pt>
                <c:pt idx="11">
                  <c:v>16</c:v>
                </c:pt>
                <c:pt idx="12">
                  <c:v>17</c:v>
                </c:pt>
                <c:pt idx="13">
                  <c:v>18</c:v>
                </c:pt>
                <c:pt idx="14">
                  <c:v>20</c:v>
                </c:pt>
                <c:pt idx="15">
                  <c:v>21</c:v>
                </c:pt>
                <c:pt idx="16">
                  <c:v>22</c:v>
                </c:pt>
                <c:pt idx="17">
                  <c:v>23</c:v>
                </c:pt>
                <c:pt idx="18">
                  <c:v>24</c:v>
                </c:pt>
                <c:pt idx="19">
                  <c:v>25</c:v>
                </c:pt>
                <c:pt idx="20">
                  <c:v>28</c:v>
                </c:pt>
                <c:pt idx="21">
                  <c:v>29</c:v>
                </c:pt>
                <c:pt idx="22">
                  <c:v>30</c:v>
                </c:pt>
              </c:numCache>
            </c:numRef>
          </c:xVal>
          <c:yVal>
            <c:numRef>
              <c:f>'Para poster'!$T$76:$T$95</c:f>
              <c:numCache>
                <c:formatCode>0.00E+00</c:formatCode>
                <c:ptCount val="20"/>
                <c:pt idx="0">
                  <c:v>98100</c:v>
                </c:pt>
                <c:pt idx="1">
                  <c:v>166901.40845070398</c:v>
                </c:pt>
                <c:pt idx="2">
                  <c:v>514285.71428571804</c:v>
                </c:pt>
                <c:pt idx="3">
                  <c:v>803007.51879699249</c:v>
                </c:pt>
                <c:pt idx="4">
                  <c:v>1260000</c:v>
                </c:pt>
                <c:pt idx="5">
                  <c:v>2045901.6393442794</c:v>
                </c:pt>
                <c:pt idx="6">
                  <c:v>2236363.6363636008</c:v>
                </c:pt>
                <c:pt idx="7">
                  <c:v>3564000</c:v>
                </c:pt>
                <c:pt idx="8">
                  <c:v>1714285.7142856999</c:v>
                </c:pt>
                <c:pt idx="9">
                  <c:v>2529729.7297297292</c:v>
                </c:pt>
                <c:pt idx="10">
                  <c:v>1185185.1851851854</c:v>
                </c:pt>
                <c:pt idx="11">
                  <c:v>3532994.9238578677</c:v>
                </c:pt>
                <c:pt idx="12">
                  <c:v>4831168.8311688313</c:v>
                </c:pt>
                <c:pt idx="13">
                  <c:v>3289887.6404494257</c:v>
                </c:pt>
                <c:pt idx="14">
                  <c:v>2738461.538461498</c:v>
                </c:pt>
                <c:pt idx="15">
                  <c:v>3810000</c:v>
                </c:pt>
                <c:pt idx="16">
                  <c:v>2304000</c:v>
                </c:pt>
                <c:pt idx="17">
                  <c:v>3365853.6585365892</c:v>
                </c:pt>
                <c:pt idx="18">
                  <c:v>2342857.1428571427</c:v>
                </c:pt>
                <c:pt idx="19">
                  <c:v>3120000</c:v>
                </c:pt>
              </c:numCache>
            </c:numRef>
          </c:yVal>
          <c:smooth val="1"/>
        </c:ser>
        <c:ser>
          <c:idx val="7"/>
          <c:order val="3"/>
          <c:tx>
            <c:v>Cytodex 3 - C2</c:v>
          </c:tx>
          <c:spPr>
            <a:ln w="19050">
              <a:solidFill>
                <a:schemeClr val="tx2">
                  <a:lumMod val="50000"/>
                </a:schemeClr>
              </a:solidFill>
            </a:ln>
          </c:spPr>
          <c:marker>
            <c:symbol val="triangle"/>
            <c:size val="6"/>
            <c:spPr>
              <a:solidFill>
                <a:schemeClr val="tx2">
                  <a:lumMod val="50000"/>
                </a:schemeClr>
              </a:solidFill>
              <a:ln w="19050">
                <a:noFill/>
              </a:ln>
            </c:spPr>
          </c:marker>
          <c:errBars>
            <c:errDir val="y"/>
            <c:errBarType val="both"/>
            <c:errValType val="cust"/>
            <c:plus>
              <c:numRef>
                <c:f>'Para poster'!$X$76:$X$96</c:f>
                <c:numCache>
                  <c:formatCode>General</c:formatCode>
                  <c:ptCount val="21"/>
                  <c:pt idx="0">
                    <c:v>1.0867769772980926</c:v>
                  </c:pt>
                  <c:pt idx="1">
                    <c:v>3.125</c:v>
                  </c:pt>
                  <c:pt idx="2">
                    <c:v>5.1036487884165824</c:v>
                  </c:pt>
                  <c:pt idx="3">
                    <c:v>9.4841933337104489</c:v>
                  </c:pt>
                  <c:pt idx="4">
                    <c:v>4.1018049250562845</c:v>
                  </c:pt>
                  <c:pt idx="5">
                    <c:v>4.1850006346630542</c:v>
                  </c:pt>
                  <c:pt idx="6">
                    <c:v>3.076923076923586</c:v>
                  </c:pt>
                  <c:pt idx="7">
                    <c:v>4.3769969960095949</c:v>
                  </c:pt>
                  <c:pt idx="8">
                    <c:v>5.2786310325909529</c:v>
                  </c:pt>
                  <c:pt idx="9">
                    <c:v>11.788653526834448</c:v>
                  </c:pt>
                  <c:pt idx="10">
                    <c:v>12.031421615405199</c:v>
                  </c:pt>
                  <c:pt idx="11">
                    <c:v>15.04706919430329</c:v>
                  </c:pt>
                  <c:pt idx="12">
                    <c:v>26.373626373626486</c:v>
                  </c:pt>
                  <c:pt idx="13">
                    <c:v>2.6143372049805289</c:v>
                  </c:pt>
                  <c:pt idx="14">
                    <c:v>1.8512233080227152</c:v>
                  </c:pt>
                  <c:pt idx="15">
                    <c:v>16.196530041498146</c:v>
                  </c:pt>
                  <c:pt idx="16">
                    <c:v>11.561628443431315</c:v>
                  </c:pt>
                  <c:pt idx="17">
                    <c:v>24.680622194365444</c:v>
                  </c:pt>
                  <c:pt idx="18">
                    <c:v>5.2189854842002958</c:v>
                  </c:pt>
                  <c:pt idx="19">
                    <c:v>5.9215412224577975</c:v>
                  </c:pt>
                  <c:pt idx="20">
                    <c:v>5.1083828207757245</c:v>
                  </c:pt>
                </c:numCache>
              </c:numRef>
            </c:plus>
            <c:minus>
              <c:numRef>
                <c:f>'Para poster'!$X$76:$X$96</c:f>
                <c:numCache>
                  <c:formatCode>General</c:formatCode>
                  <c:ptCount val="21"/>
                  <c:pt idx="0">
                    <c:v>1.0867769772980926</c:v>
                  </c:pt>
                  <c:pt idx="1">
                    <c:v>3.125</c:v>
                  </c:pt>
                  <c:pt idx="2">
                    <c:v>5.1036487884165824</c:v>
                  </c:pt>
                  <c:pt idx="3">
                    <c:v>9.4841933337104489</c:v>
                  </c:pt>
                  <c:pt idx="4">
                    <c:v>4.1018049250562845</c:v>
                  </c:pt>
                  <c:pt idx="5">
                    <c:v>4.1850006346630542</c:v>
                  </c:pt>
                  <c:pt idx="6">
                    <c:v>3.076923076923586</c:v>
                  </c:pt>
                  <c:pt idx="7">
                    <c:v>4.3769969960095949</c:v>
                  </c:pt>
                  <c:pt idx="8">
                    <c:v>5.2786310325909529</c:v>
                  </c:pt>
                  <c:pt idx="9">
                    <c:v>11.788653526834448</c:v>
                  </c:pt>
                  <c:pt idx="10">
                    <c:v>12.031421615405199</c:v>
                  </c:pt>
                  <c:pt idx="11">
                    <c:v>15.04706919430329</c:v>
                  </c:pt>
                  <c:pt idx="12">
                    <c:v>26.373626373626486</c:v>
                  </c:pt>
                  <c:pt idx="13">
                    <c:v>2.6143372049805289</c:v>
                  </c:pt>
                  <c:pt idx="14">
                    <c:v>1.8512233080227152</c:v>
                  </c:pt>
                  <c:pt idx="15">
                    <c:v>16.196530041498146</c:v>
                  </c:pt>
                  <c:pt idx="16">
                    <c:v>11.561628443431315</c:v>
                  </c:pt>
                  <c:pt idx="17">
                    <c:v>24.680622194365444</c:v>
                  </c:pt>
                  <c:pt idx="18">
                    <c:v>5.2189854842002958</c:v>
                  </c:pt>
                  <c:pt idx="19">
                    <c:v>5.9215412224577975</c:v>
                  </c:pt>
                  <c:pt idx="20">
                    <c:v>5.1083828207757245</c:v>
                  </c:pt>
                </c:numCache>
              </c:numRef>
            </c:minus>
          </c:errBars>
          <c:xVal>
            <c:numRef>
              <c:f>'Para poster'!$V$76:$V$99</c:f>
              <c:numCache>
                <c:formatCode>0</c:formatCode>
                <c:ptCount val="24"/>
                <c:pt idx="0">
                  <c:v>1</c:v>
                </c:pt>
                <c:pt idx="1">
                  <c:v>2</c:v>
                </c:pt>
                <c:pt idx="2">
                  <c:v>4</c:v>
                </c:pt>
                <c:pt idx="3">
                  <c:v>5</c:v>
                </c:pt>
                <c:pt idx="4">
                  <c:v>6</c:v>
                </c:pt>
                <c:pt idx="5">
                  <c:v>7</c:v>
                </c:pt>
                <c:pt idx="6">
                  <c:v>8</c:v>
                </c:pt>
                <c:pt idx="7">
                  <c:v>9</c:v>
                </c:pt>
                <c:pt idx="8">
                  <c:v>10</c:v>
                </c:pt>
                <c:pt idx="9">
                  <c:v>12</c:v>
                </c:pt>
                <c:pt idx="10">
                  <c:v>13</c:v>
                </c:pt>
                <c:pt idx="11">
                  <c:v>14</c:v>
                </c:pt>
                <c:pt idx="12">
                  <c:v>15</c:v>
                </c:pt>
                <c:pt idx="13">
                  <c:v>16</c:v>
                </c:pt>
                <c:pt idx="14">
                  <c:v>18</c:v>
                </c:pt>
                <c:pt idx="15">
                  <c:v>20</c:v>
                </c:pt>
                <c:pt idx="16">
                  <c:v>21</c:v>
                </c:pt>
                <c:pt idx="17">
                  <c:v>22</c:v>
                </c:pt>
                <c:pt idx="18">
                  <c:v>23</c:v>
                </c:pt>
                <c:pt idx="19">
                  <c:v>24</c:v>
                </c:pt>
                <c:pt idx="20">
                  <c:v>25</c:v>
                </c:pt>
                <c:pt idx="21">
                  <c:v>27</c:v>
                </c:pt>
                <c:pt idx="22">
                  <c:v>28</c:v>
                </c:pt>
                <c:pt idx="23">
                  <c:v>29</c:v>
                </c:pt>
              </c:numCache>
            </c:numRef>
          </c:xVal>
          <c:yVal>
            <c:numRef>
              <c:f>'Para poster'!$W$76:$W$96</c:f>
              <c:numCache>
                <c:formatCode>0.00E+00</c:formatCode>
                <c:ptCount val="21"/>
                <c:pt idx="0">
                  <c:v>197647.05882352946</c:v>
                </c:pt>
                <c:pt idx="1">
                  <c:v>225000</c:v>
                </c:pt>
                <c:pt idx="2">
                  <c:v>225414.36464088398</c:v>
                </c:pt>
                <c:pt idx="3">
                  <c:v>685010.26694045181</c:v>
                </c:pt>
                <c:pt idx="4">
                  <c:v>928078.81773399014</c:v>
                </c:pt>
                <c:pt idx="5">
                  <c:v>698630.13698630244</c:v>
                </c:pt>
                <c:pt idx="6">
                  <c:v>733846.15384615411</c:v>
                </c:pt>
                <c:pt idx="7">
                  <c:v>1540515.9332321696</c:v>
                </c:pt>
                <c:pt idx="8">
                  <c:v>713142.85714285716</c:v>
                </c:pt>
                <c:pt idx="9">
                  <c:v>1585617.9775280901</c:v>
                </c:pt>
                <c:pt idx="10">
                  <c:v>1236585.3658536586</c:v>
                </c:pt>
                <c:pt idx="11">
                  <c:v>2101694.9152541999</c:v>
                </c:pt>
                <c:pt idx="12">
                  <c:v>2452747.2527472447</c:v>
                </c:pt>
                <c:pt idx="13">
                  <c:v>1348822.6059654641</c:v>
                </c:pt>
                <c:pt idx="14">
                  <c:v>788777.55511022033</c:v>
                </c:pt>
                <c:pt idx="15">
                  <c:v>1591443.8502673798</c:v>
                </c:pt>
                <c:pt idx="16">
                  <c:v>579816.513761468</c:v>
                </c:pt>
                <c:pt idx="17">
                  <c:v>1337404.5801526718</c:v>
                </c:pt>
                <c:pt idx="18">
                  <c:v>1518644.0677966098</c:v>
                </c:pt>
                <c:pt idx="19">
                  <c:v>846153.84615385043</c:v>
                </c:pt>
                <c:pt idx="20">
                  <c:v>1023312.8834355827</c:v>
                </c:pt>
              </c:numCache>
            </c:numRef>
          </c:yVal>
          <c:smooth val="1"/>
        </c:ser>
        <c:axId val="36136064"/>
        <c:axId val="36137984"/>
      </c:scatterChart>
      <c:valAx>
        <c:axId val="36136064"/>
        <c:scaling>
          <c:orientation val="minMax"/>
          <c:max val="27"/>
          <c:min val="0"/>
        </c:scaling>
        <c:axPos val="b"/>
        <c:title>
          <c:tx>
            <c:rich>
              <a:bodyPr/>
              <a:lstStyle/>
              <a:p>
                <a:pPr>
                  <a:defRPr sz="1800"/>
                </a:pPr>
                <a:r>
                  <a:rPr lang="en-US" sz="1800"/>
                  <a:t>Time / (days)</a:t>
                </a:r>
              </a:p>
            </c:rich>
          </c:tx>
          <c:layout>
            <c:manualLayout>
              <c:xMode val="edge"/>
              <c:yMode val="edge"/>
              <c:x val="0.37734607265859382"/>
              <c:y val="0.8988188812354182"/>
            </c:manualLayout>
          </c:layout>
        </c:title>
        <c:numFmt formatCode="General" sourceLinked="1"/>
        <c:tickLblPos val="nextTo"/>
        <c:txPr>
          <a:bodyPr/>
          <a:lstStyle/>
          <a:p>
            <a:pPr>
              <a:defRPr sz="1600"/>
            </a:pPr>
            <a:endParaRPr lang="pt-PT"/>
          </a:p>
        </c:txPr>
        <c:crossAx val="36137984"/>
        <c:crosses val="autoZero"/>
        <c:crossBetween val="midCat"/>
      </c:valAx>
      <c:valAx>
        <c:axId val="36137984"/>
        <c:scaling>
          <c:orientation val="minMax"/>
          <c:max val="12000000"/>
          <c:min val="0"/>
        </c:scaling>
        <c:axPos val="l"/>
        <c:title>
          <c:tx>
            <c:rich>
              <a:bodyPr rot="-5400000" vert="horz"/>
              <a:lstStyle/>
              <a:p>
                <a:pPr>
                  <a:defRPr sz="2000"/>
                </a:pPr>
                <a:r>
                  <a:rPr lang="en-US" sz="2000" b="1" i="0" u="none" strike="noStrike" baseline="0" dirty="0"/>
                  <a:t>C  </a:t>
                </a:r>
                <a:r>
                  <a:rPr lang="en-US" sz="2000" b="1" i="0" u="none" strike="noStrike" baseline="-25000" dirty="0"/>
                  <a:t>cells adhered</a:t>
                </a:r>
                <a:r>
                  <a:rPr lang="en-US" sz="2000" b="1" i="0" u="none" strike="noStrike" baseline="0" dirty="0"/>
                  <a:t> </a:t>
                </a:r>
                <a:r>
                  <a:rPr lang="en-US" sz="2000" dirty="0"/>
                  <a:t>/ (</a:t>
                </a:r>
                <a:r>
                  <a:rPr lang="en-US" sz="2000" dirty="0" smtClean="0"/>
                  <a:t>cells/ml</a:t>
                </a:r>
                <a:r>
                  <a:rPr lang="en-US" sz="2000" dirty="0"/>
                  <a:t>)</a:t>
                </a:r>
              </a:p>
            </c:rich>
          </c:tx>
          <c:layout/>
        </c:title>
        <c:numFmt formatCode="0.0E+00" sourceLinked="0"/>
        <c:tickLblPos val="nextTo"/>
        <c:txPr>
          <a:bodyPr/>
          <a:lstStyle/>
          <a:p>
            <a:pPr>
              <a:defRPr sz="1600"/>
            </a:pPr>
            <a:endParaRPr lang="pt-PT"/>
          </a:p>
        </c:txPr>
        <c:crossAx val="36136064"/>
        <c:crosses val="autoZero"/>
        <c:crossBetween val="midCat"/>
      </c:valAx>
    </c:plotArea>
    <c:legend>
      <c:legendPos val="r"/>
      <c:layout>
        <c:manualLayout>
          <c:xMode val="edge"/>
          <c:yMode val="edge"/>
          <c:x val="0.7128707921342089"/>
          <c:y val="6.6741658334259157E-2"/>
          <c:w val="0.21799244528385744"/>
          <c:h val="0.27861904232863016"/>
        </c:manualLayout>
      </c:layout>
      <c:txPr>
        <a:bodyPr/>
        <a:lstStyle/>
        <a:p>
          <a:pPr>
            <a:defRPr sz="1600"/>
          </a:pPr>
          <a:endParaRPr lang="pt-PT"/>
        </a:p>
      </c:txPr>
    </c:legend>
    <c:plotVisOnly val="1"/>
  </c:chart>
  <c:spPr>
    <a:solidFill>
      <a:schemeClr val="bg1"/>
    </a:solidFill>
  </c:sp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oleObject" Target="../embeddings/oleObject1.bin"/><Relationship Id="rId7" Type="http://schemas.openxmlformats.org/officeDocument/2006/relationships/chart" Target="../charts/chart3.xml"/><Relationship Id="rId12" Type="http://schemas.openxmlformats.org/officeDocument/2006/relationships/chart" Target="../charts/chart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2.xml"/><Relationship Id="rId11" Type="http://schemas.openxmlformats.org/officeDocument/2006/relationships/chart" Target="../charts/chart7.xml"/><Relationship Id="rId5" Type="http://schemas.openxmlformats.org/officeDocument/2006/relationships/chart" Target="../charts/chart1.xml"/><Relationship Id="rId10" Type="http://schemas.openxmlformats.org/officeDocument/2006/relationships/chart" Target="../charts/chart6.xml"/><Relationship Id="rId4" Type="http://schemas.openxmlformats.org/officeDocument/2006/relationships/image" Target="../media/image2.png"/><Relationship Id="rId9"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1120539390"/>
              </p:ext>
            </p:extLst>
          </p:nvPr>
        </p:nvGraphicFramePr>
        <p:xfrm>
          <a:off x="0" y="-1"/>
          <a:ext cx="42808525" cy="5418908"/>
        </p:xfrm>
        <a:graphic>
          <a:graphicData uri="http://schemas.openxmlformats.org/drawingml/2006/table">
            <a:tbl>
              <a:tblPr/>
              <a:tblGrid>
                <a:gridCol w="19243675"/>
                <a:gridCol w="23564850"/>
              </a:tblGrid>
              <a:tr h="2799555">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619353">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Center</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of</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Biological</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Engineering</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a:t>
                      </a:r>
                      <a:r>
                        <a:rPr kumimoji="0" lang="pt-PT" sz="4000" b="0" i="0" u="none" strike="noStrike" cap="none" normalizeH="0" baseline="0" smtClean="0">
                          <a:ln>
                            <a:noFill/>
                          </a:ln>
                          <a:solidFill>
                            <a:schemeClr val="tx1"/>
                          </a:solidFill>
                          <a:effectLst/>
                          <a:latin typeface="Arial" charset="0"/>
                        </a:rPr>
                        <a:t>- 20 a 26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3" name="Rectângulo 12"/>
          <p:cNvSpPr/>
          <p:nvPr/>
        </p:nvSpPr>
        <p:spPr bwMode="auto">
          <a:xfrm>
            <a:off x="11971214" y="6432331"/>
            <a:ext cx="18650072" cy="22347901"/>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4" name="Rectângulo 13"/>
          <p:cNvSpPr/>
          <p:nvPr/>
        </p:nvSpPr>
        <p:spPr bwMode="auto">
          <a:xfrm>
            <a:off x="21404262" y="25797171"/>
            <a:ext cx="9001000" cy="2880320"/>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5" name="Rectângulo 14"/>
          <p:cNvSpPr/>
          <p:nvPr/>
        </p:nvSpPr>
        <p:spPr bwMode="auto">
          <a:xfrm>
            <a:off x="12187238" y="25797171"/>
            <a:ext cx="9073008" cy="2880320"/>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6" name="Rectângulo 15"/>
          <p:cNvSpPr/>
          <p:nvPr/>
        </p:nvSpPr>
        <p:spPr bwMode="auto">
          <a:xfrm>
            <a:off x="30837352" y="6432331"/>
            <a:ext cx="11443336" cy="9859784"/>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7" name="Rectângulo 16"/>
          <p:cNvSpPr/>
          <p:nvPr/>
        </p:nvSpPr>
        <p:spPr bwMode="auto">
          <a:xfrm>
            <a:off x="33717630" y="9112470"/>
            <a:ext cx="7920000" cy="230176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8" name="Rectângulo 17"/>
          <p:cNvSpPr/>
          <p:nvPr/>
        </p:nvSpPr>
        <p:spPr bwMode="auto">
          <a:xfrm>
            <a:off x="30843734" y="16629748"/>
            <a:ext cx="11442848" cy="742487"/>
          </a:xfrm>
          <a:prstGeom prst="rect">
            <a:avLst/>
          </a:prstGeom>
          <a:solidFill>
            <a:srgbClr val="CC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9" name="Rectângulo 18"/>
          <p:cNvSpPr/>
          <p:nvPr/>
        </p:nvSpPr>
        <p:spPr bwMode="auto">
          <a:xfrm>
            <a:off x="30843745" y="17516251"/>
            <a:ext cx="11441928" cy="11263981"/>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20" name="Rectângulo 19"/>
          <p:cNvSpPr/>
          <p:nvPr/>
        </p:nvSpPr>
        <p:spPr bwMode="auto">
          <a:xfrm>
            <a:off x="458406" y="17301413"/>
            <a:ext cx="11302670" cy="11478819"/>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21" name="Rectângulo 20"/>
          <p:cNvSpPr/>
          <p:nvPr/>
        </p:nvSpPr>
        <p:spPr>
          <a:xfrm>
            <a:off x="953990" y="26806445"/>
            <a:ext cx="8381180" cy="1152128"/>
          </a:xfrm>
          <a:prstGeom prst="rect">
            <a:avLst/>
          </a:prstGeom>
          <a:solidFill>
            <a:schemeClr val="bg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pt-PT"/>
          </a:p>
        </p:txBody>
      </p:sp>
      <p:sp>
        <p:nvSpPr>
          <p:cNvPr id="22" name="Rectângulo 21"/>
          <p:cNvSpPr/>
          <p:nvPr/>
        </p:nvSpPr>
        <p:spPr>
          <a:xfrm>
            <a:off x="953990" y="25438293"/>
            <a:ext cx="8381180" cy="1152128"/>
          </a:xfrm>
          <a:prstGeom prst="rect">
            <a:avLst/>
          </a:prstGeom>
          <a:solidFill>
            <a:schemeClr val="bg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pt-PT"/>
          </a:p>
        </p:txBody>
      </p:sp>
      <p:sp>
        <p:nvSpPr>
          <p:cNvPr id="23" name="Rectângulo 22"/>
          <p:cNvSpPr/>
          <p:nvPr/>
        </p:nvSpPr>
        <p:spPr bwMode="auto">
          <a:xfrm>
            <a:off x="11972890" y="5562923"/>
            <a:ext cx="30312000" cy="742487"/>
          </a:xfrm>
          <a:prstGeom prst="rect">
            <a:avLst/>
          </a:prstGeom>
          <a:solidFill>
            <a:srgbClr val="CC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24" name="Rectângulo 23"/>
          <p:cNvSpPr/>
          <p:nvPr/>
        </p:nvSpPr>
        <p:spPr bwMode="auto">
          <a:xfrm>
            <a:off x="458406" y="16413724"/>
            <a:ext cx="11303579" cy="742487"/>
          </a:xfrm>
          <a:prstGeom prst="rect">
            <a:avLst/>
          </a:prstGeom>
          <a:solidFill>
            <a:srgbClr val="CC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25" name="Rectângulo 24"/>
          <p:cNvSpPr/>
          <p:nvPr/>
        </p:nvSpPr>
        <p:spPr bwMode="auto">
          <a:xfrm>
            <a:off x="458406" y="5562923"/>
            <a:ext cx="11303579" cy="742487"/>
          </a:xfrm>
          <a:prstGeom prst="rect">
            <a:avLst/>
          </a:prstGeom>
          <a:solidFill>
            <a:srgbClr val="CC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26" name="Rectângulo 25"/>
          <p:cNvSpPr/>
          <p:nvPr/>
        </p:nvSpPr>
        <p:spPr bwMode="auto">
          <a:xfrm>
            <a:off x="458406" y="6432331"/>
            <a:ext cx="11302670" cy="964376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27" name="Text Box 214"/>
          <p:cNvSpPr txBox="1">
            <a:spLocks noChangeArrowheads="1"/>
          </p:cNvSpPr>
          <p:nvPr/>
        </p:nvSpPr>
        <p:spPr bwMode="auto">
          <a:xfrm>
            <a:off x="593950" y="5635625"/>
            <a:ext cx="10873208" cy="19082147"/>
          </a:xfrm>
          <a:prstGeom prst="rect">
            <a:avLst/>
          </a:prstGeom>
          <a:noFill/>
          <a:ln w="9525">
            <a:noFill/>
            <a:miter lim="800000"/>
            <a:headEnd/>
            <a:tailEnd/>
          </a:ln>
        </p:spPr>
        <p:txBody>
          <a:bodyPr wrap="square">
            <a:spAutoFit/>
          </a:bodyPr>
          <a:lstStyle/>
          <a:p>
            <a:pPr defTabSz="2952750">
              <a:spcBef>
                <a:spcPct val="50000"/>
              </a:spcBef>
            </a:pPr>
            <a:r>
              <a:rPr lang="en-US" sz="3600" b="1" dirty="0" smtClean="0">
                <a:solidFill>
                  <a:schemeClr val="bg1"/>
                </a:solidFill>
              </a:rPr>
              <a:t>Introduction</a:t>
            </a:r>
            <a:endParaRPr lang="en-US" sz="3600" b="1" dirty="0">
              <a:solidFill>
                <a:schemeClr val="bg1"/>
              </a:solidFill>
            </a:endParaRPr>
          </a:p>
          <a:p>
            <a:pPr algn="just" defTabSz="2952750">
              <a:lnSpc>
                <a:spcPct val="150000"/>
              </a:lnSpc>
              <a:spcBef>
                <a:spcPct val="50000"/>
              </a:spcBef>
            </a:pPr>
            <a:r>
              <a:rPr lang="en-US" dirty="0" smtClean="0"/>
              <a:t>Large-scale biopharmaceutical production commonly relies on suspension cell cultures that provide higher yields than adherent cultures. However, most mammalian cells grow adherently and  need to be adapted to suspension, which is not always simple or feasible. </a:t>
            </a:r>
            <a:r>
              <a:rPr lang="en-US" dirty="0" err="1" smtClean="0"/>
              <a:t>Microcarrier</a:t>
            </a:r>
            <a:r>
              <a:rPr lang="en-US" dirty="0" smtClean="0"/>
              <a:t> culture introduces new possibilities and allows the practical high yield culture of anchorage-dependent cells in suspension systems. In these systems, cells grow as </a:t>
            </a:r>
            <a:r>
              <a:rPr lang="en-US" dirty="0" err="1" smtClean="0"/>
              <a:t>monolayers</a:t>
            </a:r>
            <a:r>
              <a:rPr lang="en-US" dirty="0" smtClean="0"/>
              <a:t> on the surface of  the microcarriers, which are usually in suspension in the culture medium by gentle rocking. </a:t>
            </a:r>
            <a:r>
              <a:rPr lang="en-US" b="1" dirty="0" smtClean="0"/>
              <a:t>The aim of the study was to evaluate, compare and optimize the use of microcarriers for the growth and antibody production by CHO-K1 cells. </a:t>
            </a:r>
          </a:p>
          <a:p>
            <a:pPr algn="just" defTabSz="2952750">
              <a:lnSpc>
                <a:spcPct val="150000"/>
              </a:lnSpc>
              <a:spcBef>
                <a:spcPct val="50000"/>
              </a:spcBef>
            </a:pPr>
            <a:endParaRPr lang="pt-PT" sz="500" dirty="0" smtClean="0"/>
          </a:p>
          <a:p>
            <a:pPr defTabSz="2952750">
              <a:lnSpc>
                <a:spcPct val="150000"/>
              </a:lnSpc>
              <a:spcBef>
                <a:spcPct val="50000"/>
              </a:spcBef>
            </a:pPr>
            <a:r>
              <a:rPr lang="pt-PT" sz="3600" b="1" dirty="0" err="1" smtClean="0">
                <a:solidFill>
                  <a:schemeClr val="bg1"/>
                </a:solidFill>
              </a:rPr>
              <a:t>Methods</a:t>
            </a:r>
            <a:endParaRPr lang="pt-PT" dirty="0" smtClean="0">
              <a:solidFill>
                <a:schemeClr val="bg1"/>
              </a:solidFill>
            </a:endParaRPr>
          </a:p>
          <a:p>
            <a:pPr marL="371475" indent="-371475" algn="just">
              <a:lnSpc>
                <a:spcPct val="150000"/>
              </a:lnSpc>
              <a:spcBef>
                <a:spcPts val="0"/>
              </a:spcBef>
              <a:buClr>
                <a:srgbClr val="CC3300"/>
              </a:buClr>
              <a:buFont typeface="Wingdings" pitchFamily="2" charset="2"/>
              <a:buChar char="§"/>
              <a:defRPr/>
            </a:pPr>
            <a:endParaRPr lang="en-US" sz="500" dirty="0" smtClean="0"/>
          </a:p>
          <a:p>
            <a:pPr marL="371475" indent="-371475" algn="just">
              <a:lnSpc>
                <a:spcPct val="150000"/>
              </a:lnSpc>
              <a:spcBef>
                <a:spcPts val="0"/>
              </a:spcBef>
              <a:buClr>
                <a:srgbClr val="CC3300"/>
              </a:buClr>
              <a:buFont typeface="Wingdings" pitchFamily="2" charset="2"/>
              <a:buChar char="§"/>
              <a:defRPr/>
            </a:pPr>
            <a:r>
              <a:rPr lang="en-US" dirty="0" smtClean="0"/>
              <a:t>CHO-K1 cells producing monoclonal antibody (</a:t>
            </a:r>
            <a:r>
              <a:rPr lang="en-US" dirty="0" err="1" smtClean="0"/>
              <a:t>mAb</a:t>
            </a:r>
            <a:r>
              <a:rPr lang="en-US" dirty="0" smtClean="0"/>
              <a:t>) as well as the </a:t>
            </a:r>
            <a:r>
              <a:rPr lang="en-US" dirty="0" err="1" smtClean="0"/>
              <a:t>macroporous</a:t>
            </a:r>
            <a:r>
              <a:rPr lang="en-US" dirty="0" smtClean="0"/>
              <a:t> </a:t>
            </a:r>
            <a:r>
              <a:rPr lang="en-US" dirty="0" err="1" smtClean="0"/>
              <a:t>CultiSpher</a:t>
            </a:r>
            <a:r>
              <a:rPr lang="en-US" dirty="0" smtClean="0"/>
              <a:t> S and </a:t>
            </a:r>
            <a:r>
              <a:rPr lang="en-US" dirty="0" err="1" smtClean="0"/>
              <a:t>microporous</a:t>
            </a:r>
            <a:r>
              <a:rPr lang="en-US" dirty="0" smtClean="0"/>
              <a:t> </a:t>
            </a:r>
            <a:r>
              <a:rPr lang="en-US" dirty="0" err="1" smtClean="0"/>
              <a:t>Cytodex</a:t>
            </a:r>
            <a:r>
              <a:rPr lang="en-US" dirty="0" smtClean="0"/>
              <a:t> 3 microcarriers were used and compared.</a:t>
            </a:r>
          </a:p>
          <a:p>
            <a:pPr marL="371475" indent="-371475" algn="just">
              <a:lnSpc>
                <a:spcPct val="150000"/>
              </a:lnSpc>
              <a:spcBef>
                <a:spcPts val="0"/>
              </a:spcBef>
              <a:buClr>
                <a:srgbClr val="CC3300"/>
              </a:buClr>
              <a:buFont typeface="Wingdings" pitchFamily="2" charset="2"/>
              <a:buChar char="§"/>
              <a:defRPr/>
            </a:pPr>
            <a:r>
              <a:rPr lang="pt-PT" dirty="0" err="1" smtClean="0"/>
              <a:t>Microcarrier</a:t>
            </a:r>
            <a:r>
              <a:rPr lang="pt-PT" dirty="0" smtClean="0"/>
              <a:t> </a:t>
            </a:r>
            <a:r>
              <a:rPr lang="pt-PT" dirty="0" err="1" smtClean="0"/>
              <a:t>cultures</a:t>
            </a:r>
            <a:r>
              <a:rPr lang="pt-PT" dirty="0" smtClean="0"/>
              <a:t> </a:t>
            </a:r>
            <a:r>
              <a:rPr lang="pt-PT" dirty="0" err="1" smtClean="0"/>
              <a:t>of</a:t>
            </a:r>
            <a:r>
              <a:rPr lang="pt-PT" dirty="0" smtClean="0"/>
              <a:t> 5 ml </a:t>
            </a:r>
            <a:r>
              <a:rPr lang="pt-PT" dirty="0" err="1" smtClean="0"/>
              <a:t>were</a:t>
            </a:r>
            <a:r>
              <a:rPr lang="pt-PT" dirty="0" smtClean="0"/>
              <a:t> </a:t>
            </a:r>
            <a:r>
              <a:rPr lang="pt-PT" dirty="0" err="1" smtClean="0"/>
              <a:t>performed</a:t>
            </a:r>
            <a:r>
              <a:rPr lang="pt-PT" dirty="0" smtClean="0"/>
              <a:t> </a:t>
            </a:r>
            <a:r>
              <a:rPr lang="pt-PT" dirty="0" err="1" smtClean="0"/>
              <a:t>at</a:t>
            </a:r>
            <a:r>
              <a:rPr lang="pt-PT" dirty="0" smtClean="0"/>
              <a:t> 37ºC, 5% CO</a:t>
            </a:r>
            <a:r>
              <a:rPr lang="pt-PT" baseline="-25000" dirty="0" smtClean="0"/>
              <a:t>2</a:t>
            </a:r>
            <a:r>
              <a:rPr lang="pt-PT" dirty="0" smtClean="0"/>
              <a:t>, </a:t>
            </a:r>
            <a:r>
              <a:rPr lang="pt-PT" dirty="0" err="1" smtClean="0"/>
              <a:t>in</a:t>
            </a:r>
            <a:r>
              <a:rPr lang="pt-PT" dirty="0" smtClean="0"/>
              <a:t> 50 ml </a:t>
            </a:r>
            <a:r>
              <a:rPr lang="pt-PT" dirty="0" err="1" smtClean="0"/>
              <a:t>tubes</a:t>
            </a:r>
            <a:r>
              <a:rPr lang="pt-PT" dirty="0" smtClean="0"/>
              <a:t>. </a:t>
            </a:r>
            <a:r>
              <a:rPr lang="pt-PT" dirty="0" err="1" smtClean="0"/>
              <a:t>Medium</a:t>
            </a:r>
            <a:r>
              <a:rPr lang="pt-PT" dirty="0" smtClean="0"/>
              <a:t> </a:t>
            </a:r>
            <a:r>
              <a:rPr lang="pt-PT" dirty="0" err="1" smtClean="0"/>
              <a:t>was</a:t>
            </a:r>
            <a:r>
              <a:rPr lang="pt-PT" dirty="0" smtClean="0"/>
              <a:t> </a:t>
            </a:r>
            <a:r>
              <a:rPr lang="pt-PT" dirty="0" err="1" smtClean="0"/>
              <a:t>changed</a:t>
            </a:r>
            <a:r>
              <a:rPr lang="pt-PT" dirty="0" smtClean="0"/>
              <a:t> </a:t>
            </a:r>
            <a:r>
              <a:rPr lang="pt-PT" dirty="0" err="1" smtClean="0"/>
              <a:t>every</a:t>
            </a:r>
            <a:r>
              <a:rPr lang="pt-PT" dirty="0" smtClean="0"/>
              <a:t> </a:t>
            </a:r>
            <a:r>
              <a:rPr lang="pt-PT" dirty="0" err="1" smtClean="0"/>
              <a:t>day</a:t>
            </a:r>
            <a:r>
              <a:rPr lang="pt-PT" dirty="0" smtClean="0"/>
              <a:t> </a:t>
            </a:r>
            <a:r>
              <a:rPr lang="pt-PT" dirty="0" err="1" smtClean="0"/>
              <a:t>and</a:t>
            </a:r>
            <a:r>
              <a:rPr lang="pt-PT" dirty="0" smtClean="0"/>
              <a:t> </a:t>
            </a:r>
            <a:r>
              <a:rPr lang="pt-PT" dirty="0" err="1" smtClean="0"/>
              <a:t>samples</a:t>
            </a:r>
            <a:r>
              <a:rPr lang="pt-PT" dirty="0" smtClean="0"/>
              <a:t> </a:t>
            </a:r>
            <a:r>
              <a:rPr lang="pt-PT" dirty="0" err="1" smtClean="0"/>
              <a:t>were</a:t>
            </a:r>
            <a:r>
              <a:rPr lang="en-US" dirty="0" smtClean="0"/>
              <a:t> taken for </a:t>
            </a:r>
            <a:r>
              <a:rPr lang="en-US" dirty="0" err="1" smtClean="0"/>
              <a:t>microcarrier</a:t>
            </a:r>
            <a:r>
              <a:rPr lang="en-US" dirty="0" smtClean="0"/>
              <a:t> and cell counting, and antibody quantification by ELISA.</a:t>
            </a:r>
            <a:endParaRPr lang="pt-PT" dirty="0" smtClean="0"/>
          </a:p>
          <a:p>
            <a:pPr marL="371475" indent="-371475" algn="just">
              <a:lnSpc>
                <a:spcPct val="150000"/>
              </a:lnSpc>
              <a:spcBef>
                <a:spcPts val="0"/>
              </a:spcBef>
              <a:buClr>
                <a:srgbClr val="CC3300"/>
              </a:buClr>
              <a:buFont typeface="Wingdings" pitchFamily="2" charset="2"/>
              <a:buChar char="§"/>
              <a:defRPr/>
            </a:pPr>
            <a:r>
              <a:rPr lang="pt-PT" dirty="0" err="1" smtClean="0"/>
              <a:t>The</a:t>
            </a:r>
            <a:r>
              <a:rPr lang="pt-PT" dirty="0" smtClean="0"/>
              <a:t> </a:t>
            </a:r>
            <a:r>
              <a:rPr lang="pt-PT" dirty="0" err="1" smtClean="0"/>
              <a:t>set</a:t>
            </a:r>
            <a:r>
              <a:rPr lang="pt-PT" dirty="0" smtClean="0"/>
              <a:t> </a:t>
            </a:r>
            <a:r>
              <a:rPr lang="pt-PT" dirty="0" err="1" smtClean="0"/>
              <a:t>of</a:t>
            </a:r>
            <a:r>
              <a:rPr lang="pt-PT" dirty="0" smtClean="0"/>
              <a:t> </a:t>
            </a:r>
            <a:r>
              <a:rPr lang="pt-PT" dirty="0" err="1" smtClean="0"/>
              <a:t>conditions</a:t>
            </a:r>
            <a:r>
              <a:rPr lang="pt-PT" dirty="0" smtClean="0"/>
              <a:t> </a:t>
            </a:r>
            <a:r>
              <a:rPr lang="pt-PT" dirty="0" err="1" smtClean="0"/>
              <a:t>described</a:t>
            </a:r>
            <a:r>
              <a:rPr lang="pt-PT" dirty="0" smtClean="0"/>
              <a:t> </a:t>
            </a:r>
            <a:r>
              <a:rPr lang="pt-PT" dirty="0" err="1" smtClean="0"/>
              <a:t>in</a:t>
            </a:r>
            <a:r>
              <a:rPr lang="pt-PT" dirty="0" smtClean="0"/>
              <a:t> </a:t>
            </a:r>
            <a:r>
              <a:rPr lang="pt-PT" dirty="0" err="1" smtClean="0"/>
              <a:t>scheme</a:t>
            </a:r>
            <a:r>
              <a:rPr lang="pt-PT" dirty="0" smtClean="0"/>
              <a:t> 1 </a:t>
            </a:r>
            <a:r>
              <a:rPr lang="pt-PT" dirty="0" err="1" smtClean="0"/>
              <a:t>was</a:t>
            </a:r>
            <a:r>
              <a:rPr lang="pt-PT" dirty="0" smtClean="0"/>
              <a:t> </a:t>
            </a:r>
            <a:r>
              <a:rPr lang="pt-PT" dirty="0" err="1" smtClean="0"/>
              <a:t>analysed</a:t>
            </a:r>
            <a:r>
              <a:rPr lang="pt-PT" dirty="0" smtClean="0"/>
              <a:t>.</a:t>
            </a:r>
            <a:endParaRPr lang="pt-PT" dirty="0"/>
          </a:p>
        </p:txBody>
      </p:sp>
      <p:sp>
        <p:nvSpPr>
          <p:cNvPr id="28" name="Text Box 214"/>
          <p:cNvSpPr txBox="1">
            <a:spLocks noChangeArrowheads="1"/>
          </p:cNvSpPr>
          <p:nvPr/>
        </p:nvSpPr>
        <p:spPr bwMode="auto">
          <a:xfrm>
            <a:off x="12187238" y="5634345"/>
            <a:ext cx="9865096" cy="3600986"/>
          </a:xfrm>
          <a:prstGeom prst="rect">
            <a:avLst/>
          </a:prstGeom>
          <a:noFill/>
          <a:ln w="9525">
            <a:noFill/>
            <a:miter lim="800000"/>
            <a:headEnd/>
            <a:tailEnd/>
          </a:ln>
        </p:spPr>
        <p:txBody>
          <a:bodyPr wrap="square">
            <a:spAutoFit/>
          </a:bodyPr>
          <a:lstStyle/>
          <a:p>
            <a:pPr algn="just" defTabSz="2952750">
              <a:spcBef>
                <a:spcPct val="50000"/>
              </a:spcBef>
            </a:pPr>
            <a:r>
              <a:rPr lang="en-US" sz="3600" b="1" dirty="0" smtClean="0">
                <a:solidFill>
                  <a:schemeClr val="bg1"/>
                </a:solidFill>
              </a:rPr>
              <a:t>Results</a:t>
            </a:r>
            <a:endParaRPr lang="en-US" sz="3600" b="1" dirty="0">
              <a:solidFill>
                <a:schemeClr val="bg1"/>
              </a:solidFill>
            </a:endParaRPr>
          </a:p>
          <a:p>
            <a:pPr algn="just" defTabSz="2952750">
              <a:spcBef>
                <a:spcPct val="50000"/>
              </a:spcBef>
            </a:pPr>
            <a:endParaRPr lang="en-US" dirty="0"/>
          </a:p>
          <a:p>
            <a:pPr algn="just" defTabSz="2952750">
              <a:spcBef>
                <a:spcPct val="50000"/>
              </a:spcBef>
            </a:pPr>
            <a:endParaRPr lang="en-GB" dirty="0"/>
          </a:p>
          <a:p>
            <a:pPr algn="just" defTabSz="2952750">
              <a:spcBef>
                <a:spcPct val="50000"/>
              </a:spcBef>
            </a:pPr>
            <a:endParaRPr lang="en-GB" dirty="0"/>
          </a:p>
          <a:p>
            <a:pPr algn="just" defTabSz="2952750">
              <a:spcBef>
                <a:spcPct val="50000"/>
              </a:spcBef>
            </a:pPr>
            <a:endParaRPr lang="en-US" dirty="0"/>
          </a:p>
        </p:txBody>
      </p:sp>
      <p:sp>
        <p:nvSpPr>
          <p:cNvPr id="29" name="Rectângulo 28"/>
          <p:cNvSpPr/>
          <p:nvPr/>
        </p:nvSpPr>
        <p:spPr>
          <a:xfrm>
            <a:off x="9537068" y="24070142"/>
            <a:ext cx="754761" cy="3896632"/>
          </a:xfrm>
          <a:prstGeom prst="rect">
            <a:avLst/>
          </a:prstGeom>
          <a:solidFill>
            <a:srgbClr val="FF6600"/>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pt-PT"/>
          </a:p>
        </p:txBody>
      </p:sp>
      <p:sp>
        <p:nvSpPr>
          <p:cNvPr id="30" name="Rectângulo 29"/>
          <p:cNvSpPr/>
          <p:nvPr/>
        </p:nvSpPr>
        <p:spPr>
          <a:xfrm>
            <a:off x="953990" y="24070141"/>
            <a:ext cx="8381180" cy="1152128"/>
          </a:xfrm>
          <a:prstGeom prst="rect">
            <a:avLst/>
          </a:prstGeom>
          <a:solidFill>
            <a:schemeClr val="bg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pt-PT"/>
          </a:p>
        </p:txBody>
      </p:sp>
      <p:sp>
        <p:nvSpPr>
          <p:cNvPr id="31" name="CaixaDeTexto 34"/>
          <p:cNvSpPr txBox="1">
            <a:spLocks noChangeArrowheads="1"/>
          </p:cNvSpPr>
          <p:nvPr/>
        </p:nvSpPr>
        <p:spPr bwMode="auto">
          <a:xfrm>
            <a:off x="1141890" y="24180772"/>
            <a:ext cx="4132832" cy="937116"/>
          </a:xfrm>
          <a:prstGeom prst="rect">
            <a:avLst/>
          </a:prstGeom>
          <a:noFill/>
          <a:ln w="9525">
            <a:noFill/>
            <a:miter lim="800000"/>
            <a:headEnd/>
            <a:tailEnd/>
          </a:ln>
        </p:spPr>
        <p:txBody>
          <a:bodyPr wrap="square">
            <a:spAutoFit/>
          </a:bodyPr>
          <a:lstStyle/>
          <a:p>
            <a:pPr>
              <a:lnSpc>
                <a:spcPts val="3400"/>
              </a:lnSpc>
              <a:defRPr/>
            </a:pPr>
            <a:r>
              <a:rPr lang="pt-PT" sz="2400" b="1" dirty="0" smtClean="0"/>
              <a:t>INOCULUM CELL CONCENTRATION</a:t>
            </a:r>
            <a:endParaRPr lang="pt-PT" sz="2400" b="1" dirty="0"/>
          </a:p>
        </p:txBody>
      </p:sp>
      <p:sp>
        <p:nvSpPr>
          <p:cNvPr id="32" name="CaixaDeTexto 35"/>
          <p:cNvSpPr txBox="1">
            <a:spLocks noChangeArrowheads="1"/>
          </p:cNvSpPr>
          <p:nvPr/>
        </p:nvSpPr>
        <p:spPr bwMode="auto">
          <a:xfrm>
            <a:off x="1098006" y="25582309"/>
            <a:ext cx="3916808" cy="925382"/>
          </a:xfrm>
          <a:prstGeom prst="rect">
            <a:avLst/>
          </a:prstGeom>
          <a:noFill/>
          <a:ln w="9525">
            <a:noFill/>
            <a:miter lim="800000"/>
            <a:headEnd/>
            <a:tailEnd/>
          </a:ln>
        </p:spPr>
        <p:txBody>
          <a:bodyPr wrap="square">
            <a:spAutoFit/>
          </a:bodyPr>
          <a:lstStyle/>
          <a:p>
            <a:pPr>
              <a:lnSpc>
                <a:spcPts val="3400"/>
              </a:lnSpc>
              <a:defRPr/>
            </a:pPr>
            <a:r>
              <a:rPr lang="pt-PT" sz="2400" b="1" dirty="0"/>
              <a:t>MICROCARRIER CONCENTRATION</a:t>
            </a:r>
          </a:p>
        </p:txBody>
      </p:sp>
      <p:sp>
        <p:nvSpPr>
          <p:cNvPr id="33" name="CaixaDeTexto 36"/>
          <p:cNvSpPr txBox="1">
            <a:spLocks noChangeArrowheads="1"/>
          </p:cNvSpPr>
          <p:nvPr/>
        </p:nvSpPr>
        <p:spPr bwMode="auto">
          <a:xfrm>
            <a:off x="1098006" y="26889174"/>
            <a:ext cx="2836688" cy="925382"/>
          </a:xfrm>
          <a:prstGeom prst="rect">
            <a:avLst/>
          </a:prstGeom>
          <a:noFill/>
          <a:ln w="9525">
            <a:noFill/>
            <a:miter lim="800000"/>
            <a:headEnd/>
            <a:tailEnd/>
          </a:ln>
        </p:spPr>
        <p:txBody>
          <a:bodyPr wrap="square">
            <a:spAutoFit/>
          </a:bodyPr>
          <a:lstStyle/>
          <a:p>
            <a:pPr>
              <a:lnSpc>
                <a:spcPts val="3400"/>
              </a:lnSpc>
              <a:defRPr/>
            </a:pPr>
            <a:r>
              <a:rPr lang="pt-PT" sz="2400" b="1" dirty="0"/>
              <a:t>ROCKING METHODOLOGY</a:t>
            </a:r>
          </a:p>
        </p:txBody>
      </p:sp>
      <p:sp>
        <p:nvSpPr>
          <p:cNvPr id="34" name="CaixaDeTexto 37"/>
          <p:cNvSpPr txBox="1">
            <a:spLocks noChangeArrowheads="1"/>
          </p:cNvSpPr>
          <p:nvPr/>
        </p:nvSpPr>
        <p:spPr bwMode="auto">
          <a:xfrm>
            <a:off x="4510634" y="24078493"/>
            <a:ext cx="3527425" cy="1071768"/>
          </a:xfrm>
          <a:prstGeom prst="rect">
            <a:avLst/>
          </a:prstGeom>
          <a:noFill/>
          <a:ln w="9525">
            <a:noFill/>
            <a:miter lim="800000"/>
            <a:headEnd/>
            <a:tailEnd/>
          </a:ln>
        </p:spPr>
        <p:txBody>
          <a:bodyPr>
            <a:spAutoFit/>
          </a:bodyPr>
          <a:lstStyle/>
          <a:p>
            <a:pPr>
              <a:lnSpc>
                <a:spcPts val="4000"/>
              </a:lnSpc>
              <a:defRPr/>
            </a:pPr>
            <a:r>
              <a:rPr lang="pt-PT" sz="2400" dirty="0"/>
              <a:t>2x10</a:t>
            </a:r>
            <a:r>
              <a:rPr lang="pt-PT" sz="2400" baseline="30000" dirty="0"/>
              <a:t>5</a:t>
            </a:r>
            <a:r>
              <a:rPr lang="pt-PT" sz="2400" dirty="0"/>
              <a:t> </a:t>
            </a:r>
            <a:r>
              <a:rPr lang="pt-PT" sz="2400" dirty="0" err="1"/>
              <a:t>cell</a:t>
            </a:r>
            <a:r>
              <a:rPr lang="pt-PT" sz="2400" dirty="0"/>
              <a:t>/ml (C1)</a:t>
            </a:r>
          </a:p>
          <a:p>
            <a:pPr>
              <a:lnSpc>
                <a:spcPts val="4000"/>
              </a:lnSpc>
              <a:defRPr/>
            </a:pPr>
            <a:r>
              <a:rPr lang="pt-PT" sz="2400" dirty="0"/>
              <a:t>4x10</a:t>
            </a:r>
            <a:r>
              <a:rPr lang="pt-PT" sz="2400" baseline="30000" dirty="0"/>
              <a:t>5</a:t>
            </a:r>
            <a:r>
              <a:rPr lang="pt-PT" sz="2400" dirty="0"/>
              <a:t> </a:t>
            </a:r>
            <a:r>
              <a:rPr lang="pt-PT" sz="2400" dirty="0" err="1"/>
              <a:t>cell</a:t>
            </a:r>
            <a:r>
              <a:rPr lang="pt-PT" sz="2400" dirty="0"/>
              <a:t>/ml (C2)</a:t>
            </a:r>
          </a:p>
        </p:txBody>
      </p:sp>
      <p:sp>
        <p:nvSpPr>
          <p:cNvPr id="35" name="CaixaDeTexto 38"/>
          <p:cNvSpPr txBox="1">
            <a:spLocks noChangeArrowheads="1"/>
          </p:cNvSpPr>
          <p:nvPr/>
        </p:nvSpPr>
        <p:spPr bwMode="auto">
          <a:xfrm>
            <a:off x="4410374" y="26734436"/>
            <a:ext cx="5256213" cy="1131848"/>
          </a:xfrm>
          <a:prstGeom prst="rect">
            <a:avLst/>
          </a:prstGeom>
          <a:noFill/>
          <a:ln w="9525">
            <a:noFill/>
            <a:miter lim="800000"/>
            <a:headEnd/>
            <a:tailEnd/>
          </a:ln>
        </p:spPr>
        <p:txBody>
          <a:bodyPr>
            <a:spAutoFit/>
          </a:bodyPr>
          <a:lstStyle/>
          <a:p>
            <a:pPr>
              <a:lnSpc>
                <a:spcPct val="150000"/>
              </a:lnSpc>
              <a:defRPr/>
            </a:pPr>
            <a:r>
              <a:rPr lang="pt-PT" sz="2400" dirty="0" err="1"/>
              <a:t>Continuous</a:t>
            </a:r>
            <a:r>
              <a:rPr lang="pt-PT" sz="2400" dirty="0"/>
              <a:t> (60 rpm)</a:t>
            </a:r>
          </a:p>
          <a:p>
            <a:pPr>
              <a:lnSpc>
                <a:spcPct val="150000"/>
              </a:lnSpc>
              <a:defRPr/>
            </a:pPr>
            <a:r>
              <a:rPr lang="pt-PT" sz="2400" dirty="0"/>
              <a:t>Pulse (60 rpm, 1 </a:t>
            </a:r>
            <a:r>
              <a:rPr lang="pt-PT" sz="2400" dirty="0" err="1"/>
              <a:t>min</a:t>
            </a:r>
            <a:r>
              <a:rPr lang="pt-PT" sz="2400" dirty="0"/>
              <a:t> </a:t>
            </a:r>
            <a:r>
              <a:rPr lang="pt-PT" sz="2400" dirty="0" err="1"/>
              <a:t>each</a:t>
            </a:r>
            <a:r>
              <a:rPr lang="pt-PT" sz="2400" dirty="0"/>
              <a:t> ½ </a:t>
            </a:r>
            <a:r>
              <a:rPr lang="pt-PT" sz="2400" dirty="0" err="1"/>
              <a:t>hour</a:t>
            </a:r>
            <a:r>
              <a:rPr lang="pt-PT" sz="2400" dirty="0"/>
              <a:t>)</a:t>
            </a:r>
          </a:p>
        </p:txBody>
      </p:sp>
      <p:sp>
        <p:nvSpPr>
          <p:cNvPr id="36" name="CaixaDeTexto 45"/>
          <p:cNvSpPr txBox="1">
            <a:spLocks noChangeArrowheads="1"/>
          </p:cNvSpPr>
          <p:nvPr/>
        </p:nvSpPr>
        <p:spPr bwMode="auto">
          <a:xfrm>
            <a:off x="4510634" y="25343662"/>
            <a:ext cx="3960813" cy="595163"/>
          </a:xfrm>
          <a:prstGeom prst="rect">
            <a:avLst/>
          </a:prstGeom>
          <a:noFill/>
          <a:ln w="9525">
            <a:noFill/>
            <a:miter lim="800000"/>
            <a:headEnd/>
            <a:tailEnd/>
          </a:ln>
        </p:spPr>
        <p:txBody>
          <a:bodyPr>
            <a:spAutoFit/>
          </a:bodyPr>
          <a:lstStyle/>
          <a:p>
            <a:pPr>
              <a:lnSpc>
                <a:spcPts val="4500"/>
              </a:lnSpc>
              <a:defRPr/>
            </a:pPr>
            <a:r>
              <a:rPr lang="pt-PT" sz="2400" dirty="0" err="1"/>
              <a:t>CultiSpher</a:t>
            </a:r>
            <a:r>
              <a:rPr lang="pt-PT" sz="2400" dirty="0"/>
              <a:t> S  - 1 g/L</a:t>
            </a:r>
          </a:p>
        </p:txBody>
      </p:sp>
      <p:sp>
        <p:nvSpPr>
          <p:cNvPr id="37" name="Rectângulo 36"/>
          <p:cNvSpPr/>
          <p:nvPr/>
        </p:nvSpPr>
        <p:spPr>
          <a:xfrm>
            <a:off x="10486231" y="24070142"/>
            <a:ext cx="764903" cy="3012973"/>
          </a:xfrm>
          <a:prstGeom prst="rect">
            <a:avLst/>
          </a:prstGeom>
          <a:solidFill>
            <a:srgbClr val="C00000"/>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pt-PT"/>
          </a:p>
        </p:txBody>
      </p:sp>
      <p:sp>
        <p:nvSpPr>
          <p:cNvPr id="38" name="CaixaDeTexto 49"/>
          <p:cNvSpPr txBox="1">
            <a:spLocks noChangeArrowheads="1"/>
          </p:cNvSpPr>
          <p:nvPr/>
        </p:nvSpPr>
        <p:spPr bwMode="auto">
          <a:xfrm>
            <a:off x="4510634" y="25848487"/>
            <a:ext cx="3097213" cy="595163"/>
          </a:xfrm>
          <a:prstGeom prst="rect">
            <a:avLst/>
          </a:prstGeom>
          <a:noFill/>
          <a:ln w="9525">
            <a:noFill/>
            <a:miter lim="800000"/>
            <a:headEnd/>
            <a:tailEnd/>
          </a:ln>
        </p:spPr>
        <p:txBody>
          <a:bodyPr>
            <a:spAutoFit/>
          </a:bodyPr>
          <a:lstStyle/>
          <a:p>
            <a:pPr>
              <a:lnSpc>
                <a:spcPts val="4500"/>
              </a:lnSpc>
              <a:defRPr/>
            </a:pPr>
            <a:r>
              <a:rPr lang="pt-PT" sz="2400" dirty="0" err="1"/>
              <a:t>Cytodex</a:t>
            </a:r>
            <a:r>
              <a:rPr lang="pt-PT" sz="2400" dirty="0"/>
              <a:t> 3 - 3 g/L </a:t>
            </a:r>
          </a:p>
        </p:txBody>
      </p:sp>
      <p:sp>
        <p:nvSpPr>
          <p:cNvPr id="39" name="CaixaDeTexto 38"/>
          <p:cNvSpPr txBox="1"/>
          <p:nvPr/>
        </p:nvSpPr>
        <p:spPr>
          <a:xfrm>
            <a:off x="1385343" y="28174596"/>
            <a:ext cx="8929687" cy="430887"/>
          </a:xfrm>
          <a:prstGeom prst="rect">
            <a:avLst/>
          </a:prstGeom>
          <a:noFill/>
        </p:spPr>
        <p:txBody>
          <a:bodyPr>
            <a:spAutoFit/>
          </a:bodyPr>
          <a:lstStyle/>
          <a:p>
            <a:pPr algn="l">
              <a:defRPr/>
            </a:pPr>
            <a:r>
              <a:rPr lang="pt-PT" sz="2200" dirty="0" err="1"/>
              <a:t>Scheme</a:t>
            </a:r>
            <a:r>
              <a:rPr lang="pt-PT" sz="2200" dirty="0"/>
              <a:t> 1. </a:t>
            </a:r>
            <a:r>
              <a:rPr lang="pt-PT" sz="2200" dirty="0" err="1"/>
              <a:t>Set</a:t>
            </a:r>
            <a:r>
              <a:rPr lang="pt-PT" sz="2200" dirty="0"/>
              <a:t> of conditions for </a:t>
            </a:r>
            <a:r>
              <a:rPr lang="pt-PT" sz="2200" dirty="0" err="1"/>
              <a:t>CultiSpher</a:t>
            </a:r>
            <a:r>
              <a:rPr lang="pt-PT" sz="2200" dirty="0"/>
              <a:t> S </a:t>
            </a:r>
            <a:r>
              <a:rPr lang="pt-PT" sz="2200" dirty="0" err="1"/>
              <a:t>and</a:t>
            </a:r>
            <a:r>
              <a:rPr lang="pt-PT" sz="2200" dirty="0"/>
              <a:t> </a:t>
            </a:r>
            <a:r>
              <a:rPr lang="pt-PT" sz="2200" dirty="0" err="1"/>
              <a:t>Cytodex</a:t>
            </a:r>
            <a:r>
              <a:rPr lang="pt-PT" sz="2200" dirty="0"/>
              <a:t> 3 cultures.</a:t>
            </a:r>
          </a:p>
        </p:txBody>
      </p:sp>
      <p:sp>
        <p:nvSpPr>
          <p:cNvPr id="40" name="Rectângulo 39"/>
          <p:cNvSpPr>
            <a:spLocks noChangeArrowheads="1"/>
          </p:cNvSpPr>
          <p:nvPr/>
        </p:nvSpPr>
        <p:spPr bwMode="auto">
          <a:xfrm rot="16200000">
            <a:off x="7754209" y="25620451"/>
            <a:ext cx="4320480" cy="477054"/>
          </a:xfrm>
          <a:prstGeom prst="rect">
            <a:avLst/>
          </a:prstGeom>
          <a:noFill/>
          <a:ln w="9525">
            <a:noFill/>
            <a:miter lim="800000"/>
            <a:headEnd/>
            <a:tailEnd/>
          </a:ln>
        </p:spPr>
        <p:txBody>
          <a:bodyPr wrap="square">
            <a:spAutoFit/>
          </a:bodyPr>
          <a:lstStyle/>
          <a:p>
            <a:r>
              <a:rPr lang="en-US" sz="2500" b="1" dirty="0" smtClean="0">
                <a:solidFill>
                  <a:schemeClr val="bg1"/>
                </a:solidFill>
              </a:rPr>
              <a:t>Initial adhesion (</a:t>
            </a:r>
            <a:r>
              <a:rPr lang="en-US" sz="2500" b="1" dirty="0">
                <a:solidFill>
                  <a:schemeClr val="bg1"/>
                </a:solidFill>
              </a:rPr>
              <a:t>6 hours)</a:t>
            </a:r>
          </a:p>
        </p:txBody>
      </p:sp>
      <p:sp>
        <p:nvSpPr>
          <p:cNvPr id="41" name="Rectângulo 40"/>
          <p:cNvSpPr>
            <a:spLocks noChangeArrowheads="1"/>
          </p:cNvSpPr>
          <p:nvPr/>
        </p:nvSpPr>
        <p:spPr bwMode="auto">
          <a:xfrm rot="16200000">
            <a:off x="9370144" y="25199764"/>
            <a:ext cx="3024336" cy="477054"/>
          </a:xfrm>
          <a:prstGeom prst="rect">
            <a:avLst/>
          </a:prstGeom>
          <a:noFill/>
          <a:ln w="9525">
            <a:noFill/>
            <a:miter lim="800000"/>
            <a:headEnd/>
            <a:tailEnd/>
          </a:ln>
        </p:spPr>
        <p:txBody>
          <a:bodyPr wrap="square">
            <a:spAutoFit/>
          </a:bodyPr>
          <a:lstStyle/>
          <a:p>
            <a:r>
              <a:rPr lang="en-US" sz="2500" b="1" dirty="0" smtClean="0">
                <a:solidFill>
                  <a:schemeClr val="bg1"/>
                </a:solidFill>
              </a:rPr>
              <a:t>Cell proliferation</a:t>
            </a:r>
            <a:endParaRPr lang="en-US" sz="2500" b="1" dirty="0">
              <a:solidFill>
                <a:schemeClr val="bg1"/>
              </a:solidFill>
            </a:endParaRPr>
          </a:p>
        </p:txBody>
      </p:sp>
      <p:sp>
        <p:nvSpPr>
          <p:cNvPr id="42" name="Text Box 214"/>
          <p:cNvSpPr txBox="1">
            <a:spLocks noChangeArrowheads="1"/>
          </p:cNvSpPr>
          <p:nvPr/>
        </p:nvSpPr>
        <p:spPr bwMode="auto">
          <a:xfrm>
            <a:off x="30981326" y="16651122"/>
            <a:ext cx="11161240" cy="12026369"/>
          </a:xfrm>
          <a:prstGeom prst="rect">
            <a:avLst/>
          </a:prstGeom>
          <a:noFill/>
          <a:ln w="9525">
            <a:noFill/>
            <a:miter lim="800000"/>
            <a:headEnd/>
            <a:tailEnd/>
          </a:ln>
        </p:spPr>
        <p:txBody>
          <a:bodyPr wrap="square">
            <a:spAutoFit/>
          </a:bodyPr>
          <a:lstStyle/>
          <a:p>
            <a:pPr algn="just" defTabSz="2952750">
              <a:spcBef>
                <a:spcPct val="50000"/>
              </a:spcBef>
            </a:pPr>
            <a:r>
              <a:rPr lang="en-US" sz="3600" b="1" dirty="0" smtClean="0">
                <a:solidFill>
                  <a:schemeClr val="bg1"/>
                </a:solidFill>
              </a:rPr>
              <a:t>Conclusions</a:t>
            </a:r>
          </a:p>
          <a:p>
            <a:pPr algn="just" defTabSz="2952750">
              <a:spcBef>
                <a:spcPct val="50000"/>
              </a:spcBef>
            </a:pPr>
            <a:endParaRPr lang="en-US" sz="500" b="1" dirty="0">
              <a:solidFill>
                <a:schemeClr val="bg1"/>
              </a:solidFill>
            </a:endParaRPr>
          </a:p>
          <a:p>
            <a:pPr marL="441325" indent="-441325">
              <a:lnSpc>
                <a:spcPct val="150000"/>
              </a:lnSpc>
              <a:buClr>
                <a:srgbClr val="DA6708"/>
              </a:buClr>
              <a:buFont typeface="Wingdings" pitchFamily="2" charset="2"/>
              <a:buChar char="§"/>
              <a:defRPr/>
            </a:pPr>
            <a:endParaRPr lang="en-US" sz="500" dirty="0" smtClean="0"/>
          </a:p>
          <a:p>
            <a:pPr marL="441325" indent="-441325">
              <a:lnSpc>
                <a:spcPct val="150000"/>
              </a:lnSpc>
              <a:buClr>
                <a:srgbClr val="DA6708"/>
              </a:buClr>
              <a:buFont typeface="Wingdings" pitchFamily="2" charset="2"/>
              <a:buChar char="§"/>
              <a:defRPr/>
            </a:pPr>
            <a:r>
              <a:rPr lang="en-US" dirty="0" err="1" smtClean="0"/>
              <a:t>Microcarrier</a:t>
            </a:r>
            <a:r>
              <a:rPr lang="en-US" dirty="0" smtClean="0"/>
              <a:t> cultures proved to be a viable alternative to suspended cultures for the growth and antibody production by CHO-K1 cells.</a:t>
            </a:r>
          </a:p>
          <a:p>
            <a:pPr marL="441325" indent="-441325">
              <a:lnSpc>
                <a:spcPct val="150000"/>
              </a:lnSpc>
              <a:buClr>
                <a:srgbClr val="DA6708"/>
              </a:buClr>
              <a:buFont typeface="Wingdings" pitchFamily="2" charset="2"/>
              <a:buChar char="§"/>
              <a:defRPr/>
            </a:pPr>
            <a:endParaRPr lang="en-US" sz="100" dirty="0" smtClean="0"/>
          </a:p>
          <a:p>
            <a:pPr marL="441325" indent="-441325">
              <a:lnSpc>
                <a:spcPct val="150000"/>
              </a:lnSpc>
              <a:buClr>
                <a:srgbClr val="DA6708"/>
              </a:buClr>
              <a:buFont typeface="Wingdings" pitchFamily="2" charset="2"/>
              <a:buChar char="§"/>
              <a:defRPr/>
            </a:pPr>
            <a:r>
              <a:rPr lang="en-US" dirty="0" smtClean="0"/>
              <a:t>During initial cell adhesion, the use of higher </a:t>
            </a:r>
            <a:r>
              <a:rPr lang="en-US" dirty="0" err="1" smtClean="0"/>
              <a:t>inoculum</a:t>
            </a:r>
            <a:r>
              <a:rPr lang="en-US" dirty="0" smtClean="0"/>
              <a:t> concentration is particularly favorable if continuous rocking is used. For both microcarriers, the majority of cell adhesion occurs within the first 3 hours. In general,  higher levels of initial adhesion are obtained with </a:t>
            </a:r>
            <a:r>
              <a:rPr lang="en-US" dirty="0" err="1" smtClean="0"/>
              <a:t>Cytodex</a:t>
            </a:r>
            <a:r>
              <a:rPr lang="en-US" dirty="0" smtClean="0"/>
              <a:t> 3.</a:t>
            </a:r>
          </a:p>
          <a:p>
            <a:pPr marL="441325" indent="-441325">
              <a:lnSpc>
                <a:spcPct val="150000"/>
              </a:lnSpc>
              <a:buClr>
                <a:srgbClr val="DA6708"/>
              </a:buClr>
              <a:buFont typeface="Wingdings" pitchFamily="2" charset="2"/>
              <a:buChar char="§"/>
              <a:defRPr/>
            </a:pPr>
            <a:endParaRPr lang="en-US" sz="100" dirty="0" smtClean="0"/>
          </a:p>
          <a:p>
            <a:pPr marL="441325" indent="-441325">
              <a:lnSpc>
                <a:spcPct val="150000"/>
              </a:lnSpc>
              <a:buClr>
                <a:srgbClr val="DA6708"/>
              </a:buClr>
              <a:buFont typeface="Wingdings" pitchFamily="2" charset="2"/>
              <a:buChar char="§"/>
              <a:defRPr/>
            </a:pPr>
            <a:r>
              <a:rPr lang="en-US" dirty="0" smtClean="0"/>
              <a:t>The higher </a:t>
            </a:r>
            <a:r>
              <a:rPr lang="en-US" dirty="0" err="1" smtClean="0"/>
              <a:t>mAb</a:t>
            </a:r>
            <a:r>
              <a:rPr lang="en-US" dirty="0" smtClean="0"/>
              <a:t> productivity and total production are achieved with </a:t>
            </a:r>
            <a:r>
              <a:rPr lang="en-US" dirty="0" err="1" smtClean="0"/>
              <a:t>CultiSpher</a:t>
            </a:r>
            <a:r>
              <a:rPr lang="en-US" dirty="0" smtClean="0"/>
              <a:t> S cultured with 4x10</a:t>
            </a:r>
            <a:r>
              <a:rPr lang="en-US" baseline="30000" dirty="0" smtClean="0"/>
              <a:t>5</a:t>
            </a:r>
            <a:r>
              <a:rPr lang="en-US" dirty="0" smtClean="0"/>
              <a:t> cells/ml and continuous rocking methodology.</a:t>
            </a:r>
          </a:p>
          <a:p>
            <a:pPr marL="441325" indent="-441325">
              <a:lnSpc>
                <a:spcPct val="150000"/>
              </a:lnSpc>
              <a:buClr>
                <a:srgbClr val="DA6708"/>
              </a:buClr>
              <a:buFont typeface="Wingdings" pitchFamily="2" charset="2"/>
              <a:buChar char="§"/>
              <a:defRPr/>
            </a:pPr>
            <a:endParaRPr lang="en-US" sz="100" dirty="0" smtClean="0"/>
          </a:p>
          <a:p>
            <a:pPr marL="441325" indent="-441325">
              <a:lnSpc>
                <a:spcPct val="150000"/>
              </a:lnSpc>
              <a:buClr>
                <a:srgbClr val="DA6708"/>
              </a:buClr>
              <a:buFont typeface="Wingdings" pitchFamily="2" charset="2"/>
              <a:buChar char="§"/>
              <a:defRPr/>
            </a:pPr>
            <a:r>
              <a:rPr lang="en-US" b="1" dirty="0" err="1" smtClean="0"/>
              <a:t>Cytodex</a:t>
            </a:r>
            <a:r>
              <a:rPr lang="en-US" b="1" dirty="0" smtClean="0"/>
              <a:t> 3</a:t>
            </a:r>
            <a:r>
              <a:rPr lang="en-US" dirty="0" smtClean="0"/>
              <a:t> </a:t>
            </a:r>
            <a:r>
              <a:rPr lang="en-US" b="1" dirty="0" smtClean="0"/>
              <a:t>is recommended for purposes of cell growth </a:t>
            </a:r>
            <a:r>
              <a:rPr lang="en-US" dirty="0" smtClean="0"/>
              <a:t>(provides higher levels of cell adhesion and proliferation), </a:t>
            </a:r>
            <a:r>
              <a:rPr lang="en-US" b="1" dirty="0" smtClean="0"/>
              <a:t>while </a:t>
            </a:r>
            <a:r>
              <a:rPr lang="en-US" b="1" dirty="0" err="1" smtClean="0"/>
              <a:t>CultiSpher</a:t>
            </a:r>
            <a:r>
              <a:rPr lang="en-US" b="1" dirty="0" smtClean="0"/>
              <a:t> S is indicated for purposes of production</a:t>
            </a:r>
            <a:r>
              <a:rPr lang="en-US" dirty="0" smtClean="0"/>
              <a:t> (provides higher productivities).</a:t>
            </a:r>
            <a:endParaRPr lang="en-US" dirty="0"/>
          </a:p>
        </p:txBody>
      </p:sp>
      <p:sp>
        <p:nvSpPr>
          <p:cNvPr id="43" name="CaixaDeTexto 50"/>
          <p:cNvSpPr txBox="1">
            <a:spLocks noChangeArrowheads="1"/>
          </p:cNvSpPr>
          <p:nvPr/>
        </p:nvSpPr>
        <p:spPr bwMode="auto">
          <a:xfrm>
            <a:off x="12043221" y="6526029"/>
            <a:ext cx="9217025" cy="477054"/>
          </a:xfrm>
          <a:prstGeom prst="rect">
            <a:avLst/>
          </a:prstGeom>
          <a:noFill/>
          <a:ln w="9525">
            <a:noFill/>
            <a:miter lim="800000"/>
            <a:headEnd/>
            <a:tailEnd/>
          </a:ln>
        </p:spPr>
        <p:txBody>
          <a:bodyPr>
            <a:spAutoFit/>
          </a:bodyPr>
          <a:lstStyle/>
          <a:p>
            <a:pPr algn="ctr"/>
            <a:r>
              <a:rPr lang="pt-PT" sz="2500" b="1" dirty="0">
                <a:solidFill>
                  <a:srgbClr val="800000"/>
                </a:solidFill>
              </a:rPr>
              <a:t>INITIAL ADHESION TO MICROCARRIERS</a:t>
            </a:r>
          </a:p>
        </p:txBody>
      </p:sp>
      <p:sp>
        <p:nvSpPr>
          <p:cNvPr id="44" name="CaixaDeTexto 50"/>
          <p:cNvSpPr txBox="1">
            <a:spLocks noChangeArrowheads="1"/>
          </p:cNvSpPr>
          <p:nvPr/>
        </p:nvSpPr>
        <p:spPr bwMode="auto">
          <a:xfrm>
            <a:off x="21404262" y="6526029"/>
            <a:ext cx="9217025" cy="477054"/>
          </a:xfrm>
          <a:prstGeom prst="rect">
            <a:avLst/>
          </a:prstGeom>
          <a:noFill/>
          <a:ln w="9525">
            <a:noFill/>
            <a:miter lim="800000"/>
            <a:headEnd/>
            <a:tailEnd/>
          </a:ln>
        </p:spPr>
        <p:txBody>
          <a:bodyPr>
            <a:spAutoFit/>
          </a:bodyPr>
          <a:lstStyle/>
          <a:p>
            <a:pPr algn="ctr"/>
            <a:r>
              <a:rPr lang="pt-PT" sz="2500" b="1" dirty="0">
                <a:solidFill>
                  <a:srgbClr val="800000"/>
                </a:solidFill>
              </a:rPr>
              <a:t>CELL PROLIFERATION IN MICROCARRIERS</a:t>
            </a:r>
          </a:p>
        </p:txBody>
      </p:sp>
      <p:graphicFrame>
        <p:nvGraphicFramePr>
          <p:cNvPr id="45" name="Gráfico 44"/>
          <p:cNvGraphicFramePr/>
          <p:nvPr/>
        </p:nvGraphicFramePr>
        <p:xfrm>
          <a:off x="12187238" y="21117131"/>
          <a:ext cx="9073008" cy="451757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6" name="Gráfico 45"/>
          <p:cNvGraphicFramePr/>
          <p:nvPr/>
        </p:nvGraphicFramePr>
        <p:xfrm>
          <a:off x="12187238" y="11756091"/>
          <a:ext cx="9073008" cy="445084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7" name="Gráfico 46"/>
          <p:cNvGraphicFramePr/>
          <p:nvPr/>
        </p:nvGraphicFramePr>
        <p:xfrm>
          <a:off x="12187238" y="7075099"/>
          <a:ext cx="9073008" cy="449629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8" name="Gráfico 47"/>
          <p:cNvGraphicFramePr/>
          <p:nvPr/>
        </p:nvGraphicFramePr>
        <p:xfrm>
          <a:off x="12187238" y="16365082"/>
          <a:ext cx="9073008" cy="4563031"/>
        </p:xfrm>
        <a:graphic>
          <a:graphicData uri="http://schemas.openxmlformats.org/drawingml/2006/chart">
            <c:chart xmlns:c="http://schemas.openxmlformats.org/drawingml/2006/chart" xmlns:r="http://schemas.openxmlformats.org/officeDocument/2006/relationships" r:id="rId8"/>
          </a:graphicData>
        </a:graphic>
      </p:graphicFrame>
      <p:sp>
        <p:nvSpPr>
          <p:cNvPr id="49" name="Rectângulo arredondado 53"/>
          <p:cNvSpPr>
            <a:spLocks noChangeArrowheads="1"/>
          </p:cNvSpPr>
          <p:nvPr/>
        </p:nvSpPr>
        <p:spPr bwMode="auto">
          <a:xfrm>
            <a:off x="18596843" y="8804011"/>
            <a:ext cx="2232025" cy="2159000"/>
          </a:xfrm>
          <a:prstGeom prst="roundRect">
            <a:avLst>
              <a:gd name="adj" fmla="val 16667"/>
            </a:avLst>
          </a:prstGeom>
          <a:solidFill>
            <a:schemeClr val="accent3">
              <a:lumMod val="85000"/>
            </a:schemeClr>
          </a:solidFill>
          <a:ln w="28575" algn="ctr">
            <a:solidFill>
              <a:srgbClr val="0070C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50" name="CaixaDeTexto 55"/>
          <p:cNvSpPr txBox="1">
            <a:spLocks noChangeArrowheads="1"/>
          </p:cNvSpPr>
          <p:nvPr/>
        </p:nvSpPr>
        <p:spPr bwMode="auto">
          <a:xfrm>
            <a:off x="18307918" y="8875449"/>
            <a:ext cx="2879725" cy="2144712"/>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Pulse </a:t>
            </a: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a:solidFill>
                  <a:schemeClr val="accent6">
                    <a:lumMod val="50000"/>
                  </a:schemeClr>
                </a:solidFill>
              </a:rPr>
              <a:t>No </a:t>
            </a:r>
            <a:r>
              <a:rPr lang="pt-PT" sz="2200" dirty="0" err="1">
                <a:solidFill>
                  <a:schemeClr val="accent6">
                    <a:lumMod val="50000"/>
                  </a:schemeClr>
                </a:solidFill>
              </a:rPr>
              <a:t>differences</a:t>
            </a:r>
            <a:r>
              <a:rPr lang="pt-PT" sz="2200" dirty="0">
                <a:solidFill>
                  <a:schemeClr val="accent6">
                    <a:lumMod val="50000"/>
                  </a:schemeClr>
                </a:solidFill>
              </a:rPr>
              <a:t> </a:t>
            </a:r>
          </a:p>
        </p:txBody>
      </p:sp>
      <p:sp>
        <p:nvSpPr>
          <p:cNvPr id="51" name="Rectângulo arredondado 53"/>
          <p:cNvSpPr>
            <a:spLocks noChangeArrowheads="1"/>
          </p:cNvSpPr>
          <p:nvPr/>
        </p:nvSpPr>
        <p:spPr bwMode="auto">
          <a:xfrm>
            <a:off x="18594263" y="22774011"/>
            <a:ext cx="2232025" cy="2159000"/>
          </a:xfrm>
          <a:prstGeom prst="roundRect">
            <a:avLst>
              <a:gd name="adj" fmla="val 16667"/>
            </a:avLst>
          </a:prstGeom>
          <a:solidFill>
            <a:schemeClr val="accent3">
              <a:lumMod val="85000"/>
            </a:schemeClr>
          </a:solidFill>
          <a:ln w="28575" algn="ctr">
            <a:solidFill>
              <a:srgbClr val="FF660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52" name="Rectângulo arredondado 53"/>
          <p:cNvSpPr>
            <a:spLocks noChangeArrowheads="1"/>
          </p:cNvSpPr>
          <p:nvPr/>
        </p:nvSpPr>
        <p:spPr bwMode="auto">
          <a:xfrm>
            <a:off x="18594263" y="18020316"/>
            <a:ext cx="2232025" cy="2159000"/>
          </a:xfrm>
          <a:prstGeom prst="roundRect">
            <a:avLst>
              <a:gd name="adj" fmla="val 16667"/>
            </a:avLst>
          </a:prstGeom>
          <a:solidFill>
            <a:schemeClr val="accent3">
              <a:lumMod val="85000"/>
            </a:schemeClr>
          </a:solidFill>
          <a:ln w="28575" algn="ctr">
            <a:solidFill>
              <a:srgbClr val="FF660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53" name="Rectângulo arredondado 53"/>
          <p:cNvSpPr>
            <a:spLocks noChangeArrowheads="1"/>
          </p:cNvSpPr>
          <p:nvPr/>
        </p:nvSpPr>
        <p:spPr bwMode="auto">
          <a:xfrm>
            <a:off x="18595255" y="13484035"/>
            <a:ext cx="2232025" cy="2159000"/>
          </a:xfrm>
          <a:prstGeom prst="roundRect">
            <a:avLst>
              <a:gd name="adj" fmla="val 16667"/>
            </a:avLst>
          </a:prstGeom>
          <a:solidFill>
            <a:schemeClr val="accent3">
              <a:lumMod val="85000"/>
            </a:schemeClr>
          </a:solidFill>
          <a:ln w="28575" algn="ctr">
            <a:solidFill>
              <a:srgbClr val="0070C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54" name="CaixaDeTexto 55"/>
          <p:cNvSpPr txBox="1">
            <a:spLocks noChangeArrowheads="1"/>
          </p:cNvSpPr>
          <p:nvPr/>
        </p:nvSpPr>
        <p:spPr bwMode="auto">
          <a:xfrm>
            <a:off x="18307918" y="13571347"/>
            <a:ext cx="2952750" cy="2144713"/>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err="1">
                <a:solidFill>
                  <a:schemeClr val="accent6">
                    <a:lumMod val="50000"/>
                  </a:schemeClr>
                </a:solidFill>
              </a:rPr>
              <a:t>Continuous</a:t>
            </a:r>
            <a:r>
              <a:rPr lang="pt-PT" sz="2200" dirty="0">
                <a:solidFill>
                  <a:schemeClr val="accent6">
                    <a:lumMod val="50000"/>
                  </a:schemeClr>
                </a:solidFill>
              </a:rPr>
              <a:t> </a:t>
            </a: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err="1">
                <a:solidFill>
                  <a:schemeClr val="accent6">
                    <a:lumMod val="50000"/>
                  </a:schemeClr>
                </a:solidFill>
              </a:rPr>
              <a:t>Continuous</a:t>
            </a:r>
            <a:r>
              <a:rPr lang="pt-PT" sz="2200" dirty="0">
                <a:solidFill>
                  <a:schemeClr val="accent6">
                    <a:lumMod val="50000"/>
                  </a:schemeClr>
                </a:solidFill>
              </a:rPr>
              <a:t> </a:t>
            </a:r>
          </a:p>
        </p:txBody>
      </p:sp>
      <p:sp>
        <p:nvSpPr>
          <p:cNvPr id="55" name="CaixaDeTexto 55"/>
          <p:cNvSpPr txBox="1">
            <a:spLocks noChangeArrowheads="1"/>
          </p:cNvSpPr>
          <p:nvPr/>
        </p:nvSpPr>
        <p:spPr bwMode="auto">
          <a:xfrm>
            <a:off x="18235488" y="18091754"/>
            <a:ext cx="2952750" cy="2144712"/>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C1</a:t>
            </a: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a:solidFill>
                  <a:schemeClr val="accent6">
                    <a:lumMod val="50000"/>
                  </a:schemeClr>
                </a:solidFill>
              </a:rPr>
              <a:t>C2</a:t>
            </a:r>
          </a:p>
        </p:txBody>
      </p:sp>
      <p:sp>
        <p:nvSpPr>
          <p:cNvPr id="56" name="CaixaDeTexto 55"/>
          <p:cNvSpPr txBox="1">
            <a:spLocks noChangeArrowheads="1"/>
          </p:cNvSpPr>
          <p:nvPr/>
        </p:nvSpPr>
        <p:spPr bwMode="auto">
          <a:xfrm>
            <a:off x="18235488" y="22861324"/>
            <a:ext cx="2952750" cy="2144712"/>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C2</a:t>
            </a:r>
          </a:p>
          <a:p>
            <a:pPr algn="ctr">
              <a:lnSpc>
                <a:spcPct val="100000"/>
              </a:lnSpc>
              <a:defRPr/>
            </a:pPr>
            <a:endParaRPr lang="pt-PT" sz="10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a:solidFill>
                  <a:schemeClr val="accent6">
                    <a:lumMod val="50000"/>
                  </a:schemeClr>
                </a:solidFill>
              </a:rPr>
              <a:t>C2  </a:t>
            </a:r>
          </a:p>
        </p:txBody>
      </p:sp>
      <p:graphicFrame>
        <p:nvGraphicFramePr>
          <p:cNvPr id="57" name="Gráfico 56"/>
          <p:cNvGraphicFramePr/>
          <p:nvPr/>
        </p:nvGraphicFramePr>
        <p:xfrm>
          <a:off x="21404262" y="7075090"/>
          <a:ext cx="9001000" cy="4496799"/>
        </p:xfrm>
        <a:graphic>
          <a:graphicData uri="http://schemas.openxmlformats.org/drawingml/2006/chart">
            <c:chart xmlns:c="http://schemas.openxmlformats.org/drawingml/2006/chart" xmlns:r="http://schemas.openxmlformats.org/officeDocument/2006/relationships" r:id="rId9"/>
          </a:graphicData>
        </a:graphic>
      </p:graphicFrame>
      <p:sp>
        <p:nvSpPr>
          <p:cNvPr id="58" name="Rectângulo arredondado 53"/>
          <p:cNvSpPr>
            <a:spLocks noChangeArrowheads="1"/>
          </p:cNvSpPr>
          <p:nvPr/>
        </p:nvSpPr>
        <p:spPr bwMode="auto">
          <a:xfrm>
            <a:off x="27741139" y="8803283"/>
            <a:ext cx="2232025" cy="2159000"/>
          </a:xfrm>
          <a:prstGeom prst="roundRect">
            <a:avLst>
              <a:gd name="adj" fmla="val 16667"/>
            </a:avLst>
          </a:prstGeom>
          <a:solidFill>
            <a:schemeClr val="accent3">
              <a:lumMod val="85000"/>
            </a:schemeClr>
          </a:solidFill>
          <a:ln w="28575" algn="ctr">
            <a:solidFill>
              <a:srgbClr val="00B05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59" name="CaixaDeTexto 55"/>
          <p:cNvSpPr txBox="1">
            <a:spLocks noChangeArrowheads="1"/>
          </p:cNvSpPr>
          <p:nvPr/>
        </p:nvSpPr>
        <p:spPr bwMode="auto">
          <a:xfrm>
            <a:off x="27452934" y="8890595"/>
            <a:ext cx="2879725" cy="2144713"/>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No </a:t>
            </a:r>
            <a:r>
              <a:rPr lang="pt-PT" sz="2200" dirty="0" err="1">
                <a:solidFill>
                  <a:schemeClr val="accent6">
                    <a:lumMod val="50000"/>
                  </a:schemeClr>
                </a:solidFill>
              </a:rPr>
              <a:t>differences</a:t>
            </a:r>
            <a:endParaRPr lang="pt-PT" sz="2200" dirty="0">
              <a:solidFill>
                <a:schemeClr val="accent6">
                  <a:lumMod val="50000"/>
                </a:schemeClr>
              </a:solidFill>
            </a:endParaRP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err="1">
                <a:solidFill>
                  <a:schemeClr val="accent6">
                    <a:lumMod val="50000"/>
                  </a:schemeClr>
                </a:solidFill>
              </a:rPr>
              <a:t>Continuous</a:t>
            </a:r>
            <a:endParaRPr lang="pt-PT" sz="2200" dirty="0">
              <a:solidFill>
                <a:schemeClr val="accent6">
                  <a:lumMod val="50000"/>
                </a:schemeClr>
              </a:solidFill>
            </a:endParaRPr>
          </a:p>
        </p:txBody>
      </p:sp>
      <p:graphicFrame>
        <p:nvGraphicFramePr>
          <p:cNvPr id="60" name="Gráfico 59"/>
          <p:cNvGraphicFramePr/>
          <p:nvPr/>
        </p:nvGraphicFramePr>
        <p:xfrm>
          <a:off x="21404262" y="11755610"/>
          <a:ext cx="9001000" cy="4451341"/>
        </p:xfrm>
        <a:graphic>
          <a:graphicData uri="http://schemas.openxmlformats.org/drawingml/2006/chart">
            <c:chart xmlns:c="http://schemas.openxmlformats.org/drawingml/2006/chart" xmlns:r="http://schemas.openxmlformats.org/officeDocument/2006/relationships" r:id="rId10"/>
          </a:graphicData>
        </a:graphic>
      </p:graphicFrame>
      <p:sp>
        <p:nvSpPr>
          <p:cNvPr id="61" name="Rectângulo arredondado 53"/>
          <p:cNvSpPr>
            <a:spLocks noChangeArrowheads="1"/>
          </p:cNvSpPr>
          <p:nvPr/>
        </p:nvSpPr>
        <p:spPr bwMode="auto">
          <a:xfrm>
            <a:off x="27812875" y="13483803"/>
            <a:ext cx="2232025" cy="2159000"/>
          </a:xfrm>
          <a:prstGeom prst="roundRect">
            <a:avLst>
              <a:gd name="adj" fmla="val 16667"/>
            </a:avLst>
          </a:prstGeom>
          <a:solidFill>
            <a:schemeClr val="accent3">
              <a:lumMod val="85000"/>
            </a:schemeClr>
          </a:solidFill>
          <a:ln w="28575" algn="ctr">
            <a:solidFill>
              <a:srgbClr val="00B05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62" name="CaixaDeTexto 55"/>
          <p:cNvSpPr txBox="1">
            <a:spLocks noChangeArrowheads="1"/>
          </p:cNvSpPr>
          <p:nvPr/>
        </p:nvSpPr>
        <p:spPr bwMode="auto">
          <a:xfrm>
            <a:off x="27525537" y="13571115"/>
            <a:ext cx="2879725" cy="2144713"/>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No </a:t>
            </a:r>
            <a:r>
              <a:rPr lang="pt-PT" sz="2200" dirty="0" err="1">
                <a:solidFill>
                  <a:schemeClr val="accent6">
                    <a:lumMod val="50000"/>
                  </a:schemeClr>
                </a:solidFill>
              </a:rPr>
              <a:t>differences</a:t>
            </a:r>
            <a:endParaRPr lang="pt-PT" sz="2200" dirty="0">
              <a:solidFill>
                <a:schemeClr val="accent6">
                  <a:lumMod val="50000"/>
                </a:schemeClr>
              </a:solidFill>
            </a:endParaRP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a:solidFill>
                  <a:schemeClr val="accent6">
                    <a:lumMod val="50000"/>
                  </a:schemeClr>
                </a:solidFill>
              </a:rPr>
              <a:t>Pulse</a:t>
            </a:r>
          </a:p>
        </p:txBody>
      </p:sp>
      <p:graphicFrame>
        <p:nvGraphicFramePr>
          <p:cNvPr id="63" name="Gráfico 62"/>
          <p:cNvGraphicFramePr/>
          <p:nvPr/>
        </p:nvGraphicFramePr>
        <p:xfrm>
          <a:off x="21404262" y="16364123"/>
          <a:ext cx="9001000" cy="4563538"/>
        </p:xfrm>
        <a:graphic>
          <a:graphicData uri="http://schemas.openxmlformats.org/drawingml/2006/chart">
            <c:chart xmlns:c="http://schemas.openxmlformats.org/drawingml/2006/chart" xmlns:r="http://schemas.openxmlformats.org/officeDocument/2006/relationships" r:id="rId11"/>
          </a:graphicData>
        </a:graphic>
      </p:graphicFrame>
      <p:sp>
        <p:nvSpPr>
          <p:cNvPr id="64" name="Rectângulo arredondado 53"/>
          <p:cNvSpPr>
            <a:spLocks noChangeArrowheads="1"/>
          </p:cNvSpPr>
          <p:nvPr/>
        </p:nvSpPr>
        <p:spPr bwMode="auto">
          <a:xfrm>
            <a:off x="27812974" y="18092315"/>
            <a:ext cx="2232025" cy="2159000"/>
          </a:xfrm>
          <a:prstGeom prst="roundRect">
            <a:avLst>
              <a:gd name="adj" fmla="val 16667"/>
            </a:avLst>
          </a:prstGeom>
          <a:solidFill>
            <a:schemeClr val="accent3">
              <a:lumMod val="85000"/>
            </a:schemeClr>
          </a:solidFill>
          <a:ln w="28575" algn="ctr">
            <a:solidFill>
              <a:srgbClr val="FFC00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65" name="CaixaDeTexto 55"/>
          <p:cNvSpPr txBox="1">
            <a:spLocks noChangeArrowheads="1"/>
          </p:cNvSpPr>
          <p:nvPr/>
        </p:nvSpPr>
        <p:spPr bwMode="auto">
          <a:xfrm>
            <a:off x="27524942" y="18236331"/>
            <a:ext cx="2879725" cy="2012950"/>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No </a:t>
            </a:r>
            <a:r>
              <a:rPr lang="pt-PT" sz="2200" dirty="0" err="1">
                <a:solidFill>
                  <a:schemeClr val="accent6">
                    <a:lumMod val="50000"/>
                  </a:schemeClr>
                </a:solidFill>
              </a:rPr>
              <a:t>differences</a:t>
            </a:r>
            <a:endParaRPr lang="pt-PT" sz="2200" dirty="0">
              <a:solidFill>
                <a:schemeClr val="accent6">
                  <a:lumMod val="50000"/>
                </a:schemeClr>
              </a:solidFill>
            </a:endParaRP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a:solidFill>
                  <a:schemeClr val="accent6">
                    <a:lumMod val="50000"/>
                  </a:schemeClr>
                </a:solidFill>
              </a:rPr>
              <a:t>C2</a:t>
            </a:r>
          </a:p>
        </p:txBody>
      </p:sp>
      <p:graphicFrame>
        <p:nvGraphicFramePr>
          <p:cNvPr id="66" name="Gráfico 65"/>
          <p:cNvGraphicFramePr/>
          <p:nvPr/>
        </p:nvGraphicFramePr>
        <p:xfrm>
          <a:off x="21404262" y="21116651"/>
          <a:ext cx="9001000" cy="4518080"/>
        </p:xfrm>
        <a:graphic>
          <a:graphicData uri="http://schemas.openxmlformats.org/drawingml/2006/chart">
            <c:chart xmlns:c="http://schemas.openxmlformats.org/drawingml/2006/chart" xmlns:r="http://schemas.openxmlformats.org/officeDocument/2006/relationships" r:id="rId12"/>
          </a:graphicData>
        </a:graphic>
      </p:graphicFrame>
      <p:sp>
        <p:nvSpPr>
          <p:cNvPr id="67" name="Rectângulo arredondado 53"/>
          <p:cNvSpPr>
            <a:spLocks noChangeArrowheads="1"/>
          </p:cNvSpPr>
          <p:nvPr/>
        </p:nvSpPr>
        <p:spPr bwMode="auto">
          <a:xfrm>
            <a:off x="27740272" y="22844843"/>
            <a:ext cx="2232025" cy="2159000"/>
          </a:xfrm>
          <a:prstGeom prst="roundRect">
            <a:avLst>
              <a:gd name="adj" fmla="val 16667"/>
            </a:avLst>
          </a:prstGeom>
          <a:solidFill>
            <a:schemeClr val="accent3">
              <a:lumMod val="85000"/>
            </a:schemeClr>
          </a:solidFill>
          <a:ln w="28575" algn="ctr">
            <a:solidFill>
              <a:srgbClr val="FFC00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p>
        </p:txBody>
      </p:sp>
      <p:sp>
        <p:nvSpPr>
          <p:cNvPr id="68" name="CaixaDeTexto 55"/>
          <p:cNvSpPr txBox="1">
            <a:spLocks noChangeArrowheads="1"/>
          </p:cNvSpPr>
          <p:nvPr/>
        </p:nvSpPr>
        <p:spPr bwMode="auto">
          <a:xfrm>
            <a:off x="27452934" y="22917868"/>
            <a:ext cx="2879725" cy="2066925"/>
          </a:xfrm>
          <a:prstGeom prst="rect">
            <a:avLst/>
          </a:prstGeom>
          <a:noFill/>
          <a:ln w="9525">
            <a:noFill/>
            <a:miter lim="800000"/>
            <a:headEnd/>
            <a:tailEnd/>
          </a:ln>
        </p:spPr>
        <p:txBody>
          <a:bodyPr>
            <a:spAutoFit/>
          </a:bodyPr>
          <a:lstStyle/>
          <a:p>
            <a:pPr algn="ctr">
              <a:lnSpc>
                <a:spcPts val="3700"/>
              </a:lnSpc>
              <a:defRPr/>
            </a:pPr>
            <a:r>
              <a:rPr lang="pt-PT" sz="2200" b="1" i="1" dirty="0" err="1">
                <a:solidFill>
                  <a:schemeClr val="accent6">
                    <a:lumMod val="50000"/>
                  </a:schemeClr>
                </a:solidFill>
              </a:rPr>
              <a:t>CultiSpher</a:t>
            </a:r>
            <a:r>
              <a:rPr lang="pt-PT" sz="2200" b="1" i="1" dirty="0">
                <a:solidFill>
                  <a:schemeClr val="accent6">
                    <a:lumMod val="50000"/>
                  </a:schemeClr>
                </a:solidFill>
              </a:rPr>
              <a:t> S</a:t>
            </a:r>
          </a:p>
          <a:p>
            <a:pPr algn="ctr">
              <a:lnSpc>
                <a:spcPts val="3700"/>
              </a:lnSpc>
              <a:defRPr/>
            </a:pPr>
            <a:r>
              <a:rPr lang="pt-PT" sz="2200" dirty="0">
                <a:solidFill>
                  <a:schemeClr val="accent6">
                    <a:lumMod val="50000"/>
                  </a:schemeClr>
                </a:solidFill>
              </a:rPr>
              <a:t>No </a:t>
            </a:r>
            <a:r>
              <a:rPr lang="pt-PT" sz="2200" dirty="0" err="1">
                <a:solidFill>
                  <a:schemeClr val="accent6">
                    <a:lumMod val="50000"/>
                  </a:schemeClr>
                </a:solidFill>
              </a:rPr>
              <a:t>differences</a:t>
            </a:r>
            <a:endParaRPr lang="pt-PT" sz="2200" dirty="0">
              <a:solidFill>
                <a:schemeClr val="accent6">
                  <a:lumMod val="50000"/>
                </a:schemeClr>
              </a:solidFill>
            </a:endParaRPr>
          </a:p>
          <a:p>
            <a:pPr algn="ctr">
              <a:lnSpc>
                <a:spcPct val="100000"/>
              </a:lnSpc>
              <a:defRPr/>
            </a:pPr>
            <a:endParaRPr lang="pt-PT" sz="500" dirty="0">
              <a:solidFill>
                <a:schemeClr val="accent6">
                  <a:lumMod val="50000"/>
                </a:schemeClr>
              </a:solidFill>
            </a:endParaRPr>
          </a:p>
          <a:p>
            <a:pPr algn="ctr">
              <a:lnSpc>
                <a:spcPts val="3700"/>
              </a:lnSpc>
              <a:defRPr/>
            </a:pPr>
            <a:r>
              <a:rPr lang="pt-PT" sz="2200" b="1" i="1" dirty="0" err="1">
                <a:solidFill>
                  <a:schemeClr val="accent6">
                    <a:lumMod val="50000"/>
                  </a:schemeClr>
                </a:solidFill>
              </a:rPr>
              <a:t>Cytodex</a:t>
            </a:r>
            <a:r>
              <a:rPr lang="pt-PT" sz="2200" b="1" i="1" dirty="0">
                <a:solidFill>
                  <a:schemeClr val="accent6">
                    <a:lumMod val="50000"/>
                  </a:schemeClr>
                </a:solidFill>
              </a:rPr>
              <a:t> 3 </a:t>
            </a:r>
          </a:p>
          <a:p>
            <a:pPr algn="ctr">
              <a:lnSpc>
                <a:spcPts val="3700"/>
              </a:lnSpc>
              <a:defRPr/>
            </a:pPr>
            <a:r>
              <a:rPr lang="pt-PT" sz="2200" dirty="0">
                <a:solidFill>
                  <a:schemeClr val="accent6">
                    <a:lumMod val="50000"/>
                  </a:schemeClr>
                </a:solidFill>
              </a:rPr>
              <a:t>C1</a:t>
            </a:r>
          </a:p>
        </p:txBody>
      </p:sp>
      <p:sp>
        <p:nvSpPr>
          <p:cNvPr id="69" name="CaixaDeTexto 78"/>
          <p:cNvSpPr txBox="1">
            <a:spLocks noChangeArrowheads="1"/>
          </p:cNvSpPr>
          <p:nvPr/>
        </p:nvSpPr>
        <p:spPr bwMode="auto">
          <a:xfrm>
            <a:off x="21384116" y="25857754"/>
            <a:ext cx="9237170" cy="2657138"/>
          </a:xfrm>
          <a:prstGeom prst="rect">
            <a:avLst/>
          </a:prstGeom>
          <a:noFill/>
          <a:ln w="9525">
            <a:noFill/>
            <a:miter lim="800000"/>
            <a:headEnd/>
            <a:tailEnd/>
          </a:ln>
        </p:spPr>
        <p:txBody>
          <a:bodyPr wrap="square">
            <a:spAutoFit/>
          </a:bodyPr>
          <a:lstStyle/>
          <a:p>
            <a:pPr marL="346075" indent="-346075">
              <a:lnSpc>
                <a:spcPts val="5000"/>
              </a:lnSpc>
              <a:buClr>
                <a:srgbClr val="CC3300"/>
              </a:buClr>
              <a:buFont typeface="Wingdings" pitchFamily="2" charset="2"/>
              <a:buChar char="§"/>
              <a:defRPr/>
            </a:pPr>
            <a:r>
              <a:rPr lang="pt-PT" i="1" dirty="0"/>
              <a:t>Cytodex 3 </a:t>
            </a:r>
            <a:r>
              <a:rPr lang="pt-PT" dirty="0"/>
              <a:t>has  higher cell proliferation than </a:t>
            </a:r>
            <a:r>
              <a:rPr lang="pt-PT" i="1" dirty="0" err="1"/>
              <a:t>CultiSpher</a:t>
            </a:r>
            <a:r>
              <a:rPr lang="pt-PT" i="1" dirty="0"/>
              <a:t> </a:t>
            </a:r>
            <a:r>
              <a:rPr lang="pt-PT" i="1" dirty="0" smtClean="0"/>
              <a:t>S</a:t>
            </a:r>
          </a:p>
          <a:p>
            <a:pPr marL="346075" indent="-346075">
              <a:lnSpc>
                <a:spcPts val="5000"/>
              </a:lnSpc>
              <a:buClr>
                <a:srgbClr val="CC3300"/>
              </a:buClr>
              <a:buFont typeface="Wingdings" pitchFamily="2" charset="2"/>
              <a:buChar char="§"/>
              <a:defRPr/>
            </a:pPr>
            <a:r>
              <a:rPr lang="pt-PT" i="1" dirty="0" err="1" smtClean="0"/>
              <a:t>Cytodex</a:t>
            </a:r>
            <a:r>
              <a:rPr lang="pt-PT" i="1" dirty="0" smtClean="0"/>
              <a:t> </a:t>
            </a:r>
            <a:r>
              <a:rPr lang="pt-PT" i="1" dirty="0"/>
              <a:t>3 </a:t>
            </a:r>
            <a:r>
              <a:rPr lang="pt-PT" dirty="0" err="1"/>
              <a:t>has</a:t>
            </a:r>
            <a:r>
              <a:rPr lang="pt-PT" dirty="0"/>
              <a:t> </a:t>
            </a:r>
            <a:r>
              <a:rPr lang="pt-PT" dirty="0" err="1"/>
              <a:t>higher</a:t>
            </a:r>
            <a:r>
              <a:rPr lang="pt-PT" dirty="0"/>
              <a:t> </a:t>
            </a:r>
            <a:r>
              <a:rPr lang="pt-PT" dirty="0" err="1"/>
              <a:t>durability</a:t>
            </a:r>
            <a:r>
              <a:rPr lang="pt-PT" dirty="0"/>
              <a:t> </a:t>
            </a:r>
            <a:r>
              <a:rPr lang="pt-PT" dirty="0" err="1"/>
              <a:t>than</a:t>
            </a:r>
            <a:r>
              <a:rPr lang="pt-PT" dirty="0"/>
              <a:t> </a:t>
            </a:r>
            <a:r>
              <a:rPr lang="pt-PT" i="1" dirty="0" err="1"/>
              <a:t>CultiSpher</a:t>
            </a:r>
            <a:r>
              <a:rPr lang="pt-PT" i="1" dirty="0"/>
              <a:t> S</a:t>
            </a:r>
            <a:r>
              <a:rPr lang="pt-PT" dirty="0"/>
              <a:t>, </a:t>
            </a:r>
            <a:r>
              <a:rPr lang="pt-PT" dirty="0" err="1"/>
              <a:t>which</a:t>
            </a:r>
            <a:r>
              <a:rPr lang="pt-PT" dirty="0"/>
              <a:t> </a:t>
            </a:r>
            <a:r>
              <a:rPr lang="pt-PT" dirty="0" err="1"/>
              <a:t>starts</a:t>
            </a:r>
            <a:r>
              <a:rPr lang="pt-PT" dirty="0"/>
              <a:t> to </a:t>
            </a:r>
            <a:r>
              <a:rPr lang="pt-PT" dirty="0" err="1"/>
              <a:t>desintegrate</a:t>
            </a:r>
            <a:r>
              <a:rPr lang="pt-PT" dirty="0"/>
              <a:t> </a:t>
            </a:r>
            <a:r>
              <a:rPr lang="pt-PT" dirty="0" err="1"/>
              <a:t>after</a:t>
            </a:r>
            <a:r>
              <a:rPr lang="pt-PT" dirty="0"/>
              <a:t> </a:t>
            </a:r>
            <a:r>
              <a:rPr lang="pt-PT" dirty="0" err="1"/>
              <a:t>two</a:t>
            </a:r>
            <a:r>
              <a:rPr lang="pt-PT" dirty="0"/>
              <a:t> </a:t>
            </a:r>
            <a:r>
              <a:rPr lang="pt-PT" dirty="0" err="1"/>
              <a:t>weeks</a:t>
            </a:r>
            <a:endParaRPr lang="pt-PT" dirty="0"/>
          </a:p>
        </p:txBody>
      </p:sp>
      <p:sp>
        <p:nvSpPr>
          <p:cNvPr id="70" name="CaixaDeTexto 50"/>
          <p:cNvSpPr txBox="1">
            <a:spLocks noChangeArrowheads="1"/>
          </p:cNvSpPr>
          <p:nvPr/>
        </p:nvSpPr>
        <p:spPr bwMode="auto">
          <a:xfrm>
            <a:off x="31845422" y="6598037"/>
            <a:ext cx="9721080" cy="477054"/>
          </a:xfrm>
          <a:prstGeom prst="rect">
            <a:avLst/>
          </a:prstGeom>
          <a:noFill/>
          <a:ln w="9525">
            <a:noFill/>
            <a:miter lim="800000"/>
            <a:headEnd/>
            <a:tailEnd/>
          </a:ln>
        </p:spPr>
        <p:txBody>
          <a:bodyPr wrap="square">
            <a:spAutoFit/>
          </a:bodyPr>
          <a:lstStyle/>
          <a:p>
            <a:r>
              <a:rPr lang="pt-PT" sz="2500" b="1" dirty="0">
                <a:solidFill>
                  <a:srgbClr val="800000"/>
                </a:solidFill>
              </a:rPr>
              <a:t>MONOCLONAL ANTIBODY PRODUCTION IN MICROCARRIERS</a:t>
            </a:r>
          </a:p>
        </p:txBody>
      </p:sp>
      <p:grpSp>
        <p:nvGrpSpPr>
          <p:cNvPr id="71" name="Grupo 125"/>
          <p:cNvGrpSpPr>
            <a:grpSpLocks/>
          </p:cNvGrpSpPr>
          <p:nvPr/>
        </p:nvGrpSpPr>
        <p:grpSpPr bwMode="auto">
          <a:xfrm>
            <a:off x="31125342" y="7363123"/>
            <a:ext cx="11809487" cy="4187825"/>
            <a:chOff x="13825761" y="38442363"/>
            <a:chExt cx="12601400" cy="4187552"/>
          </a:xfrm>
        </p:grpSpPr>
        <p:grpSp>
          <p:nvGrpSpPr>
            <p:cNvPr id="72" name="Grupo 107"/>
            <p:cNvGrpSpPr>
              <a:grpSpLocks/>
            </p:cNvGrpSpPr>
            <p:nvPr/>
          </p:nvGrpSpPr>
          <p:grpSpPr bwMode="auto">
            <a:xfrm>
              <a:off x="15481501" y="38442363"/>
              <a:ext cx="10945660" cy="1806677"/>
              <a:chOff x="15481501" y="38812637"/>
              <a:chExt cx="10945660" cy="1806677"/>
            </a:xfrm>
          </p:grpSpPr>
          <p:grpSp>
            <p:nvGrpSpPr>
              <p:cNvPr id="88" name="Grupo 106"/>
              <p:cNvGrpSpPr>
                <a:grpSpLocks/>
              </p:cNvGrpSpPr>
              <p:nvPr/>
            </p:nvGrpSpPr>
            <p:grpSpPr bwMode="auto">
              <a:xfrm>
                <a:off x="15481501" y="38812637"/>
                <a:ext cx="10945660" cy="1806677"/>
                <a:chOff x="15481501" y="39306459"/>
                <a:chExt cx="10945660" cy="1806677"/>
              </a:xfrm>
            </p:grpSpPr>
            <p:sp>
              <p:nvSpPr>
                <p:cNvPr id="90" name="Rectângulo 89"/>
                <p:cNvSpPr/>
                <p:nvPr/>
              </p:nvSpPr>
              <p:spPr bwMode="auto">
                <a:xfrm>
                  <a:off x="16489549" y="39387417"/>
                  <a:ext cx="8640643" cy="1584222"/>
                </a:xfrm>
                <a:prstGeom prst="rect">
                  <a:avLst/>
                </a:prstGeom>
                <a:solidFill>
                  <a:schemeClr val="bg1">
                    <a:lumMod val="95000"/>
                  </a:schemeClr>
                </a:solidFill>
                <a:ln w="9525" cap="flat" cmpd="sng" algn="ctr">
                  <a:solidFill>
                    <a:schemeClr val="bg1"/>
                  </a:solidFill>
                  <a:prstDash val="solid"/>
                  <a:round/>
                  <a:headEnd type="none" w="med" len="med"/>
                  <a:tailEnd type="none" w="med" len="med"/>
                </a:ln>
                <a:effectLst/>
              </p:spPr>
              <p:txBody>
                <a:bodyPr lIns="90000" tIns="45000" rIns="90000" bIns="45000"/>
                <a:lstStyle/>
                <a:p>
                  <a:pPr>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latin typeface="Trebuchet MS" pitchFamily="32" charset="0"/>
                  </a:endParaRPr>
                </a:p>
              </p:txBody>
            </p:sp>
            <p:sp>
              <p:nvSpPr>
                <p:cNvPr id="91" name="CaixaDeTexto 90"/>
                <p:cNvSpPr txBox="1"/>
                <p:nvPr/>
              </p:nvSpPr>
              <p:spPr>
                <a:xfrm>
                  <a:off x="16634010" y="39314396"/>
                  <a:ext cx="4248091" cy="1154087"/>
                </a:xfrm>
                <a:prstGeom prst="rect">
                  <a:avLst/>
                </a:prstGeom>
                <a:noFill/>
              </p:spPr>
              <p:txBody>
                <a:bodyPr>
                  <a:spAutoFit/>
                </a:bodyPr>
                <a:lstStyle/>
                <a:p>
                  <a:pPr algn="ctr">
                    <a:lnSpc>
                      <a:spcPct val="150000"/>
                    </a:lnSpc>
                    <a:defRPr/>
                  </a:pPr>
                  <a:r>
                    <a:rPr lang="pt-PT" sz="2300" b="1" dirty="0">
                      <a:latin typeface="+mj-lt"/>
                    </a:rPr>
                    <a:t>AVERAGE PRODUCTIVITY / (</a:t>
                  </a:r>
                  <a:r>
                    <a:rPr lang="pt-PT" sz="2300" b="1" dirty="0" err="1">
                      <a:latin typeface="+mj-lt"/>
                    </a:rPr>
                    <a:t>pg</a:t>
                  </a:r>
                  <a:r>
                    <a:rPr lang="pt-PT" sz="2300" b="1" dirty="0">
                      <a:latin typeface="+mj-lt"/>
                    </a:rPr>
                    <a:t>/</a:t>
                  </a:r>
                  <a:r>
                    <a:rPr lang="pt-PT" sz="2300" b="1" dirty="0" err="1">
                      <a:latin typeface="+mj-lt"/>
                    </a:rPr>
                    <a:t>cell</a:t>
                  </a:r>
                  <a:r>
                    <a:rPr lang="pt-PT" sz="2300" b="1" dirty="0">
                      <a:latin typeface="+mj-lt"/>
                    </a:rPr>
                    <a:t>/</a:t>
                  </a:r>
                  <a:r>
                    <a:rPr lang="pt-PT" sz="2300" b="1" dirty="0" err="1">
                      <a:latin typeface="+mj-lt"/>
                    </a:rPr>
                    <a:t>day</a:t>
                  </a:r>
                  <a:r>
                    <a:rPr lang="pt-PT" sz="2300" b="1" dirty="0">
                      <a:latin typeface="+mj-lt"/>
                    </a:rPr>
                    <a:t>)</a:t>
                  </a:r>
                </a:p>
              </p:txBody>
            </p:sp>
            <p:sp>
              <p:nvSpPr>
                <p:cNvPr id="92" name="CaixaDeTexto 91"/>
                <p:cNvSpPr txBox="1"/>
                <p:nvPr/>
              </p:nvSpPr>
              <p:spPr>
                <a:xfrm>
                  <a:off x="20955125" y="39306459"/>
                  <a:ext cx="4248091" cy="1154038"/>
                </a:xfrm>
                <a:prstGeom prst="rect">
                  <a:avLst/>
                </a:prstGeom>
                <a:noFill/>
              </p:spPr>
              <p:txBody>
                <a:bodyPr>
                  <a:spAutoFit/>
                </a:bodyPr>
                <a:lstStyle/>
                <a:p>
                  <a:pPr algn="ctr">
                    <a:lnSpc>
                      <a:spcPct val="150000"/>
                    </a:lnSpc>
                    <a:defRPr/>
                  </a:pPr>
                  <a:r>
                    <a:rPr lang="pt-PT" sz="2300" b="1" dirty="0">
                      <a:latin typeface="+mj-lt"/>
                    </a:rPr>
                    <a:t>TOTAL PRODUCTION / (</a:t>
                  </a:r>
                  <a:r>
                    <a:rPr lang="pt-PT" sz="2300" b="1" dirty="0" err="1">
                      <a:latin typeface="+mj-lt"/>
                      <a:cs typeface="Calibri"/>
                    </a:rPr>
                    <a:t>µ</a:t>
                  </a:r>
                  <a:r>
                    <a:rPr lang="pt-PT" sz="2300" b="1" dirty="0" err="1">
                      <a:latin typeface="+mj-lt"/>
                    </a:rPr>
                    <a:t>g</a:t>
                  </a:r>
                  <a:r>
                    <a:rPr lang="pt-PT" sz="2300" b="1" dirty="0">
                      <a:latin typeface="+mj-lt"/>
                    </a:rPr>
                    <a:t>/ml)</a:t>
                  </a:r>
                </a:p>
              </p:txBody>
            </p:sp>
            <p:sp>
              <p:nvSpPr>
                <p:cNvPr id="93" name="CaixaDeTexto 92"/>
                <p:cNvSpPr txBox="1"/>
                <p:nvPr/>
              </p:nvSpPr>
              <p:spPr>
                <a:xfrm>
                  <a:off x="15481501" y="40466847"/>
                  <a:ext cx="4248091" cy="646289"/>
                </a:xfrm>
                <a:prstGeom prst="rect">
                  <a:avLst/>
                </a:prstGeom>
                <a:noFill/>
              </p:spPr>
              <p:txBody>
                <a:bodyPr>
                  <a:spAutoFit/>
                </a:bodyPr>
                <a:lstStyle/>
                <a:p>
                  <a:pPr algn="ctr">
                    <a:lnSpc>
                      <a:spcPct val="150000"/>
                    </a:lnSpc>
                    <a:defRPr/>
                  </a:pPr>
                  <a:r>
                    <a:rPr lang="pt-PT" sz="2400" b="1" dirty="0" err="1">
                      <a:latin typeface="+mj-lt"/>
                    </a:rPr>
                    <a:t>CultiSpher</a:t>
                  </a:r>
                  <a:r>
                    <a:rPr lang="pt-PT" sz="2400" b="1" dirty="0">
                      <a:latin typeface="+mj-lt"/>
                    </a:rPr>
                    <a:t> S</a:t>
                  </a:r>
                </a:p>
              </p:txBody>
            </p:sp>
            <p:sp>
              <p:nvSpPr>
                <p:cNvPr id="94" name="CaixaDeTexto 93"/>
                <p:cNvSpPr txBox="1"/>
                <p:nvPr/>
              </p:nvSpPr>
              <p:spPr>
                <a:xfrm>
                  <a:off x="17713495" y="40465258"/>
                  <a:ext cx="4249678" cy="646289"/>
                </a:xfrm>
                <a:prstGeom prst="rect">
                  <a:avLst/>
                </a:prstGeom>
                <a:noFill/>
              </p:spPr>
              <p:txBody>
                <a:bodyPr>
                  <a:spAutoFit/>
                </a:bodyPr>
                <a:lstStyle/>
                <a:p>
                  <a:pPr algn="ctr">
                    <a:lnSpc>
                      <a:spcPct val="150000"/>
                    </a:lnSpc>
                    <a:defRPr/>
                  </a:pPr>
                  <a:r>
                    <a:rPr lang="pt-PT" sz="2400" b="1" dirty="0" err="1">
                      <a:latin typeface="+mj-lt"/>
                    </a:rPr>
                    <a:t>Cytodex</a:t>
                  </a:r>
                  <a:r>
                    <a:rPr lang="pt-PT" sz="2400" b="1" dirty="0">
                      <a:latin typeface="+mj-lt"/>
                    </a:rPr>
                    <a:t> 3</a:t>
                  </a:r>
                </a:p>
              </p:txBody>
            </p:sp>
            <p:sp>
              <p:nvSpPr>
                <p:cNvPr id="95" name="CaixaDeTexto 94"/>
                <p:cNvSpPr txBox="1"/>
                <p:nvPr/>
              </p:nvSpPr>
              <p:spPr>
                <a:xfrm>
                  <a:off x="22179070" y="40465258"/>
                  <a:ext cx="4248091" cy="646289"/>
                </a:xfrm>
                <a:prstGeom prst="rect">
                  <a:avLst/>
                </a:prstGeom>
                <a:noFill/>
              </p:spPr>
              <p:txBody>
                <a:bodyPr>
                  <a:spAutoFit/>
                </a:bodyPr>
                <a:lstStyle/>
                <a:p>
                  <a:pPr algn="ctr">
                    <a:lnSpc>
                      <a:spcPct val="150000"/>
                    </a:lnSpc>
                    <a:defRPr/>
                  </a:pPr>
                  <a:r>
                    <a:rPr lang="pt-PT" sz="2400" b="1" dirty="0" err="1">
                      <a:latin typeface="+mj-lt"/>
                    </a:rPr>
                    <a:t>Cytodex</a:t>
                  </a:r>
                  <a:r>
                    <a:rPr lang="pt-PT" sz="2400" b="1" dirty="0">
                      <a:latin typeface="+mj-lt"/>
                    </a:rPr>
                    <a:t> 3</a:t>
                  </a:r>
                </a:p>
              </p:txBody>
            </p:sp>
          </p:grpSp>
          <p:sp>
            <p:nvSpPr>
              <p:cNvPr id="89" name="CaixaDeTexto 88"/>
              <p:cNvSpPr txBox="1"/>
              <p:nvPr/>
            </p:nvSpPr>
            <p:spPr>
              <a:xfrm>
                <a:off x="20089949" y="39965087"/>
                <a:ext cx="4249679" cy="646289"/>
              </a:xfrm>
              <a:prstGeom prst="rect">
                <a:avLst/>
              </a:prstGeom>
              <a:noFill/>
            </p:spPr>
            <p:txBody>
              <a:bodyPr>
                <a:spAutoFit/>
              </a:bodyPr>
              <a:lstStyle/>
              <a:p>
                <a:pPr algn="ctr">
                  <a:lnSpc>
                    <a:spcPct val="150000"/>
                  </a:lnSpc>
                  <a:defRPr/>
                </a:pPr>
                <a:r>
                  <a:rPr lang="pt-PT" sz="2400" b="1" dirty="0" err="1">
                    <a:latin typeface="+mj-lt"/>
                  </a:rPr>
                  <a:t>CultiSpher</a:t>
                </a:r>
                <a:r>
                  <a:rPr lang="pt-PT" sz="2400" b="1" dirty="0">
                    <a:latin typeface="+mj-lt"/>
                  </a:rPr>
                  <a:t> S</a:t>
                </a:r>
              </a:p>
            </p:txBody>
          </p:sp>
        </p:grpSp>
        <p:grpSp>
          <p:nvGrpSpPr>
            <p:cNvPr id="73" name="Grupo 123"/>
            <p:cNvGrpSpPr>
              <a:grpSpLocks/>
            </p:cNvGrpSpPr>
            <p:nvPr/>
          </p:nvGrpSpPr>
          <p:grpSpPr bwMode="auto">
            <a:xfrm>
              <a:off x="13825761" y="40108781"/>
              <a:ext cx="11305256" cy="2521134"/>
              <a:chOff x="13825761" y="40108781"/>
              <a:chExt cx="11305256" cy="2521134"/>
            </a:xfrm>
          </p:grpSpPr>
          <p:grpSp>
            <p:nvGrpSpPr>
              <p:cNvPr id="74" name="Grupo 116"/>
              <p:cNvGrpSpPr>
                <a:grpSpLocks/>
              </p:cNvGrpSpPr>
              <p:nvPr/>
            </p:nvGrpSpPr>
            <p:grpSpPr bwMode="auto">
              <a:xfrm>
                <a:off x="13825761" y="40109129"/>
                <a:ext cx="2808249" cy="2376333"/>
                <a:chOff x="13825761" y="39821097"/>
                <a:chExt cx="2808249" cy="2376333"/>
              </a:xfrm>
            </p:grpSpPr>
            <p:sp>
              <p:nvSpPr>
                <p:cNvPr id="81" name="Rectângulo 80"/>
                <p:cNvSpPr/>
                <p:nvPr/>
              </p:nvSpPr>
              <p:spPr bwMode="auto">
                <a:xfrm>
                  <a:off x="13825761" y="39821097"/>
                  <a:ext cx="2663788" cy="2376333"/>
                </a:xfrm>
                <a:prstGeom prst="rect">
                  <a:avLst/>
                </a:prstGeom>
                <a:solidFill>
                  <a:schemeClr val="bg1">
                    <a:lumMod val="95000"/>
                  </a:schemeClr>
                </a:solidFill>
                <a:ln w="9525" cap="flat" cmpd="sng" algn="ctr">
                  <a:solidFill>
                    <a:schemeClr val="bg1"/>
                  </a:solidFill>
                  <a:prstDash val="solid"/>
                  <a:round/>
                  <a:headEnd type="none" w="med" len="med"/>
                  <a:tailEnd type="none" w="med" len="med"/>
                </a:ln>
                <a:effectLst/>
              </p:spPr>
              <p:txBody>
                <a:bodyPr lIns="90000" tIns="45000" rIns="90000" bIns="45000"/>
                <a:lstStyle/>
                <a:p>
                  <a:pPr>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latin typeface="Trebuchet MS" pitchFamily="32" charset="0"/>
                  </a:endParaRPr>
                </a:p>
              </p:txBody>
            </p:sp>
            <p:sp>
              <p:nvSpPr>
                <p:cNvPr id="82" name="CaixaDeTexto 81"/>
                <p:cNvSpPr txBox="1"/>
                <p:nvPr/>
              </p:nvSpPr>
              <p:spPr>
                <a:xfrm>
                  <a:off x="13897198" y="40036983"/>
                  <a:ext cx="649278" cy="430859"/>
                </a:xfrm>
                <a:prstGeom prst="rect">
                  <a:avLst/>
                </a:prstGeom>
                <a:noFill/>
              </p:spPr>
              <p:txBody>
                <a:bodyPr>
                  <a:spAutoFit/>
                </a:bodyPr>
                <a:lstStyle/>
                <a:p>
                  <a:pPr>
                    <a:defRPr/>
                  </a:pPr>
                  <a:r>
                    <a:rPr lang="pt-PT" sz="2200" b="1" dirty="0">
                      <a:latin typeface="+mj-lt"/>
                    </a:rPr>
                    <a:t>C1</a:t>
                  </a:r>
                </a:p>
              </p:txBody>
            </p:sp>
            <p:sp>
              <p:nvSpPr>
                <p:cNvPr id="83" name="CaixaDeTexto 82"/>
                <p:cNvSpPr txBox="1"/>
                <p:nvPr/>
              </p:nvSpPr>
              <p:spPr>
                <a:xfrm>
                  <a:off x="13897198" y="41189433"/>
                  <a:ext cx="649278" cy="430859"/>
                </a:xfrm>
                <a:prstGeom prst="rect">
                  <a:avLst/>
                </a:prstGeom>
                <a:noFill/>
              </p:spPr>
              <p:txBody>
                <a:bodyPr>
                  <a:spAutoFit/>
                </a:bodyPr>
                <a:lstStyle/>
                <a:p>
                  <a:pPr>
                    <a:defRPr/>
                  </a:pPr>
                  <a:r>
                    <a:rPr lang="pt-PT" sz="2200" b="1" dirty="0">
                      <a:latin typeface="+mj-lt"/>
                    </a:rPr>
                    <a:t>C2</a:t>
                  </a:r>
                </a:p>
              </p:txBody>
            </p:sp>
            <p:sp>
              <p:nvSpPr>
                <p:cNvPr id="84" name="CaixaDeTexto 83"/>
                <p:cNvSpPr txBox="1"/>
                <p:nvPr/>
              </p:nvSpPr>
              <p:spPr>
                <a:xfrm>
                  <a:off x="14546476" y="40036983"/>
                  <a:ext cx="1582716" cy="430859"/>
                </a:xfrm>
                <a:prstGeom prst="rect">
                  <a:avLst/>
                </a:prstGeom>
                <a:noFill/>
              </p:spPr>
              <p:txBody>
                <a:bodyPr>
                  <a:spAutoFit/>
                </a:bodyPr>
                <a:lstStyle/>
                <a:p>
                  <a:pPr>
                    <a:defRPr/>
                  </a:pPr>
                  <a:r>
                    <a:rPr lang="pt-PT" sz="2200" b="1" dirty="0">
                      <a:latin typeface="+mj-lt"/>
                    </a:rPr>
                    <a:t>Pulse</a:t>
                  </a:r>
                </a:p>
              </p:txBody>
            </p:sp>
            <p:sp>
              <p:nvSpPr>
                <p:cNvPr id="85" name="CaixaDeTexto 84"/>
                <p:cNvSpPr txBox="1"/>
                <p:nvPr/>
              </p:nvSpPr>
              <p:spPr>
                <a:xfrm>
                  <a:off x="14546476" y="41178321"/>
                  <a:ext cx="1582716" cy="430859"/>
                </a:xfrm>
                <a:prstGeom prst="rect">
                  <a:avLst/>
                </a:prstGeom>
                <a:noFill/>
              </p:spPr>
              <p:txBody>
                <a:bodyPr>
                  <a:spAutoFit/>
                </a:bodyPr>
                <a:lstStyle/>
                <a:p>
                  <a:pPr>
                    <a:defRPr/>
                  </a:pPr>
                  <a:r>
                    <a:rPr lang="pt-PT" sz="2200" b="1" dirty="0">
                      <a:latin typeface="+mj-lt"/>
                    </a:rPr>
                    <a:t>Pulse</a:t>
                  </a:r>
                </a:p>
              </p:txBody>
            </p:sp>
            <p:sp>
              <p:nvSpPr>
                <p:cNvPr id="86" name="CaixaDeTexto 85"/>
                <p:cNvSpPr txBox="1"/>
                <p:nvPr/>
              </p:nvSpPr>
              <p:spPr>
                <a:xfrm>
                  <a:off x="14546476" y="40608446"/>
                  <a:ext cx="2087534" cy="430859"/>
                </a:xfrm>
                <a:prstGeom prst="rect">
                  <a:avLst/>
                </a:prstGeom>
                <a:noFill/>
              </p:spPr>
              <p:txBody>
                <a:bodyPr>
                  <a:spAutoFit/>
                </a:bodyPr>
                <a:lstStyle/>
                <a:p>
                  <a:pPr>
                    <a:defRPr/>
                  </a:pPr>
                  <a:r>
                    <a:rPr lang="pt-PT" sz="2200" b="1" dirty="0" err="1">
                      <a:latin typeface="+mj-lt"/>
                    </a:rPr>
                    <a:t>Continuous</a:t>
                  </a:r>
                  <a:endParaRPr lang="pt-PT" sz="2200" b="1" dirty="0">
                    <a:latin typeface="+mj-lt"/>
                  </a:endParaRPr>
                </a:p>
              </p:txBody>
            </p:sp>
            <p:sp>
              <p:nvSpPr>
                <p:cNvPr id="87" name="CaixaDeTexto 86"/>
                <p:cNvSpPr txBox="1"/>
                <p:nvPr/>
              </p:nvSpPr>
              <p:spPr>
                <a:xfrm>
                  <a:off x="14546476" y="41746609"/>
                  <a:ext cx="2087534" cy="430859"/>
                </a:xfrm>
                <a:prstGeom prst="rect">
                  <a:avLst/>
                </a:prstGeom>
                <a:noFill/>
              </p:spPr>
              <p:txBody>
                <a:bodyPr>
                  <a:spAutoFit/>
                </a:bodyPr>
                <a:lstStyle/>
                <a:p>
                  <a:pPr>
                    <a:defRPr/>
                  </a:pPr>
                  <a:r>
                    <a:rPr lang="pt-PT" sz="2200" b="1" dirty="0" err="1">
                      <a:latin typeface="+mj-lt"/>
                    </a:rPr>
                    <a:t>Continuous</a:t>
                  </a:r>
                  <a:endParaRPr lang="pt-PT" sz="2200" b="1" dirty="0">
                    <a:latin typeface="+mj-lt"/>
                  </a:endParaRPr>
                </a:p>
              </p:txBody>
            </p:sp>
          </p:grpSp>
          <p:grpSp>
            <p:nvGrpSpPr>
              <p:cNvPr id="75" name="Grupo 122"/>
              <p:cNvGrpSpPr>
                <a:grpSpLocks/>
              </p:cNvGrpSpPr>
              <p:nvPr/>
            </p:nvGrpSpPr>
            <p:grpSpPr bwMode="auto">
              <a:xfrm>
                <a:off x="16490057" y="40108781"/>
                <a:ext cx="8640960" cy="2521134"/>
                <a:chOff x="16562065" y="40108781"/>
                <a:chExt cx="8640960" cy="2521134"/>
              </a:xfrm>
            </p:grpSpPr>
            <p:sp>
              <p:nvSpPr>
                <p:cNvPr id="76" name="Rectângulo 117"/>
                <p:cNvSpPr>
                  <a:spLocks noChangeArrowheads="1"/>
                </p:cNvSpPr>
                <p:nvPr/>
              </p:nvSpPr>
              <p:spPr bwMode="auto">
                <a:xfrm>
                  <a:off x="16562065" y="40108781"/>
                  <a:ext cx="8640960" cy="2376000"/>
                </a:xfrm>
                <a:prstGeom prst="rect">
                  <a:avLst/>
                </a:prstGeom>
                <a:noFill/>
                <a:ln w="9525" algn="ctr">
                  <a:solidFill>
                    <a:schemeClr val="bg1"/>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pPr>
                  <a:endParaRPr lang="pt-PT"/>
                </a:p>
              </p:txBody>
            </p:sp>
            <p:sp>
              <p:nvSpPr>
                <p:cNvPr id="77" name="CaixaDeTexto 76"/>
                <p:cNvSpPr txBox="1"/>
                <p:nvPr/>
              </p:nvSpPr>
              <p:spPr>
                <a:xfrm>
                  <a:off x="16993351" y="40177388"/>
                  <a:ext cx="1296970" cy="2452527"/>
                </a:xfrm>
                <a:prstGeom prst="rect">
                  <a:avLst/>
                </a:prstGeom>
                <a:noFill/>
              </p:spPr>
              <p:txBody>
                <a:bodyPr>
                  <a:spAutoFit/>
                </a:bodyPr>
                <a:lstStyle/>
                <a:p>
                  <a:pPr algn="ctr">
                    <a:lnSpc>
                      <a:spcPts val="4600"/>
                    </a:lnSpc>
                    <a:defRPr/>
                  </a:pPr>
                  <a:r>
                    <a:rPr lang="pt-PT" sz="2400" dirty="0">
                      <a:latin typeface="+mj-lt"/>
                    </a:rPr>
                    <a:t>2.11</a:t>
                  </a:r>
                </a:p>
                <a:p>
                  <a:pPr algn="ctr">
                    <a:lnSpc>
                      <a:spcPts val="4600"/>
                    </a:lnSpc>
                    <a:defRPr/>
                  </a:pPr>
                  <a:r>
                    <a:rPr lang="pt-PT" sz="2400" dirty="0">
                      <a:latin typeface="+mj-lt"/>
                    </a:rPr>
                    <a:t>1.16</a:t>
                  </a:r>
                </a:p>
                <a:p>
                  <a:pPr algn="ctr">
                    <a:lnSpc>
                      <a:spcPts val="4600"/>
                    </a:lnSpc>
                    <a:defRPr/>
                  </a:pPr>
                  <a:r>
                    <a:rPr lang="pt-PT" sz="2400" dirty="0">
                      <a:latin typeface="+mj-lt"/>
                    </a:rPr>
                    <a:t>1.61</a:t>
                  </a:r>
                </a:p>
                <a:p>
                  <a:pPr algn="ctr">
                    <a:lnSpc>
                      <a:spcPts val="4600"/>
                    </a:lnSpc>
                    <a:defRPr/>
                  </a:pPr>
                  <a:r>
                    <a:rPr lang="pt-PT" sz="2400" dirty="0">
                      <a:latin typeface="+mj-lt"/>
                    </a:rPr>
                    <a:t>2.99</a:t>
                  </a:r>
                </a:p>
              </p:txBody>
            </p:sp>
            <p:sp>
              <p:nvSpPr>
                <p:cNvPr id="78" name="CaixaDeTexto 77"/>
                <p:cNvSpPr txBox="1"/>
                <p:nvPr/>
              </p:nvSpPr>
              <p:spPr>
                <a:xfrm>
                  <a:off x="19226933" y="40177388"/>
                  <a:ext cx="1295382" cy="2450941"/>
                </a:xfrm>
                <a:prstGeom prst="rect">
                  <a:avLst/>
                </a:prstGeom>
                <a:noFill/>
              </p:spPr>
              <p:txBody>
                <a:bodyPr>
                  <a:spAutoFit/>
                </a:bodyPr>
                <a:lstStyle/>
                <a:p>
                  <a:pPr algn="ctr">
                    <a:lnSpc>
                      <a:spcPts val="4600"/>
                    </a:lnSpc>
                    <a:defRPr/>
                  </a:pPr>
                  <a:r>
                    <a:rPr lang="pt-PT" sz="2400" dirty="0">
                      <a:latin typeface="+mj-lt"/>
                    </a:rPr>
                    <a:t>1.85</a:t>
                  </a:r>
                </a:p>
                <a:p>
                  <a:pPr algn="ctr">
                    <a:lnSpc>
                      <a:spcPts val="4600"/>
                    </a:lnSpc>
                    <a:defRPr/>
                  </a:pPr>
                  <a:r>
                    <a:rPr lang="pt-PT" sz="2400" dirty="0">
                      <a:latin typeface="+mj-lt"/>
                    </a:rPr>
                    <a:t>0.32</a:t>
                  </a:r>
                </a:p>
                <a:p>
                  <a:pPr algn="ctr">
                    <a:lnSpc>
                      <a:spcPts val="4600"/>
                    </a:lnSpc>
                    <a:defRPr/>
                  </a:pPr>
                  <a:r>
                    <a:rPr lang="pt-PT" sz="2400" dirty="0">
                      <a:latin typeface="+mj-lt"/>
                    </a:rPr>
                    <a:t>0.70</a:t>
                  </a:r>
                </a:p>
                <a:p>
                  <a:pPr algn="ctr">
                    <a:lnSpc>
                      <a:spcPts val="4600"/>
                    </a:lnSpc>
                    <a:defRPr/>
                  </a:pPr>
                  <a:r>
                    <a:rPr lang="pt-PT" sz="2400" dirty="0">
                      <a:latin typeface="+mj-lt"/>
                    </a:rPr>
                    <a:t>0.57</a:t>
                  </a:r>
                </a:p>
              </p:txBody>
            </p:sp>
            <p:sp>
              <p:nvSpPr>
                <p:cNvPr id="79" name="CaixaDeTexto 78"/>
                <p:cNvSpPr txBox="1"/>
                <p:nvPr/>
              </p:nvSpPr>
              <p:spPr>
                <a:xfrm>
                  <a:off x="21530363" y="40177388"/>
                  <a:ext cx="1296970" cy="2450941"/>
                </a:xfrm>
                <a:prstGeom prst="rect">
                  <a:avLst/>
                </a:prstGeom>
                <a:noFill/>
              </p:spPr>
              <p:txBody>
                <a:bodyPr>
                  <a:spAutoFit/>
                </a:bodyPr>
                <a:lstStyle/>
                <a:p>
                  <a:pPr algn="ctr">
                    <a:lnSpc>
                      <a:spcPts val="4600"/>
                    </a:lnSpc>
                    <a:defRPr/>
                  </a:pPr>
                  <a:r>
                    <a:rPr lang="pt-PT" sz="2400" dirty="0">
                      <a:latin typeface="+mj-lt"/>
                    </a:rPr>
                    <a:t>13.60</a:t>
                  </a:r>
                </a:p>
                <a:p>
                  <a:pPr algn="ctr">
                    <a:lnSpc>
                      <a:spcPts val="4600"/>
                    </a:lnSpc>
                    <a:defRPr/>
                  </a:pPr>
                  <a:r>
                    <a:rPr lang="pt-PT" sz="2400" dirty="0">
                      <a:latin typeface="+mj-lt"/>
                    </a:rPr>
                    <a:t>11.78</a:t>
                  </a:r>
                </a:p>
                <a:p>
                  <a:pPr algn="ctr">
                    <a:lnSpc>
                      <a:spcPts val="4600"/>
                    </a:lnSpc>
                    <a:defRPr/>
                  </a:pPr>
                  <a:r>
                    <a:rPr lang="pt-PT" sz="2400" dirty="0">
                      <a:latin typeface="+mj-lt"/>
                    </a:rPr>
                    <a:t>14.64</a:t>
                  </a:r>
                </a:p>
                <a:p>
                  <a:pPr algn="ctr">
                    <a:lnSpc>
                      <a:spcPts val="4600"/>
                    </a:lnSpc>
                    <a:defRPr/>
                  </a:pPr>
                  <a:r>
                    <a:rPr lang="pt-PT" sz="2400" dirty="0">
                      <a:latin typeface="+mj-lt"/>
                    </a:rPr>
                    <a:t>17.84</a:t>
                  </a:r>
                </a:p>
              </p:txBody>
            </p:sp>
            <p:sp>
              <p:nvSpPr>
                <p:cNvPr id="80" name="CaixaDeTexto 79"/>
                <p:cNvSpPr txBox="1"/>
                <p:nvPr/>
              </p:nvSpPr>
              <p:spPr>
                <a:xfrm>
                  <a:off x="23619484" y="40177388"/>
                  <a:ext cx="1296970" cy="2450941"/>
                </a:xfrm>
                <a:prstGeom prst="rect">
                  <a:avLst/>
                </a:prstGeom>
                <a:noFill/>
              </p:spPr>
              <p:txBody>
                <a:bodyPr>
                  <a:spAutoFit/>
                </a:bodyPr>
                <a:lstStyle/>
                <a:p>
                  <a:pPr algn="ctr">
                    <a:lnSpc>
                      <a:spcPts val="4600"/>
                    </a:lnSpc>
                    <a:defRPr/>
                  </a:pPr>
                  <a:r>
                    <a:rPr lang="pt-PT" sz="2400" dirty="0">
                      <a:latin typeface="+mj-lt"/>
                    </a:rPr>
                    <a:t>14.77</a:t>
                  </a:r>
                </a:p>
                <a:p>
                  <a:pPr algn="ctr">
                    <a:lnSpc>
                      <a:spcPts val="4600"/>
                    </a:lnSpc>
                    <a:defRPr/>
                  </a:pPr>
                  <a:r>
                    <a:rPr lang="pt-PT" sz="2400" dirty="0">
                      <a:latin typeface="+mj-lt"/>
                    </a:rPr>
                    <a:t>11.16</a:t>
                  </a:r>
                </a:p>
                <a:p>
                  <a:pPr algn="ctr">
                    <a:lnSpc>
                      <a:spcPts val="4600"/>
                    </a:lnSpc>
                    <a:defRPr/>
                  </a:pPr>
                  <a:r>
                    <a:rPr lang="pt-PT" sz="2400" dirty="0">
                      <a:latin typeface="+mj-lt"/>
                    </a:rPr>
                    <a:t>15.94</a:t>
                  </a:r>
                </a:p>
                <a:p>
                  <a:pPr algn="ctr">
                    <a:lnSpc>
                      <a:spcPts val="4600"/>
                    </a:lnSpc>
                    <a:defRPr/>
                  </a:pPr>
                  <a:r>
                    <a:rPr lang="pt-PT" sz="2400" dirty="0">
                      <a:latin typeface="+mj-lt"/>
                    </a:rPr>
                    <a:t>12.43</a:t>
                  </a:r>
                </a:p>
              </p:txBody>
            </p:sp>
          </p:grpSp>
        </p:grpSp>
      </p:grpSp>
      <p:sp>
        <p:nvSpPr>
          <p:cNvPr id="96" name="CaixaDeTexto 86"/>
          <p:cNvSpPr txBox="1">
            <a:spLocks noChangeArrowheads="1"/>
          </p:cNvSpPr>
          <p:nvPr/>
        </p:nvSpPr>
        <p:spPr bwMode="auto">
          <a:xfrm>
            <a:off x="31113301" y="11671888"/>
            <a:ext cx="10824371" cy="1307859"/>
          </a:xfrm>
          <a:prstGeom prst="rect">
            <a:avLst/>
          </a:prstGeom>
          <a:noFill/>
          <a:ln w="9525">
            <a:noFill/>
            <a:miter lim="800000"/>
            <a:headEnd/>
            <a:tailEnd/>
          </a:ln>
        </p:spPr>
        <p:txBody>
          <a:bodyPr wrap="square">
            <a:spAutoFit/>
          </a:bodyPr>
          <a:lstStyle/>
          <a:p>
            <a:pPr marL="441325" indent="-441325">
              <a:lnSpc>
                <a:spcPts val="5000"/>
              </a:lnSpc>
              <a:buClr>
                <a:srgbClr val="006600"/>
              </a:buClr>
              <a:buSzPct val="100000"/>
              <a:buFont typeface="Wingdings" pitchFamily="2" charset="2"/>
              <a:buChar char="§"/>
              <a:defRPr/>
            </a:pPr>
            <a:r>
              <a:rPr lang="pt-PT" dirty="0"/>
              <a:t>Pulse </a:t>
            </a:r>
            <a:r>
              <a:rPr lang="pt-PT" dirty="0" err="1"/>
              <a:t>favours</a:t>
            </a:r>
            <a:r>
              <a:rPr lang="pt-PT" dirty="0"/>
              <a:t> </a:t>
            </a:r>
            <a:r>
              <a:rPr lang="pt-PT" dirty="0" err="1"/>
              <a:t>production</a:t>
            </a:r>
            <a:r>
              <a:rPr lang="pt-PT" dirty="0"/>
              <a:t> for C1, </a:t>
            </a:r>
            <a:r>
              <a:rPr lang="pt-PT" dirty="0" err="1"/>
              <a:t>and</a:t>
            </a:r>
            <a:r>
              <a:rPr lang="pt-PT" dirty="0"/>
              <a:t> </a:t>
            </a:r>
            <a:r>
              <a:rPr lang="pt-PT" dirty="0" err="1"/>
              <a:t>continuous</a:t>
            </a:r>
            <a:r>
              <a:rPr lang="pt-PT" dirty="0"/>
              <a:t> </a:t>
            </a:r>
            <a:r>
              <a:rPr lang="pt-PT" dirty="0" err="1"/>
              <a:t>favours</a:t>
            </a:r>
            <a:r>
              <a:rPr lang="pt-PT" dirty="0"/>
              <a:t> </a:t>
            </a:r>
            <a:r>
              <a:rPr lang="pt-PT" dirty="0" err="1"/>
              <a:t>production</a:t>
            </a:r>
            <a:r>
              <a:rPr lang="pt-PT" dirty="0"/>
              <a:t> for C2</a:t>
            </a:r>
          </a:p>
        </p:txBody>
      </p:sp>
      <p:sp>
        <p:nvSpPr>
          <p:cNvPr id="97" name="CaixaDeTexto 86"/>
          <p:cNvSpPr txBox="1">
            <a:spLocks noChangeArrowheads="1"/>
          </p:cNvSpPr>
          <p:nvPr/>
        </p:nvSpPr>
        <p:spPr bwMode="auto">
          <a:xfrm>
            <a:off x="31125341" y="13210287"/>
            <a:ext cx="11305257" cy="1374735"/>
          </a:xfrm>
          <a:prstGeom prst="rect">
            <a:avLst/>
          </a:prstGeom>
          <a:noFill/>
          <a:ln w="9525">
            <a:noFill/>
            <a:miter lim="800000"/>
            <a:headEnd/>
            <a:tailEnd/>
          </a:ln>
        </p:spPr>
        <p:txBody>
          <a:bodyPr wrap="square">
            <a:spAutoFit/>
          </a:bodyPr>
          <a:lstStyle/>
          <a:p>
            <a:pPr marL="441325" indent="-441325">
              <a:lnSpc>
                <a:spcPts val="5000"/>
              </a:lnSpc>
              <a:buClr>
                <a:srgbClr val="FF6600"/>
              </a:buClr>
              <a:buSzPct val="100000"/>
              <a:buFont typeface="Wingdings" pitchFamily="2" charset="2"/>
              <a:buChar char="§"/>
              <a:defRPr/>
            </a:pPr>
            <a:r>
              <a:rPr lang="pt-PT" dirty="0" err="1"/>
              <a:t>Higher</a:t>
            </a:r>
            <a:r>
              <a:rPr lang="pt-PT" dirty="0"/>
              <a:t> total </a:t>
            </a:r>
            <a:r>
              <a:rPr lang="pt-PT" dirty="0" err="1"/>
              <a:t>production</a:t>
            </a:r>
            <a:r>
              <a:rPr lang="pt-PT" dirty="0"/>
              <a:t> for </a:t>
            </a:r>
            <a:r>
              <a:rPr lang="pt-PT" dirty="0" err="1"/>
              <a:t>CultiSpher</a:t>
            </a:r>
            <a:r>
              <a:rPr lang="pt-PT" dirty="0"/>
              <a:t> </a:t>
            </a:r>
            <a:r>
              <a:rPr lang="pt-PT" dirty="0" err="1"/>
              <a:t>with</a:t>
            </a:r>
            <a:r>
              <a:rPr lang="pt-PT" dirty="0"/>
              <a:t> C2 </a:t>
            </a:r>
            <a:r>
              <a:rPr lang="pt-PT" dirty="0" err="1"/>
              <a:t>and</a:t>
            </a:r>
            <a:r>
              <a:rPr lang="pt-PT" dirty="0"/>
              <a:t> </a:t>
            </a:r>
            <a:r>
              <a:rPr lang="pt-PT" dirty="0" err="1"/>
              <a:t>continuous</a:t>
            </a:r>
            <a:r>
              <a:rPr lang="pt-PT" dirty="0"/>
              <a:t> </a:t>
            </a:r>
            <a:r>
              <a:rPr lang="pt-PT" dirty="0" err="1"/>
              <a:t>rocking</a:t>
            </a:r>
            <a:endParaRPr lang="pt-PT" dirty="0"/>
          </a:p>
        </p:txBody>
      </p:sp>
      <p:sp>
        <p:nvSpPr>
          <p:cNvPr id="98" name="CaixaDeTexto 86"/>
          <p:cNvSpPr txBox="1">
            <a:spLocks noChangeArrowheads="1"/>
          </p:cNvSpPr>
          <p:nvPr/>
        </p:nvSpPr>
        <p:spPr bwMode="auto">
          <a:xfrm>
            <a:off x="31113433" y="14768232"/>
            <a:ext cx="10827283" cy="1374735"/>
          </a:xfrm>
          <a:prstGeom prst="rect">
            <a:avLst/>
          </a:prstGeom>
          <a:noFill/>
          <a:ln w="9525">
            <a:noFill/>
            <a:miter lim="800000"/>
            <a:headEnd/>
            <a:tailEnd/>
          </a:ln>
        </p:spPr>
        <p:txBody>
          <a:bodyPr wrap="square">
            <a:spAutoFit/>
          </a:bodyPr>
          <a:lstStyle/>
          <a:p>
            <a:pPr marL="441325" indent="-441325">
              <a:lnSpc>
                <a:spcPts val="5000"/>
              </a:lnSpc>
              <a:buClr>
                <a:srgbClr val="FFC000"/>
              </a:buClr>
              <a:buSzPct val="100000"/>
              <a:buFont typeface="Wingdings" pitchFamily="2" charset="2"/>
              <a:buChar char="§"/>
              <a:defRPr/>
            </a:pPr>
            <a:r>
              <a:rPr lang="pt-PT" dirty="0" err="1"/>
              <a:t>CultiSpher</a:t>
            </a:r>
            <a:r>
              <a:rPr lang="pt-PT" dirty="0"/>
              <a:t> S </a:t>
            </a:r>
            <a:r>
              <a:rPr lang="pt-PT" dirty="0" err="1"/>
              <a:t>with</a:t>
            </a:r>
            <a:r>
              <a:rPr lang="pt-PT" dirty="0"/>
              <a:t> </a:t>
            </a:r>
            <a:r>
              <a:rPr lang="pt-PT" dirty="0" err="1"/>
              <a:t>better</a:t>
            </a:r>
            <a:r>
              <a:rPr lang="pt-PT" dirty="0"/>
              <a:t> </a:t>
            </a:r>
            <a:r>
              <a:rPr lang="pt-PT" dirty="0" err="1" smtClean="0"/>
              <a:t>productivity</a:t>
            </a:r>
            <a:r>
              <a:rPr lang="pt-PT" dirty="0" smtClean="0"/>
              <a:t> (</a:t>
            </a:r>
            <a:r>
              <a:rPr lang="pt-PT" dirty="0" err="1" smtClean="0"/>
              <a:t>less</a:t>
            </a:r>
            <a:r>
              <a:rPr lang="pt-PT" dirty="0" smtClean="0"/>
              <a:t> </a:t>
            </a:r>
            <a:r>
              <a:rPr lang="pt-PT" dirty="0" err="1"/>
              <a:t>cells</a:t>
            </a:r>
            <a:r>
              <a:rPr lang="pt-PT" dirty="0"/>
              <a:t> </a:t>
            </a:r>
            <a:r>
              <a:rPr lang="pt-PT" dirty="0" err="1"/>
              <a:t>achieve</a:t>
            </a:r>
            <a:r>
              <a:rPr lang="pt-PT" dirty="0"/>
              <a:t> </a:t>
            </a:r>
            <a:endParaRPr lang="pt-PT" dirty="0" smtClean="0"/>
          </a:p>
          <a:p>
            <a:pPr marL="441325" indent="-441325">
              <a:lnSpc>
                <a:spcPts val="5000"/>
              </a:lnSpc>
              <a:buClr>
                <a:srgbClr val="FFC000"/>
              </a:buClr>
              <a:buSzPct val="120000"/>
              <a:defRPr/>
            </a:pPr>
            <a:r>
              <a:rPr lang="pt-PT" dirty="0" smtClean="0"/>
              <a:t>    </a:t>
            </a:r>
            <a:r>
              <a:rPr lang="pt-PT" dirty="0" err="1" smtClean="0"/>
              <a:t>the</a:t>
            </a:r>
            <a:r>
              <a:rPr lang="pt-PT" dirty="0" smtClean="0"/>
              <a:t> </a:t>
            </a:r>
            <a:r>
              <a:rPr lang="pt-PT" dirty="0" err="1"/>
              <a:t>same</a:t>
            </a:r>
            <a:r>
              <a:rPr lang="pt-PT" dirty="0"/>
              <a:t> </a:t>
            </a:r>
            <a:r>
              <a:rPr lang="pt-PT" dirty="0" err="1"/>
              <a:t>production</a:t>
            </a:r>
            <a:r>
              <a:rPr lang="pt-PT" dirty="0"/>
              <a:t>)</a:t>
            </a:r>
          </a:p>
        </p:txBody>
      </p:sp>
      <p:sp>
        <p:nvSpPr>
          <p:cNvPr id="99" name="Rectângulo 95"/>
          <p:cNvSpPr>
            <a:spLocks noChangeArrowheads="1"/>
          </p:cNvSpPr>
          <p:nvPr/>
        </p:nvSpPr>
        <p:spPr bwMode="auto">
          <a:xfrm>
            <a:off x="38326143" y="11036225"/>
            <a:ext cx="1080120" cy="359346"/>
          </a:xfrm>
          <a:prstGeom prst="rect">
            <a:avLst/>
          </a:prstGeom>
          <a:noFill/>
          <a:ln w="38100" algn="ctr">
            <a:solidFill>
              <a:srgbClr val="FF660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pPr>
            <a:endParaRPr lang="pt-PT"/>
          </a:p>
        </p:txBody>
      </p:sp>
      <p:sp>
        <p:nvSpPr>
          <p:cNvPr id="100" name="Rectângulo 97"/>
          <p:cNvSpPr>
            <a:spLocks noChangeArrowheads="1"/>
          </p:cNvSpPr>
          <p:nvPr/>
        </p:nvSpPr>
        <p:spPr bwMode="auto">
          <a:xfrm>
            <a:off x="34149678" y="9207061"/>
            <a:ext cx="900113" cy="2116849"/>
          </a:xfrm>
          <a:prstGeom prst="rect">
            <a:avLst/>
          </a:prstGeom>
          <a:noFill/>
          <a:ln w="38100" algn="ctr">
            <a:solidFill>
              <a:srgbClr val="FFC000"/>
            </a:solidFill>
            <a:round/>
            <a:headEnd/>
            <a:tailEnd/>
          </a:ln>
        </p:spPr>
        <p:txBody>
          <a:bodyPr lIns="90000" tIns="45000" rIns="90000" bIns="45000"/>
          <a:lstStyle/>
          <a:p>
            <a:pPr>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pPr>
            <a:endParaRPr lang="pt-PT"/>
          </a:p>
        </p:txBody>
      </p:sp>
      <p:sp>
        <p:nvSpPr>
          <p:cNvPr id="101" name="Rectângulo 100"/>
          <p:cNvSpPr/>
          <p:nvPr/>
        </p:nvSpPr>
        <p:spPr bwMode="auto">
          <a:xfrm>
            <a:off x="33953850" y="9282009"/>
            <a:ext cx="7632700" cy="360363"/>
          </a:xfrm>
          <a:prstGeom prst="rect">
            <a:avLst/>
          </a:prstGeom>
          <a:noFill/>
          <a:ln w="38100" cap="flat" cmpd="sng" algn="ctr">
            <a:solidFill>
              <a:srgbClr val="006600"/>
            </a:solidFill>
            <a:prstDash val="solid"/>
            <a:round/>
            <a:headEnd type="none" w="med" len="med"/>
            <a:tailEnd type="none" w="med" len="med"/>
          </a:ln>
          <a:effectLst/>
        </p:spPr>
        <p:txBody>
          <a:bodyPr lIns="90000" tIns="45000" rIns="90000" bIns="45000"/>
          <a:lstStyle/>
          <a:p>
            <a:pPr>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latin typeface="Trebuchet MS" pitchFamily="32" charset="0"/>
            </a:endParaRPr>
          </a:p>
        </p:txBody>
      </p:sp>
      <p:sp>
        <p:nvSpPr>
          <p:cNvPr id="102" name="Rectângulo 101"/>
          <p:cNvSpPr/>
          <p:nvPr/>
        </p:nvSpPr>
        <p:spPr bwMode="auto">
          <a:xfrm>
            <a:off x="33933654" y="10962184"/>
            <a:ext cx="7632700" cy="433387"/>
          </a:xfrm>
          <a:prstGeom prst="rect">
            <a:avLst/>
          </a:prstGeom>
          <a:noFill/>
          <a:ln w="38100" cap="flat" cmpd="sng" algn="ctr">
            <a:solidFill>
              <a:srgbClr val="006600"/>
            </a:solidFill>
            <a:prstDash val="solid"/>
            <a:round/>
            <a:headEnd type="none" w="med" len="med"/>
            <a:tailEnd type="none" w="med" len="med"/>
          </a:ln>
          <a:effectLst/>
        </p:spPr>
        <p:txBody>
          <a:bodyPr lIns="90000" tIns="45000" rIns="90000" bIns="45000"/>
          <a:lstStyle/>
          <a:p>
            <a:pPr>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4488" algn="l"/>
                <a:tab pos="8688388" algn="l"/>
                <a:tab pos="9412288" algn="l"/>
                <a:tab pos="10136188" algn="l"/>
                <a:tab pos="10860088" algn="l"/>
                <a:tab pos="11583988" algn="l"/>
                <a:tab pos="12307888" algn="l"/>
              </a:tabLst>
              <a:defRPr/>
            </a:pPr>
            <a:endParaRPr lang="pt-PT">
              <a:latin typeface="Trebuchet MS" pitchFamily="32" charset="0"/>
            </a:endParaRPr>
          </a:p>
        </p:txBody>
      </p:sp>
      <p:sp>
        <p:nvSpPr>
          <p:cNvPr id="103" name="Rectangle 215"/>
          <p:cNvSpPr>
            <a:spLocks noChangeArrowheads="1"/>
          </p:cNvSpPr>
          <p:nvPr/>
        </p:nvSpPr>
        <p:spPr bwMode="auto">
          <a:xfrm>
            <a:off x="8874125" y="2035175"/>
            <a:ext cx="23350538" cy="2879725"/>
          </a:xfrm>
          <a:prstGeom prst="rect">
            <a:avLst/>
          </a:prstGeom>
          <a:no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RODRIGUES, M.E.; COSTA, A.R.</a:t>
            </a:r>
            <a:endParaRPr lang="en-US" sz="4000" dirty="0"/>
          </a:p>
          <a:p>
            <a:pPr algn="ctr" defTabSz="2952750">
              <a:spcBef>
                <a:spcPct val="20000"/>
              </a:spcBef>
            </a:pPr>
            <a:r>
              <a:rPr lang="en-US" sz="4000" dirty="0"/>
              <a:t> Supervisors:  </a:t>
            </a:r>
            <a:r>
              <a:rPr lang="en-US" sz="4000" dirty="0" smtClean="0"/>
              <a:t>Oliveira, R.; </a:t>
            </a:r>
            <a:r>
              <a:rPr lang="en-US" sz="4000" dirty="0" err="1" smtClean="0"/>
              <a:t>Azeredo</a:t>
            </a:r>
            <a:r>
              <a:rPr lang="en-US" sz="4000" dirty="0" smtClean="0"/>
              <a:t>, J.; </a:t>
            </a:r>
            <a:r>
              <a:rPr lang="en-US" sz="4000" dirty="0" err="1" smtClean="0"/>
              <a:t>Henriques</a:t>
            </a:r>
            <a:r>
              <a:rPr lang="en-US" sz="4000" dirty="0" smtClean="0"/>
              <a:t>, M.</a:t>
            </a:r>
            <a:endParaRPr lang="en-US" sz="4000" dirty="0"/>
          </a:p>
          <a:p>
            <a:pPr algn="ctr" defTabSz="2952750">
              <a:spcBef>
                <a:spcPct val="50000"/>
              </a:spcBef>
            </a:pPr>
            <a:r>
              <a:rPr lang="pt-PT" dirty="0"/>
              <a:t>* </a:t>
            </a:r>
            <a:r>
              <a:rPr lang="pt-PT" dirty="0" smtClean="0"/>
              <a:t>elisarodrigues@deb.uminho.pt</a:t>
            </a:r>
            <a:endParaRPr lang="en-US" sz="4000" dirty="0"/>
          </a:p>
        </p:txBody>
      </p:sp>
      <p:sp>
        <p:nvSpPr>
          <p:cNvPr id="104" name="Rectangle 216"/>
          <p:cNvSpPr>
            <a:spLocks noChangeArrowheads="1"/>
          </p:cNvSpPr>
          <p:nvPr/>
        </p:nvSpPr>
        <p:spPr bwMode="auto">
          <a:xfrm>
            <a:off x="5346478" y="504106"/>
            <a:ext cx="36004000" cy="1674441"/>
          </a:xfrm>
          <a:prstGeom prst="rect">
            <a:avLst/>
          </a:prstGeom>
          <a:noFill/>
          <a:ln w="9525">
            <a:noFill/>
            <a:miter lim="800000"/>
            <a:headEnd/>
            <a:tailEnd/>
          </a:ln>
        </p:spPr>
        <p:txBody>
          <a:bodyPr lIns="90000" tIns="46800" rIns="90000" bIns="46800" anchor="ctr"/>
          <a:lstStyle/>
          <a:p>
            <a:pPr algn="ctr" defTabSz="2952750">
              <a:lnSpc>
                <a:spcPct val="150000"/>
              </a:lnSpc>
              <a:spcBef>
                <a:spcPct val="20000"/>
              </a:spcBef>
            </a:pPr>
            <a:r>
              <a:rPr lang="en-US" sz="4800" b="1" dirty="0" smtClean="0"/>
              <a:t>EVALUATION OF MACROPOROUS AND MICROPOROUS CARRIERS FOR CHO-K1 CELL GROWTH AND </a:t>
            </a:r>
            <a:r>
              <a:rPr lang="en-US" sz="4800" b="1" dirty="0" smtClean="0"/>
              <a:t>MAB PRODUCTION</a:t>
            </a:r>
            <a:endParaRPr lang="pt-PT" sz="4800" dirty="0" smtClean="0"/>
          </a:p>
        </p:txBody>
      </p:sp>
      <p:sp>
        <p:nvSpPr>
          <p:cNvPr id="105" name="CaixaDeTexto 85"/>
          <p:cNvSpPr txBox="1">
            <a:spLocks noChangeArrowheads="1"/>
          </p:cNvSpPr>
          <p:nvPr/>
        </p:nvSpPr>
        <p:spPr bwMode="auto">
          <a:xfrm>
            <a:off x="12331254" y="25857754"/>
            <a:ext cx="8712968" cy="3395801"/>
          </a:xfrm>
          <a:prstGeom prst="rect">
            <a:avLst/>
          </a:prstGeom>
          <a:noFill/>
          <a:ln w="9525">
            <a:noFill/>
            <a:miter lim="800000"/>
            <a:headEnd/>
            <a:tailEnd/>
          </a:ln>
        </p:spPr>
        <p:txBody>
          <a:bodyPr wrap="square">
            <a:spAutoFit/>
          </a:bodyPr>
          <a:lstStyle/>
          <a:p>
            <a:pPr marL="346075" indent="-346075" algn="just">
              <a:lnSpc>
                <a:spcPts val="5000"/>
              </a:lnSpc>
              <a:buClr>
                <a:srgbClr val="CC3300"/>
              </a:buClr>
              <a:buFont typeface="Wingdings" pitchFamily="2" charset="2"/>
              <a:buChar char="§"/>
              <a:tabLst>
                <a:tab pos="441325" algn="l"/>
              </a:tabLst>
              <a:defRPr/>
            </a:pPr>
            <a:r>
              <a:rPr lang="pt-PT" dirty="0" err="1"/>
              <a:t>Better</a:t>
            </a:r>
            <a:r>
              <a:rPr lang="pt-PT" dirty="0"/>
              <a:t> </a:t>
            </a:r>
            <a:r>
              <a:rPr lang="pt-PT" dirty="0" err="1"/>
              <a:t>combination</a:t>
            </a:r>
            <a:r>
              <a:rPr lang="pt-PT" dirty="0"/>
              <a:t> for </a:t>
            </a:r>
            <a:r>
              <a:rPr lang="pt-PT" dirty="0" err="1"/>
              <a:t>initial</a:t>
            </a:r>
            <a:r>
              <a:rPr lang="pt-PT" dirty="0"/>
              <a:t> </a:t>
            </a:r>
            <a:r>
              <a:rPr lang="pt-PT" dirty="0" err="1"/>
              <a:t>cell</a:t>
            </a:r>
            <a:r>
              <a:rPr lang="pt-PT" dirty="0"/>
              <a:t> </a:t>
            </a:r>
            <a:r>
              <a:rPr lang="pt-PT" dirty="0" err="1" smtClean="0"/>
              <a:t>adhesion</a:t>
            </a:r>
            <a:r>
              <a:rPr lang="pt-PT" dirty="0" smtClean="0"/>
              <a:t>: </a:t>
            </a:r>
          </a:p>
          <a:p>
            <a:pPr marL="346075" indent="-346075" algn="just">
              <a:lnSpc>
                <a:spcPts val="5000"/>
              </a:lnSpc>
              <a:defRPr/>
            </a:pPr>
            <a:r>
              <a:rPr lang="pt-PT" dirty="0" smtClean="0"/>
              <a:t>   C2 – </a:t>
            </a:r>
            <a:r>
              <a:rPr lang="pt-PT" dirty="0" err="1" smtClean="0"/>
              <a:t>continuous</a:t>
            </a:r>
            <a:r>
              <a:rPr lang="pt-PT" dirty="0" smtClean="0"/>
              <a:t>. For </a:t>
            </a:r>
            <a:r>
              <a:rPr lang="pt-PT" dirty="0" err="1" smtClean="0"/>
              <a:t>both</a:t>
            </a:r>
            <a:r>
              <a:rPr lang="pt-PT" dirty="0" smtClean="0"/>
              <a:t> </a:t>
            </a:r>
            <a:r>
              <a:rPr lang="pt-PT" dirty="0" err="1" smtClean="0"/>
              <a:t>CultiSpher</a:t>
            </a:r>
            <a:r>
              <a:rPr lang="pt-PT" dirty="0" smtClean="0"/>
              <a:t> S </a:t>
            </a:r>
            <a:r>
              <a:rPr lang="pt-PT" dirty="0" err="1" smtClean="0"/>
              <a:t>and</a:t>
            </a:r>
            <a:r>
              <a:rPr lang="pt-PT" dirty="0" smtClean="0"/>
              <a:t> </a:t>
            </a:r>
            <a:r>
              <a:rPr lang="pt-PT" dirty="0" err="1" smtClean="0"/>
              <a:t>Cytodex</a:t>
            </a:r>
            <a:r>
              <a:rPr lang="pt-PT" dirty="0" smtClean="0"/>
              <a:t> 3, </a:t>
            </a:r>
            <a:r>
              <a:rPr lang="pt-PT" dirty="0" err="1" smtClean="0"/>
              <a:t>it</a:t>
            </a:r>
            <a:r>
              <a:rPr lang="pt-PT" dirty="0" smtClean="0"/>
              <a:t> </a:t>
            </a:r>
            <a:r>
              <a:rPr lang="pt-PT" dirty="0" err="1" smtClean="0"/>
              <a:t>provides</a:t>
            </a:r>
            <a:r>
              <a:rPr lang="pt-PT" dirty="0" smtClean="0"/>
              <a:t> </a:t>
            </a:r>
            <a:r>
              <a:rPr lang="pt-PT" dirty="0" err="1" smtClean="0"/>
              <a:t>the</a:t>
            </a:r>
            <a:r>
              <a:rPr lang="pt-PT" dirty="0" smtClean="0"/>
              <a:t> </a:t>
            </a:r>
            <a:r>
              <a:rPr lang="pt-PT" dirty="0" err="1" smtClean="0"/>
              <a:t>higher</a:t>
            </a:r>
            <a:r>
              <a:rPr lang="pt-PT" dirty="0" smtClean="0"/>
              <a:t> </a:t>
            </a:r>
            <a:r>
              <a:rPr lang="pt-PT" dirty="0" err="1" smtClean="0"/>
              <a:t>number</a:t>
            </a:r>
            <a:r>
              <a:rPr lang="pt-PT" dirty="0" smtClean="0"/>
              <a:t> </a:t>
            </a:r>
            <a:r>
              <a:rPr lang="pt-PT" dirty="0" err="1" smtClean="0"/>
              <a:t>of</a:t>
            </a:r>
            <a:r>
              <a:rPr lang="pt-PT" dirty="0" smtClean="0"/>
              <a:t> </a:t>
            </a:r>
            <a:r>
              <a:rPr lang="pt-PT" dirty="0" err="1" smtClean="0"/>
              <a:t>cells</a:t>
            </a:r>
            <a:r>
              <a:rPr lang="pt-PT" dirty="0" smtClean="0"/>
              <a:t> </a:t>
            </a:r>
            <a:r>
              <a:rPr lang="pt-PT" dirty="0" err="1" smtClean="0"/>
              <a:t>adhered</a:t>
            </a:r>
            <a:r>
              <a:rPr lang="pt-PT" dirty="0" smtClean="0"/>
              <a:t> </a:t>
            </a:r>
          </a:p>
          <a:p>
            <a:pPr algn="ctr">
              <a:lnSpc>
                <a:spcPct val="150000"/>
              </a:lnSpc>
              <a:defRPr/>
            </a:pPr>
            <a:endParaRPr lang="pt-P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1272</TotalTime>
  <Words>761</Words>
  <Application>Microsoft Office PowerPoint</Application>
  <PresentationFormat>Personalizados</PresentationFormat>
  <Paragraphs>144</Paragraphs>
  <Slides>1</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Diapositivo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Rita</cp:lastModifiedBy>
  <cp:revision>66</cp:revision>
  <dcterms:created xsi:type="dcterms:W3CDTF">2005-08-05T10:55:41Z</dcterms:created>
  <dcterms:modified xsi:type="dcterms:W3CDTF">2011-10-14T07:59:24Z</dcterms:modified>
</cp:coreProperties>
</file>