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42808525" cy="30279975"/>
  <p:notesSz cx="6797675" cy="9926638"/>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D1F9"/>
    <a:srgbClr val="FFD5AB"/>
    <a:srgbClr val="FFF2B9"/>
    <a:srgbClr val="FFD215"/>
    <a:srgbClr val="FAD57A"/>
    <a:srgbClr val="FFC775"/>
    <a:srgbClr val="FFCC00"/>
    <a:srgbClr val="800000"/>
    <a:srgbClr val="93636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20" d="100"/>
          <a:sy n="20" d="100"/>
        </p:scale>
        <p:origin x="-1008" y="-30"/>
      </p:cViewPr>
      <p:guideLst>
        <p:guide orient="horz" pos="9537"/>
        <p:guide pos="13483"/>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209369" y="9405939"/>
            <a:ext cx="36389788" cy="6491287"/>
          </a:xfrm>
        </p:spPr>
        <p:txBody>
          <a:bodyPr/>
          <a:lstStyle/>
          <a:p>
            <a:r>
              <a:rPr lang="pt-PT" smtClean="0"/>
              <a:t>Clique para editar o estilo</a:t>
            </a:r>
            <a:endParaRPr lang="pt-PT"/>
          </a:p>
        </p:txBody>
      </p:sp>
      <p:sp>
        <p:nvSpPr>
          <p:cNvPr id="3" name="Subtítulo 2"/>
          <p:cNvSpPr>
            <a:spLocks noGrp="1"/>
          </p:cNvSpPr>
          <p:nvPr>
            <p:ph type="subTitle" idx="1"/>
          </p:nvPr>
        </p:nvSpPr>
        <p:spPr>
          <a:xfrm>
            <a:off x="6421917" y="17159289"/>
            <a:ext cx="29964696"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dirty="0"/>
          </a:p>
        </p:txBody>
      </p:sp>
      <p:sp>
        <p:nvSpPr>
          <p:cNvPr id="5"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6" name="Rectangle 6"/>
          <p:cNvSpPr>
            <a:spLocks noGrp="1" noChangeArrowheads="1"/>
          </p:cNvSpPr>
          <p:nvPr>
            <p:ph type="sldNum" sz="quarter" idx="12"/>
          </p:nvPr>
        </p:nvSpPr>
        <p:spPr>
          <a:ln/>
        </p:spPr>
        <p:txBody>
          <a:bodyPr/>
          <a:lstStyle>
            <a:lvl1pPr>
              <a:defRPr/>
            </a:lvl1pPr>
          </a:lstStyle>
          <a:p>
            <a:pPr>
              <a:defRPr/>
            </a:pPr>
            <a:fld id="{24112FAB-FDCB-4207-9EB5-7C4254C7589E}"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dirty="0"/>
          </a:p>
        </p:txBody>
      </p:sp>
      <p:sp>
        <p:nvSpPr>
          <p:cNvPr id="5"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6" name="Rectangle 6"/>
          <p:cNvSpPr>
            <a:spLocks noGrp="1" noChangeArrowheads="1"/>
          </p:cNvSpPr>
          <p:nvPr>
            <p:ph type="sldNum" sz="quarter" idx="12"/>
          </p:nvPr>
        </p:nvSpPr>
        <p:spPr>
          <a:ln/>
        </p:spPr>
        <p:txBody>
          <a:bodyPr/>
          <a:lstStyle>
            <a:lvl1pPr>
              <a:defRPr/>
            </a:lvl1pPr>
          </a:lstStyle>
          <a:p>
            <a:pPr>
              <a:defRPr/>
            </a:pPr>
            <a:fld id="{07F71158-5AED-4140-84FF-2351DE637DF0}"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31035546" y="1212851"/>
            <a:ext cx="9631282" cy="25836563"/>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2141697" y="1212851"/>
            <a:ext cx="28588800" cy="25836563"/>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dirty="0"/>
          </a:p>
        </p:txBody>
      </p:sp>
      <p:sp>
        <p:nvSpPr>
          <p:cNvPr id="5"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6" name="Rectangle 6"/>
          <p:cNvSpPr>
            <a:spLocks noGrp="1" noChangeArrowheads="1"/>
          </p:cNvSpPr>
          <p:nvPr>
            <p:ph type="sldNum" sz="quarter" idx="12"/>
          </p:nvPr>
        </p:nvSpPr>
        <p:spPr>
          <a:ln/>
        </p:spPr>
        <p:txBody>
          <a:bodyPr/>
          <a:lstStyle>
            <a:lvl1pPr>
              <a:defRPr/>
            </a:lvl1pPr>
          </a:lstStyle>
          <a:p>
            <a:pPr>
              <a:defRPr/>
            </a:pPr>
            <a:fld id="{F631B07F-4A93-419D-87AC-EBF105AE0EA8}"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dirty="0"/>
          </a:p>
        </p:txBody>
      </p:sp>
      <p:sp>
        <p:nvSpPr>
          <p:cNvPr id="5"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6" name="Rectangle 6"/>
          <p:cNvSpPr>
            <a:spLocks noGrp="1" noChangeArrowheads="1"/>
          </p:cNvSpPr>
          <p:nvPr>
            <p:ph type="sldNum" sz="quarter" idx="12"/>
          </p:nvPr>
        </p:nvSpPr>
        <p:spPr>
          <a:ln/>
        </p:spPr>
        <p:txBody>
          <a:bodyPr/>
          <a:lstStyle>
            <a:lvl1pPr>
              <a:defRPr/>
            </a:lvl1pPr>
          </a:lstStyle>
          <a:p>
            <a:pPr>
              <a:defRPr/>
            </a:pPr>
            <a:fld id="{9E38131A-9BE1-4D12-A34E-D84518A3A07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3380959" y="19457988"/>
            <a:ext cx="36386612" cy="6013450"/>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3380959" y="12833350"/>
            <a:ext cx="36386612"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4"/>
          <p:cNvSpPr>
            <a:spLocks noGrp="1" noChangeArrowheads="1"/>
          </p:cNvSpPr>
          <p:nvPr>
            <p:ph type="dt" sz="half" idx="10"/>
          </p:nvPr>
        </p:nvSpPr>
        <p:spPr>
          <a:ln/>
        </p:spPr>
        <p:txBody>
          <a:bodyPr/>
          <a:lstStyle>
            <a:lvl1pPr>
              <a:defRPr/>
            </a:lvl1pPr>
          </a:lstStyle>
          <a:p>
            <a:pPr>
              <a:defRPr/>
            </a:pPr>
            <a:endParaRPr lang="pt-PT" dirty="0"/>
          </a:p>
        </p:txBody>
      </p:sp>
      <p:sp>
        <p:nvSpPr>
          <p:cNvPr id="5"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6" name="Rectangle 6"/>
          <p:cNvSpPr>
            <a:spLocks noGrp="1" noChangeArrowheads="1"/>
          </p:cNvSpPr>
          <p:nvPr>
            <p:ph type="sldNum" sz="quarter" idx="12"/>
          </p:nvPr>
        </p:nvSpPr>
        <p:spPr>
          <a:ln/>
        </p:spPr>
        <p:txBody>
          <a:bodyPr/>
          <a:lstStyle>
            <a:lvl1pPr>
              <a:defRPr/>
            </a:lvl1pPr>
          </a:lstStyle>
          <a:p>
            <a:pPr>
              <a:defRPr/>
            </a:pPr>
            <a:fld id="{50732C5C-1102-485E-939F-3A5B5A39E9FE}"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214169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2155678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4"/>
          <p:cNvSpPr>
            <a:spLocks noGrp="1" noChangeArrowheads="1"/>
          </p:cNvSpPr>
          <p:nvPr>
            <p:ph type="dt" sz="half" idx="10"/>
          </p:nvPr>
        </p:nvSpPr>
        <p:spPr>
          <a:ln/>
        </p:spPr>
        <p:txBody>
          <a:bodyPr/>
          <a:lstStyle>
            <a:lvl1pPr>
              <a:defRPr/>
            </a:lvl1pPr>
          </a:lstStyle>
          <a:p>
            <a:pPr>
              <a:defRPr/>
            </a:pPr>
            <a:endParaRPr lang="pt-PT" dirty="0"/>
          </a:p>
        </p:txBody>
      </p:sp>
      <p:sp>
        <p:nvSpPr>
          <p:cNvPr id="6"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7" name="Rectangle 6"/>
          <p:cNvSpPr>
            <a:spLocks noGrp="1" noChangeArrowheads="1"/>
          </p:cNvSpPr>
          <p:nvPr>
            <p:ph type="sldNum" sz="quarter" idx="12"/>
          </p:nvPr>
        </p:nvSpPr>
        <p:spPr>
          <a:ln/>
        </p:spPr>
        <p:txBody>
          <a:bodyPr/>
          <a:lstStyle>
            <a:lvl1pPr>
              <a:defRPr/>
            </a:lvl1pPr>
          </a:lstStyle>
          <a:p>
            <a:pPr>
              <a:defRPr/>
            </a:pPr>
            <a:fld id="{890B3842-9728-4FBB-8923-CD5B390BDD8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2141697" y="6778626"/>
            <a:ext cx="1891303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2141697" y="9602789"/>
            <a:ext cx="1891303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21747444" y="6778626"/>
            <a:ext cx="18919385"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21747444" y="9602789"/>
            <a:ext cx="18919385"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4"/>
          <p:cNvSpPr>
            <a:spLocks noGrp="1" noChangeArrowheads="1"/>
          </p:cNvSpPr>
          <p:nvPr>
            <p:ph type="dt" sz="half" idx="10"/>
          </p:nvPr>
        </p:nvSpPr>
        <p:spPr>
          <a:ln/>
        </p:spPr>
        <p:txBody>
          <a:bodyPr/>
          <a:lstStyle>
            <a:lvl1pPr>
              <a:defRPr/>
            </a:lvl1pPr>
          </a:lstStyle>
          <a:p>
            <a:pPr>
              <a:defRPr/>
            </a:pPr>
            <a:endParaRPr lang="pt-PT" dirty="0"/>
          </a:p>
        </p:txBody>
      </p:sp>
      <p:sp>
        <p:nvSpPr>
          <p:cNvPr id="8"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9" name="Rectangle 6"/>
          <p:cNvSpPr>
            <a:spLocks noGrp="1" noChangeArrowheads="1"/>
          </p:cNvSpPr>
          <p:nvPr>
            <p:ph type="sldNum" sz="quarter" idx="12"/>
          </p:nvPr>
        </p:nvSpPr>
        <p:spPr>
          <a:ln/>
        </p:spPr>
        <p:txBody>
          <a:bodyPr/>
          <a:lstStyle>
            <a:lvl1pPr>
              <a:defRPr/>
            </a:lvl1pPr>
          </a:lstStyle>
          <a:p>
            <a:pPr>
              <a:defRPr/>
            </a:pPr>
            <a:fld id="{E6DFB641-0E0B-43AB-8709-769999003D0A}"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4"/>
          <p:cNvSpPr>
            <a:spLocks noGrp="1" noChangeArrowheads="1"/>
          </p:cNvSpPr>
          <p:nvPr>
            <p:ph type="dt" sz="half" idx="10"/>
          </p:nvPr>
        </p:nvSpPr>
        <p:spPr>
          <a:ln/>
        </p:spPr>
        <p:txBody>
          <a:bodyPr/>
          <a:lstStyle>
            <a:lvl1pPr>
              <a:defRPr/>
            </a:lvl1pPr>
          </a:lstStyle>
          <a:p>
            <a:pPr>
              <a:defRPr/>
            </a:pPr>
            <a:endParaRPr lang="pt-PT" dirty="0"/>
          </a:p>
        </p:txBody>
      </p:sp>
      <p:sp>
        <p:nvSpPr>
          <p:cNvPr id="4"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5" name="Rectangle 6"/>
          <p:cNvSpPr>
            <a:spLocks noGrp="1" noChangeArrowheads="1"/>
          </p:cNvSpPr>
          <p:nvPr>
            <p:ph type="sldNum" sz="quarter" idx="12"/>
          </p:nvPr>
        </p:nvSpPr>
        <p:spPr>
          <a:ln/>
        </p:spPr>
        <p:txBody>
          <a:bodyPr/>
          <a:lstStyle>
            <a:lvl1pPr>
              <a:defRPr/>
            </a:lvl1pPr>
          </a:lstStyle>
          <a:p>
            <a:pPr>
              <a:defRPr/>
            </a:pPr>
            <a:fld id="{0C29C6F3-B373-4C58-B364-03C397BEBAAD}"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PT" dirty="0"/>
          </a:p>
        </p:txBody>
      </p:sp>
      <p:sp>
        <p:nvSpPr>
          <p:cNvPr id="3"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4" name="Rectangle 6"/>
          <p:cNvSpPr>
            <a:spLocks noGrp="1" noChangeArrowheads="1"/>
          </p:cNvSpPr>
          <p:nvPr>
            <p:ph type="sldNum" sz="quarter" idx="12"/>
          </p:nvPr>
        </p:nvSpPr>
        <p:spPr>
          <a:ln/>
        </p:spPr>
        <p:txBody>
          <a:bodyPr/>
          <a:lstStyle>
            <a:lvl1pPr>
              <a:defRPr/>
            </a:lvl1pPr>
          </a:lstStyle>
          <a:p>
            <a:pPr>
              <a:defRPr/>
            </a:pPr>
            <a:fld id="{8D13AB5E-15E9-477B-B9CE-FDDAE8267C8A}"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141697" y="1204913"/>
            <a:ext cx="14083090" cy="513080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16736380" y="1204913"/>
            <a:ext cx="23930447"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2141697" y="6335713"/>
            <a:ext cx="1408309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dirty="0"/>
          </a:p>
        </p:txBody>
      </p:sp>
      <p:sp>
        <p:nvSpPr>
          <p:cNvPr id="6"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7" name="Rectangle 6"/>
          <p:cNvSpPr>
            <a:spLocks noGrp="1" noChangeArrowheads="1"/>
          </p:cNvSpPr>
          <p:nvPr>
            <p:ph type="sldNum" sz="quarter" idx="12"/>
          </p:nvPr>
        </p:nvSpPr>
        <p:spPr>
          <a:ln/>
        </p:spPr>
        <p:txBody>
          <a:bodyPr/>
          <a:lstStyle>
            <a:lvl1pPr>
              <a:defRPr/>
            </a:lvl1pPr>
          </a:lstStyle>
          <a:p>
            <a:pPr>
              <a:defRPr/>
            </a:pPr>
            <a:fld id="{B127DDBB-10C4-491C-8878-6698F3259477}"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2023" y="21196300"/>
            <a:ext cx="25684478" cy="2501900"/>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8392023" y="2705100"/>
            <a:ext cx="25684478" cy="181689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dirty="0" smtClean="0"/>
          </a:p>
        </p:txBody>
      </p:sp>
      <p:sp>
        <p:nvSpPr>
          <p:cNvPr id="4" name="Marcador de Posição do Texto 3"/>
          <p:cNvSpPr>
            <a:spLocks noGrp="1"/>
          </p:cNvSpPr>
          <p:nvPr>
            <p:ph type="body" sz="half" idx="2"/>
          </p:nvPr>
        </p:nvSpPr>
        <p:spPr>
          <a:xfrm>
            <a:off x="8392023" y="23698201"/>
            <a:ext cx="25684478"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dirty="0"/>
          </a:p>
        </p:txBody>
      </p:sp>
      <p:sp>
        <p:nvSpPr>
          <p:cNvPr id="6"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7" name="Rectangle 6"/>
          <p:cNvSpPr>
            <a:spLocks noGrp="1" noChangeArrowheads="1"/>
          </p:cNvSpPr>
          <p:nvPr>
            <p:ph type="sldNum" sz="quarter" idx="12"/>
          </p:nvPr>
        </p:nvSpPr>
        <p:spPr>
          <a:ln/>
        </p:spPr>
        <p:txBody>
          <a:bodyPr/>
          <a:lstStyle>
            <a:lvl1pPr>
              <a:defRPr/>
            </a:lvl1pPr>
          </a:lstStyle>
          <a:p>
            <a:pPr>
              <a:defRPr/>
            </a:pPr>
            <a:fld id="{DB096722-211F-4B95-B00C-794E801BFD53}"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2141538" y="1212850"/>
            <a:ext cx="38525450" cy="5046663"/>
          </a:xfrm>
          <a:prstGeom prst="rect">
            <a:avLst/>
          </a:prstGeom>
          <a:noFill/>
          <a:ln w="9525">
            <a:noFill/>
            <a:miter lim="800000"/>
            <a:headEnd/>
            <a:tailEnd/>
          </a:ln>
        </p:spPr>
        <p:txBody>
          <a:bodyPr vert="horz" wrap="square" lIns="295232" tIns="147616" rIns="295232" bIns="147616"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2141538" y="7065963"/>
            <a:ext cx="38525450" cy="19983450"/>
          </a:xfrm>
          <a:prstGeom prst="rect">
            <a:avLst/>
          </a:prstGeom>
          <a:noFill/>
          <a:ln w="9525">
            <a:noFill/>
            <a:miter lim="800000"/>
            <a:headEnd/>
            <a:tailEnd/>
          </a:ln>
        </p:spPr>
        <p:txBody>
          <a:bodyPr vert="horz" wrap="square" lIns="295232" tIns="147616" rIns="295232" bIns="1476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41538" y="27574875"/>
            <a:ext cx="9986962"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defRPr sz="4500"/>
            </a:lvl1pPr>
          </a:lstStyle>
          <a:p>
            <a:pPr>
              <a:defRPr/>
            </a:pPr>
            <a:endParaRPr lang="pt-PT" dirty="0"/>
          </a:p>
        </p:txBody>
      </p:sp>
      <p:sp>
        <p:nvSpPr>
          <p:cNvPr id="1029" name="Rectangle 5"/>
          <p:cNvSpPr>
            <a:spLocks noGrp="1" noChangeArrowheads="1"/>
          </p:cNvSpPr>
          <p:nvPr>
            <p:ph type="ftr" sz="quarter" idx="3"/>
          </p:nvPr>
        </p:nvSpPr>
        <p:spPr bwMode="auto">
          <a:xfrm>
            <a:off x="14627225" y="27574875"/>
            <a:ext cx="13554075"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ctr">
              <a:defRPr sz="4500"/>
            </a:lvl1pPr>
          </a:lstStyle>
          <a:p>
            <a:pPr>
              <a:defRPr/>
            </a:pPr>
            <a:endParaRPr lang="pt-PT" dirty="0"/>
          </a:p>
        </p:txBody>
      </p:sp>
      <p:sp>
        <p:nvSpPr>
          <p:cNvPr id="1030" name="Rectangle 6"/>
          <p:cNvSpPr>
            <a:spLocks noGrp="1" noChangeArrowheads="1"/>
          </p:cNvSpPr>
          <p:nvPr>
            <p:ph type="sldNum" sz="quarter" idx="4"/>
          </p:nvPr>
        </p:nvSpPr>
        <p:spPr bwMode="auto">
          <a:xfrm>
            <a:off x="30680025" y="27574875"/>
            <a:ext cx="9986963"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r">
              <a:defRPr sz="4500"/>
            </a:lvl1pPr>
          </a:lstStyle>
          <a:p>
            <a:pPr>
              <a:defRPr/>
            </a:pPr>
            <a:fld id="{FC7A8EC3-4143-4760-A800-89271910763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2952750" rtl="0" eaLnBrk="0" fontAlgn="base" hangingPunct="0">
        <a:spcBef>
          <a:spcPct val="0"/>
        </a:spcBef>
        <a:spcAft>
          <a:spcPct val="0"/>
        </a:spcAft>
        <a:defRPr sz="14200">
          <a:solidFill>
            <a:schemeClr val="tx2"/>
          </a:solidFill>
          <a:latin typeface="+mj-lt"/>
          <a:ea typeface="+mj-ea"/>
          <a:cs typeface="+mj-cs"/>
        </a:defRPr>
      </a:lvl1pPr>
      <a:lvl2pPr algn="ctr" defTabSz="2952750" rtl="0" eaLnBrk="0" fontAlgn="base" hangingPunct="0">
        <a:spcBef>
          <a:spcPct val="0"/>
        </a:spcBef>
        <a:spcAft>
          <a:spcPct val="0"/>
        </a:spcAft>
        <a:defRPr sz="14200">
          <a:solidFill>
            <a:schemeClr val="tx2"/>
          </a:solidFill>
          <a:latin typeface="Arial" charset="0"/>
        </a:defRPr>
      </a:lvl2pPr>
      <a:lvl3pPr algn="ctr" defTabSz="2952750" rtl="0" eaLnBrk="0" fontAlgn="base" hangingPunct="0">
        <a:spcBef>
          <a:spcPct val="0"/>
        </a:spcBef>
        <a:spcAft>
          <a:spcPct val="0"/>
        </a:spcAft>
        <a:defRPr sz="14200">
          <a:solidFill>
            <a:schemeClr val="tx2"/>
          </a:solidFill>
          <a:latin typeface="Arial" charset="0"/>
        </a:defRPr>
      </a:lvl3pPr>
      <a:lvl4pPr algn="ctr" defTabSz="2952750" rtl="0" eaLnBrk="0" fontAlgn="base" hangingPunct="0">
        <a:spcBef>
          <a:spcPct val="0"/>
        </a:spcBef>
        <a:spcAft>
          <a:spcPct val="0"/>
        </a:spcAft>
        <a:defRPr sz="14200">
          <a:solidFill>
            <a:schemeClr val="tx2"/>
          </a:solidFill>
          <a:latin typeface="Arial" charset="0"/>
        </a:defRPr>
      </a:lvl4pPr>
      <a:lvl5pPr algn="ctr" defTabSz="2952750" rtl="0" eaLnBrk="0" fontAlgn="base" hangingPunct="0">
        <a:spcBef>
          <a:spcPct val="0"/>
        </a:spcBef>
        <a:spcAft>
          <a:spcPct val="0"/>
        </a:spcAft>
        <a:defRPr sz="14200">
          <a:solidFill>
            <a:schemeClr val="tx2"/>
          </a:solidFill>
          <a:latin typeface="Arial" charset="0"/>
        </a:defRPr>
      </a:lvl5pPr>
      <a:lvl6pPr marL="457200" algn="ctr" defTabSz="2952750" rtl="0" fontAlgn="base">
        <a:spcBef>
          <a:spcPct val="0"/>
        </a:spcBef>
        <a:spcAft>
          <a:spcPct val="0"/>
        </a:spcAft>
        <a:defRPr sz="14200">
          <a:solidFill>
            <a:schemeClr val="tx2"/>
          </a:solidFill>
          <a:latin typeface="Arial" charset="0"/>
        </a:defRPr>
      </a:lvl6pPr>
      <a:lvl7pPr marL="914400" algn="ctr" defTabSz="2952750" rtl="0" fontAlgn="base">
        <a:spcBef>
          <a:spcPct val="0"/>
        </a:spcBef>
        <a:spcAft>
          <a:spcPct val="0"/>
        </a:spcAft>
        <a:defRPr sz="14200">
          <a:solidFill>
            <a:schemeClr val="tx2"/>
          </a:solidFill>
          <a:latin typeface="Arial" charset="0"/>
        </a:defRPr>
      </a:lvl7pPr>
      <a:lvl8pPr marL="1371600" algn="ctr" defTabSz="2952750" rtl="0" fontAlgn="base">
        <a:spcBef>
          <a:spcPct val="0"/>
        </a:spcBef>
        <a:spcAft>
          <a:spcPct val="0"/>
        </a:spcAft>
        <a:defRPr sz="14200">
          <a:solidFill>
            <a:schemeClr val="tx2"/>
          </a:solidFill>
          <a:latin typeface="Arial" charset="0"/>
        </a:defRPr>
      </a:lvl8pPr>
      <a:lvl9pPr marL="1828800" algn="ctr" defTabSz="2952750" rtl="0" fontAlgn="base">
        <a:spcBef>
          <a:spcPct val="0"/>
        </a:spcBef>
        <a:spcAft>
          <a:spcPct val="0"/>
        </a:spcAft>
        <a:defRPr sz="14200">
          <a:solidFill>
            <a:schemeClr val="tx2"/>
          </a:solidFill>
          <a:latin typeface="Arial" charset="0"/>
        </a:defRPr>
      </a:lvl9pPr>
    </p:titleStyle>
    <p:bodyStyle>
      <a:lvl1pPr marL="1106488" indent="-1106488" algn="l" defTabSz="2952750" rtl="0" eaLnBrk="0" fontAlgn="base" hangingPunct="0">
        <a:spcBef>
          <a:spcPct val="20000"/>
        </a:spcBef>
        <a:spcAft>
          <a:spcPct val="0"/>
        </a:spcAft>
        <a:buChar char="•"/>
        <a:defRPr sz="10300">
          <a:solidFill>
            <a:schemeClr val="tx1"/>
          </a:solidFill>
          <a:latin typeface="+mn-lt"/>
          <a:ea typeface="+mn-ea"/>
          <a:cs typeface="+mn-cs"/>
        </a:defRPr>
      </a:lvl1pPr>
      <a:lvl2pPr marL="2398713" indent="-922338" algn="l" defTabSz="2952750" rtl="0" eaLnBrk="0" fontAlgn="base" hangingPunct="0">
        <a:spcBef>
          <a:spcPct val="20000"/>
        </a:spcBef>
        <a:spcAft>
          <a:spcPct val="0"/>
        </a:spcAft>
        <a:buChar char="–"/>
        <a:defRPr sz="9000">
          <a:solidFill>
            <a:schemeClr val="tx1"/>
          </a:solidFill>
          <a:latin typeface="+mn-lt"/>
        </a:defRPr>
      </a:lvl2pPr>
      <a:lvl3pPr marL="3690938" indent="-738188" algn="l" defTabSz="2952750" rtl="0" eaLnBrk="0" fontAlgn="base" hangingPunct="0">
        <a:spcBef>
          <a:spcPct val="20000"/>
        </a:spcBef>
        <a:spcAft>
          <a:spcPct val="0"/>
        </a:spcAft>
        <a:buChar char="•"/>
        <a:defRPr sz="7700">
          <a:solidFill>
            <a:schemeClr val="tx1"/>
          </a:solidFill>
          <a:latin typeface="+mn-lt"/>
        </a:defRPr>
      </a:lvl3pPr>
      <a:lvl4pPr marL="5167313" indent="-738188" algn="l" defTabSz="2952750" rtl="0" eaLnBrk="0" fontAlgn="base" hangingPunct="0">
        <a:spcBef>
          <a:spcPct val="20000"/>
        </a:spcBef>
        <a:spcAft>
          <a:spcPct val="0"/>
        </a:spcAft>
        <a:buChar char="–"/>
        <a:defRPr sz="6500">
          <a:solidFill>
            <a:schemeClr val="tx1"/>
          </a:solidFill>
          <a:latin typeface="+mn-lt"/>
        </a:defRPr>
      </a:lvl4pPr>
      <a:lvl5pPr marL="6642100" indent="-738188" algn="l" defTabSz="2952750" rtl="0" eaLnBrk="0" fontAlgn="base" hangingPunct="0">
        <a:spcBef>
          <a:spcPct val="20000"/>
        </a:spcBef>
        <a:spcAft>
          <a:spcPct val="0"/>
        </a:spcAft>
        <a:buChar char="»"/>
        <a:defRPr sz="6500">
          <a:solidFill>
            <a:schemeClr val="tx1"/>
          </a:solidFill>
          <a:latin typeface="+mn-lt"/>
        </a:defRPr>
      </a:lvl5pPr>
      <a:lvl6pPr marL="7099300" indent="-738188" algn="l" defTabSz="2952750" rtl="0" fontAlgn="base">
        <a:spcBef>
          <a:spcPct val="20000"/>
        </a:spcBef>
        <a:spcAft>
          <a:spcPct val="0"/>
        </a:spcAft>
        <a:buChar char="»"/>
        <a:defRPr sz="6500">
          <a:solidFill>
            <a:schemeClr val="tx1"/>
          </a:solidFill>
          <a:latin typeface="+mn-lt"/>
        </a:defRPr>
      </a:lvl6pPr>
      <a:lvl7pPr marL="7556500" indent="-738188" algn="l" defTabSz="2952750" rtl="0" fontAlgn="base">
        <a:spcBef>
          <a:spcPct val="20000"/>
        </a:spcBef>
        <a:spcAft>
          <a:spcPct val="0"/>
        </a:spcAft>
        <a:buChar char="»"/>
        <a:defRPr sz="6500">
          <a:solidFill>
            <a:schemeClr val="tx1"/>
          </a:solidFill>
          <a:latin typeface="+mn-lt"/>
        </a:defRPr>
      </a:lvl7pPr>
      <a:lvl8pPr marL="8013700" indent="-738188" algn="l" defTabSz="2952750" rtl="0" fontAlgn="base">
        <a:spcBef>
          <a:spcPct val="20000"/>
        </a:spcBef>
        <a:spcAft>
          <a:spcPct val="0"/>
        </a:spcAft>
        <a:buChar char="»"/>
        <a:defRPr sz="6500">
          <a:solidFill>
            <a:schemeClr val="tx1"/>
          </a:solidFill>
          <a:latin typeface="+mn-lt"/>
        </a:defRPr>
      </a:lvl8pPr>
      <a:lvl9pPr marL="8470900" indent="-738188" algn="l" defTabSz="2952750" rtl="0" fontAlgn="base">
        <a:spcBef>
          <a:spcPct val="20000"/>
        </a:spcBef>
        <a:spcAft>
          <a:spcPct val="0"/>
        </a:spcAft>
        <a:buChar char="»"/>
        <a:defRPr sz="65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59" name="Group 211"/>
          <p:cNvGraphicFramePr>
            <a:graphicFrameLocks noGrp="1"/>
          </p:cNvGraphicFramePr>
          <p:nvPr>
            <p:extLst>
              <p:ext uri="{D42A27DB-BD31-4B8C-83A1-F6EECF244321}">
                <p14:modId xmlns="" xmlns:p14="http://schemas.microsoft.com/office/powerpoint/2010/main" val="2125385726"/>
              </p:ext>
            </p:extLst>
          </p:nvPr>
        </p:nvGraphicFramePr>
        <p:xfrm>
          <a:off x="0" y="-1"/>
          <a:ext cx="42808525" cy="5635626"/>
        </p:xfrm>
        <a:graphic>
          <a:graphicData uri="http://schemas.openxmlformats.org/drawingml/2006/table">
            <a:tbl>
              <a:tblPr/>
              <a:tblGrid>
                <a:gridCol w="19243675"/>
                <a:gridCol w="23564850"/>
              </a:tblGrid>
              <a:tr h="2911517">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endParaRPr kumimoji="0" lang="pt-PT" sz="9400" b="0" i="0" u="none" strike="noStrike" cap="none" normalizeH="0" baseline="0" dirty="0" smtClean="0">
                        <a:ln>
                          <a:noFill/>
                        </a:ln>
                        <a:solidFill>
                          <a:schemeClr val="tx1"/>
                        </a:solidFill>
                        <a:effectLst/>
                        <a:latin typeface="Arial" charset="0"/>
                      </a:endParaRPr>
                    </a:p>
                  </a:txBody>
                  <a:tcPr marL="183029" marR="183029"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1"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r h="2724109">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bg1"/>
                          </a:solidFill>
                          <a:effectLst/>
                          <a:latin typeface="Arial" charset="0"/>
                        </a:rPr>
                        <a:t> </a:t>
                      </a:r>
                      <a:r>
                        <a:rPr kumimoji="0" lang="pt-PT" sz="2400" b="0" i="0" u="none" strike="noStrike" cap="none" normalizeH="0" baseline="0" dirty="0" smtClean="0">
                          <a:ln>
                            <a:noFill/>
                          </a:ln>
                          <a:solidFill>
                            <a:schemeClr val="tx1"/>
                          </a:solidFill>
                          <a:effectLst/>
                          <a:latin typeface="Arial" charset="0"/>
                        </a:rPr>
                        <a:t>University of Minho</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School of Engineering</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Algoritmi</a:t>
                      </a:r>
                      <a:endParaRPr kumimoji="0" lang="en-US" sz="2400" b="0" i="0" u="none" strike="noStrike" cap="none" normalizeH="0" baseline="0" dirty="0" smtClean="0">
                        <a:ln>
                          <a:noFill/>
                        </a:ln>
                        <a:solidFill>
                          <a:schemeClr val="tx1"/>
                        </a:solidFill>
                        <a:effectLst/>
                        <a:latin typeface="Arial" charset="0"/>
                      </a:endParaRPr>
                    </a:p>
                  </a:txBody>
                  <a:tcPr marL="504412" marR="180147" marT="46800" marB="46800" anchor="ctr"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0"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graphicFrame>
        <p:nvGraphicFramePr>
          <p:cNvPr id="1026" name="Object 27"/>
          <p:cNvGraphicFramePr>
            <a:graphicFrameLocks/>
          </p:cNvGraphicFramePr>
          <p:nvPr/>
        </p:nvGraphicFramePr>
        <p:xfrm>
          <a:off x="593725" y="593725"/>
          <a:ext cx="4013200" cy="1990725"/>
        </p:xfrm>
        <a:graphic>
          <a:graphicData uri="http://schemas.openxmlformats.org/presentationml/2006/ole">
            <p:oleObj spid="_x0000_s2057" name="Photo Editor Photo" r:id="rId3" imgW="4009524" imgH="1991003" progId="">
              <p:embed/>
            </p:oleObj>
          </a:graphicData>
        </a:graphic>
      </p:graphicFrame>
      <p:graphicFrame>
        <p:nvGraphicFramePr>
          <p:cNvPr id="2260" name="Group 212"/>
          <p:cNvGraphicFramePr>
            <a:graphicFrameLocks noGrp="1"/>
          </p:cNvGraphicFramePr>
          <p:nvPr>
            <p:extLst>
              <p:ext uri="{D42A27DB-BD31-4B8C-83A1-F6EECF244321}">
                <p14:modId xmlns="" xmlns:p14="http://schemas.microsoft.com/office/powerpoint/2010/main" val="3622650585"/>
              </p:ext>
            </p:extLst>
          </p:nvPr>
        </p:nvGraphicFramePr>
        <p:xfrm>
          <a:off x="-18699" y="29037531"/>
          <a:ext cx="42827224" cy="1242444"/>
        </p:xfrm>
        <a:graphic>
          <a:graphicData uri="http://schemas.openxmlformats.org/drawingml/2006/table">
            <a:tbl>
              <a:tblPr/>
              <a:tblGrid>
                <a:gridCol w="42827224"/>
              </a:tblGrid>
              <a:tr h="1242444">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r>
                        <a:rPr kumimoji="0" lang="pt-PT" sz="4000" b="0" i="0" u="none" strike="noStrike" cap="none" normalizeH="0" baseline="0" dirty="0" smtClean="0">
                          <a:ln>
                            <a:noFill/>
                          </a:ln>
                          <a:solidFill>
                            <a:schemeClr val="tx1"/>
                          </a:solidFill>
                          <a:effectLst/>
                          <a:latin typeface="Arial" charset="0"/>
                        </a:rPr>
                        <a:t>Uma Escola a Reinventar o Futuro – Semana da Escola de Engenharia - </a:t>
                      </a:r>
                      <a:r>
                        <a:rPr kumimoji="0" lang="pt-PT" sz="4000" b="0" i="0" u="none" strike="noStrike" cap="none" normalizeH="0" baseline="0" dirty="0" smtClean="0">
                          <a:ln>
                            <a:noFill/>
                          </a:ln>
                          <a:solidFill>
                            <a:schemeClr val="tx1"/>
                          </a:solidFill>
                          <a:effectLst/>
                          <a:latin typeface="Arial" charset="0"/>
                        </a:rPr>
                        <a:t>24 </a:t>
                      </a:r>
                      <a:r>
                        <a:rPr kumimoji="0" lang="pt-PT" sz="4000" b="0" i="0" u="none" strike="noStrike" cap="none" normalizeH="0" baseline="0" dirty="0" smtClean="0">
                          <a:ln>
                            <a:noFill/>
                          </a:ln>
                          <a:solidFill>
                            <a:schemeClr val="tx1"/>
                          </a:solidFill>
                          <a:effectLst/>
                          <a:latin typeface="Arial" charset="0"/>
                        </a:rPr>
                        <a:t>a </a:t>
                      </a:r>
                      <a:r>
                        <a:rPr kumimoji="0" lang="pt-PT" sz="4000" b="0" i="0" u="none" strike="noStrike" cap="none" normalizeH="0" baseline="0" dirty="0" smtClean="0">
                          <a:ln>
                            <a:noFill/>
                          </a:ln>
                          <a:solidFill>
                            <a:schemeClr val="tx1"/>
                          </a:solidFill>
                          <a:effectLst/>
                          <a:latin typeface="Arial" charset="0"/>
                        </a:rPr>
                        <a:t>27 </a:t>
                      </a:r>
                      <a:r>
                        <a:rPr kumimoji="0" lang="pt-PT" sz="4000" b="0" i="0" u="none" strike="noStrike" cap="none" normalizeH="0" baseline="0" dirty="0" smtClean="0">
                          <a:ln>
                            <a:noFill/>
                          </a:ln>
                          <a:solidFill>
                            <a:schemeClr val="tx1"/>
                          </a:solidFill>
                          <a:effectLst/>
                          <a:latin typeface="Arial" charset="0"/>
                        </a:rPr>
                        <a:t>de Outubro de 2011</a:t>
                      </a: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sp>
        <p:nvSpPr>
          <p:cNvPr id="1034" name="Text Box 214"/>
          <p:cNvSpPr txBox="1">
            <a:spLocks noChangeArrowheads="1"/>
          </p:cNvSpPr>
          <p:nvPr/>
        </p:nvSpPr>
        <p:spPr bwMode="auto">
          <a:xfrm>
            <a:off x="954088" y="5635625"/>
            <a:ext cx="12817475" cy="20097810"/>
          </a:xfrm>
          <a:prstGeom prst="rect">
            <a:avLst/>
          </a:prstGeom>
          <a:noFill/>
          <a:ln w="9525">
            <a:noFill/>
            <a:miter lim="800000"/>
            <a:headEnd/>
            <a:tailEnd/>
          </a:ln>
        </p:spPr>
        <p:txBody>
          <a:bodyPr>
            <a:spAutoFit/>
          </a:bodyPr>
          <a:lstStyle/>
          <a:p>
            <a:pPr defTabSz="2952750">
              <a:spcBef>
                <a:spcPct val="50000"/>
              </a:spcBef>
            </a:pPr>
            <a:r>
              <a:rPr lang="en-US" sz="3600" b="1" dirty="0" smtClean="0"/>
              <a:t>Introduction</a:t>
            </a:r>
            <a:endParaRPr lang="en-US" sz="3600" b="1" dirty="0"/>
          </a:p>
          <a:p>
            <a:pPr algn="just" defTabSz="2952750">
              <a:spcBef>
                <a:spcPct val="50000"/>
              </a:spcBef>
            </a:pPr>
            <a:r>
              <a:rPr lang="en-US" dirty="0"/>
              <a:t>The mobility of citizens in an urban area is the source of various problems: traffic congestion, environmental impacts, inadequacy of public transport, among others. For this reason it is important to understand the mobility </a:t>
            </a:r>
            <a:r>
              <a:rPr lang="en-US" dirty="0" smtClean="0"/>
              <a:t>behavior </a:t>
            </a:r>
            <a:r>
              <a:rPr lang="en-US" dirty="0"/>
              <a:t>of individuals in space, understand space itself, and understand the use people make of the urban space as a way to reduce and possibly eliminate these difficulties. However, the dynamics associated with the mobility in urban areas always has two components: Time and Space, rising new challenges on how to capture, represent and visualize these dynamics</a:t>
            </a:r>
            <a:r>
              <a:rPr lang="en-US" dirty="0" smtClean="0"/>
              <a:t>.</a:t>
            </a:r>
          </a:p>
          <a:p>
            <a:pPr defTabSz="2952750">
              <a:spcBef>
                <a:spcPct val="50000"/>
              </a:spcBef>
            </a:pPr>
            <a:endParaRPr lang="en-US" dirty="0"/>
          </a:p>
          <a:p>
            <a:pPr defTabSz="2952750">
              <a:spcBef>
                <a:spcPct val="50000"/>
              </a:spcBef>
            </a:pPr>
            <a:endParaRPr lang="en-US" dirty="0" smtClean="0"/>
          </a:p>
          <a:p>
            <a:pPr defTabSz="2952750">
              <a:spcBef>
                <a:spcPct val="50000"/>
              </a:spcBef>
            </a:pPr>
            <a:endParaRPr lang="en-US" dirty="0"/>
          </a:p>
          <a:p>
            <a:pPr defTabSz="2952750">
              <a:spcBef>
                <a:spcPct val="50000"/>
              </a:spcBef>
            </a:pPr>
            <a:endParaRPr lang="en-US" dirty="0" smtClean="0"/>
          </a:p>
          <a:p>
            <a:pPr defTabSz="2952750">
              <a:spcBef>
                <a:spcPct val="50000"/>
              </a:spcBef>
            </a:pPr>
            <a:endParaRPr lang="en-US" dirty="0"/>
          </a:p>
          <a:p>
            <a:pPr defTabSz="2952750">
              <a:spcBef>
                <a:spcPct val="50000"/>
              </a:spcBef>
            </a:pPr>
            <a:endParaRPr lang="en-US" dirty="0" smtClean="0"/>
          </a:p>
          <a:p>
            <a:pPr defTabSz="2952750">
              <a:spcBef>
                <a:spcPct val="50000"/>
              </a:spcBef>
            </a:pPr>
            <a:endParaRPr lang="en-US" dirty="0"/>
          </a:p>
          <a:p>
            <a:pPr defTabSz="2952750">
              <a:spcBef>
                <a:spcPct val="50000"/>
              </a:spcBef>
            </a:pPr>
            <a:endParaRPr lang="en-US" dirty="0" smtClean="0"/>
          </a:p>
          <a:p>
            <a:pPr defTabSz="2952750">
              <a:spcBef>
                <a:spcPct val="50000"/>
              </a:spcBef>
            </a:pPr>
            <a:endParaRPr lang="en-US" dirty="0"/>
          </a:p>
          <a:p>
            <a:pPr defTabSz="2952750">
              <a:spcBef>
                <a:spcPct val="50000"/>
              </a:spcBef>
            </a:pPr>
            <a:endParaRPr lang="en-US" dirty="0" smtClean="0"/>
          </a:p>
          <a:p>
            <a:pPr defTabSz="2952750">
              <a:spcBef>
                <a:spcPct val="50000"/>
              </a:spcBef>
            </a:pPr>
            <a:endParaRPr lang="en-US" dirty="0"/>
          </a:p>
          <a:p>
            <a:pPr defTabSz="2952750">
              <a:spcBef>
                <a:spcPct val="50000"/>
              </a:spcBef>
            </a:pPr>
            <a:endParaRPr lang="en-US" dirty="0" smtClean="0"/>
          </a:p>
          <a:p>
            <a:pPr defTabSz="2952750">
              <a:spcBef>
                <a:spcPct val="50000"/>
              </a:spcBef>
            </a:pPr>
            <a:endParaRPr lang="en-US" dirty="0"/>
          </a:p>
          <a:p>
            <a:pPr defTabSz="2952750">
              <a:spcBef>
                <a:spcPct val="50000"/>
              </a:spcBef>
            </a:pPr>
            <a:endParaRPr lang="en-US" dirty="0" smtClean="0"/>
          </a:p>
          <a:p>
            <a:pPr defTabSz="2952750">
              <a:spcBef>
                <a:spcPct val="50000"/>
              </a:spcBef>
            </a:pPr>
            <a:endParaRPr lang="en-US" dirty="0"/>
          </a:p>
          <a:p>
            <a:pPr defTabSz="2952750">
              <a:spcBef>
                <a:spcPct val="50000"/>
              </a:spcBef>
            </a:pPr>
            <a:endParaRPr lang="en-US" dirty="0" smtClean="0"/>
          </a:p>
          <a:p>
            <a:pPr defTabSz="2952750">
              <a:spcBef>
                <a:spcPct val="50000"/>
              </a:spcBef>
            </a:pPr>
            <a:endParaRPr lang="en-US" dirty="0" smtClean="0"/>
          </a:p>
          <a:p>
            <a:pPr defTabSz="2952750">
              <a:spcBef>
                <a:spcPct val="50000"/>
              </a:spcBef>
            </a:pPr>
            <a:endParaRPr lang="en-US" dirty="0"/>
          </a:p>
          <a:p>
            <a:pPr defTabSz="2952750">
              <a:spcBef>
                <a:spcPct val="50000"/>
              </a:spcBef>
            </a:pPr>
            <a:endParaRPr lang="en-US" dirty="0" smtClean="0"/>
          </a:p>
          <a:p>
            <a:pPr algn="ctr" defTabSz="2952750">
              <a:spcBef>
                <a:spcPct val="50000"/>
              </a:spcBef>
            </a:pPr>
            <a:r>
              <a:rPr lang="en-US" dirty="0"/>
              <a:t>Figure 1: Layered Structure of the Information Concepts </a:t>
            </a:r>
          </a:p>
        </p:txBody>
      </p:sp>
      <p:sp>
        <p:nvSpPr>
          <p:cNvPr id="1035" name="Rectangle 215"/>
          <p:cNvSpPr>
            <a:spLocks noChangeArrowheads="1"/>
          </p:cNvSpPr>
          <p:nvPr/>
        </p:nvSpPr>
        <p:spPr bwMode="auto">
          <a:xfrm>
            <a:off x="8874125" y="2322513"/>
            <a:ext cx="23350538" cy="2879725"/>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000" dirty="0" smtClean="0"/>
              <a:t>JOÃO PEIXOTO*</a:t>
            </a:r>
            <a:endParaRPr lang="en-US" sz="4000" dirty="0"/>
          </a:p>
          <a:p>
            <a:pPr algn="ctr" defTabSz="2952750">
              <a:spcBef>
                <a:spcPct val="20000"/>
              </a:spcBef>
            </a:pPr>
            <a:r>
              <a:rPr lang="en-US" sz="4000" dirty="0"/>
              <a:t> Supervisors:  </a:t>
            </a:r>
            <a:r>
              <a:rPr lang="en-US" sz="4000" dirty="0" smtClean="0"/>
              <a:t>Adriano Moreira</a:t>
            </a:r>
            <a:endParaRPr lang="en-US" sz="4000" dirty="0"/>
          </a:p>
          <a:p>
            <a:pPr algn="ctr" defTabSz="2952750">
              <a:spcBef>
                <a:spcPct val="50000"/>
              </a:spcBef>
            </a:pPr>
            <a:r>
              <a:rPr lang="pt-PT" dirty="0"/>
              <a:t>* </a:t>
            </a:r>
            <a:r>
              <a:rPr lang="pt-PT" dirty="0" smtClean="0"/>
              <a:t>peixoto@kanguru.pt</a:t>
            </a:r>
            <a:endParaRPr lang="en-US" sz="4000" dirty="0"/>
          </a:p>
        </p:txBody>
      </p:sp>
      <p:sp>
        <p:nvSpPr>
          <p:cNvPr id="1036" name="Rectangle 216"/>
          <p:cNvSpPr>
            <a:spLocks noChangeArrowheads="1"/>
          </p:cNvSpPr>
          <p:nvPr/>
        </p:nvSpPr>
        <p:spPr bwMode="auto">
          <a:xfrm>
            <a:off x="7614643" y="0"/>
            <a:ext cx="27579238" cy="2322513"/>
          </a:xfrm>
          <a:prstGeom prst="rect">
            <a:avLst/>
          </a:prstGeom>
          <a:solidFill>
            <a:srgbClr val="A5D1F9"/>
          </a:solidFill>
          <a:ln w="9525">
            <a:noFill/>
            <a:miter lim="800000"/>
            <a:headEnd/>
            <a:tailEnd/>
          </a:ln>
        </p:spPr>
        <p:txBody>
          <a:bodyPr lIns="90000" tIns="46800" rIns="90000" bIns="46800" anchor="ctr"/>
          <a:lstStyle/>
          <a:p>
            <a:pPr algn="ctr"/>
            <a:r>
              <a:rPr lang="en-US" sz="4800" b="1" dirty="0" smtClean="0"/>
              <a:t>CONCEPTUAL </a:t>
            </a:r>
            <a:r>
              <a:rPr lang="en-US" sz="4800" b="1" dirty="0"/>
              <a:t>FRAMEWORK FOR THE REPRESENTATION OF SPATIO-TEMPORAL DATA </a:t>
            </a:r>
          </a:p>
        </p:txBody>
      </p:sp>
      <p:pic>
        <p:nvPicPr>
          <p:cNvPr id="1037" name="Picture 217"/>
          <p:cNvPicPr>
            <a:picLocks noChangeAspect="1" noChangeArrowheads="1"/>
          </p:cNvPicPr>
          <p:nvPr/>
        </p:nvPicPr>
        <p:blipFill>
          <a:blip r:embed="rId4" cstate="print"/>
          <a:srcRect/>
          <a:stretch>
            <a:fillRect/>
          </a:stretch>
        </p:blipFill>
        <p:spPr bwMode="auto">
          <a:xfrm>
            <a:off x="37893625" y="2754313"/>
            <a:ext cx="4289425" cy="1441450"/>
          </a:xfrm>
          <a:prstGeom prst="rect">
            <a:avLst/>
          </a:prstGeom>
          <a:noFill/>
          <a:ln w="9525">
            <a:noFill/>
            <a:miter lim="800000"/>
            <a:headEnd/>
            <a:tailEnd/>
          </a:ln>
        </p:spPr>
      </p:pic>
      <p:sp>
        <p:nvSpPr>
          <p:cNvPr id="1038" name="Text Box 214"/>
          <p:cNvSpPr txBox="1">
            <a:spLocks noChangeArrowheads="1"/>
          </p:cNvSpPr>
          <p:nvPr/>
        </p:nvSpPr>
        <p:spPr bwMode="auto">
          <a:xfrm>
            <a:off x="14851063" y="5634931"/>
            <a:ext cx="12817475" cy="22806243"/>
          </a:xfrm>
          <a:prstGeom prst="rect">
            <a:avLst/>
          </a:prstGeom>
          <a:noFill/>
          <a:ln w="9525">
            <a:noFill/>
            <a:miter lim="800000"/>
            <a:headEnd/>
            <a:tailEnd/>
          </a:ln>
        </p:spPr>
        <p:txBody>
          <a:bodyPr>
            <a:spAutoFit/>
          </a:bodyPr>
          <a:lstStyle/>
          <a:p>
            <a:pPr algn="just" defTabSz="2952750">
              <a:spcBef>
                <a:spcPct val="50000"/>
              </a:spcBef>
            </a:pPr>
            <a:r>
              <a:rPr lang="en-US" sz="3600" b="1" dirty="0" smtClean="0"/>
              <a:t>Our Work</a:t>
            </a:r>
          </a:p>
          <a:p>
            <a:pPr algn="just" defTabSz="2952750">
              <a:spcBef>
                <a:spcPct val="50000"/>
              </a:spcBef>
            </a:pPr>
            <a:r>
              <a:rPr lang="en-US" dirty="0"/>
              <a:t>The work that we have done so far defines eight general concepts that characterize our conceptual framework for the representation of mobility of an individual artefact (Figure 1). These concepts are designed to fit the data since its acquisition stage, i.e., data obtained from different sensors without any processing, until we get homogeneous representations of the major movement processes, be they of a single individual or of a group of individuals. </a:t>
            </a:r>
            <a:endParaRPr lang="en-US" dirty="0" smtClean="0"/>
          </a:p>
          <a:p>
            <a:pPr algn="just" defTabSz="2952750">
              <a:spcBef>
                <a:spcPct val="50000"/>
              </a:spcBef>
            </a:pPr>
            <a:r>
              <a:rPr lang="en-US" dirty="0" smtClean="0"/>
              <a:t>It </a:t>
            </a:r>
            <a:r>
              <a:rPr lang="en-US" dirty="0"/>
              <a:t>all starts with the data collected by a multitude of sensors about the movement of an artefact. As these raw dataset include different attributes, some form of normalization or </a:t>
            </a:r>
            <a:r>
              <a:rPr lang="en-US" dirty="0" smtClean="0"/>
              <a:t>uniformization </a:t>
            </a:r>
            <a:r>
              <a:rPr lang="en-US" dirty="0"/>
              <a:t>is required. The </a:t>
            </a:r>
            <a:r>
              <a:rPr lang="en-US" i="1" dirty="0"/>
              <a:t>Observation</a:t>
            </a:r>
            <a:r>
              <a:rPr lang="en-US" dirty="0"/>
              <a:t> concept aims to realize the first step into this uniformization process, defining a basic set of information necessary for characterize the </a:t>
            </a:r>
            <a:r>
              <a:rPr lang="en-US" dirty="0" smtClean="0"/>
              <a:t>observation of </a:t>
            </a:r>
            <a:r>
              <a:rPr lang="en-US" dirty="0"/>
              <a:t>an artefact from the mobility point of view. Regardless the sensor used to acquire the mobility data, these data reflect the observation of a phenomenon and our first concept is then the </a:t>
            </a:r>
            <a:r>
              <a:rPr lang="en-US" i="1" dirty="0"/>
              <a:t>Observation</a:t>
            </a:r>
            <a:r>
              <a:rPr lang="en-US" dirty="0"/>
              <a:t>, and can be described abstractly as</a:t>
            </a:r>
            <a:r>
              <a:rPr lang="en-US" dirty="0" smtClean="0"/>
              <a:t>: </a:t>
            </a:r>
          </a:p>
          <a:p>
            <a:pPr algn="ctr" defTabSz="2952750">
              <a:spcBef>
                <a:spcPct val="50000"/>
              </a:spcBef>
            </a:pPr>
            <a:r>
              <a:rPr lang="en-US" b="1" i="1" dirty="0" smtClean="0"/>
              <a:t>The </a:t>
            </a:r>
            <a:r>
              <a:rPr lang="en-US" b="1" i="1" dirty="0"/>
              <a:t>observation of an artefact in a specific point of a </a:t>
            </a:r>
            <a:r>
              <a:rPr lang="en-US" b="1" i="1" dirty="0" smtClean="0"/>
              <a:t>spatio</a:t>
            </a:r>
            <a:r>
              <a:rPr lang="en-US" b="1" i="1" dirty="0"/>
              <a:t>-</a:t>
            </a:r>
            <a:r>
              <a:rPr lang="en-US" b="1" i="1" dirty="0" smtClean="0"/>
              <a:t>temporal </a:t>
            </a:r>
            <a:r>
              <a:rPr lang="en-US" b="1" i="1" dirty="0"/>
              <a:t>space </a:t>
            </a:r>
            <a:endParaRPr lang="en-GB" dirty="0" smtClean="0"/>
          </a:p>
          <a:p>
            <a:endParaRPr lang="en-US" dirty="0" smtClean="0"/>
          </a:p>
          <a:p>
            <a:pPr algn="just"/>
            <a:r>
              <a:rPr lang="en-US" dirty="0" smtClean="0"/>
              <a:t>The </a:t>
            </a:r>
            <a:r>
              <a:rPr lang="en-US" dirty="0"/>
              <a:t>remaining concepts can be described abstractly as follows and they all have their origins in the information contained in the basic concept of our </a:t>
            </a:r>
            <a:r>
              <a:rPr lang="en-US" dirty="0" smtClean="0"/>
              <a:t>framework, </a:t>
            </a:r>
            <a:r>
              <a:rPr lang="en-US" i="1" dirty="0" smtClean="0"/>
              <a:t>Observation</a:t>
            </a:r>
            <a:r>
              <a:rPr lang="en-US" dirty="0" smtClean="0"/>
              <a:t>.</a:t>
            </a:r>
          </a:p>
          <a:p>
            <a:pPr algn="just"/>
            <a:endParaRPr lang="en-US" dirty="0"/>
          </a:p>
          <a:p>
            <a:pPr algn="ctr"/>
            <a:r>
              <a:rPr lang="en-US" b="1" i="1" dirty="0"/>
              <a:t>One region/area of space defined by the aggregation of Locations </a:t>
            </a:r>
            <a:r>
              <a:rPr lang="en-US" dirty="0"/>
              <a:t>(1) </a:t>
            </a:r>
            <a:endParaRPr lang="en-US" dirty="0" smtClean="0"/>
          </a:p>
          <a:p>
            <a:pPr algn="ctr"/>
            <a:endParaRPr lang="en-US" dirty="0"/>
          </a:p>
          <a:p>
            <a:pPr algn="ctr"/>
            <a:r>
              <a:rPr lang="en-US" b="1" i="1" dirty="0"/>
              <a:t>Time interval between the first and last observation of an artefact in the same place </a:t>
            </a:r>
            <a:r>
              <a:rPr lang="en-US" dirty="0"/>
              <a:t>(2) </a:t>
            </a:r>
            <a:endParaRPr lang="en-US" dirty="0" smtClean="0"/>
          </a:p>
          <a:p>
            <a:pPr algn="ctr"/>
            <a:endParaRPr lang="en-US" dirty="0"/>
          </a:p>
          <a:p>
            <a:pPr algn="ctr"/>
            <a:r>
              <a:rPr lang="en-US" b="1" i="1" dirty="0"/>
              <a:t>A Change of Place of an artefact occurred over time </a:t>
            </a:r>
            <a:r>
              <a:rPr lang="en-US" dirty="0"/>
              <a:t>(3) </a:t>
            </a:r>
            <a:endParaRPr lang="en-US" dirty="0" smtClean="0"/>
          </a:p>
          <a:p>
            <a:pPr algn="ctr"/>
            <a:endParaRPr lang="en-US" dirty="0"/>
          </a:p>
          <a:p>
            <a:pPr algn="ctr"/>
            <a:r>
              <a:rPr lang="en-US" b="1" i="1" dirty="0"/>
              <a:t>A Change of Place of an artefact occurred over a long time period </a:t>
            </a:r>
            <a:r>
              <a:rPr lang="en-US" dirty="0"/>
              <a:t>(4) </a:t>
            </a:r>
            <a:endParaRPr lang="en-US" dirty="0" smtClean="0"/>
          </a:p>
          <a:p>
            <a:pPr algn="ctr"/>
            <a:endParaRPr lang="en-US" dirty="0"/>
          </a:p>
          <a:p>
            <a:pPr algn="ctr"/>
            <a:r>
              <a:rPr lang="en-US" b="1" i="1" dirty="0"/>
              <a:t>Long time period between two sequential observations of an artefact in the same place </a:t>
            </a:r>
            <a:r>
              <a:rPr lang="en-US" dirty="0"/>
              <a:t>(5) </a:t>
            </a:r>
            <a:endParaRPr lang="en-US" dirty="0" smtClean="0"/>
          </a:p>
          <a:p>
            <a:pPr algn="ctr"/>
            <a:endParaRPr lang="en-US" dirty="0"/>
          </a:p>
          <a:p>
            <a:pPr algn="ctr"/>
            <a:r>
              <a:rPr lang="en-US" b="1" i="1" dirty="0"/>
              <a:t>Time-ordered list of Elementary Movements of an artefact over the space </a:t>
            </a:r>
            <a:r>
              <a:rPr lang="en-US" dirty="0"/>
              <a:t>(6) </a:t>
            </a:r>
            <a:endParaRPr lang="en-US" dirty="0" smtClean="0"/>
          </a:p>
          <a:p>
            <a:pPr algn="ctr"/>
            <a:endParaRPr lang="en-US" dirty="0"/>
          </a:p>
          <a:p>
            <a:r>
              <a:rPr lang="en-US" dirty="0"/>
              <a:t>(1) </a:t>
            </a:r>
            <a:r>
              <a:rPr lang="en-US" i="1" dirty="0"/>
              <a:t>Place</a:t>
            </a:r>
            <a:r>
              <a:rPr lang="en-US" dirty="0"/>
              <a:t>, (2) </a:t>
            </a:r>
            <a:r>
              <a:rPr lang="en-US" i="1" dirty="0"/>
              <a:t>Stay</a:t>
            </a:r>
            <a:r>
              <a:rPr lang="en-US" dirty="0"/>
              <a:t>, (3) </a:t>
            </a:r>
            <a:r>
              <a:rPr lang="en-US" i="1" dirty="0"/>
              <a:t>Elementary Movement</a:t>
            </a:r>
            <a:r>
              <a:rPr lang="en-US" dirty="0"/>
              <a:t>, (4) </a:t>
            </a:r>
            <a:r>
              <a:rPr lang="en-US" i="1" dirty="0"/>
              <a:t>Space Leap</a:t>
            </a:r>
            <a:r>
              <a:rPr lang="en-US" dirty="0"/>
              <a:t>, (5) </a:t>
            </a:r>
            <a:r>
              <a:rPr lang="en-US" i="1" dirty="0"/>
              <a:t>Time Leap</a:t>
            </a:r>
            <a:r>
              <a:rPr lang="en-US" dirty="0"/>
              <a:t>, (6) </a:t>
            </a:r>
            <a:r>
              <a:rPr lang="en-US" i="1" dirty="0"/>
              <a:t>Trajectory </a:t>
            </a:r>
            <a:endParaRPr lang="en-GB" dirty="0"/>
          </a:p>
          <a:p>
            <a:pPr algn="just" defTabSz="2952750">
              <a:spcBef>
                <a:spcPct val="50000"/>
              </a:spcBef>
            </a:pPr>
            <a:endParaRPr lang="en-US" dirty="0"/>
          </a:p>
        </p:txBody>
      </p:sp>
      <p:sp>
        <p:nvSpPr>
          <p:cNvPr id="1041" name="Text Box 214"/>
          <p:cNvSpPr txBox="1">
            <a:spLocks noChangeArrowheads="1"/>
          </p:cNvSpPr>
          <p:nvPr/>
        </p:nvSpPr>
        <p:spPr bwMode="auto">
          <a:xfrm>
            <a:off x="28676600" y="5627264"/>
            <a:ext cx="12817475" cy="19605367"/>
          </a:xfrm>
          <a:prstGeom prst="rect">
            <a:avLst/>
          </a:prstGeom>
          <a:noFill/>
          <a:ln w="9525">
            <a:noFill/>
            <a:miter lim="800000"/>
            <a:headEnd/>
            <a:tailEnd/>
          </a:ln>
        </p:spPr>
        <p:txBody>
          <a:bodyPr>
            <a:spAutoFit/>
          </a:bodyPr>
          <a:lstStyle/>
          <a:p>
            <a:pPr algn="just" defTabSz="2952750">
              <a:spcBef>
                <a:spcPct val="50000"/>
              </a:spcBef>
            </a:pPr>
            <a:r>
              <a:rPr lang="en-US" sz="3600" b="1" dirty="0" smtClean="0"/>
              <a:t>Discussion and Conclusions</a:t>
            </a:r>
            <a:endParaRPr lang="en-US" sz="3600" b="1" dirty="0"/>
          </a:p>
          <a:p>
            <a:pPr algn="just" defTabSz="2952750">
              <a:spcBef>
                <a:spcPct val="50000"/>
              </a:spcBef>
            </a:pPr>
            <a:r>
              <a:rPr lang="en-US" dirty="0"/>
              <a:t>At the moment our work is focused on the definition of the transformation processes of information between the different concepts and the instantiation of these concepts to different types of data</a:t>
            </a:r>
            <a:r>
              <a:rPr lang="en-US" dirty="0" smtClean="0"/>
              <a:t>. These </a:t>
            </a:r>
            <a:r>
              <a:rPr lang="en-US" dirty="0"/>
              <a:t>two tasks aim to produce results and subsequent validation of our conceptual framework, as well permitting further validation and improving the characterization of the concepts in a way that makes them the most adequate for different types of data. </a:t>
            </a:r>
            <a:endParaRPr lang="en-US" dirty="0" smtClean="0"/>
          </a:p>
          <a:p>
            <a:pPr algn="just" defTabSz="2952750">
              <a:spcBef>
                <a:spcPct val="50000"/>
              </a:spcBef>
            </a:pPr>
            <a:r>
              <a:rPr lang="en-US" dirty="0" smtClean="0"/>
              <a:t>One </a:t>
            </a:r>
            <a:r>
              <a:rPr lang="en-US" dirty="0"/>
              <a:t>of the difficulties already identified with the instantiation we have been conducting is related to the space occupied at the level of storage in the database system of the observations data. Because we are working with individual data without any kind of aggregation, leads to a large number of records (for example, a raw data from only one city with an medium dimension, produces in media 20 thousand/monthly records of observations). So we have to evaluate the results of the visualizations and understand if it makes sense to work with individual data or taking into account these results, the information extracted from visualizations is not compromised when using the data in aggregate form. </a:t>
            </a:r>
            <a:endParaRPr lang="en-US" dirty="0" smtClean="0"/>
          </a:p>
          <a:p>
            <a:pPr algn="just" defTabSz="2952750">
              <a:spcBef>
                <a:spcPct val="50000"/>
              </a:spcBef>
            </a:pPr>
            <a:endParaRPr lang="en-US" dirty="0"/>
          </a:p>
          <a:p>
            <a:r>
              <a:rPr lang="pt-PT" b="1" dirty="0" smtClean="0"/>
              <a:t>References</a:t>
            </a:r>
            <a:endParaRPr lang="pt-PT" dirty="0"/>
          </a:p>
          <a:p>
            <a:r>
              <a:rPr lang="en-US" dirty="0"/>
              <a:t>iSPOTS. Senseable City Lab. 2005. http://senseable.mit.edu/ispots</a:t>
            </a:r>
            <a:r>
              <a:rPr lang="en-US" dirty="0" smtClean="0"/>
              <a:t>/</a:t>
            </a:r>
            <a:endParaRPr lang="en-US" dirty="0"/>
          </a:p>
          <a:p>
            <a:endParaRPr lang="pt-PT" dirty="0" smtClean="0"/>
          </a:p>
          <a:p>
            <a:r>
              <a:rPr lang="pt-PT" dirty="0" smtClean="0"/>
              <a:t>Moreira</a:t>
            </a:r>
            <a:r>
              <a:rPr lang="pt-PT" dirty="0"/>
              <a:t>, Adriano, Maribel Yasmina Santos, Monica Wachowicz, and Daniel Orellana. 2010. The Impact of Data Quality in the Context of Pedestrian Movement Analysis. In Geospatial Thinking, ed. Marco Painho, Maribel Yasmina Santos, and Hardy Pundt, 0:61-78. Lecture Notes in Geoinformation and Cartography. Springer Berlin Heidelberg</a:t>
            </a:r>
            <a:r>
              <a:rPr lang="pt-PT" dirty="0" smtClean="0"/>
              <a:t>.</a:t>
            </a:r>
          </a:p>
          <a:p>
            <a:r>
              <a:rPr lang="pt-PT" dirty="0" smtClean="0"/>
              <a:t> </a:t>
            </a:r>
            <a:endParaRPr lang="pt-PT" dirty="0"/>
          </a:p>
          <a:p>
            <a:r>
              <a:rPr lang="pt-PT" dirty="0"/>
              <a:t>Reades, Jonathan, Francesco Calabrese, Andres Sevtsuk, and Carlo Ratti. 2007. Cellular Census: Explorations in Urban Data Collection. IEEE Pervasive Computing 6 (July): 30–38. </a:t>
            </a:r>
            <a:endParaRPr lang="pt-PT" dirty="0" smtClean="0"/>
          </a:p>
          <a:p>
            <a:endParaRPr lang="pt-PT" dirty="0"/>
          </a:p>
          <a:p>
            <a:r>
              <a:rPr lang="en-US" dirty="0"/>
              <a:t>Sevtsuk, Andres. and Carlo Ratti. 2005. Ispots: How wireless technology is changing life on the MIT campus. CUPUM 05: The Ninth International Conference on Computers in Urban Planning and Urban Management. London. </a:t>
            </a:r>
            <a:endParaRPr lang="en-GB" dirty="0"/>
          </a:p>
        </p:txBody>
      </p:sp>
      <p:pic>
        <p:nvPicPr>
          <p:cNvPr id="2059" name="Picture 11" descr="I:\Pessoais\My Dropbox\PhD\Conceptual_model_v4.png"/>
          <p:cNvPicPr>
            <a:picLocks noChangeAspect="1" noChangeArrowheads="1"/>
          </p:cNvPicPr>
          <p:nvPr/>
        </p:nvPicPr>
        <p:blipFill>
          <a:blip r:embed="rId5" cstate="print"/>
          <a:srcRect/>
          <a:stretch>
            <a:fillRect/>
          </a:stretch>
        </p:blipFill>
        <p:spPr bwMode="auto">
          <a:xfrm>
            <a:off x="2296180" y="11251555"/>
            <a:ext cx="10251098" cy="13321480"/>
          </a:xfrm>
          <a:prstGeom prst="rect">
            <a:avLst/>
          </a:prstGeom>
          <a:noFill/>
        </p:spPr>
      </p:pic>
    </p:spTree>
    <p:extLst>
      <p:ext uri="{BB962C8B-B14F-4D97-AF65-F5344CB8AC3E}">
        <p14:creationId xmlns="" xmlns:p14="http://schemas.microsoft.com/office/powerpoint/2010/main" val="3539239320"/>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1382</TotalTime>
  <Words>860</Words>
  <Application>Microsoft Office PowerPoint</Application>
  <PresentationFormat>Custom</PresentationFormat>
  <Paragraphs>62</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Default Design</vt:lpstr>
      <vt:lpstr>Photo Editor Photo</vt:lpstr>
      <vt:lpstr>Slide 1</vt:lpstr>
    </vt:vector>
  </TitlesOfParts>
  <Company>Universidade do Minho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Júlia Lourenço</dc:creator>
  <cp:lastModifiedBy>Pedro Pimenta</cp:lastModifiedBy>
  <cp:revision>71</cp:revision>
  <dcterms:created xsi:type="dcterms:W3CDTF">2005-08-05T10:55:41Z</dcterms:created>
  <dcterms:modified xsi:type="dcterms:W3CDTF">2011-09-28T16:33:13Z</dcterms:modified>
</cp:coreProperties>
</file>