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embeddings/oleObject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</p:sldIdLst>
  <p:sldSz cx="42808525" cy="30279975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5D1F9"/>
    <a:srgbClr val="FFD5AB"/>
    <a:srgbClr val="FFF2B9"/>
    <a:srgbClr val="FFD215"/>
    <a:srgbClr val="FAD57A"/>
    <a:srgbClr val="FFC775"/>
    <a:srgbClr val="FFCC00"/>
    <a:srgbClr val="800000"/>
    <a:srgbClr val="936363"/>
  </p:clrMru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-176" y="2544"/>
      </p:cViewPr>
      <p:guideLst>
        <p:guide orient="horz" pos="9537"/>
        <p:guide pos="134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9369" y="9405939"/>
            <a:ext cx="36389788" cy="649128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1917" y="17159289"/>
            <a:ext cx="29964696" cy="77374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12FAB-FDCB-4207-9EB5-7C4254C75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71158-5AED-4140-84FF-2351DE637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1035546" y="1212851"/>
            <a:ext cx="9631282" cy="25836563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2141697" y="1212851"/>
            <a:ext cx="28588800" cy="2583656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1B07F-4A93-419D-87AC-EBF105AE0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8131A-9BE1-4D12-A34E-D84518A3A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0959" y="19457988"/>
            <a:ext cx="36386612" cy="60134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380959" y="12833350"/>
            <a:ext cx="36386612" cy="6624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32C5C-1102-485E-939F-3A5B5A39E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141698" y="7065963"/>
            <a:ext cx="19110041" cy="1998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1556788" y="7065963"/>
            <a:ext cx="19110041" cy="1998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3842-9728-4FBB-8923-CD5B390BD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141697" y="6778626"/>
            <a:ext cx="18913030" cy="2824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141697" y="9602789"/>
            <a:ext cx="18913030" cy="17446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21747444" y="6778626"/>
            <a:ext cx="18919385" cy="2824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21747444" y="9602789"/>
            <a:ext cx="18919385" cy="17446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B641-0E0B-43AB-8709-76999900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C6F3-B373-4C58-B364-03C397BEB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AB5E-15E9-477B-B9CE-FDDAE8267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1697" y="1204913"/>
            <a:ext cx="14083090" cy="5130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736380" y="1204913"/>
            <a:ext cx="23930447" cy="25844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141697" y="6335713"/>
            <a:ext cx="14083090" cy="20713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7DDBB-10C4-491C-8878-6698F3259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2023" y="21196300"/>
            <a:ext cx="25684478" cy="2501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92023" y="2705100"/>
            <a:ext cx="25684478" cy="18168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2023" y="23698201"/>
            <a:ext cx="25684478" cy="3554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96722-211F-4B95-B00C-794E801BF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1538" y="1212850"/>
            <a:ext cx="3852545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1538" y="7065963"/>
            <a:ext cx="38525450" cy="199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41538" y="27574875"/>
            <a:ext cx="998696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>
              <a:defRPr sz="45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27225" y="27574875"/>
            <a:ext cx="135540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 algn="ctr">
              <a:defRPr sz="45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80025" y="27574875"/>
            <a:ext cx="998696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 algn="r">
              <a:defRPr sz="4500"/>
            </a:lvl1pPr>
          </a:lstStyle>
          <a:p>
            <a:pPr>
              <a:defRPr/>
            </a:pPr>
            <a:fld id="{FC7A8EC3-4143-4760-A800-892719107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2pPr>
      <a:lvl3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3pPr>
      <a:lvl4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4pPr>
      <a:lvl5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5pPr>
      <a:lvl6pPr marL="4572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6pPr>
      <a:lvl7pPr marL="9144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7pPr>
      <a:lvl8pPr marL="13716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8pPr>
      <a:lvl9pPr marL="18288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9pPr>
    </p:titleStyle>
    <p:bodyStyle>
      <a:lvl1pPr marL="1106488" indent="-1106488" algn="l" defTabSz="2952750" rtl="0" eaLnBrk="0" fontAlgn="base" hangingPunct="0">
        <a:spcBef>
          <a:spcPct val="20000"/>
        </a:spcBef>
        <a:spcAft>
          <a:spcPct val="0"/>
        </a:spcAft>
        <a:buChar char="•"/>
        <a:defRPr sz="10300">
          <a:solidFill>
            <a:schemeClr val="tx1"/>
          </a:solidFill>
          <a:latin typeface="+mn-lt"/>
          <a:ea typeface="+mn-ea"/>
          <a:cs typeface="+mn-cs"/>
        </a:defRPr>
      </a:lvl1pPr>
      <a:lvl2pPr marL="2398713" indent="-922338" algn="l" defTabSz="2952750" rtl="0" eaLnBrk="0" fontAlgn="base" hangingPunct="0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</a:defRPr>
      </a:lvl2pPr>
      <a:lvl3pPr marL="3690938" indent="-738188" algn="l" defTabSz="2952750" rtl="0" eaLnBrk="0" fontAlgn="base" hangingPunct="0">
        <a:spcBef>
          <a:spcPct val="20000"/>
        </a:spcBef>
        <a:spcAft>
          <a:spcPct val="0"/>
        </a:spcAft>
        <a:buChar char="•"/>
        <a:defRPr sz="7700">
          <a:solidFill>
            <a:schemeClr val="tx1"/>
          </a:solidFill>
          <a:latin typeface="+mn-lt"/>
        </a:defRPr>
      </a:lvl3pPr>
      <a:lvl4pPr marL="5167313" indent="-738188" algn="l" defTabSz="2952750" rtl="0" eaLnBrk="0" fontAlgn="base" hangingPunct="0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</a:defRPr>
      </a:lvl4pPr>
      <a:lvl5pPr marL="6642100" indent="-738188" algn="l" defTabSz="2952750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5pPr>
      <a:lvl6pPr marL="70993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6pPr>
      <a:lvl7pPr marL="75565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7pPr>
      <a:lvl8pPr marL="80137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8pPr>
      <a:lvl9pPr marL="84709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7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9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9" name="Group 211"/>
          <p:cNvGraphicFramePr>
            <a:graphicFrameLocks noGrp="1"/>
          </p:cNvGraphicFramePr>
          <p:nvPr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120539390"/>
              </p:ext>
            </p:extLst>
          </p:nvPr>
        </p:nvGraphicFramePr>
        <p:xfrm>
          <a:off x="0" y="-1"/>
          <a:ext cx="42808525" cy="5635626"/>
        </p:xfrm>
        <a:graphic>
          <a:graphicData uri="http://schemas.openxmlformats.org/drawingml/2006/table">
            <a:tbl>
              <a:tblPr/>
              <a:tblGrid>
                <a:gridCol w="19243675"/>
                <a:gridCol w="23564850"/>
              </a:tblGrid>
              <a:tr h="2911517">
                <a:tc>
                  <a:txBody>
                    <a:bodyPr/>
                    <a:lstStyle/>
                    <a:p>
                      <a:pPr marL="0" marR="0" lvl="0" indent="0" algn="l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9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3029" marR="1830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80147" marR="180147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</a:tr>
              <a:tr h="2724109">
                <a:tc>
                  <a:txBody>
                    <a:bodyPr/>
                    <a:lstStyle/>
                    <a:p>
                      <a:pPr marL="0" marR="0" lvl="0" indent="0" algn="l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University of Minho</a:t>
                      </a:r>
                    </a:p>
                    <a:p>
                      <a:pPr marL="0" marR="0" lvl="0" indent="0" algn="l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School of Engineering</a:t>
                      </a:r>
                    </a:p>
                    <a:p>
                      <a:pPr marL="0" marR="0" lvl="0" indent="0" algn="l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PT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Algoritmi</a:t>
                      </a: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PT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04412" marR="180147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80147" marR="180147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6" name="Object 27"/>
          <p:cNvGraphicFramePr>
            <a:graphicFrameLocks/>
          </p:cNvGraphicFramePr>
          <p:nvPr/>
        </p:nvGraphicFramePr>
        <p:xfrm>
          <a:off x="593725" y="593725"/>
          <a:ext cx="4013200" cy="1990725"/>
        </p:xfrm>
        <a:graphic>
          <a:graphicData uri="http://schemas.openxmlformats.org/presentationml/2006/ole">
            <p:oleObj spid="_x0000_s1030" name="Photo Editor Photo" r:id="rId3" imgW="4009524" imgH="1991003" progId="">
              <p:embed/>
            </p:oleObj>
          </a:graphicData>
        </a:graphic>
      </p:graphicFrame>
      <p:graphicFrame>
        <p:nvGraphicFramePr>
          <p:cNvPr id="2260" name="Group 212"/>
          <p:cNvGraphicFramePr>
            <a:graphicFrameLocks noGrp="1"/>
          </p:cNvGraphicFramePr>
          <p:nvPr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24916600"/>
              </p:ext>
            </p:extLst>
          </p:nvPr>
        </p:nvGraphicFramePr>
        <p:xfrm>
          <a:off x="-18699" y="29037531"/>
          <a:ext cx="42827224" cy="1242444"/>
        </p:xfrm>
        <a:graphic>
          <a:graphicData uri="http://schemas.openxmlformats.org/drawingml/2006/table">
            <a:tbl>
              <a:tblPr/>
              <a:tblGrid>
                <a:gridCol w="42827224"/>
              </a:tblGrid>
              <a:tr h="1242444">
                <a:tc>
                  <a:txBody>
                    <a:bodyPr/>
                    <a:lstStyle/>
                    <a:p>
                      <a:pPr marL="0" marR="0" lvl="0" indent="0" algn="ctr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Uma Escola a Reinventar o Futuro – Semana da Escola de Engenharia - 24 </a:t>
                      </a:r>
                      <a:r>
                        <a:rPr kumimoji="0" lang="pt-PT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27 </a:t>
                      </a:r>
                      <a:r>
                        <a:rPr kumimoji="0" lang="pt-PT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Outubro de 2011</a:t>
                      </a:r>
                    </a:p>
                  </a:txBody>
                  <a:tcPr marL="180147" marR="180147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</a:tr>
            </a:tbl>
          </a:graphicData>
        </a:graphic>
      </p:graphicFrame>
      <p:sp>
        <p:nvSpPr>
          <p:cNvPr id="1035" name="Rectangle 215"/>
          <p:cNvSpPr>
            <a:spLocks noChangeArrowheads="1"/>
          </p:cNvSpPr>
          <p:nvPr/>
        </p:nvSpPr>
        <p:spPr bwMode="auto">
          <a:xfrm>
            <a:off x="8874125" y="2322513"/>
            <a:ext cx="23350538" cy="2879725"/>
          </a:xfrm>
          <a:prstGeom prst="rect">
            <a:avLst/>
          </a:prstGeom>
          <a:solidFill>
            <a:srgbClr val="A5D1F9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2952750">
              <a:spcBef>
                <a:spcPct val="20000"/>
              </a:spcBef>
            </a:pPr>
            <a:r>
              <a:rPr lang="en-US" sz="4000" dirty="0" smtClean="0"/>
              <a:t>TERESA PEREIRA*</a:t>
            </a:r>
          </a:p>
          <a:p>
            <a:pPr algn="ctr" defTabSz="2952750">
              <a:spcBef>
                <a:spcPct val="20000"/>
              </a:spcBef>
            </a:pPr>
            <a:r>
              <a:rPr lang="en-US" sz="4000" dirty="0"/>
              <a:t> Supervisors: </a:t>
            </a:r>
            <a:r>
              <a:rPr lang="en-US" sz="4000" dirty="0" smtClean="0"/>
              <a:t> Henrique Santos</a:t>
            </a:r>
          </a:p>
          <a:p>
            <a:pPr algn="ctr" defTabSz="2952750">
              <a:spcBef>
                <a:spcPct val="50000"/>
              </a:spcBef>
            </a:pPr>
            <a:r>
              <a:rPr lang="pt-PT" dirty="0"/>
              <a:t>*</a:t>
            </a:r>
            <a:r>
              <a:rPr lang="pt-PT" dirty="0" smtClean="0"/>
              <a:t> </a:t>
            </a:r>
            <a:r>
              <a:rPr lang="pt-PT" dirty="0" err="1" smtClean="0"/>
              <a:t>tpereira@esce.ipvc.pt</a:t>
            </a:r>
            <a:endParaRPr lang="en-US" sz="4000" dirty="0"/>
          </a:p>
        </p:txBody>
      </p:sp>
      <p:sp>
        <p:nvSpPr>
          <p:cNvPr id="1036" name="Rectangle 216"/>
          <p:cNvSpPr>
            <a:spLocks noChangeArrowheads="1"/>
          </p:cNvSpPr>
          <p:nvPr/>
        </p:nvSpPr>
        <p:spPr bwMode="auto">
          <a:xfrm>
            <a:off x="8802688" y="0"/>
            <a:ext cx="24842787" cy="2322513"/>
          </a:xfrm>
          <a:prstGeom prst="rect">
            <a:avLst/>
          </a:prstGeom>
          <a:solidFill>
            <a:srgbClr val="A5D1F9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2952750">
              <a:spcBef>
                <a:spcPct val="20000"/>
              </a:spcBef>
            </a:pPr>
            <a:r>
              <a:rPr lang="pt-PT" sz="4800" b="1" dirty="0" smtClean="0">
                <a:solidFill>
                  <a:schemeClr val="bg1"/>
                </a:solidFill>
              </a:rPr>
              <a:t>A CONCEPTUAL FRAMEWORK TO SUPPORT INFORMATION SYSTEM SECURITY MANAGEMENT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1037" name="Picture 2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93625" y="2754313"/>
            <a:ext cx="42894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14"/>
          <p:cNvSpPr txBox="1">
            <a:spLocks noChangeArrowheads="1"/>
          </p:cNvSpPr>
          <p:nvPr/>
        </p:nvSpPr>
        <p:spPr bwMode="auto">
          <a:xfrm>
            <a:off x="296862" y="5767387"/>
            <a:ext cx="8181753" cy="655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952750">
              <a:spcBef>
                <a:spcPct val="50000"/>
              </a:spcBef>
            </a:pPr>
            <a:r>
              <a:rPr lang="en-US" sz="3600" b="1" dirty="0" smtClean="0"/>
              <a:t>Problem Statement</a:t>
            </a:r>
          </a:p>
          <a:p>
            <a:pPr defTabSz="2952750">
              <a:spcBef>
                <a:spcPct val="50000"/>
              </a:spcBef>
              <a:buFont typeface="Arial"/>
              <a:buChar char="•"/>
            </a:pPr>
            <a:r>
              <a:rPr lang="en-US" b="1" dirty="0" smtClean="0"/>
              <a:t> Context</a:t>
            </a:r>
            <a:r>
              <a:rPr lang="en-US" dirty="0" smtClean="0"/>
              <a:t> </a:t>
            </a:r>
          </a:p>
          <a:p>
            <a:pPr lvl="1" algn="just">
              <a:buFont typeface="Arial"/>
              <a:buChar char="•"/>
            </a:pPr>
            <a:r>
              <a:rPr lang="en-US" dirty="0" smtClean="0"/>
              <a:t>Technology evolution</a:t>
            </a:r>
          </a:p>
          <a:p>
            <a:pPr lvl="1" algn="just">
              <a:buFont typeface="Arial"/>
              <a:buChar char="•"/>
            </a:pPr>
            <a:r>
              <a:rPr lang="en-US" dirty="0" smtClean="0"/>
              <a:t>Rapid growth and availability of new services to facilitate accessibility, e.g., cloud computing services</a:t>
            </a:r>
          </a:p>
          <a:p>
            <a:pPr defTabSz="2952750">
              <a:spcBef>
                <a:spcPct val="50000"/>
              </a:spcBef>
              <a:buFont typeface="Arial"/>
              <a:buChar char="•"/>
            </a:pPr>
            <a:r>
              <a:rPr lang="en-US" b="1" dirty="0" smtClean="0"/>
              <a:t>Why</a:t>
            </a:r>
          </a:p>
          <a:p>
            <a:pPr defTabSz="295275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Increasingly dependency on the IS performance </a:t>
            </a:r>
          </a:p>
          <a:p>
            <a:pPr lvl="1" defTabSz="295275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 Ensure daily operational activities</a:t>
            </a:r>
          </a:p>
          <a:p>
            <a:pPr lvl="1" defTabSz="295275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 Promote competition</a:t>
            </a:r>
          </a:p>
          <a:p>
            <a:pPr lvl="1" defTabSz="295275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 New businesses opportunities</a:t>
            </a:r>
            <a:endParaRPr lang="pt-PT" b="1" dirty="0"/>
          </a:p>
        </p:txBody>
      </p:sp>
      <p:sp>
        <p:nvSpPr>
          <p:cNvPr id="20" name="Right Brace 19"/>
          <p:cNvSpPr/>
          <p:nvPr/>
        </p:nvSpPr>
        <p:spPr bwMode="auto">
          <a:xfrm>
            <a:off x="7764462" y="6529387"/>
            <a:ext cx="1666654" cy="2266008"/>
          </a:xfrm>
          <a:prstGeom prst="rightBrace">
            <a:avLst>
              <a:gd name="adj1" fmla="val 8333"/>
              <a:gd name="adj2" fmla="val 4904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ight Brace 20"/>
          <p:cNvSpPr/>
          <p:nvPr/>
        </p:nvSpPr>
        <p:spPr bwMode="auto">
          <a:xfrm>
            <a:off x="7078662" y="9716623"/>
            <a:ext cx="1212112" cy="2984963"/>
          </a:xfrm>
          <a:prstGeom prst="rightBrace">
            <a:avLst>
              <a:gd name="adj1" fmla="val 8333"/>
              <a:gd name="adj2" fmla="val 4904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94714" y="6413242"/>
            <a:ext cx="46991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Security management become a fundamental principle for businesses performance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450262" y="9654599"/>
            <a:ext cx="525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Brings unexpected risks, compromising the organization activity =&gt; organizations need a proper information security management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5462" y="12549187"/>
            <a:ext cx="647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952750">
              <a:spcBef>
                <a:spcPct val="50000"/>
              </a:spcBef>
              <a:buFont typeface="Arial"/>
              <a:buChar char="•"/>
            </a:pPr>
            <a:r>
              <a:rPr lang="en-US" b="1" dirty="0" smtClean="0"/>
              <a:t>Example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96862" y="13311187"/>
            <a:ext cx="9067800" cy="13030200"/>
            <a:chOff x="601662" y="13768387"/>
            <a:chExt cx="9067800" cy="13030200"/>
          </a:xfrm>
        </p:grpSpPr>
        <p:sp>
          <p:nvSpPr>
            <p:cNvPr id="26" name="Rectangle 42"/>
            <p:cNvSpPr>
              <a:spLocks noChangeArrowheads="1"/>
            </p:cNvSpPr>
            <p:nvPr/>
          </p:nvSpPr>
          <p:spPr bwMode="auto">
            <a:xfrm>
              <a:off x="601662" y="13768387"/>
              <a:ext cx="9067800" cy="91440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26" charset="0"/>
                  <a:ea typeface="Times New Roman" pitchFamily="26" charset="0"/>
                </a:rPr>
                <a:t>Business Objective: Reduce cost of sales</a:t>
              </a:r>
              <a:endParaRPr kumimoji="0" 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26" charset="0"/>
                <a:ea typeface="Times New Roman" pitchFamily="26" charset="0"/>
              </a:endParaRPr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601662" y="14987587"/>
              <a:ext cx="9067800" cy="106680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26" charset="0"/>
                  <a:ea typeface="Times New Roman" pitchFamily="26" charset="0"/>
                </a:rPr>
                <a:t>Business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26" charset="0"/>
                  <a:ea typeface="Times New Roman" pitchFamily="26" charset="0"/>
                </a:rPr>
                <a:t> Process: Online ordering for customers</a:t>
              </a:r>
              <a:endParaRPr kumimoji="0" 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26" charset="0"/>
                <a:ea typeface="Times New Roman" pitchFamily="26" charset="0"/>
              </a:endParaRPr>
            </a:p>
          </p:txBody>
        </p:sp>
        <p:sp>
          <p:nvSpPr>
            <p:cNvPr id="28" name="AutoShape 44"/>
            <p:cNvSpPr>
              <a:spLocks noChangeArrowheads="1"/>
            </p:cNvSpPr>
            <p:nvPr/>
          </p:nvSpPr>
          <p:spPr bwMode="auto">
            <a:xfrm>
              <a:off x="601662" y="16054387"/>
              <a:ext cx="2971800" cy="10744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0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44"/>
            <p:cNvSpPr>
              <a:spLocks noChangeArrowheads="1"/>
            </p:cNvSpPr>
            <p:nvPr/>
          </p:nvSpPr>
          <p:spPr bwMode="auto">
            <a:xfrm>
              <a:off x="3725862" y="16435387"/>
              <a:ext cx="2895600" cy="10363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0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44"/>
            <p:cNvSpPr>
              <a:spLocks noChangeArrowheads="1"/>
            </p:cNvSpPr>
            <p:nvPr/>
          </p:nvSpPr>
          <p:spPr bwMode="auto">
            <a:xfrm>
              <a:off x="6850062" y="16511587"/>
              <a:ext cx="2743200" cy="10287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0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45"/>
            <p:cNvSpPr>
              <a:spLocks noChangeArrowheads="1"/>
            </p:cNvSpPr>
            <p:nvPr/>
          </p:nvSpPr>
          <p:spPr bwMode="auto">
            <a:xfrm>
              <a:off x="677862" y="16206787"/>
              <a:ext cx="8915400" cy="4191000"/>
            </a:xfrm>
            <a:prstGeom prst="rect">
              <a:avLst/>
            </a:prstGeom>
            <a:noFill/>
            <a:ln w="3175">
              <a:solidFill>
                <a:srgbClr val="C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2" name="Picture 46"/>
            <p:cNvPicPr>
              <a:picLocks noChangeAspect="1" noChangeArrowheads="1"/>
            </p:cNvPicPr>
            <p:nvPr/>
          </p:nvPicPr>
          <p:blipFill>
            <a:blip r:embed="rId5"/>
            <a:srcRect l="14247" t="51820" r="75037" b="34744"/>
            <a:stretch>
              <a:fillRect/>
            </a:stretch>
          </p:blipFill>
          <p:spPr bwMode="auto">
            <a:xfrm>
              <a:off x="830262" y="17273587"/>
              <a:ext cx="1936063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 Box 47"/>
            <p:cNvSpPr txBox="1">
              <a:spLocks noChangeArrowheads="1"/>
            </p:cNvSpPr>
            <p:nvPr/>
          </p:nvSpPr>
          <p:spPr bwMode="auto">
            <a:xfrm>
              <a:off x="1058862" y="16282987"/>
              <a:ext cx="2895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b="1" dirty="0">
                  <a:latin typeface="+mj-lt"/>
                  <a:ea typeface="Times New Roman" pitchFamily="26" charset="0"/>
                </a:rPr>
                <a:t>Order made </a:t>
              </a:r>
              <a:r>
                <a:rPr lang="en-US" sz="2400" b="1" dirty="0" smtClean="0">
                  <a:latin typeface="+mj-lt"/>
                  <a:ea typeface="Times New Roman" pitchFamily="26" charset="0"/>
                </a:rPr>
                <a:t>by customer 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26" charset="0"/>
                </a:rPr>
                <a:t>online</a:t>
              </a:r>
            </a:p>
          </p:txBody>
        </p:sp>
        <p:cxnSp>
          <p:nvCxnSpPr>
            <p:cNvPr id="34" name="AutoShape 49"/>
            <p:cNvCxnSpPr>
              <a:cxnSpLocks noChangeShapeType="1"/>
            </p:cNvCxnSpPr>
            <p:nvPr/>
          </p:nvCxnSpPr>
          <p:spPr bwMode="auto">
            <a:xfrm rot="16200000" flipH="1">
              <a:off x="1668462" y="19178587"/>
              <a:ext cx="762000" cy="762000"/>
            </a:xfrm>
            <a:prstGeom prst="straightConnector1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  <p:pic>
          <p:nvPicPr>
            <p:cNvPr id="35" name="Picture 50"/>
            <p:cNvPicPr>
              <a:picLocks noChangeAspect="1" noChangeArrowheads="1"/>
            </p:cNvPicPr>
            <p:nvPr/>
          </p:nvPicPr>
          <p:blipFill>
            <a:blip r:embed="rId6"/>
            <a:srcRect l="29646" t="34578" r="60178" b="55209"/>
            <a:stretch>
              <a:fillRect/>
            </a:stretch>
          </p:blipFill>
          <p:spPr bwMode="auto">
            <a:xfrm>
              <a:off x="3954462" y="16435387"/>
              <a:ext cx="2286000" cy="149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47"/>
            <p:cNvSpPr txBox="1">
              <a:spLocks noChangeArrowheads="1"/>
            </p:cNvSpPr>
            <p:nvPr/>
          </p:nvSpPr>
          <p:spPr bwMode="auto">
            <a:xfrm>
              <a:off x="3725862" y="17730787"/>
              <a:ext cx="28956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err="1" smtClean="0">
                  <a:latin typeface="+mj-lt"/>
                  <a:ea typeface="Times New Roman" pitchFamily="26" charset="0"/>
                </a:rPr>
                <a:t>Receip</a:t>
              </a:r>
              <a:r>
                <a:rPr lang="en-US" sz="2000" b="1" dirty="0" smtClean="0">
                  <a:latin typeface="+mj-lt"/>
                  <a:ea typeface="Times New Roman" pitchFamily="26" charset="0"/>
                </a:rPr>
                <a:t> of products confirmed by supplier and entered “manually” in to suppliers ERP system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26" charset="0"/>
              </a:endParaRPr>
            </a:p>
          </p:txBody>
        </p:sp>
        <p:pic>
          <p:nvPicPr>
            <p:cNvPr id="37" name="Picture 51"/>
            <p:cNvPicPr>
              <a:picLocks noChangeAspect="1" noChangeArrowheads="1"/>
            </p:cNvPicPr>
            <p:nvPr/>
          </p:nvPicPr>
          <p:blipFill>
            <a:blip r:embed="rId7"/>
            <a:srcRect l="49553" t="36147" r="41449" b="55994"/>
            <a:stretch>
              <a:fillRect/>
            </a:stretch>
          </p:blipFill>
          <p:spPr bwMode="auto">
            <a:xfrm>
              <a:off x="6854511" y="16282987"/>
              <a:ext cx="2052951" cy="13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47"/>
            <p:cNvSpPr txBox="1">
              <a:spLocks noChangeArrowheads="1"/>
            </p:cNvSpPr>
            <p:nvPr/>
          </p:nvSpPr>
          <p:spPr bwMode="auto">
            <a:xfrm>
              <a:off x="6773862" y="17959387"/>
              <a:ext cx="28956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26" charset="0"/>
                </a:rPr>
                <a:t>Access</a:t>
              </a:r>
              <a:r>
                <a:rPr kumimoji="0" lang="en-US" sz="2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26" charset="0"/>
                </a:rPr>
                <a:t> provide to third parties that provide delivery services of product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26" charset="0"/>
              </a:endParaRPr>
            </a:p>
          </p:txBody>
        </p:sp>
        <p:sp>
          <p:nvSpPr>
            <p:cNvPr id="39" name="Rectangle 52"/>
            <p:cNvSpPr>
              <a:spLocks noChangeArrowheads="1"/>
            </p:cNvSpPr>
            <p:nvPr/>
          </p:nvSpPr>
          <p:spPr bwMode="auto">
            <a:xfrm>
              <a:off x="1287462" y="20626387"/>
              <a:ext cx="7315200" cy="1981200"/>
            </a:xfrm>
            <a:prstGeom prst="rect">
              <a:avLst/>
            </a:prstGeom>
            <a:solidFill>
              <a:srgbClr val="E5B8B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26" charset="0"/>
                <a:ea typeface="Times New Roman" pitchFamily="26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26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800" b="1" dirty="0" smtClean="0">
                <a:latin typeface="+mj-lt"/>
                <a:ea typeface="Times New Roman" pitchFamily="26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26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26" charset="0"/>
                </a:rPr>
                <a:t>Systems 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26" charset="0"/>
                </a:rPr>
                <a:t>that support the business process</a:t>
              </a:r>
            </a:p>
          </p:txBody>
        </p:sp>
        <p:grpSp>
          <p:nvGrpSpPr>
            <p:cNvPr id="40" name="Group 89"/>
            <p:cNvGrpSpPr/>
            <p:nvPr/>
          </p:nvGrpSpPr>
          <p:grpSpPr>
            <a:xfrm>
              <a:off x="2430462" y="20169187"/>
              <a:ext cx="2133600" cy="1447800"/>
              <a:chOff x="1897063" y="21083587"/>
              <a:chExt cx="2133600" cy="1447800"/>
            </a:xfrm>
          </p:grpSpPr>
          <p:sp>
            <p:nvSpPr>
              <p:cNvPr id="50" name="AutoShape 55"/>
              <p:cNvSpPr>
                <a:spLocks noChangeArrowheads="1"/>
              </p:cNvSpPr>
              <p:nvPr/>
            </p:nvSpPr>
            <p:spPr bwMode="auto">
              <a:xfrm>
                <a:off x="1897063" y="21083587"/>
                <a:ext cx="2133600" cy="1447800"/>
              </a:xfrm>
              <a:prstGeom prst="can">
                <a:avLst>
                  <a:gd name="adj" fmla="val 42681"/>
                </a:avLst>
              </a:prstGeom>
              <a:gradFill rotWithShape="1">
                <a:gsLst>
                  <a:gs pos="0">
                    <a:srgbClr val="D8D8D8">
                      <a:gamma/>
                      <a:shade val="46275"/>
                      <a:invGamma/>
                    </a:srgbClr>
                  </a:gs>
                  <a:gs pos="50000">
                    <a:srgbClr val="D8D8D8"/>
                  </a:gs>
                  <a:gs pos="100000">
                    <a:srgbClr val="D8D8D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26" charset="0"/>
                  <a:ea typeface="Times New Roman" pitchFamily="26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049462" y="21693187"/>
                <a:ext cx="1676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Online Portal</a:t>
                </a:r>
                <a:endParaRPr lang="en-US" sz="2400" b="1" dirty="0"/>
              </a:p>
            </p:txBody>
          </p:sp>
        </p:grpSp>
        <p:cxnSp>
          <p:nvCxnSpPr>
            <p:cNvPr id="41" name="AutoShape 56"/>
            <p:cNvCxnSpPr>
              <a:cxnSpLocks noChangeShapeType="1"/>
            </p:cNvCxnSpPr>
            <p:nvPr/>
          </p:nvCxnSpPr>
          <p:spPr bwMode="auto">
            <a:xfrm rot="5400000" flipH="1" flipV="1">
              <a:off x="4090193" y="19466718"/>
              <a:ext cx="642938" cy="609600"/>
            </a:xfrm>
            <a:prstGeom prst="straightConnector1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  <p:cxnSp>
          <p:nvCxnSpPr>
            <p:cNvPr id="42" name="AutoShape 57"/>
            <p:cNvCxnSpPr>
              <a:cxnSpLocks noChangeShapeType="1"/>
            </p:cNvCxnSpPr>
            <p:nvPr/>
          </p:nvCxnSpPr>
          <p:spPr bwMode="auto">
            <a:xfrm>
              <a:off x="5097463" y="19483387"/>
              <a:ext cx="685799" cy="609600"/>
            </a:xfrm>
            <a:prstGeom prst="straightConnector1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  <p:cxnSp>
          <p:nvCxnSpPr>
            <p:cNvPr id="43" name="AutoShape 58"/>
            <p:cNvCxnSpPr>
              <a:cxnSpLocks noChangeShapeType="1"/>
            </p:cNvCxnSpPr>
            <p:nvPr/>
          </p:nvCxnSpPr>
          <p:spPr bwMode="auto">
            <a:xfrm rot="5400000">
              <a:off x="7687469" y="19484180"/>
              <a:ext cx="685800" cy="684214"/>
            </a:xfrm>
            <a:prstGeom prst="straightConnector1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  <p:sp>
          <p:nvSpPr>
            <p:cNvPr id="44" name="TextBox 43"/>
            <p:cNvSpPr txBox="1"/>
            <p:nvPr/>
          </p:nvSpPr>
          <p:spPr>
            <a:xfrm>
              <a:off x="754062" y="22828269"/>
              <a:ext cx="259080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Risk: Hacking online portal</a:t>
              </a:r>
            </a:p>
            <a:p>
              <a:endParaRPr lang="en-US" sz="2800" dirty="0" smtClean="0">
                <a:solidFill>
                  <a:schemeClr val="bg1"/>
                </a:solidFill>
              </a:endParaRP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Risk: Spoofing website</a:t>
              </a:r>
            </a:p>
            <a:p>
              <a:endParaRPr lang="en-US" sz="2800" dirty="0" smtClean="0">
                <a:solidFill>
                  <a:schemeClr val="bg1"/>
                </a:solidFill>
              </a:endParaRP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Risk: Man in the middle attacks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49662" y="22912387"/>
              <a:ext cx="2819400" cy="3539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Risk: Data entry error</a:t>
              </a:r>
            </a:p>
            <a:p>
              <a:endParaRPr lang="en-US" sz="2800" dirty="0" smtClean="0">
                <a:solidFill>
                  <a:schemeClr val="bg1"/>
                </a:solidFill>
              </a:endParaRP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Risk: Theft of data</a:t>
              </a:r>
            </a:p>
            <a:p>
              <a:endParaRPr lang="en-US" sz="2800" dirty="0" smtClean="0">
                <a:solidFill>
                  <a:schemeClr val="bg1"/>
                </a:solidFill>
              </a:endParaRP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Risk: Loss of power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50062" y="22836187"/>
              <a:ext cx="2819400" cy="3847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Risk: Misuse of system by third party</a:t>
              </a:r>
            </a:p>
            <a:p>
              <a:endParaRPr lang="en-US" sz="2800" dirty="0" smtClean="0">
                <a:solidFill>
                  <a:schemeClr val="bg1"/>
                </a:solidFill>
              </a:endParaRP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Risk: Malware infection from</a:t>
              </a:r>
            </a:p>
            <a:p>
              <a:endParaRPr lang="en-US" sz="2800" dirty="0" smtClean="0">
                <a:solidFill>
                  <a:schemeClr val="bg1"/>
                </a:solidFill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Risk: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Unauthorised</a:t>
              </a:r>
              <a:r>
                <a:rPr lang="en-US" sz="2400" dirty="0" smtClean="0">
                  <a:solidFill>
                    <a:schemeClr val="bg1"/>
                  </a:solidFill>
                </a:rPr>
                <a:t> deletion of orders</a:t>
              </a:r>
            </a:p>
          </p:txBody>
        </p:sp>
        <p:grpSp>
          <p:nvGrpSpPr>
            <p:cNvPr id="47" name="Group 109"/>
            <p:cNvGrpSpPr/>
            <p:nvPr/>
          </p:nvGrpSpPr>
          <p:grpSpPr>
            <a:xfrm>
              <a:off x="5630862" y="20245387"/>
              <a:ext cx="2133600" cy="1447800"/>
              <a:chOff x="3497264" y="21083587"/>
              <a:chExt cx="2133600" cy="1447800"/>
            </a:xfrm>
          </p:grpSpPr>
          <p:sp>
            <p:nvSpPr>
              <p:cNvPr id="48" name="AutoShape 55"/>
              <p:cNvSpPr>
                <a:spLocks noChangeArrowheads="1"/>
              </p:cNvSpPr>
              <p:nvPr/>
            </p:nvSpPr>
            <p:spPr bwMode="auto">
              <a:xfrm>
                <a:off x="3497264" y="21083587"/>
                <a:ext cx="2133600" cy="1447800"/>
              </a:xfrm>
              <a:prstGeom prst="can">
                <a:avLst>
                  <a:gd name="adj" fmla="val 42681"/>
                </a:avLst>
              </a:prstGeom>
              <a:gradFill rotWithShape="1">
                <a:gsLst>
                  <a:gs pos="0">
                    <a:srgbClr val="D8D8D8">
                      <a:gamma/>
                      <a:shade val="46275"/>
                      <a:invGamma/>
                    </a:srgbClr>
                  </a:gs>
                  <a:gs pos="50000">
                    <a:srgbClr val="D8D8D8"/>
                  </a:gs>
                  <a:gs pos="100000">
                    <a:srgbClr val="D8D8D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26" charset="0"/>
                  <a:ea typeface="Times New Roman" pitchFamily="26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649663" y="21693187"/>
                <a:ext cx="1676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ERP System</a:t>
                </a:r>
                <a:endParaRPr lang="en-US" sz="2400" b="1" dirty="0"/>
              </a:p>
            </p:txBody>
          </p:sp>
        </p:grpSp>
      </p:grp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9459913" y="13311187"/>
            <a:ext cx="424814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26" charset="0"/>
              </a:rPr>
              <a:t>Sales and marketing function has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26" charset="0"/>
              </a:rPr>
              <a:t>an objective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26" charset="0"/>
              </a:rPr>
              <a:t>to reduce cost of sales.</a:t>
            </a: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26" charset="0"/>
              </a:rPr>
              <a:t> </a:t>
            </a:r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9383713" y="14682787"/>
            <a:ext cx="424814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26" charset="0"/>
              </a:rPr>
              <a:t>A key business process to help achieve this to provide an online ordering capability.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26" charset="0"/>
              </a:rPr>
              <a:t> 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26" charset="0"/>
            </a:endParaRPr>
          </a:p>
        </p:txBody>
      </p:sp>
      <p:sp>
        <p:nvSpPr>
          <p:cNvPr id="54" name="Text Box 43"/>
          <p:cNvSpPr txBox="1">
            <a:spLocks noChangeArrowheads="1"/>
          </p:cNvSpPr>
          <p:nvPr/>
        </p:nvSpPr>
        <p:spPr bwMode="auto">
          <a:xfrm>
            <a:off x="9459913" y="19940587"/>
            <a:ext cx="424814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26" charset="0"/>
              </a:rPr>
              <a:t>The online ordering process is dependent on systems to collect orders, confirm customers transaction and to engage a local third party to deliver the product.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26" charset="0"/>
            </a:endParaRPr>
          </a:p>
        </p:txBody>
      </p:sp>
      <p:sp>
        <p:nvSpPr>
          <p:cNvPr id="55" name="Text Box 43"/>
          <p:cNvSpPr txBox="1">
            <a:spLocks noChangeArrowheads="1"/>
          </p:cNvSpPr>
          <p:nvPr/>
        </p:nvSpPr>
        <p:spPr bwMode="auto">
          <a:xfrm>
            <a:off x="9459913" y="25045987"/>
            <a:ext cx="424814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26" charset="0"/>
              </a:rPr>
              <a:t>This business process is exposed to a wide range of risk types.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2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6862" y="26569987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Source: Reporting information risk. ISF, 2010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152400" y="27103387"/>
            <a:ext cx="82216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proper ISM must allow organizations to: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Protect its valued/critical asset;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Identify their vulnerabilities;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297862" y="26870084"/>
            <a:ext cx="6019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/>
              <a:buChar char="•"/>
            </a:pPr>
            <a:r>
              <a:rPr lang="en-US" dirty="0" smtClean="0"/>
              <a:t>Identify the threats and attacks;</a:t>
            </a:r>
          </a:p>
          <a:p>
            <a:pPr>
              <a:buFont typeface="Arial"/>
              <a:buChar char="•"/>
            </a:pPr>
            <a:r>
              <a:rPr lang="en-US" dirty="0" smtClean="0"/>
              <a:t>Evaluate/examine security procedures in use;</a:t>
            </a:r>
          </a:p>
          <a:p>
            <a:pPr algn="just">
              <a:buFont typeface="Arial"/>
              <a:buChar char="•"/>
            </a:pPr>
            <a:r>
              <a:rPr lang="en-US" dirty="0" smtClean="0"/>
              <a:t>Mitigate the risk.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144462" y="5691187"/>
            <a:ext cx="14173200" cy="233934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4546262" y="5691187"/>
            <a:ext cx="13335000" cy="233172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ext Box 214"/>
          <p:cNvSpPr txBox="1">
            <a:spLocks noChangeArrowheads="1"/>
          </p:cNvSpPr>
          <p:nvPr/>
        </p:nvSpPr>
        <p:spPr bwMode="auto">
          <a:xfrm>
            <a:off x="14682787" y="5756761"/>
            <a:ext cx="12817475" cy="740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/>
              <a:t>Research question</a:t>
            </a:r>
            <a:r>
              <a:rPr lang="en-US" b="1" dirty="0" smtClean="0"/>
              <a:t>:</a:t>
            </a:r>
          </a:p>
          <a:p>
            <a:r>
              <a:rPr lang="en-US" i="1" u="sng" dirty="0" smtClean="0"/>
              <a:t>A conceptual model based on hierarchical  concepts structured in an ontology can improve Information System Security Management</a:t>
            </a:r>
            <a:r>
              <a:rPr lang="en-US" u="sng" dirty="0" smtClean="0"/>
              <a:t> ?</a:t>
            </a:r>
          </a:p>
          <a:p>
            <a:pPr algn="just" defTabSz="2952750">
              <a:spcBef>
                <a:spcPct val="50000"/>
              </a:spcBef>
            </a:pPr>
            <a:r>
              <a:rPr lang="en-US" sz="3600" b="1" dirty="0" smtClean="0"/>
              <a:t>Research Plan</a:t>
            </a:r>
            <a:endParaRPr lang="en-US" dirty="0" smtClean="0"/>
          </a:p>
          <a:p>
            <a:pPr algn="just" defTabSz="2952750">
              <a:spcBef>
                <a:spcPts val="120"/>
              </a:spcBef>
              <a:buFont typeface="Arial"/>
              <a:buChar char="•"/>
            </a:pPr>
            <a:r>
              <a:rPr lang="en-US" dirty="0" smtClean="0"/>
              <a:t> Research the main ISM models (COBIT, ITIL, OCTAVE and 27000 derived) </a:t>
            </a:r>
          </a:p>
          <a:p>
            <a:pPr algn="just" defTabSz="2952750">
              <a:spcBef>
                <a:spcPts val="120"/>
              </a:spcBef>
              <a:buFont typeface="Arial"/>
              <a:buChar char="•"/>
            </a:pPr>
            <a:r>
              <a:rPr lang="en-US" dirty="0" smtClean="0"/>
              <a:t> Development of an ontology</a:t>
            </a:r>
          </a:p>
          <a:p>
            <a:pPr lvl="1" algn="just" defTabSz="2952750">
              <a:spcBef>
                <a:spcPts val="120"/>
              </a:spcBef>
              <a:buFont typeface="Arial"/>
              <a:buChar char="•"/>
            </a:pPr>
            <a:r>
              <a:rPr lang="en-US" dirty="0" smtClean="0"/>
              <a:t>Security concepts are defined accordingly the established security standards ISO/IEC_JTC1.</a:t>
            </a:r>
          </a:p>
          <a:p>
            <a:pPr algn="just" defTabSz="2952750">
              <a:spcBef>
                <a:spcPts val="120"/>
              </a:spcBef>
              <a:buFont typeface="Arial"/>
              <a:buChar char="•"/>
            </a:pPr>
            <a:r>
              <a:rPr lang="en-US" dirty="0" smtClean="0"/>
              <a:t> Development of a framework based on a conceptual model defined within information security domain.</a:t>
            </a:r>
          </a:p>
          <a:p>
            <a:pPr algn="just" defTabSz="2952750">
              <a:spcBef>
                <a:spcPts val="120"/>
              </a:spcBef>
              <a:buFont typeface="Arial"/>
              <a:buChar char="•"/>
            </a:pPr>
            <a:r>
              <a:rPr lang="en-US" dirty="0" smtClean="0"/>
              <a:t> Evaluate the improvements of the ISM process based on a formal model</a:t>
            </a:r>
          </a:p>
          <a:p>
            <a:pPr lvl="1" algn="just" defTabSz="2952750">
              <a:spcBef>
                <a:spcPts val="120"/>
              </a:spcBef>
              <a:buFont typeface="Arial"/>
              <a:buChar char="•"/>
            </a:pPr>
            <a:r>
              <a:rPr lang="en-US" dirty="0" smtClean="0"/>
              <a:t>Survey with expertise's in the area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375062" y="13082587"/>
            <a:ext cx="929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Ontology Conceptual Model </a:t>
            </a:r>
          </a:p>
          <a:p>
            <a:pPr algn="ctr"/>
            <a:endParaRPr lang="en-US" dirty="0"/>
          </a:p>
        </p:txBody>
      </p:sp>
      <p:pic>
        <p:nvPicPr>
          <p:cNvPr id="64" name="Picture 63" descr="DiagramaClasses_vFin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52353" y="13768387"/>
            <a:ext cx="9276509" cy="10287001"/>
          </a:xfrm>
          <a:prstGeom prst="rect">
            <a:avLst/>
          </a:prstGeom>
          <a:solidFill>
            <a:srgbClr val="936363"/>
          </a:solidFill>
        </p:spPr>
      </p:pic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4622462" y="13692187"/>
            <a:ext cx="3733800" cy="1117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1474788" rtl="0" fontAlgn="base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  <a:lvl2pPr marL="1474788" indent="-1017588" algn="l" defTabSz="1474788" rtl="0" fontAlgn="base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marL="2949575" indent="-2035175" algn="l" defTabSz="1474788" rtl="0" fontAlgn="base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marL="4424363" indent="-3052763" algn="l" defTabSz="1474788" rtl="0" fontAlgn="base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marL="5899150" indent="-4070350" algn="l" defTabSz="1474788" rtl="0" fontAlgn="base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2286000" algn="l" defTabSz="457200" rtl="0" eaLnBrk="1" latinLnBrk="0" hangingPunct="1">
              <a:defRPr sz="5800" kern="120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2743200" algn="l" defTabSz="457200" rtl="0" eaLnBrk="1" latinLnBrk="0" hangingPunct="1">
              <a:defRPr sz="5800" kern="120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3200400" algn="l" defTabSz="457200" rtl="0" eaLnBrk="1" latinLnBrk="0" hangingPunct="1">
              <a:defRPr sz="5800" kern="120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3657600" algn="l" defTabSz="457200" rtl="0" eaLnBrk="1" latinLnBrk="0" hangingPunct="1">
              <a:defRPr sz="5800" kern="120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pPr algn="just"/>
            <a:r>
              <a:rPr lang="en-US" sz="3000" b="1" dirty="0">
                <a:latin typeface="+mn-lt"/>
              </a:rPr>
              <a:t>Incident</a:t>
            </a:r>
            <a:r>
              <a:rPr lang="en-US" sz="3000" dirty="0">
                <a:latin typeface="+mn-lt"/>
              </a:rPr>
              <a:t> - A single or series of unwanted or unexpected events that might have significant probability to compromise the information system security</a:t>
            </a:r>
            <a:r>
              <a:rPr lang="en-US" sz="3000" dirty="0" smtClean="0">
                <a:latin typeface="+mn-lt"/>
              </a:rPr>
              <a:t>.</a:t>
            </a:r>
          </a:p>
          <a:p>
            <a:pPr algn="just"/>
            <a:endParaRPr lang="en-US" sz="3000" b="1" dirty="0" smtClean="0">
              <a:latin typeface="+mn-lt"/>
            </a:endParaRPr>
          </a:p>
          <a:p>
            <a:pPr algn="just"/>
            <a:r>
              <a:rPr lang="en-US" sz="3000" b="1" dirty="0">
                <a:latin typeface="+mn-lt"/>
              </a:rPr>
              <a:t>(Security) Event - </a:t>
            </a:r>
            <a:r>
              <a:rPr lang="en-US" sz="3000" dirty="0">
                <a:latin typeface="+mn-lt"/>
              </a:rPr>
              <a:t>An identified occurrence of a particular set of circumstances that changed the status of the information system </a:t>
            </a:r>
            <a:r>
              <a:rPr lang="en-US" sz="3000" dirty="0" smtClean="0">
                <a:latin typeface="+mn-lt"/>
              </a:rPr>
              <a:t>security.</a:t>
            </a:r>
          </a:p>
          <a:p>
            <a:pPr algn="just"/>
            <a:endParaRPr lang="en-US" sz="3000" dirty="0" smtClean="0">
              <a:latin typeface="+mn-lt"/>
            </a:endParaRPr>
          </a:p>
          <a:p>
            <a:pPr algn="just"/>
            <a:r>
              <a:rPr lang="en-US" sz="3000" b="1" dirty="0" smtClean="0"/>
              <a:t>Asset</a:t>
            </a:r>
            <a:r>
              <a:rPr lang="en-US" sz="3000" dirty="0" smtClean="0"/>
              <a:t>- Any resource that has value and importance to the owner of the organization.</a:t>
            </a:r>
            <a:endParaRPr lang="en-US" sz="3000" dirty="0" smtClean="0">
              <a:latin typeface="+mn-lt"/>
            </a:endParaRPr>
          </a:p>
        </p:txBody>
      </p:sp>
      <p:sp>
        <p:nvSpPr>
          <p:cNvPr id="67" name="TextBox 17"/>
          <p:cNvSpPr txBox="1">
            <a:spLocks noChangeArrowheads="1"/>
          </p:cNvSpPr>
          <p:nvPr/>
        </p:nvSpPr>
        <p:spPr bwMode="auto">
          <a:xfrm>
            <a:off x="19346862" y="24131587"/>
            <a:ext cx="731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Figure 1: </a:t>
            </a:r>
            <a:r>
              <a:rPr lang="pt-PT" sz="2000" dirty="0" err="1">
                <a:latin typeface="+mn-lt"/>
              </a:rPr>
              <a:t>Concepts</a:t>
            </a:r>
            <a:r>
              <a:rPr lang="pt-PT" sz="2000" dirty="0">
                <a:latin typeface="+mn-lt"/>
              </a:rPr>
              <a:t> </a:t>
            </a:r>
            <a:r>
              <a:rPr lang="pt-PT" sz="2000" dirty="0" err="1">
                <a:latin typeface="+mn-lt"/>
              </a:rPr>
              <a:t>and</a:t>
            </a:r>
            <a:r>
              <a:rPr lang="pt-PT" sz="2000" dirty="0">
                <a:latin typeface="+mn-lt"/>
              </a:rPr>
              <a:t> </a:t>
            </a:r>
            <a:r>
              <a:rPr lang="pt-PT" sz="2000" dirty="0" err="1">
                <a:latin typeface="+mn-lt"/>
              </a:rPr>
              <a:t>relationships</a:t>
            </a:r>
            <a:r>
              <a:rPr lang="pt-PT" sz="2000" dirty="0">
                <a:latin typeface="+mn-lt"/>
              </a:rPr>
              <a:t> </a:t>
            </a:r>
            <a:r>
              <a:rPr lang="pt-PT" sz="2000" dirty="0" err="1">
                <a:latin typeface="+mn-lt"/>
              </a:rPr>
              <a:t>defined</a:t>
            </a:r>
            <a:r>
              <a:rPr lang="pt-PT" sz="2000" dirty="0">
                <a:latin typeface="+mn-lt"/>
              </a:rPr>
              <a:t> </a:t>
            </a:r>
            <a:r>
              <a:rPr lang="pt-PT" sz="2000" dirty="0" err="1">
                <a:latin typeface="+mn-lt"/>
              </a:rPr>
              <a:t>in</a:t>
            </a:r>
            <a:r>
              <a:rPr lang="pt-PT" sz="2000" dirty="0">
                <a:latin typeface="+mn-lt"/>
              </a:rPr>
              <a:t> </a:t>
            </a:r>
            <a:r>
              <a:rPr lang="pt-PT" sz="2000" dirty="0" err="1">
                <a:latin typeface="+mn-lt"/>
              </a:rPr>
              <a:t>the</a:t>
            </a:r>
            <a:r>
              <a:rPr lang="pt-PT" sz="2000" dirty="0">
                <a:latin typeface="+mn-lt"/>
              </a:rPr>
              <a:t> conceptual </a:t>
            </a:r>
            <a:r>
              <a:rPr lang="pt-PT" sz="2000" dirty="0" err="1">
                <a:latin typeface="+mn-lt"/>
              </a:rPr>
              <a:t>framework</a:t>
            </a:r>
            <a:endParaRPr lang="en-US" sz="5400" dirty="0">
              <a:latin typeface="+mn-lt"/>
            </a:endParaRPr>
          </a:p>
        </p:txBody>
      </p:sp>
      <p:sp>
        <p:nvSpPr>
          <p:cNvPr id="68" name="TextBox 16"/>
          <p:cNvSpPr txBox="1">
            <a:spLocks noChangeArrowheads="1"/>
          </p:cNvSpPr>
          <p:nvPr/>
        </p:nvSpPr>
        <p:spPr bwMode="auto">
          <a:xfrm>
            <a:off x="14546262" y="25579387"/>
            <a:ext cx="131826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000" b="1" dirty="0" smtClean="0"/>
              <a:t>CIA </a:t>
            </a:r>
            <a:r>
              <a:rPr lang="en-US" sz="3000" dirty="0" smtClean="0"/>
              <a:t>- The information properties to be ensured.</a:t>
            </a:r>
          </a:p>
          <a:p>
            <a:pPr algn="just"/>
            <a:endParaRPr lang="en-US" sz="3000" b="1" dirty="0" smtClean="0">
              <a:latin typeface="+mn-lt"/>
            </a:endParaRPr>
          </a:p>
          <a:p>
            <a:pPr algn="just"/>
            <a:r>
              <a:rPr lang="en-US" sz="3000" b="1" dirty="0" smtClean="0">
                <a:latin typeface="+mn-lt"/>
              </a:rPr>
              <a:t>Vulnerability </a:t>
            </a:r>
            <a:r>
              <a:rPr lang="en-US" sz="3000" dirty="0">
                <a:latin typeface="+mn-lt"/>
              </a:rPr>
              <a:t>- Represents any weakness of the system</a:t>
            </a:r>
            <a:r>
              <a:rPr lang="en-US" sz="3000" dirty="0" smtClean="0">
                <a:latin typeface="+mn-lt"/>
              </a:rPr>
              <a:t>.</a:t>
            </a:r>
          </a:p>
          <a:p>
            <a:pPr algn="just"/>
            <a:endParaRPr lang="en-US" sz="3000" dirty="0" smtClean="0">
              <a:latin typeface="+mn-lt"/>
            </a:endParaRPr>
          </a:p>
          <a:p>
            <a:pPr algn="just"/>
            <a:r>
              <a:rPr lang="en-US" sz="3000" b="1" dirty="0">
                <a:latin typeface="+mn-lt"/>
              </a:rPr>
              <a:t>Attack </a:t>
            </a:r>
            <a:r>
              <a:rPr lang="en-US" sz="3000" dirty="0">
                <a:latin typeface="+mn-lt"/>
              </a:rPr>
              <a:t>- A sequence of actions executed by some agent (automatic or manual) that explore any vulnerability and produce one or more security events</a:t>
            </a:r>
            <a:r>
              <a:rPr lang="en-US" sz="3000" dirty="0" smtClean="0">
                <a:latin typeface="+mn-lt"/>
              </a:rPr>
              <a:t>.</a:t>
            </a:r>
            <a:endParaRPr lang="en-US" sz="3000" dirty="0">
              <a:latin typeface="+mn-lt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8033662" y="5691187"/>
            <a:ext cx="14401800" cy="233172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567062" y="5697914"/>
            <a:ext cx="11353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Threat </a:t>
            </a:r>
            <a:r>
              <a:rPr lang="en-US" dirty="0" smtClean="0"/>
              <a:t>- Represents the types of dangers against a given set of properties (security properties). The attributes defined in this concept follow the </a:t>
            </a:r>
            <a:r>
              <a:rPr lang="en-US" dirty="0" err="1" smtClean="0"/>
              <a:t>Pfleeger</a:t>
            </a:r>
            <a:r>
              <a:rPr lang="en-US" dirty="0" smtClean="0"/>
              <a:t> approach [2].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smtClean="0"/>
              <a:t>Control </a:t>
            </a:r>
            <a:r>
              <a:rPr lang="en-US" dirty="0" smtClean="0"/>
              <a:t>- A mechanisms used to detect an incident or an event, to protect an asset and their security properties, to reduce a threat and to detect or prevent the effects of an attack.</a:t>
            </a:r>
            <a:endParaRPr lang="en-US" dirty="0"/>
          </a:p>
        </p:txBody>
      </p:sp>
      <p:pic>
        <p:nvPicPr>
          <p:cNvPr id="71" name="Picture 70" descr="PrintScreen_Framwor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14662" y="9674302"/>
            <a:ext cx="13182600" cy="8208885"/>
          </a:xfrm>
          <a:prstGeom prst="rect">
            <a:avLst/>
          </a:prstGeom>
        </p:spPr>
      </p:pic>
      <p:sp>
        <p:nvSpPr>
          <p:cNvPr id="72" name="TextBox 17"/>
          <p:cNvSpPr txBox="1">
            <a:spLocks noChangeArrowheads="1"/>
          </p:cNvSpPr>
          <p:nvPr/>
        </p:nvSpPr>
        <p:spPr bwMode="auto">
          <a:xfrm>
            <a:off x="30267275" y="17483137"/>
            <a:ext cx="8586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Figure 2: </a:t>
            </a:r>
            <a:r>
              <a:rPr lang="pt-PT" sz="2000" dirty="0" err="1">
                <a:latin typeface="+mn-lt"/>
              </a:rPr>
              <a:t>Print</a:t>
            </a:r>
            <a:r>
              <a:rPr lang="pt-PT" sz="2000" dirty="0">
                <a:latin typeface="+mn-lt"/>
              </a:rPr>
              <a:t> </a:t>
            </a:r>
            <a:r>
              <a:rPr lang="pt-PT" sz="2000" dirty="0" err="1">
                <a:latin typeface="+mn-lt"/>
              </a:rPr>
              <a:t>screen</a:t>
            </a:r>
            <a:r>
              <a:rPr lang="pt-PT" sz="2000" dirty="0">
                <a:latin typeface="+mn-lt"/>
              </a:rPr>
              <a:t> </a:t>
            </a:r>
            <a:r>
              <a:rPr lang="pt-PT" sz="2000" dirty="0" err="1">
                <a:latin typeface="+mn-lt"/>
              </a:rPr>
              <a:t>of</a:t>
            </a:r>
            <a:r>
              <a:rPr lang="pt-PT" sz="2000" dirty="0">
                <a:latin typeface="+mn-lt"/>
              </a:rPr>
              <a:t> </a:t>
            </a:r>
            <a:r>
              <a:rPr lang="pt-PT" sz="2000" dirty="0" err="1">
                <a:latin typeface="+mn-lt"/>
              </a:rPr>
              <a:t>the</a:t>
            </a:r>
            <a:r>
              <a:rPr lang="pt-PT" sz="2000" dirty="0">
                <a:latin typeface="+mn-lt"/>
              </a:rPr>
              <a:t> </a:t>
            </a:r>
            <a:r>
              <a:rPr lang="pt-PT" sz="2000" dirty="0" err="1">
                <a:latin typeface="+mn-lt"/>
              </a:rPr>
              <a:t>developed</a:t>
            </a:r>
            <a:r>
              <a:rPr lang="pt-PT" sz="2000" dirty="0">
                <a:latin typeface="+mn-lt"/>
              </a:rPr>
              <a:t> </a:t>
            </a:r>
            <a:r>
              <a:rPr lang="pt-PT" sz="2000" dirty="0" err="1">
                <a:latin typeface="+mn-lt"/>
              </a:rPr>
              <a:t>framework</a:t>
            </a:r>
            <a:endParaRPr lang="en-US" sz="5400" dirty="0">
              <a:latin typeface="+mn-lt"/>
            </a:endParaRPr>
          </a:p>
        </p:txBody>
      </p:sp>
      <p:sp>
        <p:nvSpPr>
          <p:cNvPr id="74" name="Text Box 214"/>
          <p:cNvSpPr txBox="1">
            <a:spLocks noChangeArrowheads="1"/>
          </p:cNvSpPr>
          <p:nvPr/>
        </p:nvSpPr>
        <p:spPr bwMode="auto">
          <a:xfrm>
            <a:off x="28186062" y="18257547"/>
            <a:ext cx="13231813" cy="1014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2952750">
              <a:spcBef>
                <a:spcPct val="50000"/>
              </a:spcBef>
            </a:pPr>
            <a:r>
              <a:rPr lang="en-US" sz="3600" b="1" dirty="0" smtClean="0"/>
              <a:t>Conclusions</a:t>
            </a:r>
          </a:p>
          <a:p>
            <a:pPr algn="just" defTabSz="2952750">
              <a:spcBef>
                <a:spcPct val="50000"/>
              </a:spcBef>
              <a:buFont typeface="Arial"/>
              <a:buChar char="•"/>
            </a:pPr>
            <a:r>
              <a:rPr lang="en-US" dirty="0" smtClean="0"/>
              <a:t> Non existence of high level conceptual model for ISM prevents the adoption of Information Security practices. </a:t>
            </a:r>
          </a:p>
          <a:p>
            <a:pPr algn="just" defTabSz="2952750">
              <a:spcBef>
                <a:spcPct val="50000"/>
              </a:spcBef>
              <a:buFont typeface="Arial"/>
              <a:buChar char="•"/>
            </a:pPr>
            <a:r>
              <a:rPr lang="en-US" dirty="0" smtClean="0"/>
              <a:t> The ontology based approach firm up and unify the concepts and terminology in the security information domain, based on the ISO/IEC_JCT1 standards;</a:t>
            </a:r>
          </a:p>
          <a:p>
            <a:pPr algn="just" defTabSz="2952750">
              <a:spcBef>
                <a:spcPct val="50000"/>
              </a:spcBef>
              <a:buFont typeface="Arial"/>
              <a:buChar char="•"/>
            </a:pPr>
            <a:r>
              <a:rPr lang="en-US" dirty="0" smtClean="0"/>
              <a:t> Formal model based on a Information Security standard promote a more efficient ISM implementation.</a:t>
            </a:r>
          </a:p>
          <a:p>
            <a:pPr algn="just" defTabSz="2952750">
              <a:spcBef>
                <a:spcPct val="50000"/>
              </a:spcBef>
              <a:buFont typeface="Arial"/>
              <a:buChar char="•"/>
            </a:pPr>
            <a:r>
              <a:rPr lang="en-US" dirty="0" smtClean="0"/>
              <a:t> Ontology formalization in OWL will promote interoperability among different knowledge representation systems;</a:t>
            </a:r>
          </a:p>
          <a:p>
            <a:pPr algn="just" defTabSz="2952750">
              <a:spcBef>
                <a:spcPct val="50000"/>
              </a:spcBef>
              <a:buFont typeface="Arial"/>
              <a:buChar char="•"/>
            </a:pPr>
            <a:endParaRPr lang="en-US" sz="3600" dirty="0" smtClean="0"/>
          </a:p>
          <a:p>
            <a:pPr defTabSz="2952750">
              <a:spcBef>
                <a:spcPts val="600"/>
              </a:spcBef>
            </a:pPr>
            <a:r>
              <a:rPr lang="en-US" sz="3600" b="1" dirty="0" smtClean="0"/>
              <a:t>References</a:t>
            </a:r>
          </a:p>
          <a:p>
            <a:pPr marL="514350" indent="-514350" defTabSz="2952750">
              <a:spcBef>
                <a:spcPts val="600"/>
              </a:spcBef>
              <a:buFont typeface="+mj-lt"/>
              <a:buAutoNum type="arabicPeriod"/>
            </a:pPr>
            <a:r>
              <a:rPr lang="en-US" sz="3000" dirty="0" smtClean="0"/>
              <a:t>ISO/IEC_JTC1 (2005). ISO/IEC FDIS 27001 Information technology — Security techniques — Information security management systems — Requirements. Geneva, Switzerland, ISO copyright office.</a:t>
            </a:r>
          </a:p>
          <a:p>
            <a:pPr marL="514350" indent="-514350" defTabSz="2952750">
              <a:spcBef>
                <a:spcPts val="600"/>
              </a:spcBef>
              <a:buFont typeface="+mj-lt"/>
              <a:buAutoNum type="arabicPeriod"/>
            </a:pPr>
            <a:r>
              <a:rPr lang="en-US" sz="3000" dirty="0" err="1" smtClean="0"/>
              <a:t>Pﬂeeger</a:t>
            </a:r>
            <a:r>
              <a:rPr lang="en-US" sz="3000" dirty="0" smtClean="0"/>
              <a:t>, Charles, P., </a:t>
            </a:r>
            <a:r>
              <a:rPr lang="en-US" sz="3000" dirty="0" err="1" smtClean="0"/>
              <a:t>Pﬂeeger</a:t>
            </a:r>
            <a:r>
              <a:rPr lang="en-US" sz="3000" dirty="0" smtClean="0"/>
              <a:t>, Shari, L. (2007) Security in Computing, 4th ed., Prentice Hall PTR. 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778</Words>
  <Application>Microsoft Macintosh PowerPoint</Application>
  <PresentationFormat>Custom</PresentationFormat>
  <Paragraphs>92</Paragraphs>
  <Slides>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Photo Editor Photo</vt:lpstr>
      <vt:lpstr>Slide 1</vt:lpstr>
    </vt:vector>
  </TitlesOfParts>
  <Company>Universidade do Minho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Júlia Lourenço</dc:creator>
  <cp:lastModifiedBy>Teresa Bernardino</cp:lastModifiedBy>
  <cp:revision>66</cp:revision>
  <dcterms:created xsi:type="dcterms:W3CDTF">2011-09-27T14:10:32Z</dcterms:created>
  <dcterms:modified xsi:type="dcterms:W3CDTF">2011-09-27T15:48:51Z</dcterms:modified>
</cp:coreProperties>
</file>