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29818013" cy="4234815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1212" y="348"/>
      </p:cViewPr>
      <p:guideLst>
        <p:guide orient="horz" pos="9537"/>
        <p:guide pos="1348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image" Target="../media/image4.png"/><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val="3019087198"/>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 Territory, Environment and Construction Centre (C-TAC), DEC</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mc:AlternateContent xmlns:mc="http://schemas.openxmlformats.org/markup-compatibility/2006">
              <mc:Choice xmlns:v="urn:schemas-microsoft-com:vml" Requires="v">
                <p:oleObj spid="_x0000_s1043" name="Photo Editor Photo" r:id="rId3" imgW="4009524" imgH="1991003" progId="">
                  <p:embed/>
                </p:oleObj>
              </mc:Choice>
              <mc:Fallback>
                <p:oleObj name="Photo Editor Photo" r:id="rId3" imgW="4009524" imgH="1991003" progId="">
                  <p:embed/>
                  <p:pic>
                    <p:nvPicPr>
                      <p:cNvPr id="0" name="Object 2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25" y="593725"/>
                        <a:ext cx="401320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val="2141473685"/>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t>
                      </a:r>
                      <a:r>
                        <a:rPr kumimoji="0" lang="pt-PT" sz="4000" b="0" i="0" u="none" strike="noStrike" cap="none" normalizeH="0" baseline="0" smtClean="0">
                          <a:ln>
                            <a:noFill/>
                          </a:ln>
                          <a:solidFill>
                            <a:schemeClr val="tx1"/>
                          </a:solidFill>
                          <a:effectLst/>
                          <a:latin typeface="Arial" charset="0"/>
                        </a:rPr>
                        <a:t>a 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5" name="Rectangle 215"/>
          <p:cNvSpPr>
            <a:spLocks noChangeArrowheads="1"/>
          </p:cNvSpPr>
          <p:nvPr/>
        </p:nvSpPr>
        <p:spPr bwMode="auto">
          <a:xfrm>
            <a:off x="8874125" y="2322513"/>
            <a:ext cx="23350538" cy="2879725"/>
          </a:xfrm>
          <a:prstGeom prst="rect">
            <a:avLst/>
          </a:prstGeom>
          <a:noFill/>
          <a:ln w="9525">
            <a:noFill/>
            <a:miter lim="800000"/>
            <a:headEnd/>
            <a:tailEnd/>
          </a:ln>
        </p:spPr>
        <p:txBody>
          <a:bodyPr lIns="90000" tIns="46800" rIns="90000" bIns="46800" anchor="ctr"/>
          <a:lstStyle/>
          <a:p>
            <a:pPr algn="ctr" defTabSz="2952750">
              <a:spcBef>
                <a:spcPct val="20000"/>
              </a:spcBef>
            </a:pPr>
            <a:r>
              <a:rPr lang="pt-PT" sz="4000" dirty="0" err="1" smtClean="0"/>
              <a:t>Author</a:t>
            </a:r>
            <a:r>
              <a:rPr lang="pt-PT" sz="4000" smtClean="0"/>
              <a:t>* </a:t>
            </a:r>
            <a:r>
              <a:rPr lang="pt-PT" sz="4000" smtClean="0"/>
              <a:t>ANA TEIXEIRA </a:t>
            </a:r>
            <a:endParaRPr lang="pt-PT" sz="4000" dirty="0"/>
          </a:p>
          <a:p>
            <a:pPr algn="ctr" defTabSz="2952750">
              <a:spcBef>
                <a:spcPct val="20000"/>
              </a:spcBef>
            </a:pPr>
            <a:r>
              <a:rPr lang="pt-PT" sz="4000" dirty="0"/>
              <a:t> </a:t>
            </a:r>
            <a:r>
              <a:rPr lang="pt-PT" sz="4000" dirty="0" err="1"/>
              <a:t>Supervisors</a:t>
            </a:r>
            <a:r>
              <a:rPr lang="pt-PT" sz="4000" dirty="0"/>
              <a:t>:  António Gomes Correia, António Abel Henriques (FEUP)</a:t>
            </a:r>
          </a:p>
          <a:p>
            <a:pPr algn="ctr" defTabSz="2952750">
              <a:spcBef>
                <a:spcPct val="20000"/>
              </a:spcBef>
            </a:pPr>
            <a:r>
              <a:rPr lang="pt-PT" sz="4000" dirty="0"/>
              <a:t>* </a:t>
            </a:r>
            <a:r>
              <a:rPr lang="pt-PT" dirty="0" smtClean="0"/>
              <a:t>AnaCMTeixeira@civil.uminho.pt</a:t>
            </a:r>
            <a:endParaRPr lang="pt-PT"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a:t>VALUABLE INFORMATION FROM RELIABILITY ANALYSIS OF A PILE FOUNDATION</a:t>
            </a:r>
          </a:p>
        </p:txBody>
      </p:sp>
      <p:sp>
        <p:nvSpPr>
          <p:cNvPr id="15" name="Rectângulo 14"/>
          <p:cNvSpPr/>
          <p:nvPr/>
        </p:nvSpPr>
        <p:spPr>
          <a:xfrm>
            <a:off x="38185210" y="4278401"/>
            <a:ext cx="3525308" cy="492434"/>
          </a:xfrm>
          <a:prstGeom prst="rect">
            <a:avLst/>
          </a:prstGeom>
        </p:spPr>
        <p:txBody>
          <a:bodyPr wrap="none" lIns="91432" tIns="45716" rIns="91432" bIns="45716">
            <a:spAutoFit/>
          </a:bodyPr>
          <a:lstStyle/>
          <a:p>
            <a:r>
              <a:rPr lang="en-GB" sz="2600" b="1" dirty="0" smtClean="0">
                <a:solidFill>
                  <a:schemeClr val="accent3">
                    <a:lumMod val="50000"/>
                  </a:schemeClr>
                </a:solidFill>
              </a:rPr>
              <a:t>SFRH/BD/45689/2008</a:t>
            </a:r>
            <a:endParaRPr lang="en-GB" sz="2600" b="1" dirty="0">
              <a:solidFill>
                <a:schemeClr val="accent3">
                  <a:lumMod val="50000"/>
                </a:schemeClr>
              </a:solidFill>
            </a:endParaRPr>
          </a:p>
        </p:txBody>
      </p:sp>
      <p:pic>
        <p:nvPicPr>
          <p:cNvPr id="16" name="Picture 1003" descr="E:\DOUTORAMENTO\Inteligencia Artificial\TECMINHO\FCT.png"/>
          <p:cNvPicPr>
            <a:picLocks noChangeAspect="1" noChangeArrowheads="1"/>
          </p:cNvPicPr>
          <p:nvPr/>
        </p:nvPicPr>
        <p:blipFill>
          <a:blip r:embed="rId5" cstate="print"/>
          <a:srcRect/>
          <a:stretch>
            <a:fillRect/>
          </a:stretch>
        </p:blipFill>
        <p:spPr bwMode="auto">
          <a:xfrm>
            <a:off x="37736068" y="2761086"/>
            <a:ext cx="4285146" cy="1434678"/>
          </a:xfrm>
          <a:prstGeom prst="rect">
            <a:avLst/>
          </a:prstGeom>
          <a:noFill/>
          <a:ln>
            <a:solidFill>
              <a:schemeClr val="bg1"/>
            </a:solidFill>
          </a:ln>
        </p:spPr>
      </p:pic>
      <p:sp>
        <p:nvSpPr>
          <p:cNvPr id="17" name="Text Box 214"/>
          <p:cNvSpPr txBox="1">
            <a:spLocks noChangeArrowheads="1"/>
          </p:cNvSpPr>
          <p:nvPr/>
        </p:nvSpPr>
        <p:spPr bwMode="auto">
          <a:xfrm>
            <a:off x="954091" y="5781817"/>
            <a:ext cx="12817474" cy="23975794"/>
          </a:xfrm>
          <a:prstGeom prst="rect">
            <a:avLst/>
          </a:prstGeom>
          <a:noFill/>
          <a:ln w="9525">
            <a:noFill/>
            <a:miter lim="800000"/>
            <a:headEnd/>
            <a:tailEnd/>
          </a:ln>
        </p:spPr>
        <p:txBody>
          <a:bodyPr lIns="91432" tIns="45716" rIns="91432" bIns="45716">
            <a:spAutoFit/>
          </a:bodyPr>
          <a:lstStyle/>
          <a:p>
            <a:pPr defTabSz="2952531">
              <a:spcBef>
                <a:spcPct val="50000"/>
              </a:spcBef>
            </a:pPr>
            <a:r>
              <a:rPr lang="en-US" sz="3600" b="1" dirty="0"/>
              <a:t>Introduction</a:t>
            </a:r>
          </a:p>
          <a:p>
            <a:pPr algn="just" defTabSz="2952531">
              <a:spcBef>
                <a:spcPct val="50000"/>
              </a:spcBef>
            </a:pPr>
            <a:r>
              <a:rPr lang="en-GB" sz="3200" dirty="0" smtClean="0"/>
              <a:t>Unlike </a:t>
            </a:r>
            <a:r>
              <a:rPr lang="en-GB" sz="3200" dirty="0"/>
              <a:t>in structural engineering, traditional way of geotechnical design is </a:t>
            </a:r>
            <a:r>
              <a:rPr lang="en-GB" sz="3200" dirty="0" smtClean="0"/>
              <a:t>mainly </a:t>
            </a:r>
            <a:r>
              <a:rPr lang="en-GB" sz="3200" dirty="0"/>
              <a:t>by introducing the uncertainties through </a:t>
            </a:r>
            <a:r>
              <a:rPr lang="en-GB" sz="3200" b="1" dirty="0"/>
              <a:t>high global safety factors based on past experience</a:t>
            </a:r>
            <a:r>
              <a:rPr lang="en-GB" sz="3200" dirty="0"/>
              <a:t>. But, of course, this way of </a:t>
            </a:r>
            <a:r>
              <a:rPr lang="en-GB" sz="3200" dirty="0" smtClean="0"/>
              <a:t>treating </a:t>
            </a:r>
            <a:r>
              <a:rPr lang="en-GB" sz="3200" dirty="0"/>
              <a:t>uncertainties does not give a rational base to understand their influence </a:t>
            </a:r>
            <a:r>
              <a:rPr lang="en-GB" sz="3200" dirty="0" smtClean="0"/>
              <a:t>in design. </a:t>
            </a:r>
          </a:p>
          <a:p>
            <a:pPr algn="just" defTabSz="2952531">
              <a:spcBef>
                <a:spcPct val="50000"/>
              </a:spcBef>
            </a:pPr>
            <a:r>
              <a:rPr lang="en-GB" sz="3200" b="1" dirty="0"/>
              <a:t>R</a:t>
            </a:r>
            <a:r>
              <a:rPr lang="en-GB" sz="3200" b="1" dirty="0" smtClean="0"/>
              <a:t>eliability based design (RBD) </a:t>
            </a:r>
            <a:r>
              <a:rPr lang="en-GB" sz="3200" dirty="0" smtClean="0"/>
              <a:t>helps</a:t>
            </a:r>
            <a:r>
              <a:rPr lang="en-GB" sz="3200" b="1" dirty="0" smtClean="0"/>
              <a:t> </a:t>
            </a:r>
            <a:r>
              <a:rPr lang="en-GB" sz="3200" dirty="0" smtClean="0"/>
              <a:t>evaluate </a:t>
            </a:r>
            <a:r>
              <a:rPr lang="en-GB" sz="3200" dirty="0"/>
              <a:t>the probability of a particular behaviour in a time period, with the knowledge of the input parameters randomness (uncertainties</a:t>
            </a:r>
            <a:r>
              <a:rPr lang="en-GB" sz="3200" dirty="0" smtClean="0"/>
              <a:t>). </a:t>
            </a:r>
            <a:r>
              <a:rPr lang="en-GB" sz="3200" dirty="0"/>
              <a:t>The biggest benefit is that it quantifies and gives information about the parameters that mostly influence the behaviour under </a:t>
            </a:r>
            <a:r>
              <a:rPr lang="en-GB" sz="3200" dirty="0" smtClean="0"/>
              <a:t>study. </a:t>
            </a:r>
          </a:p>
          <a:p>
            <a:pPr algn="just" defTabSz="2952531">
              <a:spcBef>
                <a:spcPct val="50000"/>
              </a:spcBef>
            </a:pPr>
            <a:r>
              <a:rPr lang="en-GB" sz="3200" b="1" dirty="0" smtClean="0"/>
              <a:t>Geotechnical environment is very different </a:t>
            </a:r>
            <a:r>
              <a:rPr lang="en-GB" sz="3200" dirty="0" smtClean="0"/>
              <a:t>from structural, therefore, these methodologies require special adaptation. It is our aim to show how an engineer can treat geotechnical uncertainties in a </a:t>
            </a:r>
            <a:r>
              <a:rPr lang="en-GB" sz="3200" b="1" dirty="0" smtClean="0"/>
              <a:t>simple way </a:t>
            </a:r>
            <a:r>
              <a:rPr lang="en-GB" sz="3200" dirty="0" smtClean="0"/>
              <a:t>and how can they </a:t>
            </a:r>
            <a:r>
              <a:rPr lang="en-GB" sz="3200" b="1" dirty="0" smtClean="0"/>
              <a:t>achieve important information</a:t>
            </a:r>
            <a:r>
              <a:rPr lang="en-GB" sz="3200" dirty="0" smtClean="0"/>
              <a:t> from it. This capacity is important, not only because of the new regulation codes and social concerns, but also because these probabilistic formats support decision making under uncertainties, like qualitative judgments and  investments, very important in geotechnical area.</a:t>
            </a:r>
          </a:p>
          <a:p>
            <a:pPr algn="just" defTabSz="2952531">
              <a:spcBef>
                <a:spcPct val="50000"/>
              </a:spcBef>
            </a:pPr>
            <a:endParaRPr lang="en-GB" dirty="0"/>
          </a:p>
          <a:p>
            <a:pPr algn="just" defTabSz="2952531">
              <a:spcBef>
                <a:spcPct val="50000"/>
              </a:spcBef>
            </a:pPr>
            <a:r>
              <a:rPr lang="en-GB" sz="3600" b="1" dirty="0"/>
              <a:t>How to do a Reliability Analysis</a:t>
            </a:r>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3600" b="1" dirty="0"/>
          </a:p>
          <a:p>
            <a:pPr algn="just" defTabSz="2952531">
              <a:spcBef>
                <a:spcPct val="50000"/>
              </a:spcBef>
            </a:pPr>
            <a:endParaRPr lang="en-GB" sz="2800" dirty="0" smtClean="0"/>
          </a:p>
          <a:p>
            <a:pPr algn="just" defTabSz="2952531">
              <a:spcBef>
                <a:spcPct val="50000"/>
              </a:spcBef>
            </a:pPr>
            <a:r>
              <a:rPr lang="pt-PT" sz="3200" dirty="0" err="1" smtClean="0"/>
              <a:t>With</a:t>
            </a:r>
            <a:r>
              <a:rPr lang="pt-PT" sz="3200" dirty="0" smtClean="0"/>
              <a:t> </a:t>
            </a:r>
            <a:r>
              <a:rPr lang="pt-PT" sz="3200" dirty="0" err="1" smtClean="0"/>
              <a:t>this</a:t>
            </a:r>
            <a:r>
              <a:rPr lang="pt-PT" sz="3200" dirty="0" smtClean="0"/>
              <a:t> data </a:t>
            </a:r>
            <a:r>
              <a:rPr lang="en-US" sz="3200" dirty="0" smtClean="0"/>
              <a:t>one can determine the </a:t>
            </a:r>
            <a:r>
              <a:rPr lang="en-US" sz="3200" dirty="0"/>
              <a:t>most influential uncertainty in pile design </a:t>
            </a:r>
            <a:r>
              <a:rPr lang="en-US" sz="3200" dirty="0" smtClean="0"/>
              <a:t>or the </a:t>
            </a:r>
            <a:r>
              <a:rPr lang="en-US" sz="3200" dirty="0"/>
              <a:t>minimum dimensions of the pile </a:t>
            </a:r>
            <a:r>
              <a:rPr lang="en-US" sz="3200" dirty="0" smtClean="0"/>
              <a:t>and </a:t>
            </a:r>
            <a:r>
              <a:rPr lang="en-US" sz="3200" dirty="0"/>
              <a:t>maximum </a:t>
            </a:r>
            <a:r>
              <a:rPr lang="en-US" sz="3200" dirty="0" smtClean="0"/>
              <a:t>axial load </a:t>
            </a:r>
            <a:r>
              <a:rPr lang="en-US" sz="3200" dirty="0"/>
              <a:t>that lead to a previously established probability of </a:t>
            </a:r>
            <a:r>
              <a:rPr lang="en-US" sz="3200" dirty="0" smtClean="0"/>
              <a:t>failure (normally between 10</a:t>
            </a:r>
            <a:r>
              <a:rPr lang="en-US" sz="3200" baseline="30000" dirty="0" smtClean="0"/>
              <a:t>-3</a:t>
            </a:r>
            <a:r>
              <a:rPr lang="en-US" sz="3200" dirty="0" smtClean="0"/>
              <a:t> and 10</a:t>
            </a:r>
            <a:r>
              <a:rPr lang="en-US" sz="3200" baseline="30000" dirty="0" smtClean="0"/>
              <a:t>-5</a:t>
            </a:r>
            <a:r>
              <a:rPr lang="en-US" sz="3200" dirty="0" smtClean="0"/>
              <a:t>). The two most widely </a:t>
            </a:r>
            <a:r>
              <a:rPr lang="en-US" sz="3200" dirty="0"/>
              <a:t>known RBD methodologies </a:t>
            </a:r>
            <a:r>
              <a:rPr lang="en-US" sz="3200" dirty="0" smtClean="0"/>
              <a:t>are </a:t>
            </a:r>
            <a:r>
              <a:rPr lang="en-US" sz="3200" b="1" i="1" dirty="0" smtClean="0"/>
              <a:t>level II</a:t>
            </a:r>
            <a:r>
              <a:rPr lang="en-US" sz="3200" b="1" dirty="0" smtClean="0"/>
              <a:t> First </a:t>
            </a:r>
            <a:r>
              <a:rPr lang="en-US" sz="3200" b="1" dirty="0"/>
              <a:t>Order Reliability Method (FORM) and </a:t>
            </a:r>
            <a:r>
              <a:rPr lang="en-US" sz="3200" b="1" i="1" dirty="0" smtClean="0"/>
              <a:t>level III</a:t>
            </a:r>
            <a:r>
              <a:rPr lang="en-US" sz="3200" b="1" dirty="0" smtClean="0"/>
              <a:t> Monte </a:t>
            </a:r>
            <a:r>
              <a:rPr lang="en-US" sz="3200" b="1" dirty="0"/>
              <a:t>Carlo Simulations (MCS)</a:t>
            </a:r>
            <a:r>
              <a:rPr lang="en-US" sz="3200" dirty="0"/>
              <a:t>. </a:t>
            </a:r>
            <a:endParaRPr lang="en-GB" sz="3200" dirty="0" smtClean="0"/>
          </a:p>
        </p:txBody>
      </p:sp>
      <p:sp>
        <p:nvSpPr>
          <p:cNvPr id="18" name="Rectângulo 17"/>
          <p:cNvSpPr/>
          <p:nvPr/>
        </p:nvSpPr>
        <p:spPr>
          <a:xfrm>
            <a:off x="938222" y="16870354"/>
            <a:ext cx="7576610" cy="8756235"/>
          </a:xfrm>
          <a:prstGeom prst="rect">
            <a:avLst/>
          </a:prstGeom>
        </p:spPr>
        <p:txBody>
          <a:bodyPr wrap="square" lIns="91432" tIns="45716" rIns="91432" bIns="45716">
            <a:spAutoFit/>
          </a:bodyPr>
          <a:lstStyle/>
          <a:p>
            <a:pPr algn="just" defTabSz="2952531">
              <a:spcBef>
                <a:spcPct val="50000"/>
              </a:spcBef>
            </a:pPr>
            <a:r>
              <a:rPr lang="en-GB" sz="3600" b="1" dirty="0"/>
              <a:t> </a:t>
            </a:r>
          </a:p>
          <a:p>
            <a:pPr algn="just" defTabSz="2952531">
              <a:spcBef>
                <a:spcPct val="50000"/>
              </a:spcBef>
            </a:pPr>
            <a:r>
              <a:rPr lang="en-GB" sz="3200" dirty="0" smtClean="0"/>
              <a:t>A </a:t>
            </a:r>
            <a:r>
              <a:rPr lang="en-GB" sz="3200" dirty="0"/>
              <a:t>construction work can be evaluated by different methods, each one with its level of accuracy and way of dealing with uncertainties, as shown in </a:t>
            </a:r>
            <a:r>
              <a:rPr lang="en-GB" sz="3200" i="1" dirty="0"/>
              <a:t>Figure </a:t>
            </a:r>
            <a:r>
              <a:rPr lang="en-GB" sz="3200" i="1" dirty="0" smtClean="0"/>
              <a:t>1</a:t>
            </a:r>
            <a:r>
              <a:rPr lang="en-GB" sz="3200" dirty="0" smtClean="0"/>
              <a:t>.</a:t>
            </a:r>
          </a:p>
          <a:p>
            <a:pPr algn="just" defTabSz="2952531">
              <a:spcBef>
                <a:spcPct val="50000"/>
              </a:spcBef>
            </a:pPr>
            <a:r>
              <a:rPr lang="en-GB" sz="3200" dirty="0"/>
              <a:t>After selecting the level of reliability, the next step is the definition of the performance function (failure mode) and </a:t>
            </a:r>
            <a:r>
              <a:rPr lang="en-GB" sz="3200" dirty="0" smtClean="0"/>
              <a:t>the evaluation of  </a:t>
            </a:r>
            <a:r>
              <a:rPr lang="en-GB" sz="3200" b="1" dirty="0"/>
              <a:t>uncertainties</a:t>
            </a:r>
            <a:r>
              <a:rPr lang="en-GB" sz="3200" dirty="0"/>
              <a:t> </a:t>
            </a:r>
            <a:r>
              <a:rPr lang="en-GB" sz="3200" dirty="0" smtClean="0"/>
              <a:t>(</a:t>
            </a:r>
            <a:r>
              <a:rPr lang="en-GB" sz="3200" dirty="0"/>
              <a:t>see </a:t>
            </a:r>
            <a:r>
              <a:rPr lang="en-GB" sz="3200" i="1" dirty="0"/>
              <a:t>Figure </a:t>
            </a:r>
            <a:r>
              <a:rPr lang="en-GB" sz="3200" i="1" dirty="0" smtClean="0"/>
              <a:t>2 </a:t>
            </a:r>
            <a:r>
              <a:rPr lang="en-GB" sz="3200" dirty="0" smtClean="0"/>
              <a:t>and </a:t>
            </a:r>
            <a:r>
              <a:rPr lang="en-GB" sz="3200" i="1" dirty="0" smtClean="0"/>
              <a:t>Table 1</a:t>
            </a:r>
            <a:r>
              <a:rPr lang="en-GB" sz="3200" dirty="0" smtClean="0"/>
              <a:t>):</a:t>
            </a:r>
          </a:p>
          <a:p>
            <a:pPr marL="457167" indent="-457167" algn="just" defTabSz="2952531">
              <a:spcBef>
                <a:spcPts val="1800"/>
              </a:spcBef>
              <a:buFontTx/>
              <a:buChar char="-"/>
            </a:pPr>
            <a:r>
              <a:rPr lang="en-GB" sz="3200" dirty="0" smtClean="0"/>
              <a:t>Physical (inherent </a:t>
            </a:r>
            <a:r>
              <a:rPr lang="en-GB" sz="3200" dirty="0"/>
              <a:t>to the material and equipment</a:t>
            </a:r>
            <a:r>
              <a:rPr lang="en-GB" sz="3200" dirty="0" smtClean="0"/>
              <a:t>),</a:t>
            </a:r>
          </a:p>
          <a:p>
            <a:pPr marL="457167" indent="-457167" algn="just" defTabSz="2952531">
              <a:spcBef>
                <a:spcPts val="0"/>
              </a:spcBef>
              <a:buFontTx/>
              <a:buChar char="-"/>
            </a:pPr>
            <a:r>
              <a:rPr lang="en-GB" sz="3200" dirty="0" smtClean="0"/>
              <a:t>Statistical </a:t>
            </a:r>
            <a:r>
              <a:rPr lang="en-GB" sz="3200" dirty="0"/>
              <a:t>(limit size samples</a:t>
            </a:r>
            <a:r>
              <a:rPr lang="en-GB" sz="3200" dirty="0" smtClean="0"/>
              <a:t>)</a:t>
            </a:r>
          </a:p>
          <a:p>
            <a:pPr marL="457167" indent="-457167" algn="just" defTabSz="2952531">
              <a:spcBef>
                <a:spcPts val="0"/>
              </a:spcBef>
              <a:buFontTx/>
              <a:buChar char="-"/>
            </a:pPr>
            <a:r>
              <a:rPr lang="en-GB" sz="3200" dirty="0" smtClean="0"/>
              <a:t>Modelling </a:t>
            </a:r>
            <a:r>
              <a:rPr lang="en-GB" sz="3200" dirty="0"/>
              <a:t>(transformation </a:t>
            </a:r>
            <a:r>
              <a:rPr lang="en-GB" sz="3200" dirty="0" smtClean="0"/>
              <a:t>errors)</a:t>
            </a:r>
          </a:p>
          <a:p>
            <a:pPr marL="457167" indent="-457167" algn="just" defTabSz="2952531">
              <a:spcBef>
                <a:spcPts val="0"/>
              </a:spcBef>
              <a:buFontTx/>
              <a:buChar char="-"/>
            </a:pPr>
            <a:r>
              <a:rPr lang="en-GB" sz="3200" dirty="0" smtClean="0"/>
              <a:t>Spatial </a:t>
            </a:r>
            <a:r>
              <a:rPr lang="en-GB" sz="3200" dirty="0"/>
              <a:t>variability and </a:t>
            </a:r>
            <a:endParaRPr lang="en-GB" sz="3200" dirty="0" smtClean="0"/>
          </a:p>
          <a:p>
            <a:pPr marL="457167" indent="-457167" algn="just" defTabSz="2952531">
              <a:spcBef>
                <a:spcPts val="0"/>
              </a:spcBef>
              <a:buFontTx/>
              <a:buChar char="-"/>
            </a:pPr>
            <a:r>
              <a:rPr lang="en-GB" sz="3200" dirty="0" smtClean="0"/>
              <a:t>Human errors</a:t>
            </a:r>
            <a:endParaRPr lang="en-GB" sz="3200" dirty="0"/>
          </a:p>
        </p:txBody>
      </p:sp>
      <p:graphicFrame>
        <p:nvGraphicFramePr>
          <p:cNvPr id="20" name="Tabela 19"/>
          <p:cNvGraphicFramePr>
            <a:graphicFrameLocks noGrp="1"/>
          </p:cNvGraphicFramePr>
          <p:nvPr>
            <p:extLst>
              <p:ext uri="{D42A27DB-BD31-4B8C-83A1-F6EECF244321}">
                <p14:modId xmlns:p14="http://schemas.microsoft.com/office/powerpoint/2010/main" val="3096242423"/>
              </p:ext>
            </p:extLst>
          </p:nvPr>
        </p:nvGraphicFramePr>
        <p:xfrm>
          <a:off x="9005202" y="17459641"/>
          <a:ext cx="4272493" cy="7449236"/>
        </p:xfrm>
        <a:graphic>
          <a:graphicData uri="http://schemas.openxmlformats.org/drawingml/2006/table">
            <a:tbl>
              <a:tblPr firstRow="1" bandRow="1">
                <a:tableStyleId>{2D5ABB26-0587-4C30-8999-92F81FD0307C}</a:tableStyleId>
              </a:tblPr>
              <a:tblGrid>
                <a:gridCol w="4272493"/>
              </a:tblGrid>
              <a:tr h="24977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100" b="1" kern="1200" dirty="0" smtClean="0">
                          <a:solidFill>
                            <a:schemeClr val="tx1"/>
                          </a:solidFill>
                          <a:latin typeface="+mn-lt"/>
                          <a:ea typeface="+mn-ea"/>
                          <a:cs typeface="+mn-cs"/>
                        </a:rPr>
                        <a:t>Level III </a:t>
                      </a:r>
                      <a:r>
                        <a:rPr lang="en-GB" sz="3100" b="1" dirty="0" smtClean="0">
                          <a:solidFill>
                            <a:srgbClr val="FFCC66"/>
                          </a:solidFill>
                          <a:latin typeface="Arial Unicode MS"/>
                          <a:ea typeface="Arial Unicode MS"/>
                          <a:cs typeface="Arial Unicode MS"/>
                        </a:rPr>
                        <a:t>✶✶✶</a:t>
                      </a:r>
                      <a:endParaRPr lang="en-GB" sz="3100" b="1" dirty="0" smtClean="0">
                        <a:solidFill>
                          <a:srgbClr val="FFCC66"/>
                        </a:solidFill>
                      </a:endParaRPr>
                    </a:p>
                    <a:p>
                      <a:pPr marL="457200" indent="-457200">
                        <a:buFont typeface="Arial" pitchFamily="34" charset="0"/>
                        <a:buChar char="•"/>
                      </a:pPr>
                      <a:r>
                        <a:rPr lang="en-GB" sz="3100" dirty="0" smtClean="0"/>
                        <a:t>Full probabilistic </a:t>
                      </a:r>
                    </a:p>
                    <a:p>
                      <a:pPr marL="457200" indent="-457200">
                        <a:buFont typeface="Arial" pitchFamily="34" charset="0"/>
                        <a:buChar char="•"/>
                      </a:pPr>
                      <a:r>
                        <a:rPr lang="en-GB" sz="3100" dirty="0" smtClean="0"/>
                        <a:t>Mean, variance and prob.</a:t>
                      </a:r>
                      <a:r>
                        <a:rPr lang="en-GB" sz="3100" baseline="0" dirty="0" smtClean="0"/>
                        <a:t> </a:t>
                      </a:r>
                      <a:r>
                        <a:rPr lang="en-GB" sz="3100" dirty="0" smtClean="0"/>
                        <a:t>distribution</a:t>
                      </a:r>
                    </a:p>
                    <a:p>
                      <a:pPr marL="457200" indent="-457200">
                        <a:buFont typeface="Arial" pitchFamily="34" charset="0"/>
                        <a:buChar char="•"/>
                      </a:pPr>
                      <a:r>
                        <a:rPr lang="en-GB" sz="3100" dirty="0" smtClean="0"/>
                        <a:t>Simulation methods</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24977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100" b="1" kern="1200" dirty="0" smtClean="0">
                          <a:solidFill>
                            <a:schemeClr val="tx1"/>
                          </a:solidFill>
                          <a:latin typeface="+mn-lt"/>
                          <a:ea typeface="+mn-ea"/>
                          <a:cs typeface="+mn-cs"/>
                        </a:rPr>
                        <a:t>Level II </a:t>
                      </a:r>
                      <a:r>
                        <a:rPr lang="en-GB" sz="3100" b="1" dirty="0" smtClean="0">
                          <a:solidFill>
                            <a:srgbClr val="FFD215"/>
                          </a:solidFill>
                          <a:latin typeface="Arial Unicode MS"/>
                          <a:ea typeface="Arial Unicode MS"/>
                          <a:cs typeface="Arial Unicode MS"/>
                        </a:rPr>
                        <a:t>✶✶</a:t>
                      </a:r>
                      <a:endParaRPr lang="en-GB" sz="3100" b="1" dirty="0" smtClean="0">
                        <a:solidFill>
                          <a:srgbClr val="FFD215"/>
                        </a:solidFill>
                      </a:endParaRPr>
                    </a:p>
                    <a:p>
                      <a:pPr marL="457200" indent="-457200">
                        <a:buFont typeface="Arial" pitchFamily="34" charset="0"/>
                        <a:buChar char="•"/>
                      </a:pPr>
                      <a:r>
                        <a:rPr lang="en-GB" sz="3100" dirty="0" smtClean="0"/>
                        <a:t>Approximate probabilistic</a:t>
                      </a:r>
                    </a:p>
                    <a:p>
                      <a:pPr marL="457200" indent="-457200">
                        <a:buFont typeface="Arial" pitchFamily="34" charset="0"/>
                        <a:buChar char="•"/>
                      </a:pPr>
                      <a:r>
                        <a:rPr lang="en-GB" sz="3100" dirty="0" smtClean="0"/>
                        <a:t>Mean and variance</a:t>
                      </a:r>
                    </a:p>
                    <a:p>
                      <a:pPr marL="457200" indent="-457200">
                        <a:buFont typeface="Arial" pitchFamily="34" charset="0"/>
                        <a:buChar char="•"/>
                      </a:pPr>
                      <a:r>
                        <a:rPr lang="en-GB" sz="3100" dirty="0" err="1" smtClean="0"/>
                        <a:t>eg</a:t>
                      </a:r>
                      <a:r>
                        <a:rPr lang="en-GB" sz="3100" dirty="0" smtClean="0"/>
                        <a:t>.: FORM</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2447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3100" b="1" kern="1200" dirty="0" smtClean="0">
                          <a:solidFill>
                            <a:schemeClr val="tx1"/>
                          </a:solidFill>
                          <a:latin typeface="+mn-lt"/>
                          <a:ea typeface="+mn-ea"/>
                          <a:cs typeface="+mn-cs"/>
                        </a:rPr>
                        <a:t>Level I </a:t>
                      </a:r>
                      <a:r>
                        <a:rPr lang="en-GB" sz="3100" b="1" dirty="0" smtClean="0">
                          <a:solidFill>
                            <a:srgbClr val="FF6600"/>
                          </a:solidFill>
                          <a:latin typeface="Arial Unicode MS"/>
                          <a:ea typeface="Arial Unicode MS"/>
                          <a:cs typeface="Arial Unicode MS"/>
                        </a:rPr>
                        <a:t>✶</a:t>
                      </a:r>
                      <a:endParaRPr lang="en-GB" sz="3100" b="1" dirty="0" smtClean="0">
                        <a:solidFill>
                          <a:srgbClr val="FF6600"/>
                        </a:solidFill>
                      </a:endParaRPr>
                    </a:p>
                    <a:p>
                      <a:pPr marL="457200" indent="-457200">
                        <a:buFont typeface="Arial" pitchFamily="34" charset="0"/>
                        <a:buChar char="•"/>
                      </a:pPr>
                      <a:r>
                        <a:rPr lang="en-GB" sz="3100" kern="1200" dirty="0" smtClean="0">
                          <a:solidFill>
                            <a:schemeClr val="tx1"/>
                          </a:solidFill>
                          <a:latin typeface="+mn-lt"/>
                          <a:ea typeface="+mn-ea"/>
                          <a:cs typeface="Calibri" pitchFamily="34" charset="0"/>
                        </a:rPr>
                        <a:t>Semi-probabilistic</a:t>
                      </a:r>
                    </a:p>
                    <a:p>
                      <a:pPr marL="457200" indent="-457200">
                        <a:buFont typeface="Arial" pitchFamily="34" charset="0"/>
                        <a:buChar char="•"/>
                      </a:pPr>
                      <a:r>
                        <a:rPr lang="en-GB" sz="3100" kern="1200" dirty="0" smtClean="0">
                          <a:solidFill>
                            <a:schemeClr val="tx1"/>
                          </a:solidFill>
                          <a:latin typeface="+mn-lt"/>
                          <a:ea typeface="+mn-ea"/>
                          <a:cs typeface="Calibri" pitchFamily="34" charset="0"/>
                        </a:rPr>
                        <a:t>Partial safety factors and deterministic formulas</a:t>
                      </a:r>
                    </a:p>
                  </a:txBody>
                  <a:tcPr marL="91442" marR="9144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
        <p:nvSpPr>
          <p:cNvPr id="21" name="Text Box 214"/>
          <p:cNvSpPr txBox="1">
            <a:spLocks noChangeArrowheads="1"/>
          </p:cNvSpPr>
          <p:nvPr/>
        </p:nvSpPr>
        <p:spPr bwMode="auto">
          <a:xfrm>
            <a:off x="8874870" y="25042546"/>
            <a:ext cx="4539731" cy="538601"/>
          </a:xfrm>
          <a:prstGeom prst="rect">
            <a:avLst/>
          </a:prstGeom>
          <a:noFill/>
          <a:ln w="9525">
            <a:noFill/>
            <a:miter lim="800000"/>
            <a:headEnd/>
            <a:tailEnd/>
          </a:ln>
        </p:spPr>
        <p:txBody>
          <a:bodyPr wrap="square" lIns="91432" tIns="45716" rIns="91432" bIns="45716">
            <a:spAutoFit/>
          </a:bodyPr>
          <a:lstStyle/>
          <a:p>
            <a:pPr algn="ctr"/>
            <a:r>
              <a:rPr lang="en-GB" sz="2900" dirty="0">
                <a:latin typeface="+mj-lt"/>
                <a:cs typeface="Calibri" pitchFamily="34" charset="0"/>
              </a:rPr>
              <a:t>Figure 1: </a:t>
            </a:r>
            <a:r>
              <a:rPr lang="en-GB" sz="2900" dirty="0" smtClean="0">
                <a:latin typeface="+mj-lt"/>
                <a:cs typeface="Calibri" pitchFamily="34" charset="0"/>
              </a:rPr>
              <a:t>RBD </a:t>
            </a:r>
            <a:r>
              <a:rPr lang="en-GB" sz="2900" dirty="0">
                <a:latin typeface="+mj-lt"/>
                <a:cs typeface="Calibri" pitchFamily="34" charset="0"/>
              </a:rPr>
              <a:t>levels</a:t>
            </a:r>
          </a:p>
        </p:txBody>
      </p:sp>
      <p:sp>
        <p:nvSpPr>
          <p:cNvPr id="22" name="Text Box 214"/>
          <p:cNvSpPr txBox="1">
            <a:spLocks noChangeArrowheads="1"/>
          </p:cNvSpPr>
          <p:nvPr/>
        </p:nvSpPr>
        <p:spPr bwMode="auto">
          <a:xfrm>
            <a:off x="14851065" y="5459240"/>
            <a:ext cx="12817474" cy="24160452"/>
          </a:xfrm>
          <a:prstGeom prst="rect">
            <a:avLst/>
          </a:prstGeom>
          <a:noFill/>
          <a:ln w="9525">
            <a:noFill/>
            <a:miter lim="800000"/>
            <a:headEnd/>
            <a:tailEnd/>
          </a:ln>
        </p:spPr>
        <p:txBody>
          <a:bodyPr lIns="91432" tIns="45716" rIns="91432" bIns="45716">
            <a:spAutoFit/>
          </a:bodyPr>
          <a:lstStyle/>
          <a:p>
            <a:pPr algn="just" defTabSz="2952531">
              <a:spcBef>
                <a:spcPct val="50000"/>
              </a:spcBef>
            </a:pPr>
            <a:endParaRPr lang="en-GB" sz="3200" dirty="0" smtClean="0"/>
          </a:p>
          <a:p>
            <a:pPr algn="just" defTabSz="2952531">
              <a:spcBef>
                <a:spcPct val="50000"/>
              </a:spcBef>
            </a:pPr>
            <a:r>
              <a:rPr lang="en-GB" sz="3200" dirty="0">
                <a:cs typeface="Calibri" pitchFamily="34" charset="0"/>
              </a:rPr>
              <a:t>FORM has some limitations with complex performance functions, for example, performance functions with a limit condition, therefore sometimes it is not possible to apply. While Monte Carlo simulations is a very simple, does not require deep knowledge and provides a better understanding to apply in practice</a:t>
            </a:r>
            <a:r>
              <a:rPr lang="en-GB" sz="3200" dirty="0" smtClean="0">
                <a:cs typeface="Calibri" pitchFamily="34" charset="0"/>
              </a:rPr>
              <a:t>. This two methods are applied in this study and the results compared.</a:t>
            </a:r>
          </a:p>
          <a:p>
            <a:pPr algn="just" defTabSz="2952531">
              <a:spcBef>
                <a:spcPct val="50000"/>
              </a:spcBef>
            </a:pPr>
            <a:endParaRPr lang="en-GB" dirty="0">
              <a:cs typeface="Calibri" pitchFamily="34" charset="0"/>
            </a:endParaRPr>
          </a:p>
          <a:p>
            <a:pPr algn="just" defTabSz="2952531">
              <a:spcBef>
                <a:spcPct val="50000"/>
              </a:spcBef>
            </a:pPr>
            <a:endParaRPr lang="en-GB" dirty="0" smtClean="0">
              <a:cs typeface="Calibri" pitchFamily="34" charset="0"/>
            </a:endParaRPr>
          </a:p>
          <a:p>
            <a:pPr algn="just" defTabSz="2952531">
              <a:spcBef>
                <a:spcPct val="50000"/>
              </a:spcBef>
            </a:pPr>
            <a:endParaRPr lang="en-GB" dirty="0">
              <a:cs typeface="Calibri" pitchFamily="34" charset="0"/>
            </a:endParaRPr>
          </a:p>
          <a:p>
            <a:pPr algn="just" defTabSz="2952531">
              <a:spcBef>
                <a:spcPct val="50000"/>
              </a:spcBef>
            </a:pPr>
            <a:endParaRPr lang="en-GB" dirty="0" smtClean="0">
              <a:cs typeface="Calibri" pitchFamily="34" charset="0"/>
            </a:endParaRPr>
          </a:p>
          <a:p>
            <a:pPr algn="just" defTabSz="2952531">
              <a:spcBef>
                <a:spcPct val="50000"/>
              </a:spcBef>
            </a:pPr>
            <a:endParaRPr lang="en-GB" dirty="0">
              <a:cs typeface="Calibri" pitchFamily="34" charset="0"/>
            </a:endParaRPr>
          </a:p>
          <a:p>
            <a:pPr algn="just" defTabSz="2952531">
              <a:spcBef>
                <a:spcPct val="50000"/>
              </a:spcBef>
            </a:pPr>
            <a:endParaRPr lang="en-GB" dirty="0" smtClean="0">
              <a:cs typeface="Calibri" pitchFamily="34" charset="0"/>
            </a:endParaRPr>
          </a:p>
          <a:p>
            <a:pPr algn="just" defTabSz="2952531">
              <a:spcBef>
                <a:spcPct val="50000"/>
              </a:spcBef>
            </a:pPr>
            <a:endParaRPr lang="en-GB" dirty="0">
              <a:cs typeface="Calibri" pitchFamily="34" charset="0"/>
            </a:endParaRPr>
          </a:p>
          <a:p>
            <a:pPr algn="just" defTabSz="2952531">
              <a:spcBef>
                <a:spcPct val="50000"/>
              </a:spcBef>
            </a:pPr>
            <a:endParaRPr lang="en-GB" dirty="0" smtClean="0">
              <a:cs typeface="Calibri" pitchFamily="34" charset="0"/>
            </a:endParaRPr>
          </a:p>
          <a:p>
            <a:pPr algn="just" defTabSz="2952531">
              <a:spcBef>
                <a:spcPct val="50000"/>
              </a:spcBef>
            </a:pPr>
            <a:endParaRPr lang="en-GB" sz="2000" dirty="0" smtClean="0">
              <a:cs typeface="Calibri" pitchFamily="34" charset="0"/>
            </a:endParaRPr>
          </a:p>
          <a:p>
            <a:pPr algn="just" defTabSz="2952531">
              <a:spcBef>
                <a:spcPct val="50000"/>
              </a:spcBef>
            </a:pPr>
            <a:endParaRPr lang="en-GB" sz="1800" dirty="0">
              <a:cs typeface="Calibri" pitchFamily="34" charset="0"/>
            </a:endParaRPr>
          </a:p>
          <a:p>
            <a:pPr algn="just" defTabSz="2952531">
              <a:spcBef>
                <a:spcPct val="50000"/>
              </a:spcBef>
            </a:pPr>
            <a:endParaRPr lang="en-US" dirty="0" smtClean="0">
              <a:latin typeface="+mj-lt"/>
            </a:endParaRPr>
          </a:p>
          <a:p>
            <a:pPr algn="just" defTabSz="2952531">
              <a:spcBef>
                <a:spcPct val="50000"/>
              </a:spcBef>
            </a:pPr>
            <a:r>
              <a:rPr lang="en-US" sz="3600" b="1" dirty="0"/>
              <a:t>Application example</a:t>
            </a:r>
          </a:p>
          <a:p>
            <a:pPr algn="just" defTabSz="2952531">
              <a:spcBef>
                <a:spcPct val="50000"/>
              </a:spcBef>
            </a:pPr>
            <a:r>
              <a:rPr lang="en-GB" sz="3200" dirty="0" smtClean="0">
                <a:latin typeface="+mj-lt"/>
                <a:cs typeface="Calibri" pitchFamily="34" charset="0"/>
              </a:rPr>
              <a:t>The results here presented are from a </a:t>
            </a:r>
            <a:r>
              <a:rPr lang="en-US" sz="3200" dirty="0" smtClean="0">
                <a:latin typeface="+mj-lt"/>
                <a:cs typeface="Calibri" pitchFamily="34" charset="0"/>
              </a:rPr>
              <a:t>concrete </a:t>
            </a:r>
            <a:r>
              <a:rPr lang="en-US" sz="3200" dirty="0">
                <a:latin typeface="+mj-lt"/>
                <a:cs typeface="Calibri" pitchFamily="34" charset="0"/>
              </a:rPr>
              <a:t>bored pile foundation in residual soil with 60 centimeters of </a:t>
            </a:r>
            <a:r>
              <a:rPr lang="en-US" sz="3200" dirty="0" smtClean="0">
                <a:latin typeface="+mj-lt"/>
                <a:cs typeface="Calibri" pitchFamily="34" charset="0"/>
              </a:rPr>
              <a:t>diameter </a:t>
            </a:r>
            <a:r>
              <a:rPr lang="pt-PT" sz="3200" dirty="0" smtClean="0">
                <a:latin typeface="+mj-lt"/>
                <a:cs typeface="Calibri" pitchFamily="34" charset="0"/>
              </a:rPr>
              <a:t>(</a:t>
            </a:r>
            <a:r>
              <a:rPr lang="en-GB" sz="3200" dirty="0" smtClean="0">
                <a:latin typeface="+mj-lt"/>
                <a:cs typeface="Calibri" pitchFamily="34" charset="0"/>
              </a:rPr>
              <a:t>static load test result to failure of 1350 </a:t>
            </a:r>
            <a:r>
              <a:rPr lang="en-GB" sz="3200" dirty="0" err="1" smtClean="0">
                <a:latin typeface="+mj-lt"/>
                <a:cs typeface="Calibri" pitchFamily="34" charset="0"/>
              </a:rPr>
              <a:t>kN</a:t>
            </a:r>
            <a:r>
              <a:rPr lang="en-GB" sz="3200" dirty="0" smtClean="0">
                <a:latin typeface="+mj-lt"/>
                <a:cs typeface="Calibri" pitchFamily="34" charset="0"/>
              </a:rPr>
              <a:t>).</a:t>
            </a:r>
          </a:p>
          <a:p>
            <a:pPr algn="just" defTabSz="2952531">
              <a:spcBef>
                <a:spcPct val="50000"/>
              </a:spcBef>
            </a:pPr>
            <a:r>
              <a:rPr lang="en-GB" sz="3200" b="1" dirty="0">
                <a:latin typeface="+mj-lt"/>
                <a:cs typeface="Calibri" pitchFamily="34" charset="0"/>
              </a:rPr>
              <a:t> </a:t>
            </a:r>
            <a:r>
              <a:rPr lang="en-GB" sz="3200" b="1" dirty="0" smtClean="0">
                <a:latin typeface="+mj-lt"/>
                <a:cs typeface="Calibri" pitchFamily="34" charset="0"/>
              </a:rPr>
              <a:t>     Performance function:</a:t>
            </a:r>
          </a:p>
          <a:p>
            <a:pPr algn="just" defTabSz="2952531">
              <a:spcBef>
                <a:spcPct val="50000"/>
              </a:spcBef>
            </a:pPr>
            <a:endParaRPr lang="en-GB" sz="2900" b="1" dirty="0">
              <a:latin typeface="+mj-lt"/>
              <a:cs typeface="Calibri" pitchFamily="34" charset="0"/>
            </a:endParaRPr>
          </a:p>
          <a:p>
            <a:pPr algn="just" defTabSz="2952531">
              <a:spcBef>
                <a:spcPct val="50000"/>
              </a:spcBef>
            </a:pPr>
            <a:r>
              <a:rPr lang="en-GB" baseline="30000" dirty="0" smtClean="0">
                <a:latin typeface="Cambria" pitchFamily="18" charset="0"/>
                <a:cs typeface="Calibri" pitchFamily="34" charset="0"/>
              </a:rPr>
              <a:t>*</a:t>
            </a:r>
            <a:r>
              <a:rPr lang="en-GB" i="1" dirty="0" smtClean="0">
                <a:latin typeface="Cambria" pitchFamily="18" charset="0"/>
                <a:cs typeface="Calibri" pitchFamily="34" charset="0"/>
              </a:rPr>
              <a:t> </a:t>
            </a:r>
            <a:r>
              <a:rPr lang="en-GB" sz="2900" dirty="0" smtClean="0">
                <a:cs typeface="Calibri" pitchFamily="34" charset="0"/>
              </a:rPr>
              <a:t>Resistance </a:t>
            </a:r>
            <a:r>
              <a:rPr lang="en-GB" sz="2900" dirty="0">
                <a:cs typeface="Calibri" pitchFamily="34" charset="0"/>
              </a:rPr>
              <a:t>is evaluated by an empirical method based on SPT </a:t>
            </a:r>
            <a:r>
              <a:rPr lang="en-GB" sz="2900" dirty="0" smtClean="0">
                <a:cs typeface="Calibri" pitchFamily="34" charset="0"/>
              </a:rPr>
              <a:t>N-value.</a:t>
            </a:r>
            <a:endParaRPr lang="en-GB" sz="2900" b="1" dirty="0" smtClean="0">
              <a:latin typeface="+mj-lt"/>
              <a:cs typeface="Calibri" pitchFamily="34" charset="0"/>
            </a:endParaRPr>
          </a:p>
          <a:p>
            <a:pPr algn="ctr" defTabSz="2952531">
              <a:spcBef>
                <a:spcPct val="50000"/>
              </a:spcBef>
            </a:pPr>
            <a:r>
              <a:rPr lang="en-GB" sz="2900" dirty="0" smtClean="0">
                <a:latin typeface="+mj-lt"/>
                <a:cs typeface="Calibri" pitchFamily="34" charset="0"/>
              </a:rPr>
              <a:t>Table 1: Uncertainties for the application example</a:t>
            </a:r>
          </a:p>
          <a:p>
            <a:pPr algn="just" defTabSz="2952531">
              <a:spcBef>
                <a:spcPct val="50000"/>
              </a:spcBef>
            </a:pPr>
            <a:endParaRPr lang="en-GB" dirty="0">
              <a:latin typeface="+mj-lt"/>
              <a:cs typeface="Calibri" pitchFamily="34" charset="0"/>
            </a:endParaRPr>
          </a:p>
          <a:p>
            <a:pPr algn="just" defTabSz="2952531">
              <a:spcBef>
                <a:spcPct val="50000"/>
              </a:spcBef>
            </a:pPr>
            <a:endParaRPr lang="en-GB" dirty="0" smtClean="0">
              <a:latin typeface="+mj-lt"/>
              <a:cs typeface="Calibri" pitchFamily="34" charset="0"/>
            </a:endParaRPr>
          </a:p>
          <a:p>
            <a:pPr algn="just" defTabSz="2952531">
              <a:spcBef>
                <a:spcPct val="50000"/>
              </a:spcBef>
            </a:pPr>
            <a:endParaRPr lang="en-GB" sz="2400" dirty="0">
              <a:latin typeface="+mj-lt"/>
              <a:cs typeface="Calibri" pitchFamily="34" charset="0"/>
            </a:endParaRPr>
          </a:p>
          <a:p>
            <a:pPr algn="just" defTabSz="2952531">
              <a:spcBef>
                <a:spcPct val="50000"/>
              </a:spcBef>
            </a:pPr>
            <a:endParaRPr lang="en-GB" sz="2800" dirty="0" smtClean="0">
              <a:latin typeface="+mj-lt"/>
              <a:cs typeface="Calibri" pitchFamily="34" charset="0"/>
            </a:endParaRPr>
          </a:p>
          <a:p>
            <a:pPr algn="just" defTabSz="2952531">
              <a:spcBef>
                <a:spcPct val="50000"/>
              </a:spcBef>
            </a:pPr>
            <a:endParaRPr lang="en-GB" sz="1800" dirty="0" smtClean="0"/>
          </a:p>
          <a:p>
            <a:pPr algn="just" defTabSz="2952531">
              <a:spcBef>
                <a:spcPct val="50000"/>
              </a:spcBef>
            </a:pPr>
            <a:endParaRPr lang="en-GB" sz="2800" dirty="0" smtClean="0"/>
          </a:p>
          <a:p>
            <a:pPr algn="just" defTabSz="2952531">
              <a:spcBef>
                <a:spcPct val="50000"/>
              </a:spcBef>
            </a:pPr>
            <a:r>
              <a:rPr lang="en-US" sz="3600" b="1" dirty="0"/>
              <a:t>Uncertainties sensitivity analysis</a:t>
            </a:r>
          </a:p>
          <a:p>
            <a:pPr algn="just" defTabSz="2952531">
              <a:spcBef>
                <a:spcPct val="50000"/>
              </a:spcBef>
            </a:pPr>
            <a:r>
              <a:rPr lang="en-US" sz="3200" dirty="0"/>
              <a:t>Sensitivity analyses help knowing the most influential variables, this allows a better </a:t>
            </a:r>
            <a:r>
              <a:rPr lang="en-US" sz="3200" dirty="0" smtClean="0"/>
              <a:t>judgment, justifying extra investments to ensure safety. </a:t>
            </a:r>
            <a:r>
              <a:rPr lang="en-US" sz="3200" dirty="0" err="1"/>
              <a:t>Th</a:t>
            </a:r>
            <a:r>
              <a:rPr lang="en-GB" sz="3200" dirty="0"/>
              <a:t>e uncertainties are studied one by one to determine their influence, for both FORM and MCS methods</a:t>
            </a:r>
            <a:r>
              <a:rPr lang="en-GB" sz="3200" dirty="0" smtClean="0"/>
              <a:t>. Results are depicted in </a:t>
            </a:r>
            <a:r>
              <a:rPr lang="en-GB" sz="3200" i="1" dirty="0" smtClean="0"/>
              <a:t>Figure 3</a:t>
            </a:r>
            <a:r>
              <a:rPr lang="en-GB" sz="3200" dirty="0"/>
              <a:t>.</a:t>
            </a:r>
            <a:endParaRPr lang="en-GB" sz="3200" i="1" dirty="0" smtClean="0"/>
          </a:p>
        </p:txBody>
      </p:sp>
      <p:grpSp>
        <p:nvGrpSpPr>
          <p:cNvPr id="5" name="Grupo 4"/>
          <p:cNvGrpSpPr/>
          <p:nvPr/>
        </p:nvGrpSpPr>
        <p:grpSpPr>
          <a:xfrm>
            <a:off x="15457207" y="9448687"/>
            <a:ext cx="11563679" cy="6339372"/>
            <a:chOff x="15457207" y="9448687"/>
            <a:chExt cx="11563679" cy="6339372"/>
          </a:xfrm>
        </p:grpSpPr>
        <p:sp>
          <p:nvSpPr>
            <p:cNvPr id="24" name="Rectângulo arredondado 23"/>
            <p:cNvSpPr/>
            <p:nvPr/>
          </p:nvSpPr>
          <p:spPr bwMode="auto">
            <a:xfrm>
              <a:off x="23924542" y="12346537"/>
              <a:ext cx="1942467" cy="3205503"/>
            </a:xfrm>
            <a:prstGeom prst="round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defTabSz="2952531"/>
              <a:endParaRPr lang="en-GB" dirty="0">
                <a:solidFill>
                  <a:schemeClr val="tx1"/>
                </a:solidFill>
                <a:latin typeface="+mj-lt"/>
              </a:endParaRPr>
            </a:p>
          </p:txBody>
        </p:sp>
        <p:sp>
          <p:nvSpPr>
            <p:cNvPr id="41" name="Rectângulo arredondado 40"/>
            <p:cNvSpPr/>
            <p:nvPr/>
          </p:nvSpPr>
          <p:spPr>
            <a:xfrm>
              <a:off x="22028014" y="10401417"/>
              <a:ext cx="4266832" cy="1945120"/>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pic>
          <p:nvPicPr>
            <p:cNvPr id="43" name="Imagem 42"/>
            <p:cNvPicPr>
              <a:picLocks noChangeAspect="1"/>
            </p:cNvPicPr>
            <p:nvPr/>
          </p:nvPicPr>
          <p:blipFill>
            <a:blip r:embed="rId6" cstate="print"/>
            <a:srcRect l="30529" t="60789" r="15458"/>
            <a:stretch>
              <a:fillRect/>
            </a:stretch>
          </p:blipFill>
          <p:spPr bwMode="auto">
            <a:xfrm>
              <a:off x="22154405" y="10490534"/>
              <a:ext cx="4140441" cy="1856002"/>
            </a:xfrm>
            <a:prstGeom prst="rect">
              <a:avLst/>
            </a:prstGeom>
            <a:noFill/>
            <a:ln w="9525">
              <a:noFill/>
              <a:miter lim="800000"/>
              <a:headEnd/>
              <a:tailEnd/>
            </a:ln>
          </p:spPr>
        </p:pic>
        <p:sp>
          <p:nvSpPr>
            <p:cNvPr id="26" name="Rectângulo arredondado 25"/>
            <p:cNvSpPr/>
            <p:nvPr/>
          </p:nvSpPr>
          <p:spPr>
            <a:xfrm>
              <a:off x="16033730" y="12096624"/>
              <a:ext cx="4167459" cy="1961691"/>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pic>
          <p:nvPicPr>
            <p:cNvPr id="40" name="Imagem 39"/>
            <p:cNvPicPr>
              <a:picLocks noChangeAspect="1"/>
            </p:cNvPicPr>
            <p:nvPr/>
          </p:nvPicPr>
          <p:blipFill>
            <a:blip r:embed="rId6" cstate="print"/>
            <a:srcRect t="60789" r="43639"/>
            <a:stretch>
              <a:fillRect/>
            </a:stretch>
          </p:blipFill>
          <p:spPr bwMode="auto">
            <a:xfrm>
              <a:off x="15880760" y="12202314"/>
              <a:ext cx="4320430" cy="1856002"/>
            </a:xfrm>
            <a:prstGeom prst="rect">
              <a:avLst/>
            </a:prstGeom>
            <a:noFill/>
            <a:ln w="9525">
              <a:noFill/>
              <a:miter lim="800000"/>
              <a:headEnd/>
              <a:tailEnd/>
            </a:ln>
          </p:spPr>
        </p:pic>
        <p:pic>
          <p:nvPicPr>
            <p:cNvPr id="25"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l="16933" r="21656"/>
            <a:stretch/>
          </p:blipFill>
          <p:spPr bwMode="auto">
            <a:xfrm>
              <a:off x="24066051" y="12424401"/>
              <a:ext cx="1514676" cy="293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Rectângulo arredondado 26"/>
            <p:cNvSpPr/>
            <p:nvPr/>
          </p:nvSpPr>
          <p:spPr>
            <a:xfrm>
              <a:off x="15457207" y="9448687"/>
              <a:ext cx="1620180" cy="900000"/>
            </a:xfrm>
            <a:prstGeom prst="roundRect">
              <a:avLst/>
            </a:prstGeom>
            <a:solidFill>
              <a:srgbClr val="C6BFBE"/>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latin typeface="+mj-lt"/>
                  <a:cs typeface="Calibri" pitchFamily="34" charset="0"/>
                </a:rPr>
                <a:t>Real Soil</a:t>
              </a:r>
            </a:p>
          </p:txBody>
        </p:sp>
        <p:sp>
          <p:nvSpPr>
            <p:cNvPr id="28" name="Seta para baixo 27"/>
            <p:cNvSpPr/>
            <p:nvPr/>
          </p:nvSpPr>
          <p:spPr>
            <a:xfrm rot="16200000">
              <a:off x="18460639" y="8425424"/>
              <a:ext cx="432048" cy="2946525"/>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pt-PT" sz="2900">
                <a:latin typeface="+mj-lt"/>
                <a:cs typeface="Calibri" pitchFamily="34" charset="0"/>
              </a:endParaRPr>
            </a:p>
          </p:txBody>
        </p:sp>
        <p:sp>
          <p:nvSpPr>
            <p:cNvPr id="29" name="Rectângulo arredondado 28"/>
            <p:cNvSpPr/>
            <p:nvPr/>
          </p:nvSpPr>
          <p:spPr>
            <a:xfrm>
              <a:off x="20249478" y="9449804"/>
              <a:ext cx="1838332" cy="900000"/>
            </a:xfrm>
            <a:prstGeom prst="roundRect">
              <a:avLst/>
            </a:prstGeom>
            <a:solidFill>
              <a:srgbClr val="C6BFBE"/>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latin typeface="+mj-lt"/>
                  <a:cs typeface="Calibri" pitchFamily="34" charset="0"/>
                </a:rPr>
                <a:t>Modelled soil</a:t>
              </a:r>
            </a:p>
          </p:txBody>
        </p:sp>
        <p:sp>
          <p:nvSpPr>
            <p:cNvPr id="30" name="Seta para baixo 29"/>
            <p:cNvSpPr/>
            <p:nvPr/>
          </p:nvSpPr>
          <p:spPr>
            <a:xfrm>
              <a:off x="20950550" y="10490534"/>
              <a:ext cx="432048" cy="2440989"/>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pt-PT" sz="2900">
                <a:latin typeface="+mj-lt"/>
                <a:cs typeface="Calibri" pitchFamily="34" charset="0"/>
              </a:endParaRPr>
            </a:p>
          </p:txBody>
        </p:sp>
        <p:sp>
          <p:nvSpPr>
            <p:cNvPr id="31" name="Seta para baixo 30"/>
            <p:cNvSpPr/>
            <p:nvPr/>
          </p:nvSpPr>
          <p:spPr>
            <a:xfrm rot="16200000">
              <a:off x="23273812" y="12547698"/>
              <a:ext cx="432048" cy="2016225"/>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pt-PT" sz="2900">
                <a:latin typeface="+mj-lt"/>
                <a:cs typeface="Calibri" pitchFamily="34" charset="0"/>
              </a:endParaRPr>
            </a:p>
          </p:txBody>
        </p:sp>
        <p:sp>
          <p:nvSpPr>
            <p:cNvPr id="32" name="Rectângulo arredondado 31"/>
            <p:cNvSpPr/>
            <p:nvPr/>
          </p:nvSpPr>
          <p:spPr>
            <a:xfrm>
              <a:off x="25296577" y="13159867"/>
              <a:ext cx="1650381" cy="900000"/>
            </a:xfrm>
            <a:prstGeom prst="roundRect">
              <a:avLst/>
            </a:prstGeom>
            <a:solidFill>
              <a:srgbClr val="C6BFBE"/>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latin typeface="+mj-lt"/>
                  <a:cs typeface="Calibri" pitchFamily="34" charset="0"/>
                </a:rPr>
                <a:t>Design Result</a:t>
              </a:r>
            </a:p>
          </p:txBody>
        </p:sp>
        <p:sp>
          <p:nvSpPr>
            <p:cNvPr id="33" name="Seta para baixo 32"/>
            <p:cNvSpPr/>
            <p:nvPr/>
          </p:nvSpPr>
          <p:spPr>
            <a:xfrm rot="10800000">
              <a:off x="17574459" y="10114712"/>
              <a:ext cx="216024" cy="1296144"/>
            </a:xfrm>
            <a:prstGeom prst="downArrow">
              <a:avLst>
                <a:gd name="adj1" fmla="val 41182"/>
                <a:gd name="adj2" fmla="val 55879"/>
              </a:avLst>
            </a:prstGeom>
            <a:solidFill>
              <a:schemeClr val="accent1">
                <a:lumMod val="50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sp>
          <p:nvSpPr>
            <p:cNvPr id="34" name="Seta para baixo 33"/>
            <p:cNvSpPr/>
            <p:nvPr/>
          </p:nvSpPr>
          <p:spPr>
            <a:xfrm rot="10800000">
              <a:off x="18021384" y="10114712"/>
              <a:ext cx="216024" cy="650713"/>
            </a:xfrm>
            <a:prstGeom prst="downArrow">
              <a:avLst>
                <a:gd name="adj1" fmla="val 41182"/>
                <a:gd name="adj2" fmla="val 55879"/>
              </a:avLst>
            </a:prstGeom>
            <a:solidFill>
              <a:schemeClr val="accent1">
                <a:lumMod val="50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sp>
          <p:nvSpPr>
            <p:cNvPr id="35" name="Seta para baixo 34"/>
            <p:cNvSpPr/>
            <p:nvPr/>
          </p:nvSpPr>
          <p:spPr>
            <a:xfrm rot="5400000">
              <a:off x="21540226" y="10969667"/>
              <a:ext cx="216026" cy="568052"/>
            </a:xfrm>
            <a:prstGeom prst="downArrow">
              <a:avLst>
                <a:gd name="adj1" fmla="val 41182"/>
                <a:gd name="adj2" fmla="val 55879"/>
              </a:avLst>
            </a:prstGeom>
            <a:solidFill>
              <a:schemeClr val="accent1">
                <a:lumMod val="50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sp>
          <p:nvSpPr>
            <p:cNvPr id="36" name="Seta para baixo 35"/>
            <p:cNvSpPr/>
            <p:nvPr/>
          </p:nvSpPr>
          <p:spPr>
            <a:xfrm rot="10800000">
              <a:off x="23392256" y="13761342"/>
              <a:ext cx="216024" cy="342000"/>
            </a:xfrm>
            <a:prstGeom prst="downArrow">
              <a:avLst>
                <a:gd name="adj1" fmla="val 41182"/>
                <a:gd name="adj2" fmla="val 55879"/>
              </a:avLst>
            </a:prstGeom>
            <a:solidFill>
              <a:schemeClr val="accent1">
                <a:lumMod val="50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dirty="0">
                <a:latin typeface="+mj-lt"/>
                <a:cs typeface="Calibri" pitchFamily="34" charset="0"/>
              </a:endParaRPr>
            </a:p>
          </p:txBody>
        </p:sp>
        <p:sp>
          <p:nvSpPr>
            <p:cNvPr id="37" name="Seta para baixo 36"/>
            <p:cNvSpPr/>
            <p:nvPr/>
          </p:nvSpPr>
          <p:spPr>
            <a:xfrm rot="10800000" flipV="1">
              <a:off x="23397622" y="12967629"/>
              <a:ext cx="216024" cy="341050"/>
            </a:xfrm>
            <a:prstGeom prst="downArrow">
              <a:avLst>
                <a:gd name="adj1" fmla="val 41182"/>
                <a:gd name="adj2" fmla="val 55879"/>
              </a:avLst>
            </a:prstGeom>
            <a:solidFill>
              <a:schemeClr val="accent1">
                <a:lumMod val="50000"/>
              </a:schemeClr>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900">
                <a:latin typeface="+mj-lt"/>
                <a:cs typeface="Calibri" pitchFamily="34" charset="0"/>
              </a:endParaRPr>
            </a:p>
          </p:txBody>
        </p:sp>
        <p:sp>
          <p:nvSpPr>
            <p:cNvPr id="38" name="Rectângulo arredondado 37"/>
            <p:cNvSpPr/>
            <p:nvPr/>
          </p:nvSpPr>
          <p:spPr>
            <a:xfrm>
              <a:off x="15784982" y="11516429"/>
              <a:ext cx="2036897" cy="706723"/>
            </a:xfrm>
            <a:prstGeom prst="roundRect">
              <a:avLst/>
            </a:prstGeom>
            <a:solidFill>
              <a:schemeClr val="accent1">
                <a:lumMod val="20000"/>
                <a:lumOff val="80000"/>
              </a:schemeClr>
            </a:solidFill>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000" dirty="0">
                  <a:solidFill>
                    <a:srgbClr val="962118"/>
                  </a:solidFill>
                  <a:latin typeface="+mj-lt"/>
                  <a:cs typeface="Calibri" pitchFamily="34" charset="0"/>
                </a:rPr>
                <a:t>Measurement Error</a:t>
              </a:r>
            </a:p>
          </p:txBody>
        </p:sp>
        <p:sp>
          <p:nvSpPr>
            <p:cNvPr id="39" name="Rectângulo arredondado 38"/>
            <p:cNvSpPr/>
            <p:nvPr/>
          </p:nvSpPr>
          <p:spPr>
            <a:xfrm>
              <a:off x="17939916" y="10841802"/>
              <a:ext cx="2496956" cy="1381350"/>
            </a:xfrm>
            <a:prstGeom prst="roundRect">
              <a:avLst/>
            </a:prstGeom>
            <a:solidFill>
              <a:schemeClr val="accent1">
                <a:lumMod val="20000"/>
                <a:lumOff val="80000"/>
              </a:schemeClr>
            </a:solidFill>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000" dirty="0">
                  <a:solidFill>
                    <a:srgbClr val="962118"/>
                  </a:solidFill>
                  <a:latin typeface="+mj-lt"/>
                  <a:cs typeface="Calibri" pitchFamily="34" charset="0"/>
                </a:rPr>
                <a:t>Spatial Variability</a:t>
              </a:r>
            </a:p>
            <a:p>
              <a:pPr algn="ctr"/>
              <a:r>
                <a:rPr lang="en-GB" sz="2000" dirty="0">
                  <a:solidFill>
                    <a:srgbClr val="962118"/>
                  </a:solidFill>
                  <a:latin typeface="+mj-lt"/>
                  <a:cs typeface="Calibri" pitchFamily="34" charset="0"/>
                </a:rPr>
                <a:t>+</a:t>
              </a:r>
            </a:p>
            <a:p>
              <a:pPr algn="ctr"/>
              <a:r>
                <a:rPr lang="en-GB" sz="2000" dirty="0">
                  <a:solidFill>
                    <a:srgbClr val="962118"/>
                  </a:solidFill>
                  <a:latin typeface="+mj-lt"/>
                  <a:cs typeface="Calibri" pitchFamily="34" charset="0"/>
                </a:rPr>
                <a:t>Statistical Estimation Error</a:t>
              </a:r>
            </a:p>
          </p:txBody>
        </p:sp>
        <p:sp>
          <p:nvSpPr>
            <p:cNvPr id="42" name="Rectângulo arredondado 41"/>
            <p:cNvSpPr/>
            <p:nvPr/>
          </p:nvSpPr>
          <p:spPr>
            <a:xfrm>
              <a:off x="22406701" y="10097876"/>
              <a:ext cx="3477976" cy="450000"/>
            </a:xfrm>
            <a:prstGeom prst="roundRect">
              <a:avLst/>
            </a:prstGeom>
            <a:solidFill>
              <a:schemeClr val="accent1">
                <a:lumMod val="20000"/>
                <a:lumOff val="80000"/>
              </a:schemeClr>
            </a:solidFill>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000" dirty="0">
                  <a:solidFill>
                    <a:srgbClr val="962118"/>
                  </a:solidFill>
                  <a:latin typeface="+mj-lt"/>
                  <a:cs typeface="Calibri" pitchFamily="34" charset="0"/>
                </a:rPr>
                <a:t>Transformation Error</a:t>
              </a:r>
            </a:p>
          </p:txBody>
        </p:sp>
        <p:sp>
          <p:nvSpPr>
            <p:cNvPr id="44" name="Rectângulo arredondado 43"/>
            <p:cNvSpPr/>
            <p:nvPr/>
          </p:nvSpPr>
          <p:spPr>
            <a:xfrm>
              <a:off x="22606899" y="14164943"/>
              <a:ext cx="1797467" cy="759020"/>
            </a:xfrm>
            <a:prstGeom prst="roundRect">
              <a:avLst/>
            </a:prstGeom>
            <a:solidFill>
              <a:schemeClr val="accent1">
                <a:lumMod val="20000"/>
                <a:lumOff val="80000"/>
              </a:schemeClr>
            </a:solidFill>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000" dirty="0">
                  <a:solidFill>
                    <a:srgbClr val="962118"/>
                  </a:solidFill>
                  <a:latin typeface="+mj-lt"/>
                  <a:cs typeface="Calibri" pitchFamily="34" charset="0"/>
                </a:rPr>
                <a:t>Modelling Uncertainty</a:t>
              </a:r>
            </a:p>
          </p:txBody>
        </p:sp>
        <p:sp>
          <p:nvSpPr>
            <p:cNvPr id="45" name="Rectângulo arredondado 44"/>
            <p:cNvSpPr/>
            <p:nvPr/>
          </p:nvSpPr>
          <p:spPr>
            <a:xfrm>
              <a:off x="22328839" y="12425408"/>
              <a:ext cx="2385134" cy="506115"/>
            </a:xfrm>
            <a:prstGeom prst="roundRect">
              <a:avLst/>
            </a:prstGeom>
            <a:solidFill>
              <a:schemeClr val="accent1">
                <a:lumMod val="20000"/>
                <a:lumOff val="80000"/>
              </a:schemeClr>
            </a:solidFill>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000" dirty="0">
                  <a:solidFill>
                    <a:srgbClr val="962118"/>
                  </a:solidFill>
                  <a:latin typeface="+mj-lt"/>
                  <a:cs typeface="Calibri" pitchFamily="34" charset="0"/>
                </a:rPr>
                <a:t>Load Uncertainty</a:t>
              </a:r>
            </a:p>
          </p:txBody>
        </p:sp>
        <p:sp>
          <p:nvSpPr>
            <p:cNvPr id="46" name="Rectângulo arredondado 45"/>
            <p:cNvSpPr/>
            <p:nvPr/>
          </p:nvSpPr>
          <p:spPr>
            <a:xfrm>
              <a:off x="25262492" y="14693091"/>
              <a:ext cx="1758394" cy="1094968"/>
            </a:xfrm>
            <a:prstGeom prst="roundRect">
              <a:avLst/>
            </a:prstGeom>
            <a:ln w="6350"/>
          </p:spPr>
          <p:style>
            <a:lnRef idx="2">
              <a:schemeClr val="accent2"/>
            </a:lnRef>
            <a:fillRef idx="1">
              <a:schemeClr val="lt1"/>
            </a:fillRef>
            <a:effectRef idx="0">
              <a:schemeClr val="accent2"/>
            </a:effectRef>
            <a:fontRef idx="minor">
              <a:schemeClr val="dk1"/>
            </a:fontRef>
          </p:style>
          <p:txBody>
            <a:bodyPr rtlCol="0" anchor="ctr"/>
            <a:lstStyle/>
            <a:p>
              <a:pPr algn="ctr"/>
              <a:r>
                <a:rPr lang="en-GB" sz="2300" i="1" dirty="0">
                  <a:solidFill>
                    <a:schemeClr val="accent6">
                      <a:lumMod val="75000"/>
                    </a:schemeClr>
                  </a:solidFill>
                  <a:latin typeface="+mj-lt"/>
                  <a:cs typeface="Calibri" pitchFamily="34" charset="0"/>
                </a:rPr>
                <a:t>Reliability Analysis method</a:t>
              </a:r>
            </a:p>
          </p:txBody>
        </p:sp>
        <p:sp>
          <p:nvSpPr>
            <p:cNvPr id="47" name="Seta para baixo 46"/>
            <p:cNvSpPr/>
            <p:nvPr/>
          </p:nvSpPr>
          <p:spPr>
            <a:xfrm rot="10800000">
              <a:off x="25925665" y="13984993"/>
              <a:ext cx="432048" cy="649388"/>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pt-PT" sz="2900">
                <a:latin typeface="+mj-lt"/>
                <a:cs typeface="Calibri" pitchFamily="34" charset="0"/>
              </a:endParaRPr>
            </a:p>
          </p:txBody>
        </p:sp>
        <p:sp>
          <p:nvSpPr>
            <p:cNvPr id="48" name="Rectângulo arredondado 47"/>
            <p:cNvSpPr/>
            <p:nvPr/>
          </p:nvSpPr>
          <p:spPr>
            <a:xfrm>
              <a:off x="20105462" y="13051755"/>
              <a:ext cx="2178915" cy="1155026"/>
            </a:xfrm>
            <a:prstGeom prst="roundRect">
              <a:avLst/>
            </a:prstGeom>
            <a:solidFill>
              <a:srgbClr val="C6BFBE"/>
            </a:solidFill>
            <a:ln w="127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2800" dirty="0">
                  <a:latin typeface="+mj-lt"/>
                  <a:cs typeface="Calibri" pitchFamily="34" charset="0"/>
                </a:rPr>
                <a:t>Parameters </a:t>
              </a:r>
              <a:r>
                <a:rPr lang="en-GB" sz="2400" dirty="0">
                  <a:latin typeface="+mj-lt"/>
                  <a:cs typeface="Calibri" pitchFamily="34" charset="0"/>
                </a:rPr>
                <a:t>for</a:t>
              </a:r>
              <a:r>
                <a:rPr lang="en-GB" sz="2800" dirty="0">
                  <a:latin typeface="+mj-lt"/>
                  <a:cs typeface="Calibri" pitchFamily="34" charset="0"/>
                </a:rPr>
                <a:t> design</a:t>
              </a:r>
            </a:p>
          </p:txBody>
        </p:sp>
      </p:grpSp>
      <p:sp>
        <p:nvSpPr>
          <p:cNvPr id="50" name="Oval 49"/>
          <p:cNvSpPr/>
          <p:nvPr/>
        </p:nvSpPr>
        <p:spPr>
          <a:xfrm>
            <a:off x="20951131" y="20025515"/>
            <a:ext cx="801590" cy="770803"/>
          </a:xfrm>
          <a:prstGeom prst="ellipse">
            <a:avLst/>
          </a:prstGeom>
          <a:solidFill>
            <a:schemeClr val="accent6">
              <a:lumMod val="75000"/>
              <a:alpha val="44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sp>
        <p:nvSpPr>
          <p:cNvPr id="51" name="Oval 50"/>
          <p:cNvSpPr/>
          <p:nvPr/>
        </p:nvSpPr>
        <p:spPr>
          <a:xfrm>
            <a:off x="22556390" y="20025515"/>
            <a:ext cx="942088" cy="770803"/>
          </a:xfrm>
          <a:prstGeom prst="ellipse">
            <a:avLst/>
          </a:prstGeom>
          <a:solidFill>
            <a:schemeClr val="accent6">
              <a:lumMod val="75000"/>
              <a:alpha val="44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sp>
        <p:nvSpPr>
          <p:cNvPr id="52" name="Oval 51"/>
          <p:cNvSpPr/>
          <p:nvPr/>
        </p:nvSpPr>
        <p:spPr>
          <a:xfrm>
            <a:off x="20324142" y="20025515"/>
            <a:ext cx="572566" cy="770803"/>
          </a:xfrm>
          <a:prstGeom prst="ellipse">
            <a:avLst/>
          </a:prstGeom>
          <a:solidFill>
            <a:srgbClr val="95CF8B">
              <a:alpha val="44000"/>
            </a:srgb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sp>
        <p:nvSpPr>
          <p:cNvPr id="53" name="Oval 52"/>
          <p:cNvSpPr/>
          <p:nvPr/>
        </p:nvSpPr>
        <p:spPr>
          <a:xfrm>
            <a:off x="21983824" y="20025515"/>
            <a:ext cx="572566" cy="770803"/>
          </a:xfrm>
          <a:prstGeom prst="ellipse">
            <a:avLst/>
          </a:prstGeom>
          <a:solidFill>
            <a:srgbClr val="95CF8B">
              <a:alpha val="44000"/>
            </a:srgb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sp>
        <p:nvSpPr>
          <p:cNvPr id="54" name="Oval 53"/>
          <p:cNvSpPr/>
          <p:nvPr/>
        </p:nvSpPr>
        <p:spPr>
          <a:xfrm>
            <a:off x="24068558" y="20025515"/>
            <a:ext cx="572566" cy="770803"/>
          </a:xfrm>
          <a:prstGeom prst="ellipse">
            <a:avLst/>
          </a:prstGeom>
          <a:solidFill>
            <a:srgbClr val="00B0F0">
              <a:alpha val="44000"/>
            </a:srgb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sp>
        <p:nvSpPr>
          <p:cNvPr id="55" name="Oval 54"/>
          <p:cNvSpPr/>
          <p:nvPr/>
        </p:nvSpPr>
        <p:spPr>
          <a:xfrm>
            <a:off x="25580726" y="20057816"/>
            <a:ext cx="572566" cy="770803"/>
          </a:xfrm>
          <a:prstGeom prst="ellipse">
            <a:avLst/>
          </a:prstGeom>
          <a:solidFill>
            <a:srgbClr val="00B0F0">
              <a:alpha val="44000"/>
            </a:srgb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a:latin typeface="+mj-lt"/>
            </a:endParaRPr>
          </a:p>
        </p:txBody>
      </p:sp>
      <p:graphicFrame>
        <p:nvGraphicFramePr>
          <p:cNvPr id="56" name="Tabela 55"/>
          <p:cNvGraphicFramePr>
            <a:graphicFrameLocks noGrp="1"/>
          </p:cNvGraphicFramePr>
          <p:nvPr>
            <p:extLst>
              <p:ext uri="{D42A27DB-BD31-4B8C-83A1-F6EECF244321}">
                <p14:modId xmlns:p14="http://schemas.microsoft.com/office/powerpoint/2010/main" val="1054352603"/>
              </p:ext>
            </p:extLst>
          </p:nvPr>
        </p:nvGraphicFramePr>
        <p:xfrm>
          <a:off x="15536919" y="22059571"/>
          <a:ext cx="11772001" cy="3017520"/>
        </p:xfrm>
        <a:graphic>
          <a:graphicData uri="http://schemas.openxmlformats.org/drawingml/2006/table">
            <a:tbl>
              <a:tblPr firstRow="1" bandRow="1">
                <a:tableStyleId>{9D7B26C5-4107-4FEC-AEDC-1716B250A1EF}</a:tableStyleId>
              </a:tblPr>
              <a:tblGrid>
                <a:gridCol w="2916000"/>
                <a:gridCol w="2520000"/>
                <a:gridCol w="2556002"/>
                <a:gridCol w="1187999"/>
                <a:gridCol w="2592000"/>
              </a:tblGrid>
              <a:tr h="572075">
                <a:tc>
                  <a:txBody>
                    <a:bodyPr/>
                    <a:lstStyle/>
                    <a:p>
                      <a:pPr algn="ctr"/>
                      <a:r>
                        <a:rPr lang="en-GB" sz="3200" dirty="0" smtClean="0">
                          <a:latin typeface="+mj-lt"/>
                        </a:rPr>
                        <a:t>Uncertainty</a:t>
                      </a:r>
                      <a:endParaRPr lang="en-GB" sz="3200" dirty="0">
                        <a:latin typeface="+mj-lt"/>
                      </a:endParaRPr>
                    </a:p>
                  </a:txBody>
                  <a:tcPr marL="91442" marR="91442"/>
                </a:tc>
                <a:tc>
                  <a:txBody>
                    <a:bodyPr/>
                    <a:lstStyle/>
                    <a:p>
                      <a:pPr algn="ctr"/>
                      <a:r>
                        <a:rPr lang="en-GB" sz="3200" dirty="0" smtClean="0">
                          <a:latin typeface="+mj-lt"/>
                        </a:rPr>
                        <a:t>Variable</a:t>
                      </a:r>
                      <a:endParaRPr lang="en-GB" sz="3200" dirty="0">
                        <a:latin typeface="+mj-lt"/>
                      </a:endParaRPr>
                    </a:p>
                  </a:txBody>
                  <a:tcPr marL="91442" marR="91442"/>
                </a:tc>
                <a:tc>
                  <a:txBody>
                    <a:bodyPr/>
                    <a:lstStyle/>
                    <a:p>
                      <a:pPr algn="ctr"/>
                      <a:r>
                        <a:rPr lang="en-GB" sz="3200" dirty="0" smtClean="0">
                          <a:latin typeface="+mj-lt"/>
                        </a:rPr>
                        <a:t>Mean</a:t>
                      </a:r>
                      <a:endParaRPr lang="en-GB" sz="3200" dirty="0">
                        <a:latin typeface="+mj-lt"/>
                      </a:endParaRPr>
                    </a:p>
                  </a:txBody>
                  <a:tcPr marL="91442" marR="91442"/>
                </a:tc>
                <a:tc>
                  <a:txBody>
                    <a:bodyPr/>
                    <a:lstStyle/>
                    <a:p>
                      <a:pPr algn="ctr"/>
                      <a:r>
                        <a:rPr lang="en-GB" sz="3200" dirty="0" smtClean="0">
                          <a:latin typeface="+mj-lt"/>
                        </a:rPr>
                        <a:t>S.D.</a:t>
                      </a:r>
                      <a:endParaRPr lang="en-GB" sz="3200" dirty="0">
                        <a:latin typeface="+mj-lt"/>
                      </a:endParaRPr>
                    </a:p>
                  </a:txBody>
                  <a:tcPr marL="91442" marR="91442"/>
                </a:tc>
                <a:tc>
                  <a:txBody>
                    <a:bodyPr/>
                    <a:lstStyle/>
                    <a:p>
                      <a:pPr algn="ctr"/>
                      <a:r>
                        <a:rPr lang="en-GB" sz="3200" dirty="0" smtClean="0">
                          <a:latin typeface="+mj-lt"/>
                        </a:rPr>
                        <a:t>Distribution</a:t>
                      </a:r>
                      <a:endParaRPr lang="en-GB" sz="3200" dirty="0">
                        <a:latin typeface="+mj-lt"/>
                      </a:endParaRPr>
                    </a:p>
                  </a:txBody>
                  <a:tcPr marL="91442" marR="91442"/>
                </a:tc>
              </a:tr>
              <a:tr h="480635">
                <a:tc>
                  <a:txBody>
                    <a:bodyPr/>
                    <a:lstStyle/>
                    <a:p>
                      <a:pPr algn="ctr">
                        <a:spcAft>
                          <a:spcPts val="600"/>
                        </a:spcAft>
                      </a:pPr>
                      <a:r>
                        <a:rPr lang="pt-PT" sz="3200" b="1" kern="1200" dirty="0" err="1" smtClean="0">
                          <a:solidFill>
                            <a:schemeClr val="accent6">
                              <a:lumMod val="75000"/>
                            </a:schemeClr>
                          </a:solidFill>
                          <a:latin typeface="+mj-lt"/>
                          <a:ea typeface="Arial Unicode MS" pitchFamily="34" charset="-128"/>
                          <a:cs typeface="Calibri" pitchFamily="34" charset="0"/>
                        </a:rPr>
                        <a:t>Soil</a:t>
                      </a:r>
                      <a:r>
                        <a:rPr lang="pt-PT" sz="3200" b="1" kern="1200" baseline="0" dirty="0" smtClean="0">
                          <a:solidFill>
                            <a:schemeClr val="accent6">
                              <a:lumMod val="75000"/>
                            </a:schemeClr>
                          </a:solidFill>
                          <a:latin typeface="+mj-lt"/>
                          <a:ea typeface="Arial Unicode MS" pitchFamily="34" charset="-128"/>
                          <a:cs typeface="Calibri" pitchFamily="34" charset="0"/>
                        </a:rPr>
                        <a:t> </a:t>
                      </a:r>
                      <a:r>
                        <a:rPr lang="pt-PT" sz="3200" b="1" kern="1200" baseline="0" dirty="0" err="1" smtClean="0">
                          <a:solidFill>
                            <a:schemeClr val="accent6">
                              <a:lumMod val="75000"/>
                            </a:schemeClr>
                          </a:solidFill>
                          <a:latin typeface="+mj-lt"/>
                          <a:ea typeface="Arial Unicode MS" pitchFamily="34" charset="-128"/>
                          <a:cs typeface="Calibri" pitchFamily="34" charset="0"/>
                        </a:rPr>
                        <a:t>variability</a:t>
                      </a:r>
                      <a:endParaRPr lang="pt-PT" sz="3200" b="1" kern="1200" dirty="0">
                        <a:solidFill>
                          <a:schemeClr val="accent6">
                            <a:lumMod val="75000"/>
                          </a:schemeClr>
                        </a:solidFill>
                        <a:latin typeface="+mj-lt"/>
                        <a:ea typeface="Arial Unicode MS" pitchFamily="34" charset="-128"/>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i="0" dirty="0" smtClean="0">
                          <a:latin typeface="+mj-lt"/>
                          <a:ea typeface="Times New Roman"/>
                          <a:cs typeface="Calibri" pitchFamily="34" charset="0"/>
                        </a:rPr>
                        <a:t>SPT</a:t>
                      </a:r>
                      <a:r>
                        <a:rPr lang="en-GB" sz="3000" i="0" baseline="0" dirty="0" smtClean="0">
                          <a:latin typeface="+mj-lt"/>
                          <a:ea typeface="Times New Roman"/>
                          <a:cs typeface="Calibri" pitchFamily="34" charset="0"/>
                        </a:rPr>
                        <a:t> N-value</a:t>
                      </a:r>
                      <a:endParaRPr lang="pt-PT" sz="3000" i="0" dirty="0">
                        <a:latin typeface="+mj-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smtClean="0">
                          <a:latin typeface="+mj-lt"/>
                          <a:ea typeface="Calibri"/>
                          <a:cs typeface="Calibri" pitchFamily="34" charset="0"/>
                        </a:rPr>
                        <a:t>10.26 + 1.91</a:t>
                      </a:r>
                      <a:r>
                        <a:rPr lang="en-GB" sz="3000" i="1" dirty="0" smtClean="0">
                          <a:latin typeface="+mj-lt"/>
                          <a:ea typeface="Calibri"/>
                          <a:cs typeface="Calibri" pitchFamily="34" charset="0"/>
                        </a:rPr>
                        <a:t>z</a:t>
                      </a:r>
                      <a:endParaRPr lang="pt-PT" sz="3000" dirty="0">
                        <a:latin typeface="+mj-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smtClean="0">
                          <a:latin typeface="+mj-lt"/>
                          <a:ea typeface="Calibri"/>
                          <a:cs typeface="Calibri" pitchFamily="34" charset="0"/>
                        </a:rPr>
                        <a:t>4.6</a:t>
                      </a:r>
                      <a:endParaRPr lang="pt-PT" sz="3000" dirty="0">
                        <a:latin typeface="+mj-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a:latin typeface="+mj-lt"/>
                          <a:ea typeface="Calibri"/>
                          <a:cs typeface="Calibri" pitchFamily="34" charset="0"/>
                        </a:rPr>
                        <a:t>Normal</a:t>
                      </a:r>
                      <a:endParaRPr lang="pt-PT" sz="3000" dirty="0">
                        <a:latin typeface="+mj-lt"/>
                        <a:ea typeface="Times New Roman"/>
                        <a:cs typeface="Calibri" pitchFamily="34" charset="0"/>
                      </a:endParaRPr>
                    </a:p>
                  </a:txBody>
                  <a:tcPr marL="68579" marR="68579" marT="0" marB="0" anchor="ctr">
                    <a:solidFill>
                      <a:schemeClr val="bg1">
                        <a:alpha val="20000"/>
                      </a:schemeClr>
                    </a:solidFill>
                  </a:tcPr>
                </a:tc>
              </a:tr>
              <a:tr h="480635">
                <a:tc>
                  <a:txBody>
                    <a:bodyPr/>
                    <a:lstStyle/>
                    <a:p>
                      <a:pPr algn="ctr">
                        <a:spcAft>
                          <a:spcPts val="600"/>
                        </a:spcAft>
                      </a:pPr>
                      <a:r>
                        <a:rPr lang="pt-PT" sz="3200" b="1" kern="1200" dirty="0" err="1" smtClean="0">
                          <a:solidFill>
                            <a:srgbClr val="95CF8B"/>
                          </a:solidFill>
                          <a:latin typeface="+mj-lt"/>
                          <a:ea typeface="Arial Unicode MS" pitchFamily="34" charset="-128"/>
                          <a:cs typeface="Calibri" pitchFamily="34" charset="0"/>
                        </a:rPr>
                        <a:t>Model</a:t>
                      </a:r>
                      <a:r>
                        <a:rPr lang="pt-PT" sz="3200" b="1" kern="1200" dirty="0" smtClean="0">
                          <a:solidFill>
                            <a:srgbClr val="95CF8B"/>
                          </a:solidFill>
                          <a:latin typeface="+mj-lt"/>
                          <a:ea typeface="Arial Unicode MS" pitchFamily="34" charset="-128"/>
                          <a:cs typeface="Calibri" pitchFamily="34" charset="0"/>
                        </a:rPr>
                        <a:t> error</a:t>
                      </a:r>
                      <a:endParaRPr lang="pt-PT" sz="3200" b="1" kern="1200" dirty="0">
                        <a:solidFill>
                          <a:srgbClr val="95CF8B"/>
                        </a:solidFill>
                        <a:latin typeface="+mj-lt"/>
                        <a:ea typeface="Arial Unicode MS" pitchFamily="34" charset="-128"/>
                        <a:cs typeface="Calibri" pitchFamily="34" charset="0"/>
                      </a:endParaRPr>
                    </a:p>
                  </a:txBody>
                  <a:tcPr marL="68579" marR="68579" marT="0" marB="0" anchor="ctr"/>
                </a:tc>
                <a:tc>
                  <a:txBody>
                    <a:bodyPr/>
                    <a:lstStyle/>
                    <a:p>
                      <a:pPr algn="ctr">
                        <a:spcAft>
                          <a:spcPts val="600"/>
                        </a:spcAft>
                      </a:pPr>
                      <a:r>
                        <a:rPr lang="en-GB" sz="3000" kern="1200" dirty="0" smtClean="0">
                          <a:solidFill>
                            <a:schemeClr val="tx1"/>
                          </a:solidFill>
                          <a:latin typeface="+mn-lt"/>
                          <a:ea typeface="Calibri"/>
                          <a:cs typeface="Calibri" pitchFamily="34" charset="0"/>
                        </a:rPr>
                        <a:t>Factor</a:t>
                      </a:r>
                      <a:r>
                        <a:rPr lang="en-GB" sz="3200" i="1" dirty="0" smtClean="0">
                          <a:latin typeface="Calibri" pitchFamily="34" charset="0"/>
                          <a:ea typeface="Calibri"/>
                          <a:cs typeface="Calibri" pitchFamily="34" charset="0"/>
                        </a:rPr>
                        <a:t> </a:t>
                      </a:r>
                      <a:r>
                        <a:rPr lang="en-GB" sz="3200" i="1" dirty="0" err="1" smtClean="0">
                          <a:latin typeface="Cambria" pitchFamily="18" charset="0"/>
                          <a:ea typeface="Calibri"/>
                          <a:cs typeface="Calibri" pitchFamily="34" charset="0"/>
                        </a:rPr>
                        <a:t>Q</a:t>
                      </a:r>
                      <a:r>
                        <a:rPr lang="en-GB" sz="3200" i="1" baseline="-25000" dirty="0" err="1" smtClean="0">
                          <a:latin typeface="Cambria" pitchFamily="18" charset="0"/>
                          <a:ea typeface="Calibri"/>
                          <a:cs typeface="Calibri" pitchFamily="34" charset="0"/>
                        </a:rPr>
                        <a:t>tip</a:t>
                      </a:r>
                      <a:endParaRPr lang="pt-PT" sz="3200" baseline="-25000" dirty="0">
                        <a:latin typeface="Cambria" pitchFamily="18" charset="0"/>
                        <a:ea typeface="Times New Roman"/>
                        <a:cs typeface="Calibri" pitchFamily="34" charset="0"/>
                      </a:endParaRPr>
                    </a:p>
                  </a:txBody>
                  <a:tcPr marL="68579" marR="68579" marT="0" marB="0" anchor="ctr"/>
                </a:tc>
                <a:tc>
                  <a:txBody>
                    <a:bodyPr/>
                    <a:lstStyle/>
                    <a:p>
                      <a:pPr algn="ctr">
                        <a:spcAft>
                          <a:spcPts val="600"/>
                        </a:spcAft>
                      </a:pPr>
                      <a:r>
                        <a:rPr lang="en-GB" sz="3000" dirty="0">
                          <a:latin typeface="+mn-lt"/>
                          <a:ea typeface="Calibri"/>
                          <a:cs typeface="Calibri" pitchFamily="34" charset="0"/>
                        </a:rPr>
                        <a:t>1.07</a:t>
                      </a:r>
                      <a:endParaRPr lang="pt-PT" sz="3000" dirty="0">
                        <a:latin typeface="+mn-lt"/>
                        <a:ea typeface="Times New Roman"/>
                        <a:cs typeface="Calibri" pitchFamily="34" charset="0"/>
                      </a:endParaRPr>
                    </a:p>
                  </a:txBody>
                  <a:tcPr marL="68579" marR="68579" marT="0" marB="0" anchor="ctr"/>
                </a:tc>
                <a:tc>
                  <a:txBody>
                    <a:bodyPr/>
                    <a:lstStyle/>
                    <a:p>
                      <a:pPr algn="ctr">
                        <a:spcAft>
                          <a:spcPts val="600"/>
                        </a:spcAft>
                      </a:pPr>
                      <a:r>
                        <a:rPr lang="en-GB" sz="3000" dirty="0" smtClean="0">
                          <a:latin typeface="+mn-lt"/>
                          <a:ea typeface="Calibri"/>
                          <a:cs typeface="Calibri" pitchFamily="34" charset="0"/>
                        </a:rPr>
                        <a:t>0.492</a:t>
                      </a:r>
                      <a:endParaRPr lang="pt-PT" sz="3000" dirty="0">
                        <a:latin typeface="+mn-lt"/>
                        <a:ea typeface="Times New Roman"/>
                        <a:cs typeface="Calibri" pitchFamily="34" charset="0"/>
                      </a:endParaRPr>
                    </a:p>
                  </a:txBody>
                  <a:tcPr marL="68579" marR="68579" marT="0" marB="0" anchor="ctr"/>
                </a:tc>
                <a:tc>
                  <a:txBody>
                    <a:bodyPr/>
                    <a:lstStyle/>
                    <a:p>
                      <a:pPr algn="ctr">
                        <a:spcAft>
                          <a:spcPts val="600"/>
                        </a:spcAft>
                      </a:pPr>
                      <a:r>
                        <a:rPr lang="en-GB" sz="3000" dirty="0" err="1" smtClean="0">
                          <a:latin typeface="+mn-lt"/>
                          <a:ea typeface="Calibri"/>
                          <a:cs typeface="Calibri" pitchFamily="34" charset="0"/>
                        </a:rPr>
                        <a:t>LogNormal</a:t>
                      </a:r>
                      <a:endParaRPr lang="pt-PT" sz="3000" dirty="0">
                        <a:latin typeface="+mn-lt"/>
                        <a:ea typeface="Times New Roman"/>
                        <a:cs typeface="Calibri" pitchFamily="34" charset="0"/>
                      </a:endParaRPr>
                    </a:p>
                  </a:txBody>
                  <a:tcPr marL="68579" marR="68579" marT="0" marB="0" anchor="ctr"/>
                </a:tc>
              </a:tr>
              <a:tr h="480635">
                <a:tc>
                  <a:txBody>
                    <a:bodyPr/>
                    <a:lstStyle/>
                    <a:p>
                      <a:pPr marL="0" marR="0" indent="0" algn="ctr" defTabSz="914400" rtl="0" eaLnBrk="1" fontAlgn="auto" latinLnBrk="0" hangingPunct="1">
                        <a:lnSpc>
                          <a:spcPct val="100000"/>
                        </a:lnSpc>
                        <a:spcBef>
                          <a:spcPts val="0"/>
                        </a:spcBef>
                        <a:spcAft>
                          <a:spcPts val="600"/>
                        </a:spcAft>
                        <a:buClrTx/>
                        <a:buSzTx/>
                        <a:buFontTx/>
                        <a:buNone/>
                        <a:tabLst/>
                        <a:defRPr/>
                      </a:pPr>
                      <a:r>
                        <a:rPr lang="pt-PT" sz="3200" b="1" kern="1200" dirty="0" err="1" smtClean="0">
                          <a:solidFill>
                            <a:srgbClr val="95CF8B"/>
                          </a:solidFill>
                          <a:latin typeface="+mj-lt"/>
                          <a:ea typeface="Arial Unicode MS" pitchFamily="34" charset="-128"/>
                          <a:cs typeface="Calibri" pitchFamily="34" charset="0"/>
                        </a:rPr>
                        <a:t>Model</a:t>
                      </a:r>
                      <a:r>
                        <a:rPr lang="pt-PT" sz="3200" b="1" kern="1200" dirty="0" smtClean="0">
                          <a:solidFill>
                            <a:srgbClr val="95CF8B"/>
                          </a:solidFill>
                          <a:latin typeface="+mj-lt"/>
                          <a:ea typeface="Arial Unicode MS" pitchFamily="34" charset="-128"/>
                          <a:cs typeface="Calibri" pitchFamily="34" charset="0"/>
                        </a:rPr>
                        <a:t> error</a:t>
                      </a:r>
                    </a:p>
                  </a:txBody>
                  <a:tcPr marL="68579" marR="68579" marT="0" marB="0" anchor="ctr">
                    <a:solidFill>
                      <a:schemeClr val="bg1">
                        <a:alpha val="20000"/>
                      </a:schemeClr>
                    </a:solidFill>
                  </a:tcPr>
                </a:tc>
                <a:tc>
                  <a:txBody>
                    <a:bodyPr/>
                    <a:lstStyle/>
                    <a:p>
                      <a:pPr algn="ctr">
                        <a:spcAft>
                          <a:spcPts val="600"/>
                        </a:spcAft>
                      </a:pPr>
                      <a:r>
                        <a:rPr lang="en-GB" sz="3000" kern="1200" dirty="0" smtClean="0">
                          <a:solidFill>
                            <a:schemeClr val="tx1"/>
                          </a:solidFill>
                          <a:latin typeface="+mn-lt"/>
                          <a:ea typeface="Calibri"/>
                          <a:cs typeface="Calibri" pitchFamily="34" charset="0"/>
                        </a:rPr>
                        <a:t>Factor</a:t>
                      </a:r>
                      <a:r>
                        <a:rPr lang="en-GB" sz="3200" i="1" dirty="0" smtClean="0">
                          <a:latin typeface="Calibri" pitchFamily="34" charset="0"/>
                          <a:ea typeface="Calibri"/>
                          <a:cs typeface="Calibri" pitchFamily="34" charset="0"/>
                        </a:rPr>
                        <a:t> </a:t>
                      </a:r>
                      <a:r>
                        <a:rPr lang="en-GB" sz="3200" i="1" dirty="0" err="1" smtClean="0">
                          <a:latin typeface="Cambria" pitchFamily="18" charset="0"/>
                          <a:ea typeface="Calibri"/>
                          <a:cs typeface="Calibri" pitchFamily="34" charset="0"/>
                        </a:rPr>
                        <a:t>F</a:t>
                      </a:r>
                      <a:r>
                        <a:rPr lang="en-GB" sz="3200" i="1" baseline="-25000" dirty="0" err="1" smtClean="0">
                          <a:latin typeface="Cambria" pitchFamily="18" charset="0"/>
                          <a:ea typeface="Calibri"/>
                          <a:cs typeface="Calibri" pitchFamily="34" charset="0"/>
                        </a:rPr>
                        <a:t>side</a:t>
                      </a:r>
                      <a:endParaRPr lang="pt-PT" sz="3200" baseline="-25000" dirty="0">
                        <a:latin typeface="Cambria" pitchFamily="18" charset="0"/>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a:latin typeface="+mn-lt"/>
                          <a:ea typeface="Calibri"/>
                          <a:cs typeface="Calibri" pitchFamily="34" charset="0"/>
                        </a:rPr>
                        <a:t>1.12</a:t>
                      </a:r>
                      <a:endParaRPr lang="pt-PT" sz="3000" dirty="0">
                        <a:latin typeface="+mn-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smtClean="0">
                          <a:latin typeface="+mn-lt"/>
                          <a:ea typeface="Calibri"/>
                          <a:cs typeface="Calibri" pitchFamily="34" charset="0"/>
                        </a:rPr>
                        <a:t>0.706</a:t>
                      </a:r>
                      <a:endParaRPr lang="pt-PT" sz="3000" dirty="0">
                        <a:latin typeface="+mn-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err="1" smtClean="0">
                          <a:latin typeface="+mn-lt"/>
                          <a:ea typeface="Calibri"/>
                          <a:cs typeface="Calibri" pitchFamily="34" charset="0"/>
                        </a:rPr>
                        <a:t>LogNormal</a:t>
                      </a:r>
                      <a:endParaRPr lang="en-GB" sz="3000" dirty="0" smtClean="0">
                        <a:latin typeface="+mn-lt"/>
                        <a:ea typeface="Calibri"/>
                        <a:cs typeface="Calibri" pitchFamily="34" charset="0"/>
                      </a:endParaRPr>
                    </a:p>
                  </a:txBody>
                  <a:tcPr marL="68579" marR="68579" marT="0" marB="0" anchor="ctr">
                    <a:solidFill>
                      <a:schemeClr val="bg1">
                        <a:alpha val="20000"/>
                      </a:schemeClr>
                    </a:solidFill>
                  </a:tcPr>
                </a:tc>
              </a:tr>
              <a:tr h="480635">
                <a:tc>
                  <a:txBody>
                    <a:bodyPr/>
                    <a:lstStyle/>
                    <a:p>
                      <a:pPr algn="ctr">
                        <a:spcAft>
                          <a:spcPts val="600"/>
                        </a:spcAft>
                      </a:pPr>
                      <a:r>
                        <a:rPr lang="pt-PT" sz="3200" b="1" kern="1200" dirty="0" err="1" smtClean="0">
                          <a:solidFill>
                            <a:srgbClr val="00B0F0"/>
                          </a:solidFill>
                          <a:latin typeface="+mj-lt"/>
                          <a:ea typeface="Arial Unicode MS" pitchFamily="34" charset="-128"/>
                          <a:cs typeface="Calibri" pitchFamily="34" charset="0"/>
                        </a:rPr>
                        <a:t>Action</a:t>
                      </a:r>
                      <a:r>
                        <a:rPr lang="pt-PT" sz="3200" b="1" kern="1200" baseline="0" dirty="0" smtClean="0">
                          <a:solidFill>
                            <a:srgbClr val="00B0F0"/>
                          </a:solidFill>
                          <a:latin typeface="+mj-lt"/>
                          <a:ea typeface="Arial Unicode MS" pitchFamily="34" charset="-128"/>
                          <a:cs typeface="Calibri" pitchFamily="34" charset="0"/>
                        </a:rPr>
                        <a:t> G</a:t>
                      </a:r>
                      <a:endParaRPr lang="pt-PT" sz="3200" b="1" kern="1200" dirty="0">
                        <a:solidFill>
                          <a:srgbClr val="00B0F0"/>
                        </a:solidFill>
                        <a:latin typeface="+mj-lt"/>
                        <a:ea typeface="Arial Unicode MS" pitchFamily="34" charset="-128"/>
                        <a:cs typeface="Calibri" pitchFamily="34" charset="0"/>
                      </a:endParaRPr>
                    </a:p>
                  </a:txBody>
                  <a:tcPr marL="68579" marR="68579" marT="0" marB="0" anchor="ctr"/>
                </a:tc>
                <a:tc>
                  <a:txBody>
                    <a:bodyPr/>
                    <a:lstStyle/>
                    <a:p>
                      <a:pPr algn="ctr">
                        <a:spcAft>
                          <a:spcPts val="600"/>
                        </a:spcAft>
                      </a:pPr>
                      <a:r>
                        <a:rPr lang="en-GB" sz="3000" kern="1200" dirty="0" smtClean="0">
                          <a:solidFill>
                            <a:schemeClr val="tx1"/>
                          </a:solidFill>
                          <a:latin typeface="+mn-lt"/>
                          <a:ea typeface="Calibri"/>
                          <a:cs typeface="Calibri" pitchFamily="34" charset="0"/>
                        </a:rPr>
                        <a:t>Factor</a:t>
                      </a:r>
                      <a:r>
                        <a:rPr lang="en-GB" sz="3200" i="1" dirty="0" smtClean="0">
                          <a:latin typeface="Calibri" pitchFamily="34" charset="0"/>
                          <a:ea typeface="Calibri"/>
                          <a:cs typeface="Calibri" pitchFamily="34" charset="0"/>
                        </a:rPr>
                        <a:t> </a:t>
                      </a:r>
                      <a:r>
                        <a:rPr lang="en-GB" sz="3200" i="1" dirty="0" err="1">
                          <a:latin typeface="Cambria" pitchFamily="18" charset="0"/>
                          <a:ea typeface="Calibri"/>
                          <a:cs typeface="Calibri" pitchFamily="34" charset="0"/>
                        </a:rPr>
                        <a:t>G</a:t>
                      </a:r>
                      <a:r>
                        <a:rPr lang="en-GB" sz="3200" i="1" baseline="-25000" dirty="0" err="1">
                          <a:latin typeface="Cambria" pitchFamily="18" charset="0"/>
                          <a:ea typeface="Calibri"/>
                          <a:cs typeface="Calibri" pitchFamily="34" charset="0"/>
                        </a:rPr>
                        <a:t>k</a:t>
                      </a:r>
                      <a:endParaRPr lang="pt-PT" sz="3200" baseline="-25000" dirty="0">
                        <a:latin typeface="Cambria" pitchFamily="18" charset="0"/>
                        <a:ea typeface="Times New Roman"/>
                        <a:cs typeface="Calibri" pitchFamily="34" charset="0"/>
                      </a:endParaRPr>
                    </a:p>
                  </a:txBody>
                  <a:tcPr marL="68579" marR="68579" marT="0" marB="0" anchor="ctr"/>
                </a:tc>
                <a:tc>
                  <a:txBody>
                    <a:bodyPr/>
                    <a:lstStyle/>
                    <a:p>
                      <a:pPr algn="ctr">
                        <a:spcAft>
                          <a:spcPts val="600"/>
                        </a:spcAft>
                      </a:pPr>
                      <a:r>
                        <a:rPr lang="en-GB" sz="3000" dirty="0" smtClean="0">
                          <a:latin typeface="+mn-lt"/>
                          <a:ea typeface="Calibri"/>
                          <a:cs typeface="Calibri" pitchFamily="34" charset="0"/>
                        </a:rPr>
                        <a:t>1.0</a:t>
                      </a:r>
                      <a:endParaRPr lang="pt-PT" sz="3000" dirty="0">
                        <a:latin typeface="+mn-lt"/>
                        <a:ea typeface="Times New Roman"/>
                        <a:cs typeface="Calibri" pitchFamily="34" charset="0"/>
                      </a:endParaRPr>
                    </a:p>
                  </a:txBody>
                  <a:tcPr marL="68579" marR="68579" marT="0" marB="0" anchor="ctr"/>
                </a:tc>
                <a:tc>
                  <a:txBody>
                    <a:bodyPr/>
                    <a:lstStyle/>
                    <a:p>
                      <a:pPr algn="ctr">
                        <a:spcAft>
                          <a:spcPts val="600"/>
                        </a:spcAft>
                      </a:pPr>
                      <a:r>
                        <a:rPr lang="en-GB" sz="3000" dirty="0">
                          <a:latin typeface="+mn-lt"/>
                          <a:ea typeface="Calibri"/>
                          <a:cs typeface="Calibri" pitchFamily="34" charset="0"/>
                        </a:rPr>
                        <a:t>0.10</a:t>
                      </a:r>
                      <a:endParaRPr lang="pt-PT" sz="3000" dirty="0">
                        <a:latin typeface="+mn-lt"/>
                        <a:ea typeface="Times New Roman"/>
                        <a:cs typeface="Calibri" pitchFamily="34" charset="0"/>
                      </a:endParaRPr>
                    </a:p>
                  </a:txBody>
                  <a:tcPr marL="68579" marR="68579" marT="0" marB="0" anchor="ctr"/>
                </a:tc>
                <a:tc>
                  <a:txBody>
                    <a:bodyPr/>
                    <a:lstStyle/>
                    <a:p>
                      <a:pPr algn="ctr">
                        <a:spcAft>
                          <a:spcPts val="600"/>
                        </a:spcAft>
                      </a:pPr>
                      <a:r>
                        <a:rPr lang="en-GB" sz="3000" dirty="0" smtClean="0">
                          <a:latin typeface="+mn-lt"/>
                          <a:ea typeface="Calibri"/>
                          <a:cs typeface="Calibri" pitchFamily="34" charset="0"/>
                        </a:rPr>
                        <a:t>Normal</a:t>
                      </a:r>
                      <a:endParaRPr lang="pt-PT" sz="3000" dirty="0">
                        <a:latin typeface="+mn-lt"/>
                        <a:ea typeface="Times New Roman"/>
                        <a:cs typeface="Calibri" pitchFamily="34" charset="0"/>
                      </a:endParaRPr>
                    </a:p>
                  </a:txBody>
                  <a:tcPr marL="68579" marR="68579" marT="0" marB="0" anchor="ctr"/>
                </a:tc>
              </a:tr>
              <a:tr h="480635">
                <a:tc>
                  <a:txBody>
                    <a:bodyPr/>
                    <a:lstStyle/>
                    <a:p>
                      <a:pPr marL="0" marR="0" indent="0" algn="ctr" defTabSz="914400" rtl="0" eaLnBrk="1" fontAlgn="auto" latinLnBrk="0" hangingPunct="1">
                        <a:lnSpc>
                          <a:spcPct val="100000"/>
                        </a:lnSpc>
                        <a:spcBef>
                          <a:spcPts val="0"/>
                        </a:spcBef>
                        <a:spcAft>
                          <a:spcPts val="600"/>
                        </a:spcAft>
                        <a:buClrTx/>
                        <a:buSzTx/>
                        <a:buFontTx/>
                        <a:buNone/>
                        <a:tabLst/>
                        <a:defRPr/>
                      </a:pPr>
                      <a:r>
                        <a:rPr lang="pt-PT" sz="3200" b="1" kern="1200" dirty="0" err="1" smtClean="0">
                          <a:solidFill>
                            <a:srgbClr val="00B0F0"/>
                          </a:solidFill>
                          <a:latin typeface="+mj-lt"/>
                          <a:ea typeface="Arial Unicode MS" pitchFamily="34" charset="-128"/>
                          <a:cs typeface="Calibri" pitchFamily="34" charset="0"/>
                        </a:rPr>
                        <a:t>Action</a:t>
                      </a:r>
                      <a:r>
                        <a:rPr lang="pt-PT" sz="3200" b="1" kern="1200" dirty="0" smtClean="0">
                          <a:solidFill>
                            <a:srgbClr val="00B0F0"/>
                          </a:solidFill>
                          <a:latin typeface="+mj-lt"/>
                          <a:ea typeface="Arial Unicode MS" pitchFamily="34" charset="-128"/>
                          <a:cs typeface="Calibri" pitchFamily="34" charset="0"/>
                        </a:rPr>
                        <a:t> Q</a:t>
                      </a:r>
                    </a:p>
                  </a:txBody>
                  <a:tcPr marL="68579" marR="68579" marT="0" marB="0" anchor="ctr">
                    <a:solidFill>
                      <a:schemeClr val="bg1">
                        <a:alpha val="20000"/>
                      </a:schemeClr>
                    </a:solidFill>
                  </a:tcPr>
                </a:tc>
                <a:tc>
                  <a:txBody>
                    <a:bodyPr/>
                    <a:lstStyle/>
                    <a:p>
                      <a:pPr algn="ctr">
                        <a:spcAft>
                          <a:spcPts val="600"/>
                        </a:spcAft>
                      </a:pPr>
                      <a:r>
                        <a:rPr lang="en-GB" sz="3000" dirty="0">
                          <a:latin typeface="+mj-lt"/>
                          <a:ea typeface="Calibri"/>
                          <a:cs typeface="Calibri" pitchFamily="34" charset="0"/>
                        </a:rPr>
                        <a:t>Factor</a:t>
                      </a:r>
                      <a:r>
                        <a:rPr lang="en-GB" sz="3200" i="1" dirty="0">
                          <a:latin typeface="Calibri" pitchFamily="34" charset="0"/>
                          <a:ea typeface="Calibri"/>
                          <a:cs typeface="Calibri" pitchFamily="34" charset="0"/>
                        </a:rPr>
                        <a:t> </a:t>
                      </a:r>
                      <a:r>
                        <a:rPr lang="en-GB" sz="3200" i="1" dirty="0" err="1">
                          <a:latin typeface="Cambria" pitchFamily="18" charset="0"/>
                          <a:ea typeface="Calibri"/>
                          <a:cs typeface="Calibri" pitchFamily="34" charset="0"/>
                        </a:rPr>
                        <a:t>Q</a:t>
                      </a:r>
                      <a:r>
                        <a:rPr lang="en-GB" sz="3200" i="1" baseline="-25000" dirty="0" err="1">
                          <a:latin typeface="Cambria" pitchFamily="18" charset="0"/>
                          <a:ea typeface="Calibri"/>
                          <a:cs typeface="Calibri" pitchFamily="34" charset="0"/>
                        </a:rPr>
                        <a:t>k</a:t>
                      </a:r>
                      <a:endParaRPr lang="pt-PT" sz="3200" baseline="-25000" dirty="0">
                        <a:latin typeface="Cambria" pitchFamily="18" charset="0"/>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smtClean="0">
                          <a:latin typeface="+mn-lt"/>
                          <a:ea typeface="Calibri"/>
                          <a:cs typeface="Calibri" pitchFamily="34" charset="0"/>
                        </a:rPr>
                        <a:t>0.6</a:t>
                      </a:r>
                      <a:endParaRPr lang="pt-PT" sz="3000" dirty="0">
                        <a:latin typeface="+mn-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a:latin typeface="+mn-lt"/>
                          <a:ea typeface="Calibri"/>
                          <a:cs typeface="Calibri" pitchFamily="34" charset="0"/>
                        </a:rPr>
                        <a:t>0.21</a:t>
                      </a:r>
                      <a:endParaRPr lang="pt-PT" sz="3000" dirty="0">
                        <a:latin typeface="+mn-lt"/>
                        <a:ea typeface="Times New Roman"/>
                        <a:cs typeface="Calibri" pitchFamily="34" charset="0"/>
                      </a:endParaRPr>
                    </a:p>
                  </a:txBody>
                  <a:tcPr marL="68579" marR="68579" marT="0" marB="0" anchor="ctr">
                    <a:solidFill>
                      <a:schemeClr val="bg1">
                        <a:alpha val="20000"/>
                      </a:schemeClr>
                    </a:solidFill>
                  </a:tcPr>
                </a:tc>
                <a:tc>
                  <a:txBody>
                    <a:bodyPr/>
                    <a:lstStyle/>
                    <a:p>
                      <a:pPr algn="ctr">
                        <a:spcAft>
                          <a:spcPts val="600"/>
                        </a:spcAft>
                      </a:pPr>
                      <a:r>
                        <a:rPr lang="en-GB" sz="3000" dirty="0" err="1" smtClean="0">
                          <a:latin typeface="+mn-lt"/>
                          <a:ea typeface="Calibri"/>
                          <a:cs typeface="Calibri" pitchFamily="34" charset="0"/>
                        </a:rPr>
                        <a:t>Gumbel</a:t>
                      </a:r>
                      <a:endParaRPr lang="pt-PT" sz="3000" dirty="0">
                        <a:latin typeface="+mn-lt"/>
                        <a:ea typeface="Times New Roman"/>
                        <a:cs typeface="Calibri" pitchFamily="34" charset="0"/>
                      </a:endParaRPr>
                    </a:p>
                  </a:txBody>
                  <a:tcPr marL="68579" marR="68579" marT="0" marB="0" anchor="ctr">
                    <a:solidFill>
                      <a:schemeClr val="bg1">
                        <a:alpha val="20000"/>
                      </a:schemeClr>
                    </a:solidFill>
                  </a:tcPr>
                </a:tc>
              </a:tr>
            </a:tbl>
          </a:graphicData>
        </a:graphic>
      </p:graphicFrame>
      <p:sp>
        <p:nvSpPr>
          <p:cNvPr id="57" name="Oval 56"/>
          <p:cNvSpPr/>
          <p:nvPr/>
        </p:nvSpPr>
        <p:spPr>
          <a:xfrm>
            <a:off x="15139567" y="22705352"/>
            <a:ext cx="360001" cy="360000"/>
          </a:xfrm>
          <a:prstGeom prst="ellipse">
            <a:avLst/>
          </a:prstGeom>
          <a:solidFill>
            <a:schemeClr val="accent6">
              <a:lumMod val="75000"/>
              <a:alpha val="44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dirty="0">
              <a:latin typeface="+mj-lt"/>
            </a:endParaRPr>
          </a:p>
        </p:txBody>
      </p:sp>
      <p:sp>
        <p:nvSpPr>
          <p:cNvPr id="58" name="Oval 57"/>
          <p:cNvSpPr/>
          <p:nvPr/>
        </p:nvSpPr>
        <p:spPr>
          <a:xfrm>
            <a:off x="15139567" y="23204964"/>
            <a:ext cx="360001" cy="360000"/>
          </a:xfrm>
          <a:prstGeom prst="ellipse">
            <a:avLst/>
          </a:prstGeom>
          <a:solidFill>
            <a:srgbClr val="95CF8B"/>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dirty="0">
              <a:latin typeface="+mj-lt"/>
            </a:endParaRPr>
          </a:p>
        </p:txBody>
      </p:sp>
      <p:sp>
        <p:nvSpPr>
          <p:cNvPr id="59" name="Oval 58"/>
          <p:cNvSpPr/>
          <p:nvPr/>
        </p:nvSpPr>
        <p:spPr>
          <a:xfrm>
            <a:off x="15139567" y="23709018"/>
            <a:ext cx="360001" cy="360000"/>
          </a:xfrm>
          <a:prstGeom prst="ellipse">
            <a:avLst/>
          </a:prstGeom>
          <a:solidFill>
            <a:srgbClr val="95CF8B"/>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dirty="0">
              <a:latin typeface="+mj-lt"/>
            </a:endParaRPr>
          </a:p>
        </p:txBody>
      </p:sp>
      <p:sp>
        <p:nvSpPr>
          <p:cNvPr id="60" name="Oval 59"/>
          <p:cNvSpPr/>
          <p:nvPr/>
        </p:nvSpPr>
        <p:spPr>
          <a:xfrm>
            <a:off x="15139567" y="24213035"/>
            <a:ext cx="360001" cy="360000"/>
          </a:xfrm>
          <a:prstGeom prst="ellipse">
            <a:avLst/>
          </a:prstGeom>
          <a:solidFill>
            <a:srgbClr val="00B0F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dirty="0">
              <a:latin typeface="+mj-lt"/>
            </a:endParaRPr>
          </a:p>
        </p:txBody>
      </p:sp>
      <p:sp>
        <p:nvSpPr>
          <p:cNvPr id="61" name="Oval 60"/>
          <p:cNvSpPr/>
          <p:nvPr/>
        </p:nvSpPr>
        <p:spPr>
          <a:xfrm>
            <a:off x="15139567" y="24645083"/>
            <a:ext cx="360001" cy="360000"/>
          </a:xfrm>
          <a:prstGeom prst="ellipse">
            <a:avLst/>
          </a:prstGeom>
          <a:solidFill>
            <a:srgbClr val="00B0F0"/>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pt-PT" dirty="0">
              <a:latin typeface="+mj-lt"/>
            </a:endParaRPr>
          </a:p>
        </p:txBody>
      </p:sp>
      <mc:AlternateContent xmlns:mc="http://schemas.openxmlformats.org/markup-compatibility/2006" xmlns:a14="http://schemas.microsoft.com/office/drawing/2010/main">
        <mc:Choice Requires="a14">
          <p:sp>
            <p:nvSpPr>
              <p:cNvPr id="63" name="Rectângulo 62"/>
              <p:cNvSpPr/>
              <p:nvPr/>
            </p:nvSpPr>
            <p:spPr>
              <a:xfrm>
                <a:off x="20031144" y="19353351"/>
                <a:ext cx="5405566" cy="600156"/>
              </a:xfrm>
              <a:prstGeom prst="rect">
                <a:avLst/>
              </a:prstGeom>
            </p:spPr>
            <p:txBody>
              <a:bodyPr wrap="none" lIns="91432" tIns="45716" rIns="91432" bIns="45716">
                <a:spAutoFit/>
              </a:bodyPr>
              <a:lstStyle/>
              <a:p>
                <a:pPr/>
                <a14:m>
                  <m:oMathPara xmlns:m="http://schemas.openxmlformats.org/officeDocument/2006/math">
                    <m:oMathParaPr>
                      <m:jc m:val="centerGroup"/>
                    </m:oMathParaPr>
                    <m:oMath xmlns:m="http://schemas.openxmlformats.org/officeDocument/2006/math">
                      <m:r>
                        <a:rPr lang="en-GB" i="1" smtClean="0">
                          <a:latin typeface="Cambria Math"/>
                        </a:rPr>
                        <m:t>𝑀</m:t>
                      </m:r>
                      <m:r>
                        <a:rPr lang="en-GB" b="0" i="1" smtClean="0">
                          <a:latin typeface="Cambria Math"/>
                        </a:rPr>
                        <m:t>=</m:t>
                      </m:r>
                      <m:sSup>
                        <m:sSupPr>
                          <m:ctrlPr>
                            <a:rPr lang="en-GB" b="0" i="1" smtClean="0">
                              <a:latin typeface="Cambria Math"/>
                            </a:rPr>
                          </m:ctrlPr>
                        </m:sSupPr>
                        <m:e>
                          <m:r>
                            <a:rPr lang="pt-PT" b="0" i="1" smtClean="0">
                              <a:latin typeface="Cambria Math"/>
                            </a:rPr>
                            <m:t>𝑅𝑒𝑠𝑖𝑠𝑡𝑎𝑛𝑐𝑒</m:t>
                          </m:r>
                        </m:e>
                        <m:sup>
                          <m:r>
                            <a:rPr lang="pt-PT" b="0" i="1" smtClean="0">
                              <a:latin typeface="Cambria Math"/>
                            </a:rPr>
                            <m:t>∗</m:t>
                          </m:r>
                        </m:sup>
                      </m:sSup>
                      <m:r>
                        <a:rPr lang="en-GB" b="0" i="1" smtClean="0">
                          <a:latin typeface="Cambria Math"/>
                        </a:rPr>
                        <m:t>−</m:t>
                      </m:r>
                      <m:r>
                        <a:rPr lang="en-GB" b="0" i="1" smtClean="0">
                          <a:latin typeface="Cambria Math"/>
                        </a:rPr>
                        <m:t>𝐴𝑐𝑡𝑖𝑜𝑛𝑠</m:t>
                      </m:r>
                    </m:oMath>
                  </m:oMathPara>
                </a14:m>
                <a:endParaRPr lang="en-GB" dirty="0"/>
              </a:p>
            </p:txBody>
          </p:sp>
        </mc:Choice>
        <mc:Fallback xmlns="">
          <p:sp>
            <p:nvSpPr>
              <p:cNvPr id="63" name="Rectângulo 62"/>
              <p:cNvSpPr>
                <a:spLocks noRot="1" noChangeAspect="1" noMove="1" noResize="1" noEditPoints="1" noAdjustHandles="1" noChangeArrowheads="1" noChangeShapeType="1" noTextEdit="1"/>
              </p:cNvSpPr>
              <p:nvPr/>
            </p:nvSpPr>
            <p:spPr>
              <a:xfrm>
                <a:off x="20031144" y="19353351"/>
                <a:ext cx="5405566" cy="600156"/>
              </a:xfrm>
              <a:prstGeom prst="rect">
                <a:avLst/>
              </a:prstGeom>
              <a:blipFill rotWithShape="1">
                <a:blip r:embed="rId8"/>
                <a:stretch>
                  <a:fillRect/>
                </a:stretch>
              </a:blipFill>
            </p:spPr>
            <p:txBody>
              <a:bodyPr/>
              <a:lstStyle/>
              <a:p>
                <a:r>
                  <a:rPr lang="pt-PT">
                    <a:noFill/>
                  </a:rPr>
                  <a:t> </a:t>
                </a:r>
              </a:p>
            </p:txBody>
          </p:sp>
        </mc:Fallback>
      </mc:AlternateContent>
      <p:sp>
        <p:nvSpPr>
          <p:cNvPr id="64" name="Text Box 214"/>
          <p:cNvSpPr txBox="1">
            <a:spLocks noChangeArrowheads="1"/>
          </p:cNvSpPr>
          <p:nvPr/>
        </p:nvSpPr>
        <p:spPr bwMode="auto">
          <a:xfrm>
            <a:off x="28677020" y="4736545"/>
            <a:ext cx="12817474" cy="25453114"/>
          </a:xfrm>
          <a:prstGeom prst="rect">
            <a:avLst/>
          </a:prstGeom>
          <a:noFill/>
          <a:ln w="9525">
            <a:noFill/>
            <a:miter lim="800000"/>
            <a:headEnd/>
            <a:tailEnd/>
          </a:ln>
        </p:spPr>
        <p:txBody>
          <a:bodyPr lIns="91432" tIns="45716" rIns="91432" bIns="45716">
            <a:spAutoFit/>
          </a:bodyPr>
          <a:lstStyle/>
          <a:p>
            <a:pPr algn="just" defTabSz="2952531">
              <a:spcBef>
                <a:spcPct val="50000"/>
              </a:spcBef>
            </a:pPr>
            <a:endParaRPr lang="en-US" sz="3200" dirty="0" smtClean="0"/>
          </a:p>
          <a:p>
            <a:pPr algn="just" defTabSz="2952531">
              <a:spcBef>
                <a:spcPct val="50000"/>
              </a:spcBef>
            </a:pPr>
            <a:endParaRPr lang="en-GB" sz="3200" dirty="0" smtClean="0"/>
          </a:p>
          <a:p>
            <a:pPr algn="just" defTabSz="2952531">
              <a:spcBef>
                <a:spcPct val="50000"/>
              </a:spcBef>
            </a:pPr>
            <a:endParaRPr lang="en-GB" sz="3200" dirty="0" smtClean="0"/>
          </a:p>
          <a:p>
            <a:pPr algn="just" defTabSz="2952531">
              <a:spcBef>
                <a:spcPct val="50000"/>
              </a:spcBef>
            </a:pPr>
            <a:endParaRPr lang="en-GB" sz="3200" dirty="0"/>
          </a:p>
          <a:p>
            <a:pPr algn="just" defTabSz="2952531">
              <a:spcBef>
                <a:spcPct val="50000"/>
              </a:spcBef>
            </a:pPr>
            <a:endParaRPr lang="en-GB" sz="3200" dirty="0" smtClean="0"/>
          </a:p>
          <a:p>
            <a:pPr algn="just" defTabSz="2952531">
              <a:spcBef>
                <a:spcPct val="50000"/>
              </a:spcBef>
            </a:pPr>
            <a:endParaRPr lang="en-GB" sz="3200" dirty="0"/>
          </a:p>
          <a:p>
            <a:pPr algn="just" defTabSz="2952531">
              <a:spcBef>
                <a:spcPct val="50000"/>
              </a:spcBef>
            </a:pPr>
            <a:endParaRPr lang="en-GB" sz="3200" dirty="0" smtClean="0"/>
          </a:p>
          <a:p>
            <a:pPr algn="just" defTabSz="2952531">
              <a:spcBef>
                <a:spcPct val="50000"/>
              </a:spcBef>
            </a:pPr>
            <a:endParaRPr lang="en-GB" sz="3200" dirty="0"/>
          </a:p>
          <a:p>
            <a:pPr algn="just" defTabSz="2952531">
              <a:spcBef>
                <a:spcPct val="50000"/>
              </a:spcBef>
            </a:pPr>
            <a:endParaRPr lang="en-GB" sz="3200" dirty="0" smtClean="0"/>
          </a:p>
          <a:p>
            <a:pPr algn="just" defTabSz="2952531">
              <a:spcBef>
                <a:spcPct val="50000"/>
              </a:spcBef>
            </a:pPr>
            <a:r>
              <a:rPr lang="en-GB" sz="3200" dirty="0" smtClean="0"/>
              <a:t>                                     consistent results with MCS, and both revealing that transformation or model errors (modelling uncertainties) have a high importance in probability of failure.</a:t>
            </a:r>
          </a:p>
          <a:p>
            <a:pPr algn="just" defTabSz="2952531">
              <a:spcBef>
                <a:spcPct val="50000"/>
              </a:spcBef>
            </a:pPr>
            <a:r>
              <a:rPr lang="en-GB" sz="3200" dirty="0" smtClean="0"/>
              <a:t>In </a:t>
            </a:r>
            <a:r>
              <a:rPr lang="en-GB" sz="3200" i="1" dirty="0" smtClean="0"/>
              <a:t>Figure 4</a:t>
            </a:r>
            <a:r>
              <a:rPr lang="en-GB" sz="3200" dirty="0" smtClean="0"/>
              <a:t> are depicted the results of ways of RBD, determination of the maximum load that a pile can withstand to verify the probability of failure. </a:t>
            </a:r>
            <a:r>
              <a:rPr lang="en-US" sz="3200" dirty="0"/>
              <a:t>they show a semi-log relationship between probability of failure and the length of the pile while for axial load this relationship is more exponential.</a:t>
            </a:r>
          </a:p>
          <a:p>
            <a:pPr algn="just" defTabSz="2952531">
              <a:spcBef>
                <a:spcPct val="50000"/>
              </a:spcBef>
            </a:pPr>
            <a:endParaRPr lang="en-GB" sz="3200" dirty="0"/>
          </a:p>
          <a:p>
            <a:pPr algn="just" defTabSz="2952531">
              <a:spcBef>
                <a:spcPct val="50000"/>
              </a:spcBef>
            </a:pPr>
            <a:endParaRPr lang="en-GB" sz="3200" dirty="0" smtClean="0"/>
          </a:p>
          <a:p>
            <a:pPr algn="just" defTabSz="2952531">
              <a:spcBef>
                <a:spcPct val="50000"/>
              </a:spcBef>
            </a:pPr>
            <a:endParaRPr lang="en-GB" sz="3200" dirty="0"/>
          </a:p>
          <a:p>
            <a:pPr algn="just" defTabSz="2952531">
              <a:spcBef>
                <a:spcPct val="50000"/>
              </a:spcBef>
            </a:pPr>
            <a:endParaRPr lang="en-GB" sz="3200" dirty="0" smtClean="0"/>
          </a:p>
          <a:p>
            <a:pPr algn="just" defTabSz="2952531">
              <a:spcBef>
                <a:spcPct val="50000"/>
              </a:spcBef>
            </a:pPr>
            <a:endParaRPr lang="en-GB" sz="3200" dirty="0"/>
          </a:p>
          <a:p>
            <a:pPr algn="just" defTabSz="2952531">
              <a:spcBef>
                <a:spcPct val="50000"/>
              </a:spcBef>
            </a:pPr>
            <a:endParaRPr lang="en-GB" sz="3200" b="1" dirty="0"/>
          </a:p>
          <a:p>
            <a:pPr algn="just" defTabSz="2952531">
              <a:spcBef>
                <a:spcPct val="50000"/>
              </a:spcBef>
            </a:pPr>
            <a:endParaRPr lang="en-GB" sz="3200" b="1" dirty="0"/>
          </a:p>
          <a:p>
            <a:pPr algn="just" defTabSz="2952531">
              <a:spcBef>
                <a:spcPct val="50000"/>
              </a:spcBef>
            </a:pPr>
            <a:endParaRPr lang="en-GB" sz="3200" b="1" dirty="0"/>
          </a:p>
          <a:p>
            <a:pPr algn="just" defTabSz="2952531">
              <a:spcBef>
                <a:spcPts val="0"/>
              </a:spcBef>
            </a:pPr>
            <a:endParaRPr lang="en-GB" sz="3200" b="1" dirty="0"/>
          </a:p>
          <a:p>
            <a:pPr algn="just" defTabSz="2952531">
              <a:spcBef>
                <a:spcPct val="50000"/>
              </a:spcBef>
            </a:pPr>
            <a:r>
              <a:rPr lang="en-GB" sz="3600" b="1" dirty="0"/>
              <a:t>Conclusions and Contributions to pile design</a:t>
            </a:r>
          </a:p>
          <a:p>
            <a:pPr algn="just" defTabSz="2952531">
              <a:spcBef>
                <a:spcPct val="50000"/>
              </a:spcBef>
            </a:pPr>
            <a:r>
              <a:rPr lang="en-US" sz="3200" dirty="0"/>
              <a:t>This work wants to demonstrate a </a:t>
            </a:r>
            <a:r>
              <a:rPr lang="en-US" sz="3200" b="1" dirty="0"/>
              <a:t>simple methodology </a:t>
            </a:r>
            <a:r>
              <a:rPr lang="en-US" sz="3200" dirty="0"/>
              <a:t>that is based on reliability theory, for design of pile foundations. Also, this is a more </a:t>
            </a:r>
            <a:r>
              <a:rPr lang="en-US" sz="3200" b="1" dirty="0"/>
              <a:t>rational way </a:t>
            </a:r>
            <a:r>
              <a:rPr lang="en-US" sz="3200" dirty="0"/>
              <a:t>to deal with uncertainties of a problem, instead of just introducing a “blind” factor of safety.</a:t>
            </a:r>
          </a:p>
          <a:p>
            <a:pPr algn="just" defTabSz="2952531">
              <a:spcBef>
                <a:spcPct val="50000"/>
              </a:spcBef>
            </a:pPr>
            <a:r>
              <a:rPr lang="en-US" sz="3200" dirty="0"/>
              <a:t>The methodology aims to eliminate the loss of intuitive understanding of the design problem. Furthermore, since </a:t>
            </a:r>
            <a:r>
              <a:rPr lang="en-US" sz="3200" dirty="0" smtClean="0"/>
              <a:t>in geotechnical problems is difficult to gather the </a:t>
            </a:r>
            <a:r>
              <a:rPr lang="en-US" sz="3200" dirty="0"/>
              <a:t>necessary information to characterize the random variables </a:t>
            </a:r>
            <a:r>
              <a:rPr lang="en-US" sz="3200" dirty="0" smtClean="0"/>
              <a:t>and the </a:t>
            </a:r>
            <a:r>
              <a:rPr lang="en-US" sz="3200" dirty="0"/>
              <a:t>recommended values in bibliography are </a:t>
            </a:r>
            <a:r>
              <a:rPr lang="en-US" sz="3200" dirty="0" smtClean="0"/>
              <a:t>many times not </a:t>
            </a:r>
            <a:r>
              <a:rPr lang="en-US" sz="3200" dirty="0"/>
              <a:t>applicable, this study also presents a sensitivity analysis of the type of uncertainties helping </a:t>
            </a:r>
            <a:r>
              <a:rPr lang="en-US" sz="3200" b="1" dirty="0"/>
              <a:t>save time and optimizing resources</a:t>
            </a:r>
            <a:r>
              <a:rPr lang="en-US" sz="3200" dirty="0"/>
              <a:t> on investigations of random variables.</a:t>
            </a:r>
          </a:p>
          <a:p>
            <a:pPr algn="just" defTabSz="2952531">
              <a:spcBef>
                <a:spcPct val="50000"/>
              </a:spcBef>
            </a:pPr>
            <a:endParaRPr lang="en-GB" sz="3200" dirty="0"/>
          </a:p>
          <a:p>
            <a:pPr algn="just" defTabSz="2952531">
              <a:spcBef>
                <a:spcPct val="50000"/>
              </a:spcBef>
            </a:pPr>
            <a:endParaRPr lang="en-US" sz="3200" dirty="0"/>
          </a:p>
        </p:txBody>
      </p:sp>
      <p:sp>
        <p:nvSpPr>
          <p:cNvPr id="65" name="Rectângulo 64"/>
          <p:cNvSpPr/>
          <p:nvPr/>
        </p:nvSpPr>
        <p:spPr>
          <a:xfrm>
            <a:off x="28676604" y="6186570"/>
            <a:ext cx="4428139" cy="5755414"/>
          </a:xfrm>
          <a:prstGeom prst="rect">
            <a:avLst/>
          </a:prstGeom>
        </p:spPr>
        <p:txBody>
          <a:bodyPr wrap="square" lIns="91432" tIns="45716" rIns="91432" bIns="45716">
            <a:spAutoFit/>
          </a:bodyPr>
          <a:lstStyle/>
          <a:p>
            <a:pPr algn="just" defTabSz="2952531">
              <a:spcBef>
                <a:spcPct val="50000"/>
              </a:spcBef>
            </a:pPr>
            <a:r>
              <a:rPr lang="en-GB" sz="3200" dirty="0"/>
              <a:t>The impact on the performance of the </a:t>
            </a:r>
            <a:r>
              <a:rPr lang="en-GB" sz="3200" dirty="0" smtClean="0"/>
              <a:t>pile </a:t>
            </a:r>
            <a:r>
              <a:rPr lang="en-GB" sz="3200" dirty="0"/>
              <a:t>and </a:t>
            </a:r>
            <a:r>
              <a:rPr lang="en-GB" sz="3200" dirty="0" smtClean="0"/>
              <a:t>consequently </a:t>
            </a:r>
            <a:r>
              <a:rPr lang="en-GB" sz="3200" dirty="0"/>
              <a:t>the reliability can be assessed </a:t>
            </a:r>
            <a:r>
              <a:rPr lang="en-GB" sz="3200" dirty="0" smtClean="0"/>
              <a:t>for the </a:t>
            </a:r>
            <a:r>
              <a:rPr lang="en-GB" sz="3200" dirty="0" err="1" smtClean="0"/>
              <a:t>diffe</a:t>
            </a:r>
            <a:r>
              <a:rPr lang="en-GB" sz="3200" dirty="0" smtClean="0"/>
              <a:t>-rent uncertainties, </a:t>
            </a:r>
            <a:r>
              <a:rPr lang="en-GB" sz="3200" dirty="0" err="1" smtClean="0"/>
              <a:t>stu</a:t>
            </a:r>
            <a:r>
              <a:rPr lang="en-GB" sz="3200" dirty="0" smtClean="0"/>
              <a:t>-dying at the same time different </a:t>
            </a:r>
            <a:r>
              <a:rPr lang="en-GB" sz="3200" dirty="0"/>
              <a:t>lengths </a:t>
            </a:r>
            <a:r>
              <a:rPr lang="en-GB" sz="3200" dirty="0" smtClean="0"/>
              <a:t>or loads.</a:t>
            </a:r>
          </a:p>
          <a:p>
            <a:pPr algn="just" defTabSz="2952531">
              <a:spcBef>
                <a:spcPct val="50000"/>
              </a:spcBef>
            </a:pPr>
            <a:r>
              <a:rPr lang="en-GB" sz="3200" dirty="0" smtClean="0"/>
              <a:t>It </a:t>
            </a:r>
            <a:r>
              <a:rPr lang="en-GB" sz="3200" dirty="0"/>
              <a:t>can be </a:t>
            </a:r>
            <a:r>
              <a:rPr lang="en-GB" sz="3200" dirty="0" smtClean="0"/>
              <a:t>seen that FORM method shows </a:t>
            </a:r>
          </a:p>
        </p:txBody>
      </p:sp>
      <p:grpSp>
        <p:nvGrpSpPr>
          <p:cNvPr id="3" name="Grupo 2"/>
          <p:cNvGrpSpPr/>
          <p:nvPr/>
        </p:nvGrpSpPr>
        <p:grpSpPr>
          <a:xfrm>
            <a:off x="29037110" y="15788059"/>
            <a:ext cx="12189385" cy="5507543"/>
            <a:chOff x="29109798" y="15788059"/>
            <a:chExt cx="12189385" cy="5507543"/>
          </a:xfrm>
        </p:grpSpPr>
        <p:sp>
          <p:nvSpPr>
            <p:cNvPr id="2" name="Rectângulo 1"/>
            <p:cNvSpPr/>
            <p:nvPr/>
          </p:nvSpPr>
          <p:spPr bwMode="auto">
            <a:xfrm>
              <a:off x="29109798" y="15788059"/>
              <a:ext cx="12189385" cy="4968934"/>
            </a:xfrm>
            <a:prstGeom prst="rect">
              <a:avLst/>
            </a:prstGeom>
            <a:solidFill>
              <a:schemeClr val="bg1"/>
            </a:solidFill>
            <a:ln w="9525" cap="flat" cmpd="sng" algn="ctr">
              <a:solidFill>
                <a:schemeClr val="bg2">
                  <a:lumMod val="40000"/>
                  <a:lumOff val="6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70" name="Grupo 69"/>
            <p:cNvGrpSpPr/>
            <p:nvPr/>
          </p:nvGrpSpPr>
          <p:grpSpPr>
            <a:xfrm>
              <a:off x="29109798" y="15871752"/>
              <a:ext cx="12189385" cy="5423850"/>
              <a:chOff x="29030587" y="15257969"/>
              <a:chExt cx="12189386" cy="5423851"/>
            </a:xfrm>
          </p:grpSpPr>
          <p:sp>
            <p:nvSpPr>
              <p:cNvPr id="75" name="Text Box 214"/>
              <p:cNvSpPr txBox="1">
                <a:spLocks noChangeArrowheads="1"/>
              </p:cNvSpPr>
              <p:nvPr/>
            </p:nvSpPr>
            <p:spPr bwMode="auto">
              <a:xfrm>
                <a:off x="29030587" y="20143211"/>
                <a:ext cx="12189386" cy="538609"/>
              </a:xfrm>
              <a:prstGeom prst="rect">
                <a:avLst/>
              </a:prstGeom>
              <a:noFill/>
              <a:ln w="9525">
                <a:noFill/>
                <a:miter lim="800000"/>
                <a:headEnd/>
                <a:tailEnd/>
              </a:ln>
            </p:spPr>
            <p:txBody>
              <a:bodyPr wrap="square">
                <a:spAutoFit/>
              </a:bodyPr>
              <a:lstStyle/>
              <a:p>
                <a:pPr algn="ctr"/>
                <a:r>
                  <a:rPr lang="en-GB" sz="2900" dirty="0">
                    <a:latin typeface="+mj-lt"/>
                    <a:cs typeface="Calibri" pitchFamily="34" charset="0"/>
                  </a:rPr>
                  <a:t>Figure 4: </a:t>
                </a:r>
                <a:r>
                  <a:rPr lang="en-US" sz="2900" dirty="0">
                    <a:latin typeface="+mj-lt"/>
                    <a:cs typeface="Calibri" pitchFamily="34" charset="0"/>
                  </a:rPr>
                  <a:t>Results of RBD for application example (pile foundation)</a:t>
                </a:r>
                <a:endParaRPr lang="en-GB" sz="2900" dirty="0">
                  <a:latin typeface="+mj-lt"/>
                  <a:cs typeface="Calibri" pitchFamily="34" charset="0"/>
                </a:endParaRPr>
              </a:p>
            </p:txBody>
          </p:sp>
          <p:pic>
            <p:nvPicPr>
              <p:cNvPr id="72" name="Picture 58" descr="approach 1 FEUP sem"/>
              <p:cNvPicPr>
                <a:picLocks noChangeAspect="1" noChangeArrowheads="1"/>
              </p:cNvPicPr>
              <p:nvPr/>
            </p:nvPicPr>
            <p:blipFill>
              <a:blip r:embed="rId9">
                <a:extLst>
                  <a:ext uri="{28A0092B-C50C-407E-A947-70E740481C1C}">
                    <a14:useLocalDpi xmlns:a14="http://schemas.microsoft.com/office/drawing/2010/main" val="0"/>
                  </a:ext>
                </a:extLst>
              </a:blip>
              <a:srcRect t="7391" b="6888"/>
              <a:stretch>
                <a:fillRect/>
              </a:stretch>
            </p:blipFill>
            <p:spPr bwMode="auto">
              <a:xfrm>
                <a:off x="29103276" y="15257969"/>
                <a:ext cx="6120000" cy="4706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59" descr="approach 2 FEUP (2) sem"/>
              <p:cNvPicPr>
                <a:picLocks noChangeAspect="1" noChangeArrowheads="1"/>
              </p:cNvPicPr>
              <p:nvPr/>
            </p:nvPicPr>
            <p:blipFill>
              <a:blip r:embed="rId10">
                <a:extLst>
                  <a:ext uri="{28A0092B-C50C-407E-A947-70E740481C1C}">
                    <a14:useLocalDpi xmlns:a14="http://schemas.microsoft.com/office/drawing/2010/main" val="0"/>
                  </a:ext>
                </a:extLst>
              </a:blip>
              <a:srcRect t="7896" b="7056"/>
              <a:stretch>
                <a:fillRect/>
              </a:stretch>
            </p:blipFill>
            <p:spPr bwMode="auto">
              <a:xfrm>
                <a:off x="35078579" y="15284003"/>
                <a:ext cx="6120000" cy="467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77" name="Text Box 214"/>
          <p:cNvSpPr txBox="1">
            <a:spLocks noChangeArrowheads="1"/>
          </p:cNvSpPr>
          <p:nvPr/>
        </p:nvSpPr>
        <p:spPr bwMode="auto">
          <a:xfrm>
            <a:off x="14851064" y="15788059"/>
            <a:ext cx="12817893" cy="538609"/>
          </a:xfrm>
          <a:prstGeom prst="rect">
            <a:avLst/>
          </a:prstGeom>
          <a:noFill/>
          <a:ln w="9525">
            <a:noFill/>
            <a:miter lim="800000"/>
            <a:headEnd/>
            <a:tailEnd/>
          </a:ln>
        </p:spPr>
        <p:txBody>
          <a:bodyPr wrap="square">
            <a:spAutoFit/>
          </a:bodyPr>
          <a:lstStyle/>
          <a:p>
            <a:pPr algn="ctr"/>
            <a:r>
              <a:rPr lang="en-GB" sz="2900" dirty="0">
                <a:latin typeface="+mj-lt"/>
                <a:cs typeface="Calibri" pitchFamily="34" charset="0"/>
              </a:rPr>
              <a:t>Figure 2: </a:t>
            </a:r>
            <a:r>
              <a:rPr lang="en-GB" sz="2900" dirty="0" smtClean="0">
                <a:latin typeface="+mj-lt"/>
                <a:cs typeface="Calibri" pitchFamily="34" charset="0"/>
              </a:rPr>
              <a:t>Uncertainties considered in pile RBD</a:t>
            </a:r>
            <a:endParaRPr lang="en-GB" sz="2900" dirty="0">
              <a:latin typeface="+mj-lt"/>
              <a:cs typeface="Calibri" pitchFamily="34" charset="0"/>
            </a:endParaRPr>
          </a:p>
        </p:txBody>
      </p:sp>
      <mc:AlternateContent xmlns:mc="http://schemas.openxmlformats.org/markup-compatibility/2006" xmlns:a14="http://schemas.microsoft.com/office/drawing/2010/main">
        <mc:Choice Requires="a14">
          <p:sp>
            <p:nvSpPr>
              <p:cNvPr id="62" name="CaixaDeTexto 61"/>
              <p:cNvSpPr txBox="1"/>
              <p:nvPr/>
            </p:nvSpPr>
            <p:spPr>
              <a:xfrm>
                <a:off x="14862336" y="20078093"/>
                <a:ext cx="12227626" cy="606376"/>
              </a:xfrm>
              <a:prstGeom prst="rect">
                <a:avLst/>
              </a:prstGeom>
              <a:noFill/>
            </p:spPr>
            <p:txBody>
              <a:bodyPr wrap="none" lIns="91432" tIns="45716" rIns="91432" bIns="45716" rtlCol="0">
                <a:spAutoFit/>
              </a:bodyPr>
              <a:lstStyle/>
              <a:p>
                <a:pPr/>
                <a14:m>
                  <m:oMathPara xmlns:m="http://schemas.openxmlformats.org/officeDocument/2006/math">
                    <m:oMathParaPr>
                      <m:jc m:val="centerGroup"/>
                    </m:oMathParaPr>
                    <m:oMath xmlns:m="http://schemas.openxmlformats.org/officeDocument/2006/math">
                      <m:r>
                        <a:rPr lang="en-GB" sz="2900" i="1">
                          <a:latin typeface="Cambria Math"/>
                        </a:rPr>
                        <m:t>𝑀</m:t>
                      </m:r>
                      <m:r>
                        <a:rPr lang="en-GB" sz="2900" i="1">
                          <a:latin typeface="Cambria Math"/>
                        </a:rPr>
                        <m:t>=</m:t>
                      </m:r>
                      <m:d>
                        <m:dPr>
                          <m:ctrlPr>
                            <a:rPr lang="en-GB" sz="2900" i="1">
                              <a:latin typeface="Cambria Math"/>
                            </a:rPr>
                          </m:ctrlPr>
                        </m:dPr>
                        <m:e>
                          <m:sSub>
                            <m:sSubPr>
                              <m:ctrlPr>
                                <a:rPr lang="en-GB" sz="2900" i="1">
                                  <a:latin typeface="Cambria Math"/>
                                </a:rPr>
                              </m:ctrlPr>
                            </m:sSubPr>
                            <m:e>
                              <m:r>
                                <a:rPr lang="en-GB" sz="2900" i="1">
                                  <a:latin typeface="Cambria Math"/>
                                </a:rPr>
                                <m:t>𝑅</m:t>
                              </m:r>
                            </m:e>
                            <m:sub>
                              <m:r>
                                <a:rPr lang="en-GB" sz="2900" i="1">
                                  <a:latin typeface="Cambria Math"/>
                                </a:rPr>
                                <m:t>𝑡𝑖𝑝</m:t>
                              </m:r>
                            </m:sub>
                          </m:sSub>
                          <m:r>
                            <a:rPr lang="en-GB" sz="2900" i="1">
                              <a:latin typeface="Cambria Math"/>
                            </a:rPr>
                            <m:t>+</m:t>
                          </m:r>
                          <m:sSub>
                            <m:sSubPr>
                              <m:ctrlPr>
                                <a:rPr lang="en-GB" sz="2900" i="1">
                                  <a:latin typeface="Cambria Math"/>
                                </a:rPr>
                              </m:ctrlPr>
                            </m:sSubPr>
                            <m:e>
                              <m:r>
                                <a:rPr lang="en-GB" sz="2900" i="1">
                                  <a:latin typeface="Cambria Math"/>
                                </a:rPr>
                                <m:t>𝑅</m:t>
                              </m:r>
                            </m:e>
                            <m:sub>
                              <m:r>
                                <a:rPr lang="en-GB" sz="2900" i="1">
                                  <a:latin typeface="Cambria Math"/>
                                </a:rPr>
                                <m:t>𝑠𝑖𝑑𝑒</m:t>
                              </m:r>
                            </m:sub>
                          </m:sSub>
                        </m:e>
                      </m:d>
                      <m:r>
                        <a:rPr lang="en-GB" sz="2900" i="1">
                          <a:latin typeface="Cambria Math"/>
                        </a:rPr>
                        <m:t>−</m:t>
                      </m:r>
                      <m:d>
                        <m:dPr>
                          <m:ctrlPr>
                            <a:rPr lang="en-GB" sz="2900" i="1">
                              <a:latin typeface="Cambria Math"/>
                            </a:rPr>
                          </m:ctrlPr>
                        </m:dPr>
                        <m:e>
                          <m:r>
                            <a:rPr lang="en-GB" sz="2900" i="1">
                              <a:latin typeface="Cambria Math"/>
                            </a:rPr>
                            <m:t>𝐺</m:t>
                          </m:r>
                          <m:r>
                            <a:rPr lang="en-GB" sz="2900" i="1">
                              <a:latin typeface="Cambria Math"/>
                            </a:rPr>
                            <m:t>+</m:t>
                          </m:r>
                          <m:r>
                            <a:rPr lang="en-GB" sz="2900" i="1">
                              <a:latin typeface="Cambria Math"/>
                            </a:rPr>
                            <m:t>𝑄</m:t>
                          </m:r>
                        </m:e>
                      </m:d>
                      <m:r>
                        <a:rPr lang="en-GB" sz="2900" i="1">
                          <a:latin typeface="Cambria Math"/>
                        </a:rPr>
                        <m:t>=</m:t>
                      </m:r>
                      <m:d>
                        <m:dPr>
                          <m:ctrlPr>
                            <a:rPr lang="en-GB" sz="2900" i="1">
                              <a:latin typeface="Cambria Math"/>
                            </a:rPr>
                          </m:ctrlPr>
                        </m:dPr>
                        <m:e>
                          <m:sSub>
                            <m:sSubPr>
                              <m:ctrlPr>
                                <a:rPr lang="en-GB" sz="2900" i="1">
                                  <a:latin typeface="Cambria Math"/>
                                </a:rPr>
                              </m:ctrlPr>
                            </m:sSubPr>
                            <m:e>
                              <m:r>
                                <a:rPr lang="en-GB" sz="2900" i="1">
                                  <a:latin typeface="Cambria Math"/>
                                  <a:ea typeface="Cambria Math"/>
                                </a:rPr>
                                <m:t>𝛿</m:t>
                              </m:r>
                            </m:e>
                            <m:sub>
                              <m:r>
                                <a:rPr lang="en-GB" sz="2900" i="1">
                                  <a:latin typeface="Cambria Math"/>
                                </a:rPr>
                                <m:t>𝑡</m:t>
                              </m:r>
                            </m:sub>
                          </m:sSub>
                          <m:r>
                            <a:rPr lang="en-GB" sz="2900" i="1">
                              <a:latin typeface="Cambria Math"/>
                              <a:ea typeface="Cambria Math"/>
                            </a:rPr>
                            <m:t>∙</m:t>
                          </m:r>
                          <m:sSub>
                            <m:sSubPr>
                              <m:ctrlPr>
                                <a:rPr lang="en-GB" sz="2900" i="1">
                                  <a:latin typeface="Cambria Math"/>
                                </a:rPr>
                              </m:ctrlPr>
                            </m:sSubPr>
                            <m:e>
                              <m:r>
                                <a:rPr lang="en-GB" sz="2900" i="1">
                                  <a:latin typeface="Cambria Math"/>
                                  <a:ea typeface="Cambria Math"/>
                                </a:rPr>
                                <m:t>𝑄</m:t>
                              </m:r>
                            </m:e>
                            <m:sub>
                              <m:r>
                                <a:rPr lang="en-GB" sz="2900" i="1">
                                  <a:latin typeface="Cambria Math"/>
                                </a:rPr>
                                <m:t>𝑡𝑖𝑝</m:t>
                              </m:r>
                            </m:sub>
                          </m:sSub>
                          <m:r>
                            <a:rPr lang="en-GB" sz="2900" i="1">
                              <a:latin typeface="Cambria Math"/>
                            </a:rPr>
                            <m:t>+</m:t>
                          </m:r>
                          <m:sSub>
                            <m:sSubPr>
                              <m:ctrlPr>
                                <a:rPr lang="en-GB" sz="2900" i="1">
                                  <a:latin typeface="Cambria Math"/>
                                </a:rPr>
                              </m:ctrlPr>
                            </m:sSubPr>
                            <m:e>
                              <m:r>
                                <a:rPr lang="en-GB" sz="2900" i="1">
                                  <a:latin typeface="Cambria Math"/>
                                  <a:ea typeface="Cambria Math"/>
                                </a:rPr>
                                <m:t>𝛿</m:t>
                              </m:r>
                            </m:e>
                            <m:sub>
                              <m:r>
                                <a:rPr lang="en-GB" sz="2900" i="1">
                                  <a:latin typeface="Cambria Math"/>
                                  <a:ea typeface="Cambria Math"/>
                                </a:rPr>
                                <m:t>𝑓</m:t>
                              </m:r>
                            </m:sub>
                          </m:sSub>
                          <m:r>
                            <a:rPr lang="en-GB" sz="2900" i="1">
                              <a:latin typeface="Cambria Math"/>
                              <a:ea typeface="Cambria Math"/>
                            </a:rPr>
                            <m:t>∙</m:t>
                          </m:r>
                          <m:sSub>
                            <m:sSubPr>
                              <m:ctrlPr>
                                <a:rPr lang="en-GB" sz="2900" i="1">
                                  <a:latin typeface="Cambria Math"/>
                                </a:rPr>
                              </m:ctrlPr>
                            </m:sSubPr>
                            <m:e>
                              <m:r>
                                <a:rPr lang="en-GB" sz="2900" i="1">
                                  <a:latin typeface="Cambria Math"/>
                                  <a:ea typeface="Cambria Math"/>
                                </a:rPr>
                                <m:t>𝐹</m:t>
                              </m:r>
                            </m:e>
                            <m:sub>
                              <m:r>
                                <a:rPr lang="en-GB" sz="2900" i="1">
                                  <a:latin typeface="Cambria Math"/>
                                </a:rPr>
                                <m:t>𝑠𝑖𝑑𝑒</m:t>
                              </m:r>
                            </m:sub>
                          </m:sSub>
                        </m:e>
                      </m:d>
                      <m:r>
                        <a:rPr lang="en-GB" sz="2900" i="1">
                          <a:latin typeface="Cambria Math"/>
                        </a:rPr>
                        <m:t>−</m:t>
                      </m:r>
                      <m:d>
                        <m:dPr>
                          <m:ctrlPr>
                            <a:rPr lang="en-GB" sz="2900" i="1">
                              <a:latin typeface="Cambria Math"/>
                            </a:rPr>
                          </m:ctrlPr>
                        </m:dPr>
                        <m:e>
                          <m:sSub>
                            <m:sSubPr>
                              <m:ctrlPr>
                                <a:rPr lang="en-GB" sz="2900" i="1">
                                  <a:latin typeface="Cambria Math"/>
                                </a:rPr>
                              </m:ctrlPr>
                            </m:sSubPr>
                            <m:e>
                              <m:r>
                                <a:rPr lang="en-GB" sz="2900" i="1">
                                  <a:latin typeface="Cambria Math"/>
                                  <a:ea typeface="Cambria Math"/>
                                </a:rPr>
                                <m:t>𝛿</m:t>
                              </m:r>
                            </m:e>
                            <m:sub>
                              <m:r>
                                <a:rPr lang="en-GB" sz="2900" i="1">
                                  <a:latin typeface="Cambria Math"/>
                                  <a:ea typeface="Cambria Math"/>
                                </a:rPr>
                                <m:t>𝐺</m:t>
                              </m:r>
                            </m:sub>
                          </m:sSub>
                          <m:r>
                            <a:rPr lang="en-GB" sz="2900" i="1">
                              <a:latin typeface="Cambria Math"/>
                              <a:ea typeface="Cambria Math"/>
                            </a:rPr>
                            <m:t>∙</m:t>
                          </m:r>
                          <m:sSub>
                            <m:sSubPr>
                              <m:ctrlPr>
                                <a:rPr lang="en-GB" sz="2900" i="1">
                                  <a:latin typeface="Cambria Math"/>
                                  <a:ea typeface="Cambria Math"/>
                                </a:rPr>
                              </m:ctrlPr>
                            </m:sSubPr>
                            <m:e>
                              <m:r>
                                <a:rPr lang="en-GB" sz="2900" i="1">
                                  <a:latin typeface="Cambria Math"/>
                                  <a:ea typeface="Cambria Math"/>
                                </a:rPr>
                                <m:t>𝐺</m:t>
                              </m:r>
                            </m:e>
                            <m:sub>
                              <m:r>
                                <a:rPr lang="en-GB" sz="2900" i="1">
                                  <a:latin typeface="Cambria Math"/>
                                  <a:ea typeface="Cambria Math"/>
                                </a:rPr>
                                <m:t>𝑘</m:t>
                              </m:r>
                            </m:sub>
                          </m:sSub>
                          <m:r>
                            <a:rPr lang="en-GB" sz="2900" i="1">
                              <a:latin typeface="Cambria Math"/>
                            </a:rPr>
                            <m:t>+</m:t>
                          </m:r>
                          <m:sSub>
                            <m:sSubPr>
                              <m:ctrlPr>
                                <a:rPr lang="en-GB" sz="2900" i="1">
                                  <a:latin typeface="Cambria Math"/>
                                </a:rPr>
                              </m:ctrlPr>
                            </m:sSubPr>
                            <m:e>
                              <m:r>
                                <a:rPr lang="en-GB" sz="2900" i="1">
                                  <a:latin typeface="Cambria Math"/>
                                  <a:ea typeface="Cambria Math"/>
                                </a:rPr>
                                <m:t>𝛿</m:t>
                              </m:r>
                            </m:e>
                            <m:sub>
                              <m:r>
                                <a:rPr lang="en-GB" sz="2900" i="1">
                                  <a:latin typeface="Cambria Math"/>
                                  <a:ea typeface="Cambria Math"/>
                                </a:rPr>
                                <m:t>𝑄</m:t>
                              </m:r>
                            </m:sub>
                          </m:sSub>
                          <m:r>
                            <a:rPr lang="en-GB" sz="2900" i="1">
                              <a:latin typeface="Cambria Math"/>
                              <a:ea typeface="Cambria Math"/>
                            </a:rPr>
                            <m:t>∙</m:t>
                          </m:r>
                          <m:sSub>
                            <m:sSubPr>
                              <m:ctrlPr>
                                <a:rPr lang="en-GB" sz="2900" i="1">
                                  <a:latin typeface="Cambria Math"/>
                                  <a:ea typeface="Cambria Math"/>
                                </a:rPr>
                              </m:ctrlPr>
                            </m:sSubPr>
                            <m:e>
                              <m:r>
                                <a:rPr lang="en-GB" sz="2900" i="1">
                                  <a:latin typeface="Cambria Math"/>
                                  <a:ea typeface="Cambria Math"/>
                                </a:rPr>
                                <m:t>𝐺</m:t>
                              </m:r>
                            </m:e>
                            <m:sub>
                              <m:r>
                                <a:rPr lang="en-GB" sz="2900" i="1">
                                  <a:latin typeface="Cambria Math"/>
                                  <a:ea typeface="Cambria Math"/>
                                </a:rPr>
                                <m:t>𝑘</m:t>
                              </m:r>
                            </m:sub>
                          </m:sSub>
                        </m:e>
                      </m:d>
                    </m:oMath>
                  </m:oMathPara>
                </a14:m>
                <a:endParaRPr lang="en-GB" sz="2900" dirty="0">
                  <a:latin typeface="+mj-lt"/>
                </a:endParaRPr>
              </a:p>
            </p:txBody>
          </p:sp>
        </mc:Choice>
        <mc:Fallback xmlns="">
          <p:sp>
            <p:nvSpPr>
              <p:cNvPr id="62" name="CaixaDeTexto 61"/>
              <p:cNvSpPr txBox="1">
                <a:spLocks noRot="1" noChangeAspect="1" noMove="1" noResize="1" noEditPoints="1" noAdjustHandles="1" noChangeArrowheads="1" noChangeShapeType="1" noTextEdit="1"/>
              </p:cNvSpPr>
              <p:nvPr/>
            </p:nvSpPr>
            <p:spPr>
              <a:xfrm>
                <a:off x="14862336" y="20078093"/>
                <a:ext cx="12227626" cy="606376"/>
              </a:xfrm>
              <a:prstGeom prst="rect">
                <a:avLst/>
              </a:prstGeom>
              <a:blipFill rotWithShape="1">
                <a:blip r:embed="rId11"/>
                <a:stretch>
                  <a:fillRect/>
                </a:stretch>
              </a:blipFill>
            </p:spPr>
            <p:txBody>
              <a:bodyPr/>
              <a:lstStyle/>
              <a:p>
                <a:r>
                  <a:rPr lang="pt-PT">
                    <a:noFill/>
                  </a:rPr>
                  <a:t> </a:t>
                </a:r>
              </a:p>
            </p:txBody>
          </p:sp>
        </mc:Fallback>
      </mc:AlternateContent>
      <p:grpSp>
        <p:nvGrpSpPr>
          <p:cNvPr id="4" name="Grupo 3"/>
          <p:cNvGrpSpPr/>
          <p:nvPr/>
        </p:nvGrpSpPr>
        <p:grpSpPr>
          <a:xfrm>
            <a:off x="33573614" y="6048600"/>
            <a:ext cx="7717886" cy="5058939"/>
            <a:chOff x="33573614" y="6048600"/>
            <a:chExt cx="7717886" cy="5058939"/>
          </a:xfrm>
        </p:grpSpPr>
        <p:grpSp>
          <p:nvGrpSpPr>
            <p:cNvPr id="66" name="Grupo 65"/>
            <p:cNvGrpSpPr/>
            <p:nvPr/>
          </p:nvGrpSpPr>
          <p:grpSpPr>
            <a:xfrm>
              <a:off x="33573614" y="6048600"/>
              <a:ext cx="7717886" cy="5058939"/>
              <a:chOff x="33776189" y="7201920"/>
              <a:chExt cx="7717886" cy="5058939"/>
            </a:xfrm>
          </p:grpSpPr>
          <p:sp>
            <p:nvSpPr>
              <p:cNvPr id="68" name="Text Box 214"/>
              <p:cNvSpPr txBox="1">
                <a:spLocks noChangeArrowheads="1"/>
              </p:cNvSpPr>
              <p:nvPr/>
            </p:nvSpPr>
            <p:spPr bwMode="auto">
              <a:xfrm>
                <a:off x="33959617" y="11275974"/>
                <a:ext cx="7462868" cy="984885"/>
              </a:xfrm>
              <a:prstGeom prst="rect">
                <a:avLst/>
              </a:prstGeom>
              <a:noFill/>
              <a:ln w="9525">
                <a:noFill/>
                <a:miter lim="800000"/>
                <a:headEnd/>
                <a:tailEnd/>
              </a:ln>
            </p:spPr>
            <p:txBody>
              <a:bodyPr wrap="square">
                <a:spAutoFit/>
              </a:bodyPr>
              <a:lstStyle/>
              <a:p>
                <a:pPr algn="ctr"/>
                <a:r>
                  <a:rPr lang="en-GB" sz="2900" dirty="0">
                    <a:latin typeface="+mj-lt"/>
                    <a:cs typeface="Calibri" pitchFamily="34" charset="0"/>
                  </a:rPr>
                  <a:t>Figure 3: </a:t>
                </a:r>
                <a:r>
                  <a:rPr lang="en-US" sz="2900" dirty="0">
                    <a:latin typeface="+mj-lt"/>
                    <a:cs typeface="Calibri" pitchFamily="34" charset="0"/>
                  </a:rPr>
                  <a:t>Influence of each uncertainty </a:t>
                </a:r>
                <a:r>
                  <a:rPr lang="en-US" sz="2900" dirty="0" smtClean="0">
                    <a:latin typeface="+mj-lt"/>
                    <a:cs typeface="Calibri" pitchFamily="34" charset="0"/>
                  </a:rPr>
                  <a:t>(%) in </a:t>
                </a:r>
                <a:r>
                  <a:rPr lang="en-US" sz="2900" dirty="0">
                    <a:latin typeface="+mj-lt"/>
                    <a:cs typeface="Calibri" pitchFamily="34" charset="0"/>
                  </a:rPr>
                  <a:t>pile RBD</a:t>
                </a:r>
                <a:endParaRPr lang="en-GB" sz="2900" dirty="0">
                  <a:latin typeface="+mj-lt"/>
                  <a:cs typeface="Calibri" pitchFamily="34" charset="0"/>
                </a:endParaRPr>
              </a:p>
            </p:txBody>
          </p:sp>
          <p:pic>
            <p:nvPicPr>
              <p:cNvPr id="69" name="Picture 55"/>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3776189" y="7201920"/>
                <a:ext cx="7717886" cy="4387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76" name="Conexão recta 75"/>
            <p:cNvCxnSpPr/>
            <p:nvPr/>
          </p:nvCxnSpPr>
          <p:spPr bwMode="auto">
            <a:xfrm flipV="1">
              <a:off x="37822086" y="6285616"/>
              <a:ext cx="0" cy="2877707"/>
            </a:xfrm>
            <a:prstGeom prst="line">
              <a:avLst/>
            </a:prstGeom>
            <a:solidFill>
              <a:schemeClr val="accent1"/>
            </a:solidFill>
            <a:ln w="9525" cap="flat" cmpd="sng" algn="ctr">
              <a:solidFill>
                <a:schemeClr val="tx1"/>
              </a:solidFill>
              <a:prstDash val="dash"/>
              <a:round/>
              <a:headEnd type="none" w="med" len="med"/>
              <a:tailEnd type="none" w="med" len="med"/>
            </a:ln>
            <a:effectLst/>
          </p:spPr>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1316</TotalTime>
  <Words>1039</Words>
  <Application>Microsoft Office PowerPoint</Application>
  <PresentationFormat>Personalizados</PresentationFormat>
  <Paragraphs>145</Paragraphs>
  <Slides>1</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Apresentação do PowerPoint</vt:lpstr>
    </vt:vector>
  </TitlesOfParts>
  <Company>Universidade do Minho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Ana Teixeira</cp:lastModifiedBy>
  <cp:revision>75</cp:revision>
  <cp:lastPrinted>2011-09-09T16:35:05Z</cp:lastPrinted>
  <dcterms:created xsi:type="dcterms:W3CDTF">2005-08-05T10:55:41Z</dcterms:created>
  <dcterms:modified xsi:type="dcterms:W3CDTF">2011-09-23T13:25:24Z</dcterms:modified>
</cp:coreProperties>
</file>