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7" d="100"/>
          <a:sy n="17" d="100"/>
        </p:scale>
        <p:origin x="-1788" y="-84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9.emf"/><Relationship Id="rId5" Type="http://schemas.openxmlformats.org/officeDocument/2006/relationships/image" Target="../media/image3.jpeg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0539390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Centre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Biological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Engineering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029" name="Photo Editor Photo" r:id="rId3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59863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/>
              <a:t>Author*   </a:t>
            </a:r>
            <a:r>
              <a:rPr lang="en-US" sz="4000" dirty="0" smtClean="0"/>
              <a:t>MARLENE LOPES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</a:t>
            </a:r>
            <a:r>
              <a:rPr lang="en-US" sz="4000" dirty="0" smtClean="0"/>
              <a:t>Isabel Belo, Co-Supervisor: Manuel </a:t>
            </a:r>
            <a:r>
              <a:rPr lang="en-US" sz="4000" dirty="0" err="1" smtClean="0"/>
              <a:t>Mota</a:t>
            </a:r>
            <a:endParaRPr lang="en-US" sz="4000" dirty="0"/>
          </a:p>
          <a:p>
            <a:pPr algn="ctr" defTabSz="2952750">
              <a:spcBef>
                <a:spcPct val="50000"/>
              </a:spcBef>
            </a:pPr>
            <a:r>
              <a:rPr lang="pt-PT" dirty="0"/>
              <a:t>* </a:t>
            </a:r>
            <a:r>
              <a:rPr lang="pt-PT" dirty="0" smtClean="0"/>
              <a:t>marlenelopes@deb.uminho.pt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pt-PT" sz="4800" b="1" dirty="0" smtClean="0"/>
              <a:t>FED-BATCH CULTURES OF </a:t>
            </a:r>
            <a:r>
              <a:rPr lang="pt-PT" sz="4800" b="1" i="1" dirty="0" smtClean="0"/>
              <a:t>PICHIA PASTORIS </a:t>
            </a:r>
            <a:r>
              <a:rPr lang="pt-PT" sz="4800" b="1" dirty="0" smtClean="0"/>
              <a:t>UNDER INCREASED AIR PRESSURE</a:t>
            </a:r>
            <a:endParaRPr lang="en-US" sz="4800" b="1" dirty="0"/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ângulo arredondado 12"/>
          <p:cNvSpPr/>
          <p:nvPr/>
        </p:nvSpPr>
        <p:spPr bwMode="auto">
          <a:xfrm>
            <a:off x="478059" y="5917672"/>
            <a:ext cx="13499561" cy="22771942"/>
          </a:xfrm>
          <a:prstGeom prst="roundRect">
            <a:avLst/>
          </a:prstGeom>
          <a:noFill/>
          <a:ln w="603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800000">
                <a:alpha val="50000"/>
              </a:srgbClr>
            </a:innerShdw>
          </a:effectLst>
        </p:spPr>
        <p:txBody>
          <a:bodyPr/>
          <a:lstStyle/>
          <a:p>
            <a:pPr defTabSz="2952750">
              <a:defRPr/>
            </a:pPr>
            <a:endParaRPr lang="en-GB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881982" y="6355011"/>
            <a:ext cx="12817424" cy="106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t-PT" sz="3600" dirty="0" smtClean="0">
                <a:solidFill>
                  <a:srgbClr val="936363"/>
                </a:solidFill>
              </a:rPr>
              <a:t> 	</a:t>
            </a:r>
            <a:r>
              <a:rPr lang="pt-PT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>
              <a:defRPr/>
            </a:pPr>
            <a:endParaRPr lang="pt-PT" sz="2000" dirty="0" smtClean="0"/>
          </a:p>
          <a:p>
            <a:pPr algn="just">
              <a:defRPr/>
            </a:pPr>
            <a:r>
              <a:rPr lang="en-US" dirty="0" smtClean="0"/>
              <a:t>Fed-Batch is the dominating mode of operation in high cell density cultures of </a:t>
            </a:r>
            <a:r>
              <a:rPr lang="en-US" i="1" dirty="0" smtClean="0"/>
              <a:t>P. pastoris</a:t>
            </a:r>
            <a:r>
              <a:rPr lang="en-US" dirty="0" smtClean="0"/>
              <a:t> in processes such as the production of recombinant proteins, where the high oxygen demand of these cultures makes its supply and important and difficult task. </a:t>
            </a:r>
            <a:r>
              <a:rPr lang="en-NZ" dirty="0" smtClean="0"/>
              <a:t>Previous work demonstrated that hyperbaric air could be successfully applied to yeast cultivation, as a way of improving the oxygen transfer rate (OTR) to aerobic cultures. </a:t>
            </a:r>
            <a:r>
              <a:rPr lang="en-US" dirty="0" smtClean="0"/>
              <a:t>Moreover, the energy and cost efficiencies of high-pressure fermentation for industrial application have already been demonstrated.</a:t>
            </a:r>
            <a:endParaRPr lang="en-NZ" dirty="0" smtClean="0"/>
          </a:p>
          <a:p>
            <a:pPr algn="just">
              <a:defRPr/>
            </a:pPr>
            <a:endParaRPr lang="en-NZ" dirty="0" smtClean="0"/>
          </a:p>
          <a:p>
            <a:pPr>
              <a:defRPr/>
            </a:pPr>
            <a:r>
              <a:rPr lang="pt-PT" dirty="0" smtClean="0">
                <a:solidFill>
                  <a:srgbClr val="936363"/>
                </a:solidFill>
              </a:rPr>
              <a:t>	</a:t>
            </a:r>
            <a:r>
              <a:rPr lang="pt-PT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</a:t>
            </a:r>
          </a:p>
          <a:p>
            <a:pPr>
              <a:defRPr/>
            </a:pPr>
            <a:endParaRPr lang="pt-PT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en-US" dirty="0" smtClean="0"/>
              <a:t>The main goal of the present work was the application of the hyperbaric air in the production of yeast cell mass. Although the fed-batch is the most commonly used mode of operation in </a:t>
            </a:r>
            <a:r>
              <a:rPr lang="en-US" i="1" dirty="0" smtClean="0"/>
              <a:t>P. pastoris</a:t>
            </a:r>
            <a:r>
              <a:rPr lang="en-US" dirty="0" smtClean="0"/>
              <a:t> cultivation, the use of hyperbaric air as a way to improve the oxygen restriction is still limited.</a:t>
            </a:r>
          </a:p>
          <a:p>
            <a:pPr algn="just">
              <a:defRPr/>
            </a:pPr>
            <a:endParaRPr lang="en-US" dirty="0" smtClean="0"/>
          </a:p>
          <a:p>
            <a:pPr algn="just">
              <a:defRPr/>
            </a:pPr>
            <a:endParaRPr lang="en-US" dirty="0" smtClean="0"/>
          </a:p>
          <a:p>
            <a:pPr algn="just">
              <a:defRPr/>
            </a:pPr>
            <a:r>
              <a:rPr lang="en-US" dirty="0" smtClean="0"/>
              <a:t>       </a:t>
            </a:r>
            <a:r>
              <a:rPr lang="pt-PT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  <a:endParaRPr lang="en-NZ" sz="3600" dirty="0"/>
          </a:p>
        </p:txBody>
      </p:sp>
      <p:grpSp>
        <p:nvGrpSpPr>
          <p:cNvPr id="15" name="Grupo 14"/>
          <p:cNvGrpSpPr/>
          <p:nvPr/>
        </p:nvGrpSpPr>
        <p:grpSpPr>
          <a:xfrm>
            <a:off x="1458046" y="17660267"/>
            <a:ext cx="10014885" cy="10152663"/>
            <a:chOff x="17694769" y="5384918"/>
            <a:chExt cx="11111672" cy="12000713"/>
          </a:xfrm>
        </p:grpSpPr>
        <p:sp>
          <p:nvSpPr>
            <p:cNvPr id="16" name="Seta para baixo 15"/>
            <p:cNvSpPr/>
            <p:nvPr/>
          </p:nvSpPr>
          <p:spPr>
            <a:xfrm>
              <a:off x="22835592" y="6176960"/>
              <a:ext cx="204160" cy="483685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23549841" y="6780859"/>
              <a:ext cx="1973549" cy="1107996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Pre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inoculum</a:t>
              </a:r>
              <a:endParaRPr lang="en-US" sz="1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30 ºC, 140 rpm</a:t>
              </a: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overnight</a:t>
              </a:r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430704" y="5384918"/>
              <a:ext cx="1057879" cy="89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260054" y="10131135"/>
              <a:ext cx="1448525" cy="1961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" descr="C:\Users\Utilizador\Pictures\DEB\reactor Parr\HPIM3842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2476260" y="6738249"/>
              <a:ext cx="921739" cy="1231429"/>
            </a:xfrm>
            <a:prstGeom prst="rect">
              <a:avLst/>
            </a:prstGeom>
            <a:noFill/>
          </p:spPr>
        </p:pic>
        <p:sp>
          <p:nvSpPr>
            <p:cNvPr id="21" name="Seta para baixo 20"/>
            <p:cNvSpPr/>
            <p:nvPr/>
          </p:nvSpPr>
          <p:spPr>
            <a:xfrm>
              <a:off x="22816850" y="7988332"/>
              <a:ext cx="213227" cy="609724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19721700" y="8684470"/>
              <a:ext cx="6768753" cy="738664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Centrifuged and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resuspended</a:t>
              </a:r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 in pure glycerol</a:t>
              </a:r>
            </a:p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7912176" y="11306777"/>
              <a:ext cx="4297486" cy="738664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Parr 4563, Parr Instruments, USA</a:t>
              </a:r>
            </a:p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23755781" y="10198551"/>
              <a:ext cx="2659571" cy="1846660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Batch fermentation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30 ºC, 400 rpm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24 h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vvm</a:t>
              </a:r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26511575" y="10354865"/>
              <a:ext cx="884693" cy="595035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1 bar</a:t>
              </a:r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26530518" y="11322399"/>
              <a:ext cx="884693" cy="595035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5 bar</a:t>
              </a:r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23670370" y="5488277"/>
              <a:ext cx="2926297" cy="738664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i="1" dirty="0" smtClean="0">
                  <a:latin typeface="Arial" pitchFamily="34" charset="0"/>
                  <a:cs typeface="Arial" pitchFamily="34" charset="0"/>
                </a:rPr>
                <a:t>P. pastoris</a:t>
              </a:r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 CBS 2612</a:t>
              </a:r>
            </a:p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Seta para baixo 27"/>
            <p:cNvSpPr/>
            <p:nvPr/>
          </p:nvSpPr>
          <p:spPr>
            <a:xfrm>
              <a:off x="22810518" y="9457575"/>
              <a:ext cx="229866" cy="591001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29" name="Seta para baixo 28"/>
            <p:cNvSpPr/>
            <p:nvPr/>
          </p:nvSpPr>
          <p:spPr>
            <a:xfrm>
              <a:off x="22884426" y="12128920"/>
              <a:ext cx="229866" cy="591001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pic>
          <p:nvPicPr>
            <p:cNvPr id="30" name="Picture 3" descr="C:\Users\Utilizador\Pictures\DEB\reactor Parr\HPIM3860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1538494" y="12815346"/>
              <a:ext cx="3142626" cy="2388396"/>
            </a:xfrm>
            <a:prstGeom prst="rect">
              <a:avLst/>
            </a:prstGeom>
            <a:noFill/>
          </p:spPr>
        </p:pic>
        <p:sp>
          <p:nvSpPr>
            <p:cNvPr id="31" name="CaixaDeTexto 30"/>
            <p:cNvSpPr txBox="1"/>
            <p:nvPr/>
          </p:nvSpPr>
          <p:spPr>
            <a:xfrm>
              <a:off x="17694769" y="12975486"/>
              <a:ext cx="3749555" cy="1990288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Fed-Batch fermentations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30 ºC, 400 rpm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Air pressure: 1 bar, 5 bar</a:t>
              </a:r>
            </a:p>
            <a:p>
              <a:pPr algn="ctr"/>
              <a:endParaRPr lang="en-US" sz="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1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vvm</a:t>
              </a:r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24705102" y="13659553"/>
              <a:ext cx="4101339" cy="738664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Feed: Pure glycerol 50 g/L</a:t>
              </a:r>
            </a:p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CaixaDeTexto 32"/>
            <p:cNvSpPr txBox="1"/>
            <p:nvPr/>
          </p:nvSpPr>
          <p:spPr>
            <a:xfrm>
              <a:off x="24170813" y="15805530"/>
              <a:ext cx="4025582" cy="1579920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Dilution rate: 0.01 h</a:t>
              </a:r>
              <a:r>
                <a:rPr lang="en-US" sz="1600" b="1" baseline="30000" dirty="0" smtClean="0">
                  <a:latin typeface="Arial" pitchFamily="34" charset="0"/>
                  <a:cs typeface="Arial" pitchFamily="34" charset="0"/>
                </a:rPr>
                <a:t>-1</a:t>
              </a:r>
            </a:p>
            <a:p>
              <a:pPr algn="ctr"/>
              <a:endParaRPr lang="en-US" sz="8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Glycerol feed: 0.06 – 0.18 g/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Lh</a:t>
              </a:r>
              <a:endParaRPr lang="en-US" sz="1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8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Initial volume: 136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mL</a:t>
              </a:r>
              <a:endParaRPr lang="en-US" sz="16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18068317" y="15805711"/>
              <a:ext cx="3749555" cy="1579920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  <a:ln>
              <a:solidFill>
                <a:schemeClr val="bg1">
                  <a:lumMod val="6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Flow rate: 0.05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mL</a:t>
              </a:r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/min</a:t>
              </a:r>
            </a:p>
            <a:p>
              <a:pPr algn="ctr"/>
              <a:endParaRPr lang="en-US" sz="8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Glycerol feed: 0.15 g/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Lh</a:t>
              </a:r>
              <a:endParaRPr lang="en-US" sz="16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8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Initial volume: 142 </a:t>
              </a:r>
              <a:r>
                <a:rPr lang="en-US" sz="1600" b="1" dirty="0" err="1" smtClean="0">
                  <a:latin typeface="Arial" pitchFamily="34" charset="0"/>
                  <a:cs typeface="Arial" pitchFamily="34" charset="0"/>
                </a:rPr>
                <a:t>mL</a:t>
              </a:r>
              <a:endParaRPr lang="en-US" sz="1600" b="1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17838001" y="15287806"/>
              <a:ext cx="4101339" cy="5275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CONSTANT FLOW RATE</a:t>
              </a:r>
              <a:endParaRPr lang="en-US" sz="7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4034933" y="15266004"/>
              <a:ext cx="4101339" cy="5275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en-US" sz="7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CONSTANT DILUTION RATE</a:t>
              </a:r>
              <a:endParaRPr lang="en-US" sz="7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Seta para baixo 36"/>
            <p:cNvSpPr/>
            <p:nvPr/>
          </p:nvSpPr>
          <p:spPr>
            <a:xfrm rot="2989618">
              <a:off x="22118361" y="15098690"/>
              <a:ext cx="231920" cy="871481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38" name="Seta para baixo 37"/>
            <p:cNvSpPr/>
            <p:nvPr/>
          </p:nvSpPr>
          <p:spPr>
            <a:xfrm rot="18510519">
              <a:off x="23621820" y="15112503"/>
              <a:ext cx="226859" cy="902275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9" name="Rectângulo arredondado 38"/>
          <p:cNvSpPr/>
          <p:nvPr/>
        </p:nvSpPr>
        <p:spPr bwMode="auto">
          <a:xfrm>
            <a:off x="14596646" y="5922963"/>
            <a:ext cx="13629438" cy="16273808"/>
          </a:xfrm>
          <a:prstGeom prst="roundRect">
            <a:avLst/>
          </a:prstGeom>
          <a:noFill/>
          <a:ln w="603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800000">
                <a:alpha val="50000"/>
              </a:srgbClr>
            </a:innerShdw>
          </a:effectLst>
        </p:spPr>
        <p:txBody>
          <a:bodyPr/>
          <a:lstStyle/>
          <a:p>
            <a:pPr defTabSz="2952750">
              <a:defRPr/>
            </a:pPr>
            <a:endParaRPr lang="en-GB" dirty="0"/>
          </a:p>
        </p:txBody>
      </p:sp>
      <p:sp>
        <p:nvSpPr>
          <p:cNvPr id="40" name="Rectângulo arredondado 39"/>
          <p:cNvSpPr/>
          <p:nvPr/>
        </p:nvSpPr>
        <p:spPr bwMode="auto">
          <a:xfrm>
            <a:off x="28855331" y="5927834"/>
            <a:ext cx="13499561" cy="16206952"/>
          </a:xfrm>
          <a:prstGeom prst="roundRect">
            <a:avLst/>
          </a:prstGeom>
          <a:noFill/>
          <a:ln w="603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800000">
                <a:alpha val="50000"/>
              </a:srgbClr>
            </a:innerShdw>
          </a:effectLst>
        </p:spPr>
        <p:txBody>
          <a:bodyPr/>
          <a:lstStyle/>
          <a:p>
            <a:pPr defTabSz="2952750">
              <a:defRPr/>
            </a:pPr>
            <a:endParaRPr lang="en-GB" dirty="0"/>
          </a:p>
        </p:txBody>
      </p:sp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404262" y="8227219"/>
            <a:ext cx="6086594" cy="454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" name="CaixaDeTexto 42"/>
          <p:cNvSpPr txBox="1"/>
          <p:nvPr/>
        </p:nvSpPr>
        <p:spPr>
          <a:xfrm>
            <a:off x="21836310" y="1276372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 smtClean="0"/>
              <a:t>Fig. 2 </a:t>
            </a:r>
            <a:r>
              <a:rPr lang="en-GB" sz="2400" dirty="0" smtClean="0"/>
              <a:t>– Real dilution rate (h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): ● 1 bar, ♦ 5 bar and ▲ flow rate (</a:t>
            </a:r>
            <a:r>
              <a:rPr lang="en-GB" sz="2400" dirty="0" err="1" smtClean="0"/>
              <a:t>mL</a:t>
            </a:r>
            <a:r>
              <a:rPr lang="en-GB" sz="2400" dirty="0" smtClean="0"/>
              <a:t>/min) during fed-batch phase. The real dilution rate decreases with time due to increased medium volume inside the bioreactor. </a:t>
            </a:r>
            <a:endParaRPr lang="en-GB" sz="2400" dirty="0"/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779526" y="7609975"/>
            <a:ext cx="6696744" cy="5420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CaixaDeTexto 49"/>
          <p:cNvSpPr txBox="1"/>
          <p:nvPr/>
        </p:nvSpPr>
        <p:spPr>
          <a:xfrm>
            <a:off x="14779526" y="12979747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 err="1" smtClean="0"/>
              <a:t>Fig.</a:t>
            </a:r>
            <a:r>
              <a:rPr lang="pt-PT" sz="2400" b="1" dirty="0" smtClean="0"/>
              <a:t> 1 </a:t>
            </a:r>
            <a:r>
              <a:rPr lang="pt-PT" sz="2400" dirty="0" smtClean="0"/>
              <a:t>– </a:t>
            </a:r>
            <a:r>
              <a:rPr lang="pt-PT" sz="2400" dirty="0" err="1" smtClean="0"/>
              <a:t>Fed-batch</a:t>
            </a:r>
            <a:r>
              <a:rPr lang="pt-PT" sz="2400" dirty="0" smtClean="0"/>
              <a:t> </a:t>
            </a:r>
            <a:r>
              <a:rPr lang="pt-PT" sz="2400" dirty="0" err="1" smtClean="0"/>
              <a:t>growth</a:t>
            </a:r>
            <a:r>
              <a:rPr lang="pt-PT" sz="2400" dirty="0" smtClean="0"/>
              <a:t> curves </a:t>
            </a:r>
            <a:r>
              <a:rPr lang="pt-PT" sz="2400" dirty="0" err="1" smtClean="0"/>
              <a:t>of</a:t>
            </a:r>
            <a:r>
              <a:rPr lang="pt-PT" sz="2400" dirty="0" smtClean="0"/>
              <a:t> </a:t>
            </a:r>
            <a:r>
              <a:rPr lang="pt-PT" sz="2400" i="1" dirty="0" smtClean="0"/>
              <a:t>P. pastoris</a:t>
            </a:r>
            <a:r>
              <a:rPr lang="pt-PT" sz="2400" dirty="0" smtClean="0"/>
              <a:t> (● 1 bar, ♦ 5 bar) </a:t>
            </a:r>
            <a:r>
              <a:rPr lang="pt-PT" sz="2400" dirty="0" err="1" smtClean="0"/>
              <a:t>and</a:t>
            </a:r>
            <a:r>
              <a:rPr lang="pt-PT" sz="2400" dirty="0" smtClean="0"/>
              <a:t> </a:t>
            </a:r>
            <a:r>
              <a:rPr lang="pt-PT" sz="2400" dirty="0" err="1" smtClean="0"/>
              <a:t>glycerol</a:t>
            </a:r>
            <a:r>
              <a:rPr lang="pt-PT" sz="2400" dirty="0" smtClean="0"/>
              <a:t> </a:t>
            </a:r>
            <a:r>
              <a:rPr lang="pt-PT" sz="2400" dirty="0" err="1" smtClean="0"/>
              <a:t>consumption</a:t>
            </a:r>
            <a:r>
              <a:rPr lang="pt-PT" sz="2400" dirty="0" smtClean="0"/>
              <a:t> (○ 1 bar, ◊ 5 bar). </a:t>
            </a:r>
            <a:endParaRPr lang="pt-PT" sz="2400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14796556" y="15341326"/>
            <a:ext cx="1323244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GB" dirty="0" smtClean="0"/>
              <a:t> The application of 5 bar of total air pressure stimulated cell growth compared to the experiment under 1 bar.</a:t>
            </a:r>
          </a:p>
          <a:p>
            <a:pPr algn="just">
              <a:buFont typeface="Wingdings" pitchFamily="2" charset="2"/>
              <a:buChar char="v"/>
            </a:pPr>
            <a:endParaRPr lang="en-GB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A 1.6-fold improvement in biomass production was obtained with the increase of air pressure up to 5 bar compared to 1 bar.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GB" dirty="0" smtClean="0"/>
              <a:t> The rise of air pressure up to 5 bar led to a complete glycerol consumption, avoiding its accumulation.</a:t>
            </a:r>
          </a:p>
          <a:p>
            <a:pPr algn="just">
              <a:buFont typeface="Wingdings" pitchFamily="2" charset="2"/>
              <a:buChar char="v"/>
            </a:pPr>
            <a:endParaRPr lang="en-GB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A 2.5-fold improvement in biomass yield was attained at 5 bar of air pressure, comparatively to the yield obtained at 1 bar.</a:t>
            </a:r>
            <a:endParaRPr lang="en-GB" dirty="0" smtClean="0"/>
          </a:p>
          <a:p>
            <a:pPr algn="just">
              <a:buFont typeface="Wingdings" pitchFamily="2" charset="2"/>
              <a:buChar char="v"/>
            </a:pPr>
            <a:endParaRPr lang="en-GB" dirty="0" smtClean="0"/>
          </a:p>
          <a:p>
            <a:pPr algn="just">
              <a:buFont typeface="Wingdings" pitchFamily="2" charset="2"/>
              <a:buChar char="v"/>
            </a:pPr>
            <a:endParaRPr lang="en-GB" dirty="0"/>
          </a:p>
        </p:txBody>
      </p:sp>
      <p:pic>
        <p:nvPicPr>
          <p:cNvPr id="54" name="Picture 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6021886" y="8128373"/>
            <a:ext cx="608004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5" name="CaixaDeTexto 54"/>
          <p:cNvSpPr txBox="1"/>
          <p:nvPr/>
        </p:nvSpPr>
        <p:spPr>
          <a:xfrm>
            <a:off x="37029998" y="12907739"/>
            <a:ext cx="5130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 err="1" smtClean="0"/>
              <a:t>Fig.</a:t>
            </a:r>
            <a:r>
              <a:rPr lang="pt-PT" sz="2400" b="1" dirty="0" smtClean="0"/>
              <a:t> 4 </a:t>
            </a:r>
            <a:r>
              <a:rPr lang="pt-PT" sz="2400" dirty="0" smtClean="0"/>
              <a:t>– </a:t>
            </a:r>
            <a:r>
              <a:rPr lang="pt-PT" sz="2400" dirty="0" err="1" smtClean="0"/>
              <a:t>Flow</a:t>
            </a:r>
            <a:r>
              <a:rPr lang="pt-PT" sz="2400" dirty="0" smtClean="0"/>
              <a:t> rate (</a:t>
            </a:r>
            <a:r>
              <a:rPr lang="pt-PT" sz="2400" dirty="0" err="1" smtClean="0"/>
              <a:t>mL</a:t>
            </a:r>
            <a:r>
              <a:rPr lang="pt-PT" sz="2400" dirty="0" smtClean="0"/>
              <a:t>/</a:t>
            </a:r>
            <a:r>
              <a:rPr lang="pt-PT" sz="2400" dirty="0" err="1" smtClean="0"/>
              <a:t>min</a:t>
            </a:r>
            <a:r>
              <a:rPr lang="pt-PT" sz="2400" dirty="0" smtClean="0"/>
              <a:t>): ● 1 bar, ♦ 5 bar </a:t>
            </a:r>
            <a:r>
              <a:rPr lang="pt-PT" sz="2400" dirty="0" err="1" smtClean="0"/>
              <a:t>and</a:t>
            </a:r>
            <a:r>
              <a:rPr lang="pt-PT" sz="2400" dirty="0" smtClean="0"/>
              <a:t> ▲ </a:t>
            </a:r>
            <a:r>
              <a:rPr lang="pt-PT" sz="2400" dirty="0" err="1" smtClean="0"/>
              <a:t>dilution</a:t>
            </a:r>
            <a:r>
              <a:rPr lang="pt-PT" sz="2400" dirty="0" smtClean="0"/>
              <a:t> rate (h</a:t>
            </a:r>
            <a:r>
              <a:rPr lang="pt-PT" sz="2400" baseline="30000" dirty="0" smtClean="0"/>
              <a:t>-1</a:t>
            </a:r>
            <a:r>
              <a:rPr lang="pt-PT" sz="2400" dirty="0" smtClean="0"/>
              <a:t>) </a:t>
            </a:r>
            <a:r>
              <a:rPr lang="pt-PT" sz="2400" dirty="0" err="1" smtClean="0"/>
              <a:t>during</a:t>
            </a:r>
            <a:r>
              <a:rPr lang="pt-PT" sz="2400" dirty="0" smtClean="0"/>
              <a:t> </a:t>
            </a:r>
            <a:r>
              <a:rPr lang="pt-PT" sz="2400" dirty="0" err="1" smtClean="0"/>
              <a:t>fed-batch</a:t>
            </a:r>
            <a:r>
              <a:rPr lang="pt-PT" sz="2400" dirty="0" smtClean="0"/>
              <a:t> </a:t>
            </a:r>
            <a:r>
              <a:rPr lang="pt-PT" sz="2400" dirty="0" err="1" smtClean="0"/>
              <a:t>phase</a:t>
            </a:r>
            <a:r>
              <a:rPr lang="pt-PT" sz="2400" dirty="0" smtClean="0"/>
              <a:t>.</a:t>
            </a:r>
            <a:endParaRPr lang="pt-PT" sz="2400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29158541" y="15351318"/>
            <a:ext cx="1296144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GB" dirty="0" smtClean="0"/>
              <a:t> The application of 5 bar of total air pressure stimulated cell growth compared to the experiment under 1 bar. </a:t>
            </a:r>
          </a:p>
          <a:p>
            <a:pPr algn="just">
              <a:buFont typeface="Wingdings" pitchFamily="2" charset="2"/>
              <a:buChar char="v"/>
            </a:pPr>
            <a:endParaRPr lang="en-GB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A 2.9-fold improvement in biomass production was obtained with the increase of air pressure up to 5 bar compared to 1 bar.</a:t>
            </a:r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GB" dirty="0" smtClean="0"/>
              <a:t>The rise of air pressure up to 5 bar led to a complete glycerol consumption, avoiding its accumulation.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A 1.4-fold improvement in biomass yield was attained at 5 bar of air pressure, comparatively to the yield obtained at 1 bar.</a:t>
            </a:r>
            <a:endParaRPr lang="en-GB" dirty="0"/>
          </a:p>
        </p:txBody>
      </p:sp>
      <p:pic>
        <p:nvPicPr>
          <p:cNvPr id="6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8957079" y="7542374"/>
            <a:ext cx="7136103" cy="552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" name="CaixaDeTexto 61"/>
          <p:cNvSpPr txBox="1"/>
          <p:nvPr/>
        </p:nvSpPr>
        <p:spPr>
          <a:xfrm>
            <a:off x="29469158" y="12979747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 err="1" smtClean="0"/>
              <a:t>Fig.</a:t>
            </a:r>
            <a:r>
              <a:rPr lang="pt-PT" sz="2400" b="1" dirty="0" smtClean="0"/>
              <a:t> 3 </a:t>
            </a:r>
            <a:r>
              <a:rPr lang="pt-PT" sz="2400" dirty="0" smtClean="0"/>
              <a:t>– </a:t>
            </a:r>
            <a:r>
              <a:rPr lang="pt-PT" sz="2400" dirty="0" err="1" smtClean="0"/>
              <a:t>Fed-batch</a:t>
            </a:r>
            <a:r>
              <a:rPr lang="pt-PT" sz="2400" dirty="0" smtClean="0"/>
              <a:t> </a:t>
            </a:r>
            <a:r>
              <a:rPr lang="pt-PT" sz="2400" dirty="0" err="1" smtClean="0"/>
              <a:t>growth</a:t>
            </a:r>
            <a:r>
              <a:rPr lang="pt-PT" sz="2400" dirty="0" smtClean="0"/>
              <a:t> curves </a:t>
            </a:r>
            <a:r>
              <a:rPr lang="pt-PT" sz="2400" dirty="0" err="1" smtClean="0"/>
              <a:t>of</a:t>
            </a:r>
            <a:r>
              <a:rPr lang="pt-PT" sz="2400" dirty="0" smtClean="0"/>
              <a:t> </a:t>
            </a:r>
            <a:r>
              <a:rPr lang="pt-PT" sz="2400" i="1" dirty="0" smtClean="0"/>
              <a:t>P. pastoris</a:t>
            </a:r>
            <a:r>
              <a:rPr lang="pt-PT" sz="2400" dirty="0" smtClean="0"/>
              <a:t> (● 1 bar, ♦ 5 bar) </a:t>
            </a:r>
            <a:r>
              <a:rPr lang="pt-PT" sz="2400" dirty="0" err="1" smtClean="0"/>
              <a:t>and</a:t>
            </a:r>
            <a:r>
              <a:rPr lang="pt-PT" sz="2400" dirty="0" smtClean="0"/>
              <a:t> </a:t>
            </a:r>
            <a:r>
              <a:rPr lang="pt-PT" sz="2400" dirty="0" err="1" smtClean="0"/>
              <a:t>glycerol</a:t>
            </a:r>
            <a:r>
              <a:rPr lang="pt-PT" sz="2400" dirty="0" smtClean="0"/>
              <a:t> </a:t>
            </a:r>
            <a:r>
              <a:rPr lang="pt-PT" sz="2400" dirty="0" err="1" smtClean="0"/>
              <a:t>consumption</a:t>
            </a:r>
            <a:r>
              <a:rPr lang="pt-PT" sz="2400" dirty="0" smtClean="0"/>
              <a:t> (○ 1 bar, ◊ 5 bar) .</a:t>
            </a:r>
            <a:endParaRPr lang="pt-PT" sz="2400" dirty="0"/>
          </a:p>
        </p:txBody>
      </p:sp>
      <p:sp>
        <p:nvSpPr>
          <p:cNvPr id="63" name="Rectângulo arredondado 62"/>
          <p:cNvSpPr/>
          <p:nvPr/>
        </p:nvSpPr>
        <p:spPr bwMode="auto">
          <a:xfrm>
            <a:off x="14491494" y="22891531"/>
            <a:ext cx="27901161" cy="5710901"/>
          </a:xfrm>
          <a:prstGeom prst="roundRect">
            <a:avLst/>
          </a:prstGeom>
          <a:noFill/>
          <a:ln w="603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srgbClr val="800000">
                <a:alpha val="50000"/>
              </a:srgbClr>
            </a:innerShdw>
          </a:effectLst>
        </p:spPr>
        <p:txBody>
          <a:bodyPr/>
          <a:lstStyle/>
          <a:p>
            <a:pPr defTabSz="2952750">
              <a:defRPr/>
            </a:pPr>
            <a:endParaRPr lang="en-GB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14789539" y="23571661"/>
            <a:ext cx="2721902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CONCLUSIONS</a:t>
            </a:r>
          </a:p>
          <a:p>
            <a:pPr algn="just"/>
            <a:endParaRPr lang="en-GB" b="1" u="sng" dirty="0" smtClean="0">
              <a:solidFill>
                <a:srgbClr val="9363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en-GB" dirty="0" smtClean="0"/>
              <a:t> For the experimental conditions, air pressure rise to 5 bar proved to be applicable to the fed-batch aerobic cultivation of </a:t>
            </a:r>
            <a:r>
              <a:rPr lang="en-GB" i="1" dirty="0" smtClean="0"/>
              <a:t>P. pastoris</a:t>
            </a:r>
            <a:r>
              <a:rPr lang="en-GB" dirty="0" smtClean="0"/>
              <a:t>. </a:t>
            </a:r>
          </a:p>
          <a:p>
            <a:pPr algn="just"/>
            <a:endParaRPr lang="en-GB" dirty="0" smtClean="0"/>
          </a:p>
          <a:p>
            <a:pPr algn="just">
              <a:buFont typeface="Wingdings" pitchFamily="2" charset="2"/>
              <a:buChar char="v"/>
            </a:pPr>
            <a:r>
              <a:rPr lang="en-GB" dirty="0" smtClean="0"/>
              <a:t> For 5 bar of air pressure, the fed-batch culture with constant dilution rate led to a 1.5-fold improvement in cell dry weight comparatively to the culture with constant flow rate.</a:t>
            </a:r>
          </a:p>
          <a:p>
            <a:pPr algn="just"/>
            <a:endParaRPr lang="en-GB" dirty="0" smtClean="0"/>
          </a:p>
          <a:p>
            <a:pPr algn="just">
              <a:buFont typeface="Wingdings" pitchFamily="2" charset="2"/>
              <a:buChar char="v"/>
            </a:pPr>
            <a:r>
              <a:rPr lang="en-GB" dirty="0" smtClean="0"/>
              <a:t> For 1 bar, the fed-batch culture with constant flow rate led to a 1.2-fold improvement in final biomass comparatively to the constant dilution rate.</a:t>
            </a:r>
            <a:endParaRPr lang="en-GB" dirty="0"/>
          </a:p>
        </p:txBody>
      </p:sp>
      <p:sp>
        <p:nvSpPr>
          <p:cNvPr id="65" name="CaixaDeTexto 64"/>
          <p:cNvSpPr txBox="1"/>
          <p:nvPr/>
        </p:nvSpPr>
        <p:spPr>
          <a:xfrm>
            <a:off x="15819169" y="6237833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 FLOW RATE</a:t>
            </a:r>
            <a:endParaRPr lang="pt-PT" sz="3600" dirty="0"/>
          </a:p>
        </p:txBody>
      </p:sp>
      <p:sp>
        <p:nvSpPr>
          <p:cNvPr id="66" name="CaixaDeTexto 65"/>
          <p:cNvSpPr txBox="1"/>
          <p:nvPr/>
        </p:nvSpPr>
        <p:spPr>
          <a:xfrm>
            <a:off x="30045222" y="6210995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 DILUTION RATE</a:t>
            </a:r>
            <a:endParaRPr lang="pt-P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572</Words>
  <Application>Microsoft Office PowerPoint</Application>
  <PresentationFormat>Personalizados</PresentationFormat>
  <Paragraphs>91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Diapositivo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Marlene Lopes</cp:lastModifiedBy>
  <cp:revision>83</cp:revision>
  <dcterms:created xsi:type="dcterms:W3CDTF">2005-08-05T10:55:41Z</dcterms:created>
  <dcterms:modified xsi:type="dcterms:W3CDTF">2011-10-14T18:16:25Z</dcterms:modified>
</cp:coreProperties>
</file>