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Layouts/slideLayout10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embeddings/oleObject1.bin" ContentType="application/vnd.openxmlformats-officedocument.oleObject"/>
  <Default Extension="pdf" ContentType="application/pdf"/>
  <Default Extension="pict" ContentType="image/pict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</p:sldIdLst>
  <p:sldSz cx="42808525" cy="30279975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Antonio Vicente" initials="A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A5D1F9"/>
    <a:srgbClr val="FFD5AB"/>
    <a:srgbClr val="FFF2B9"/>
    <a:srgbClr val="FFD215"/>
    <a:srgbClr val="FAD57A"/>
    <a:srgbClr val="FFC775"/>
    <a:srgbClr val="FFCC00"/>
    <a:srgbClr val="800000"/>
    <a:srgbClr val="936363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inimized">
    <p:restoredLeft sz="15620"/>
    <p:restoredTop sz="99682" autoAdjust="0"/>
  </p:normalViewPr>
  <p:slideViewPr>
    <p:cSldViewPr>
      <p:cViewPr>
        <p:scale>
          <a:sx n="33" d="100"/>
          <a:sy n="33" d="100"/>
        </p:scale>
        <p:origin x="-176" y="-176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ict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2FAB-FDCB-4207-9EB5-7C4254C75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158-5AED-4140-84FF-2351DE637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B07F-4A93-419D-87AC-EBF105AE0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131A-9BE1-4D12-A34E-D84518A3A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2C5C-1102-485E-939F-3A5B5A39E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3842-9728-4FBB-8923-CD5B390BD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B641-0E0B-43AB-8709-769999003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C6F3-B373-4C58-B364-03C397BEB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AB5E-15E9-477B-B9CE-FDDAE8267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DBB-10C4-491C-8878-6698F3259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6722-211F-4B95-B00C-794E801BF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FC7A8EC3-4143-4760-A800-892719107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2.png"/><Relationship Id="rId4" Type="http://schemas.openxmlformats.org/officeDocument/2006/relationships/image" Target="../media/image3.png"/><Relationship Id="rId7" Type="http://schemas.openxmlformats.org/officeDocument/2006/relationships/image" Target="../media/image61.png"/><Relationship Id="rId11" Type="http://schemas.openxmlformats.org/officeDocument/2006/relationships/image" Target="../media/image8.pd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df"/><Relationship Id="rId8" Type="http://schemas.openxmlformats.org/officeDocument/2006/relationships/oleObject" Target="../embeddings/Microsoft_Equation1.bin"/><Relationship Id="rId13" Type="http://schemas.openxmlformats.org/officeDocument/2006/relationships/image" Target="../media/image9.pdf"/><Relationship Id="rId10" Type="http://schemas.openxmlformats.org/officeDocument/2006/relationships/image" Target="../media/image7.jpeg"/><Relationship Id="rId5" Type="http://schemas.openxmlformats.org/officeDocument/2006/relationships/image" Target="../media/image4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9" Type="http://schemas.openxmlformats.org/officeDocument/2006/relationships/image" Target="../media/image6.png"/><Relationship Id="rId3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9" name="Group 21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20539390"/>
              </p:ext>
            </p:extLst>
          </p:nvPr>
        </p:nvGraphicFramePr>
        <p:xfrm>
          <a:off x="68262" y="-1"/>
          <a:ext cx="42808525" cy="5635626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911517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724109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of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School of Engineering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Departamento de Engenharia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Biologica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p:oleObj spid="_x0000_s1029" name="Photo Editor Photo" r:id="rId3" imgW="4009524" imgH="1991003" progId="">
              <p:embed/>
            </p:oleObj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159863"/>
              </p:ext>
            </p:extLst>
          </p:nvPr>
        </p:nvGraphicFramePr>
        <p:xfrm>
          <a:off x="-18699" y="29037531"/>
          <a:ext cx="42827224" cy="1242444"/>
        </p:xfrm>
        <a:graphic>
          <a:graphicData uri="http://schemas.openxmlformats.org/drawingml/2006/table">
            <a:tbl>
              <a:tblPr/>
              <a:tblGrid>
                <a:gridCol w="42827224"/>
              </a:tblGrid>
              <a:tr h="1242444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- 20 a 26 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34" name="Text Box 214"/>
          <p:cNvSpPr txBox="1">
            <a:spLocks noChangeArrowheads="1"/>
          </p:cNvSpPr>
          <p:nvPr/>
        </p:nvSpPr>
        <p:spPr bwMode="auto">
          <a:xfrm>
            <a:off x="420688" y="5635625"/>
            <a:ext cx="13211174" cy="6447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2952750">
              <a:spcBef>
                <a:spcPct val="50000"/>
              </a:spcBef>
            </a:pPr>
            <a:r>
              <a:rPr lang="en-US" sz="3600" b="1" dirty="0" smtClean="0">
                <a:latin typeface="Times New Roman"/>
                <a:cs typeface="Times New Roman"/>
              </a:rPr>
              <a:t>Introduction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GB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pPr algn="ctr"/>
            <a:r>
              <a:rPr lang="en-GB" i="1" u="sng" dirty="0" smtClean="0">
                <a:latin typeface="Times New Roman"/>
                <a:cs typeface="Times New Roman"/>
              </a:rPr>
              <a:t>Solids influence liquid-gas mixture. In the gas-phase their influence is:</a:t>
            </a:r>
          </a:p>
          <a:p>
            <a:pPr algn="ctr"/>
            <a:endParaRPr lang="en-GB" dirty="0" smtClean="0">
              <a:latin typeface="Times New Roman"/>
              <a:cs typeface="Times New Roman"/>
            </a:endParaRPr>
          </a:p>
          <a:p>
            <a:pPr marL="514350" indent="-514350" algn="ctr">
              <a:spcAft>
                <a:spcPts val="600"/>
              </a:spcAft>
            </a:pPr>
            <a:r>
              <a:rPr lang="en-GB" dirty="0" smtClean="0">
                <a:latin typeface="Times New Roman"/>
                <a:cs typeface="Times New Roman"/>
              </a:rPr>
              <a:t>Changing bubbles behaviour (shape, rise and formation); </a:t>
            </a:r>
          </a:p>
          <a:p>
            <a:pPr marL="514350" indent="-514350" algn="ctr">
              <a:spcAft>
                <a:spcPts val="600"/>
              </a:spcAft>
            </a:pPr>
            <a:r>
              <a:rPr lang="en-GB" dirty="0" smtClean="0">
                <a:latin typeface="Times New Roman"/>
                <a:cs typeface="Times New Roman"/>
              </a:rPr>
              <a:t>Altered radial and axial profiles; </a:t>
            </a:r>
          </a:p>
          <a:p>
            <a:pPr marL="514350" indent="-514350" algn="ctr">
              <a:spcAft>
                <a:spcPts val="600"/>
              </a:spcAft>
            </a:pPr>
            <a:r>
              <a:rPr lang="en-GB" dirty="0" smtClean="0">
                <a:latin typeface="Times New Roman"/>
                <a:cs typeface="Times New Roman"/>
              </a:rPr>
              <a:t>Influence mixing and dispersion; </a:t>
            </a:r>
          </a:p>
          <a:p>
            <a:pPr marL="514350" indent="-514350" algn="ctr">
              <a:spcAft>
                <a:spcPts val="600"/>
              </a:spcAft>
            </a:pPr>
            <a:r>
              <a:rPr lang="en-GB" dirty="0" smtClean="0">
                <a:latin typeface="Times New Roman"/>
                <a:cs typeface="Times New Roman"/>
              </a:rPr>
              <a:t>Modified gas hold-up and flow regimes profile</a:t>
            </a:r>
          </a:p>
          <a:p>
            <a:pPr marL="514350" indent="-514350" algn="ctr"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(Mena et al. 2005)</a:t>
            </a:r>
            <a:r>
              <a:rPr lang="en-GB" dirty="0" smtClean="0">
                <a:latin typeface="Times New Roman"/>
                <a:cs typeface="Times New Roman"/>
              </a:rPr>
              <a:t>. </a:t>
            </a:r>
          </a:p>
          <a:p>
            <a:endParaRPr lang="en-GB" dirty="0" smtClean="0">
              <a:latin typeface="Times New Roman"/>
              <a:cs typeface="Times New Roman"/>
            </a:endParaRPr>
          </a:p>
          <a:p>
            <a:r>
              <a:rPr lang="en-GB" dirty="0" smtClean="0">
                <a:latin typeface="Times New Roman"/>
                <a:cs typeface="Times New Roman"/>
              </a:rPr>
              <a:t>Solid-phase characteristics as size, concentration and their chemical properties (</a:t>
            </a:r>
            <a:r>
              <a:rPr lang="en-GB" dirty="0" err="1" smtClean="0">
                <a:latin typeface="Times New Roman"/>
                <a:cs typeface="Times New Roman"/>
              </a:rPr>
              <a:t>wettability</a:t>
            </a:r>
            <a:r>
              <a:rPr lang="en-GB" dirty="0" smtClean="0">
                <a:latin typeface="Times New Roman"/>
                <a:cs typeface="Times New Roman"/>
              </a:rPr>
              <a:t> and </a:t>
            </a:r>
            <a:r>
              <a:rPr lang="en-GB" dirty="0" err="1" smtClean="0">
                <a:latin typeface="Times New Roman"/>
                <a:cs typeface="Times New Roman"/>
              </a:rPr>
              <a:t>hydrophobicity</a:t>
            </a:r>
            <a:r>
              <a:rPr lang="en-GB" dirty="0" smtClean="0">
                <a:latin typeface="Times New Roman"/>
                <a:cs typeface="Times New Roman"/>
              </a:rPr>
              <a:t>) also influence gas hold-up.</a:t>
            </a:r>
          </a:p>
        </p:txBody>
      </p:sp>
      <p:sp>
        <p:nvSpPr>
          <p:cNvPr id="1035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 dirty="0" smtClean="0"/>
              <a:t>ANDRÉ MOTA*</a:t>
            </a:r>
          </a:p>
          <a:p>
            <a:pPr algn="ctr" defTabSz="2952750">
              <a:spcBef>
                <a:spcPct val="20000"/>
              </a:spcBef>
            </a:pPr>
            <a:r>
              <a:rPr lang="en-US" sz="4000" dirty="0" smtClean="0"/>
              <a:t>José A. Teixeira, </a:t>
            </a:r>
            <a:r>
              <a:rPr lang="en-US" sz="4000" dirty="0" err="1" smtClean="0"/>
              <a:t>António</a:t>
            </a:r>
            <a:r>
              <a:rPr lang="en-US" sz="4000" dirty="0" smtClean="0"/>
              <a:t> A. Vicente</a:t>
            </a:r>
          </a:p>
          <a:p>
            <a:pPr algn="ctr" defTabSz="2952750">
              <a:spcBef>
                <a:spcPct val="20000"/>
              </a:spcBef>
            </a:pPr>
            <a:r>
              <a:rPr lang="pt-PT" dirty="0" smtClean="0"/>
              <a:t>* </a:t>
            </a:r>
            <a:r>
              <a:rPr lang="pt-PT" dirty="0" err="1" smtClean="0"/>
              <a:t>amota@deb.</a:t>
            </a:r>
            <a:r>
              <a:rPr lang="pt-PT" dirty="0" err="1"/>
              <a:t>uminho.pt</a:t>
            </a:r>
            <a:endParaRPr lang="en-US" sz="4000" dirty="0"/>
          </a:p>
        </p:txBody>
      </p:sp>
      <p:sp>
        <p:nvSpPr>
          <p:cNvPr id="1036" name="Rectangle 216"/>
          <p:cNvSpPr>
            <a:spLocks noChangeArrowheads="1"/>
          </p:cNvSpPr>
          <p:nvPr/>
        </p:nvSpPr>
        <p:spPr bwMode="auto">
          <a:xfrm>
            <a:off x="8802688" y="0"/>
            <a:ext cx="24842787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800" b="1" dirty="0" smtClean="0"/>
              <a:t>MEASUREMENT OF LOCAL GAS-PHASE PROPERTIES USING AN OPTICAL PROBE IN A THREE-PHASE SYSTEMS – PRELIMINAR RESULTS </a:t>
            </a:r>
            <a:endParaRPr lang="en-US" sz="4800" b="1" dirty="0"/>
          </a:p>
        </p:txBody>
      </p:sp>
      <p:pic>
        <p:nvPicPr>
          <p:cNvPr id="1037" name="Picture 2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93625" y="2754313"/>
            <a:ext cx="42894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214"/>
          <p:cNvSpPr txBox="1">
            <a:spLocks noChangeArrowheads="1"/>
          </p:cNvSpPr>
          <p:nvPr/>
        </p:nvSpPr>
        <p:spPr bwMode="auto">
          <a:xfrm>
            <a:off x="256381" y="25274587"/>
            <a:ext cx="1321117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Gas hold-up 		Bubble Velocity		Bubble Chord</a:t>
            </a:r>
          </a:p>
          <a:p>
            <a:r>
              <a:rPr lang="en-US" dirty="0" err="1" smtClean="0"/>
              <a:t>e</a:t>
            </a:r>
            <a:r>
              <a:rPr lang="en-US" baseline="-25000" dirty="0" err="1" smtClean="0"/>
              <a:t>g</a:t>
            </a:r>
            <a:r>
              <a:rPr lang="en-US" dirty="0" smtClean="0"/>
              <a:t>=∑T</a:t>
            </a:r>
            <a:r>
              <a:rPr lang="en-US" baseline="-25000" dirty="0" smtClean="0"/>
              <a:t>G</a:t>
            </a:r>
            <a:r>
              <a:rPr lang="en-US" dirty="0" smtClean="0"/>
              <a:t>/</a:t>
            </a:r>
            <a:r>
              <a:rPr lang="en-US" dirty="0" err="1" smtClean="0"/>
              <a:t>t</a:t>
            </a:r>
            <a:r>
              <a:rPr lang="en-US" baseline="-25000" dirty="0" err="1" smtClean="0"/>
              <a:t>acq</a:t>
            </a:r>
            <a:r>
              <a:rPr lang="en-US" baseline="-25000" dirty="0" smtClean="0"/>
              <a:t>	</a:t>
            </a:r>
            <a:r>
              <a:rPr lang="en-US" dirty="0" smtClean="0"/>
              <a:t>		  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B</a:t>
            </a:r>
            <a:r>
              <a:rPr lang="en-US" dirty="0" smtClean="0"/>
              <a:t>=</a:t>
            </a:r>
            <a:r>
              <a:rPr lang="en-US" dirty="0" err="1" smtClean="0"/>
              <a:t>A</a:t>
            </a:r>
            <a:r>
              <a:rPr lang="en-US" baseline="30000" dirty="0" err="1" smtClean="0"/>
              <a:t>.</a:t>
            </a:r>
            <a:r>
              <a:rPr lang="en-US" dirty="0" err="1" smtClean="0"/>
              <a:t>T</a:t>
            </a:r>
            <a:r>
              <a:rPr lang="en-US" baseline="-25000" dirty="0" err="1" smtClean="0"/>
              <a:t>u</a:t>
            </a:r>
            <a:r>
              <a:rPr lang="en-US" baseline="30000" dirty="0" err="1" smtClean="0"/>
              <a:t>B</a:t>
            </a:r>
            <a:r>
              <a:rPr lang="en-US" dirty="0" smtClean="0"/>
              <a:t>			   </a:t>
            </a:r>
            <a:r>
              <a:rPr lang="en-US" dirty="0" err="1" smtClean="0"/>
              <a:t>ch</a:t>
            </a:r>
            <a:r>
              <a:rPr lang="en-US" baseline="-25000" dirty="0" err="1" smtClean="0"/>
              <a:t>B</a:t>
            </a:r>
            <a:r>
              <a:rPr lang="en-US" dirty="0" smtClean="0"/>
              <a:t>=</a:t>
            </a:r>
            <a:r>
              <a:rPr lang="en-US" dirty="0" err="1" smtClean="0"/>
              <a:t>v</a:t>
            </a:r>
            <a:r>
              <a:rPr lang="en-US" baseline="-25000" dirty="0" err="1" smtClean="0"/>
              <a:t>B</a:t>
            </a:r>
            <a:r>
              <a:rPr lang="en-US" baseline="30000" dirty="0" err="1" smtClean="0"/>
              <a:t>.</a:t>
            </a:r>
            <a:r>
              <a:rPr lang="en-US" dirty="0" err="1" smtClean="0"/>
              <a:t>T</a:t>
            </a:r>
            <a:r>
              <a:rPr lang="en-US" baseline="-25000" dirty="0" err="1" smtClean="0"/>
              <a:t>G</a:t>
            </a:r>
            <a:endParaRPr lang="en-US" dirty="0" smtClean="0"/>
          </a:p>
          <a:p>
            <a:r>
              <a:rPr lang="en-GB" b="1" dirty="0" smtClean="0"/>
              <a:t> </a:t>
            </a:r>
            <a:endParaRPr lang="en-US" dirty="0" smtClean="0"/>
          </a:p>
          <a:p>
            <a:r>
              <a:rPr lang="en-GB" dirty="0" smtClean="0"/>
              <a:t>Application of this technique in three-phase systems might lead to optical tip contamination (Mena et al. 2008):</a:t>
            </a:r>
          </a:p>
          <a:p>
            <a:pPr lvl="2">
              <a:buFontTx/>
              <a:buChar char="-"/>
            </a:pPr>
            <a:r>
              <a:rPr lang="en-GB" dirty="0" smtClean="0"/>
              <a:t> Inadequate signals;</a:t>
            </a:r>
            <a:endParaRPr lang="en-US" dirty="0" smtClean="0"/>
          </a:p>
          <a:p>
            <a:pPr lvl="2">
              <a:buFontTx/>
              <a:buChar char="-"/>
            </a:pPr>
            <a:r>
              <a:rPr lang="en-GB" dirty="0" smtClean="0"/>
              <a:t> Cluster formation around the tip</a:t>
            </a:r>
            <a:r>
              <a:rPr lang="en-US" dirty="0" smtClean="0"/>
              <a:t>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48071" y="18869084"/>
            <a:ext cx="12827794" cy="5532060"/>
            <a:chOff x="677862" y="18869084"/>
            <a:chExt cx="13198539" cy="5532060"/>
          </a:xfrm>
        </p:grpSpPr>
        <p:sp>
          <p:nvSpPr>
            <p:cNvPr id="17" name="Text Box 214"/>
            <p:cNvSpPr txBox="1">
              <a:spLocks noChangeArrowheads="1"/>
            </p:cNvSpPr>
            <p:nvPr/>
          </p:nvSpPr>
          <p:spPr bwMode="auto">
            <a:xfrm>
              <a:off x="8678862" y="19419630"/>
              <a:ext cx="5197539" cy="4524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i="1" dirty="0" smtClean="0"/>
                <a:t>Optical probes allow to </a:t>
              </a:r>
              <a:r>
                <a:rPr lang="en-GB" i="1" dirty="0" err="1" smtClean="0"/>
                <a:t>measure:(Cartellier</a:t>
              </a:r>
              <a:r>
                <a:rPr lang="en-GB" i="1" dirty="0" smtClean="0"/>
                <a:t> 1992)</a:t>
              </a:r>
            </a:p>
            <a:p>
              <a:pPr algn="ctr"/>
              <a:r>
                <a:rPr lang="en-GB" dirty="0" smtClean="0"/>
                <a:t> </a:t>
              </a:r>
            </a:p>
            <a:p>
              <a:pPr algn="ctr"/>
              <a:r>
                <a:rPr lang="en-GB" dirty="0" smtClean="0"/>
                <a:t>Concentrations (hold-up);</a:t>
              </a:r>
            </a:p>
            <a:p>
              <a:pPr algn="ctr"/>
              <a:r>
                <a:rPr lang="en-GB" dirty="0" smtClean="0"/>
                <a:t>Bubble velocity; </a:t>
              </a:r>
            </a:p>
            <a:p>
              <a:pPr algn="ctr"/>
              <a:r>
                <a:rPr lang="en-GB" dirty="0" smtClean="0"/>
                <a:t>Bubbles size distributions; </a:t>
              </a:r>
            </a:p>
            <a:p>
              <a:pPr algn="ctr"/>
              <a:r>
                <a:rPr lang="en-GB" dirty="0" smtClean="0"/>
                <a:t>Mean interfacial area;</a:t>
              </a:r>
            </a:p>
            <a:p>
              <a:pPr algn="ctr"/>
              <a:r>
                <a:rPr lang="en-GB" dirty="0" smtClean="0"/>
                <a:t>Mean </a:t>
              </a:r>
              <a:r>
                <a:rPr lang="en-GB" dirty="0" err="1" smtClean="0"/>
                <a:t>Sauter</a:t>
              </a:r>
              <a:r>
                <a:rPr lang="en-GB" dirty="0" smtClean="0"/>
                <a:t> diameter; </a:t>
              </a:r>
            </a:p>
            <a:p>
              <a:pPr algn="ctr"/>
              <a:r>
                <a:rPr lang="en-GB" dirty="0" smtClean="0"/>
                <a:t>Flow regimes. </a:t>
              </a:r>
              <a:endParaRPr lang="en-US" dirty="0" smtClean="0"/>
            </a:p>
          </p:txBody>
        </p:sp>
        <p:sp>
          <p:nvSpPr>
            <p:cNvPr id="19" name="Text Box 214"/>
            <p:cNvSpPr txBox="1">
              <a:spLocks noChangeArrowheads="1"/>
            </p:cNvSpPr>
            <p:nvPr/>
          </p:nvSpPr>
          <p:spPr bwMode="auto">
            <a:xfrm>
              <a:off x="754062" y="22831484"/>
              <a:ext cx="75438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 smtClean="0"/>
                <a:t>Figure 1. </a:t>
              </a:r>
              <a:r>
                <a:rPr lang="en-US" sz="2400" dirty="0" smtClean="0"/>
                <a:t>Bubble Detection. Legend:</a:t>
              </a:r>
            </a:p>
            <a:p>
              <a:pPr algn="ctr"/>
              <a:r>
                <a:rPr lang="en-US" sz="2400" dirty="0" smtClean="0"/>
                <a:t> A – Beginning of Bubble; B – End of Bubble; C – Begin Rising; D – End of Rising (from </a:t>
              </a:r>
              <a:r>
                <a:rPr lang="en-US" sz="2400" dirty="0" err="1" smtClean="0"/>
                <a:t>Cartellier</a:t>
              </a:r>
              <a:r>
                <a:rPr lang="en-US" sz="2400" dirty="0" smtClean="0"/>
                <a:t> 1992).</a:t>
              </a: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7862" y="18869084"/>
              <a:ext cx="7568635" cy="403860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1032668" y="12320587"/>
            <a:ext cx="12420600" cy="5170646"/>
            <a:chOff x="1135062" y="12549187"/>
            <a:chExt cx="12420600" cy="5170646"/>
          </a:xfrm>
        </p:grpSpPr>
        <p:sp>
          <p:nvSpPr>
            <p:cNvPr id="14" name="Text Box 214"/>
            <p:cNvSpPr txBox="1">
              <a:spLocks noChangeArrowheads="1"/>
            </p:cNvSpPr>
            <p:nvPr/>
          </p:nvSpPr>
          <p:spPr bwMode="auto">
            <a:xfrm>
              <a:off x="6773862" y="12549187"/>
              <a:ext cx="6781800" cy="5170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514350" indent="-514350">
                <a:spcAft>
                  <a:spcPts val="600"/>
                </a:spcAft>
              </a:pPr>
              <a:r>
                <a:rPr lang="en-GB" b="1" i="1" dirty="0" smtClean="0">
                  <a:latin typeface="Times New Roman"/>
                  <a:cs typeface="Times New Roman"/>
                </a:rPr>
                <a:t>Increases</a:t>
              </a:r>
              <a:endParaRPr lang="en-GB" b="1" dirty="0" smtClean="0">
                <a:latin typeface="Times New Roman"/>
                <a:cs typeface="Times New Roman"/>
              </a:endParaRPr>
            </a:p>
            <a:p>
              <a:pPr marL="514350" indent="-514350"/>
              <a:r>
                <a:rPr lang="en-GB" dirty="0" smtClean="0">
                  <a:latin typeface="Times New Roman"/>
                  <a:cs typeface="Times New Roman"/>
                </a:rPr>
                <a:t>Fine particles in small amount</a:t>
              </a:r>
            </a:p>
            <a:p>
              <a:pPr marL="514350" indent="-514350"/>
              <a:r>
                <a:rPr lang="en-GB" dirty="0" smtClean="0">
                  <a:latin typeface="Times New Roman"/>
                  <a:cs typeface="Times New Roman"/>
                </a:rPr>
                <a:t>Large particles in high amount </a:t>
              </a:r>
            </a:p>
            <a:p>
              <a:pPr marL="514350" indent="-514350"/>
              <a:r>
                <a:rPr lang="en-GB" dirty="0" err="1" smtClean="0">
                  <a:latin typeface="Times New Roman"/>
                  <a:cs typeface="Times New Roman"/>
                </a:rPr>
                <a:t>Wettable</a:t>
              </a:r>
              <a:r>
                <a:rPr lang="en-GB" dirty="0" smtClean="0">
                  <a:latin typeface="Times New Roman"/>
                  <a:cs typeface="Times New Roman"/>
                </a:rPr>
                <a:t> and </a:t>
              </a:r>
              <a:r>
                <a:rPr lang="en-GB" dirty="0" err="1" smtClean="0">
                  <a:latin typeface="Times New Roman"/>
                  <a:cs typeface="Times New Roman"/>
                </a:rPr>
                <a:t>hridophilic</a:t>
              </a:r>
              <a:r>
                <a:rPr lang="en-GB" dirty="0" smtClean="0">
                  <a:latin typeface="Times New Roman"/>
                  <a:cs typeface="Times New Roman"/>
                </a:rPr>
                <a:t> particles</a:t>
              </a:r>
            </a:p>
            <a:p>
              <a:pPr marL="514350" indent="-514350"/>
              <a:endParaRPr lang="en-GB" dirty="0" smtClean="0">
                <a:latin typeface="Times New Roman"/>
                <a:cs typeface="Times New Roman"/>
              </a:endParaRPr>
            </a:p>
            <a:p>
              <a:pPr marL="514350" indent="-514350">
                <a:spcAft>
                  <a:spcPts val="600"/>
                </a:spcAft>
              </a:pPr>
              <a:r>
                <a:rPr lang="en-GB" b="1" i="1" dirty="0" smtClean="0">
                  <a:latin typeface="Times New Roman"/>
                  <a:cs typeface="Times New Roman"/>
                </a:rPr>
                <a:t>Decreases</a:t>
              </a:r>
              <a:r>
                <a:rPr lang="en-GB" i="1" dirty="0" smtClean="0">
                  <a:latin typeface="Times New Roman"/>
                  <a:cs typeface="Times New Roman"/>
                </a:rPr>
                <a:t> </a:t>
              </a:r>
            </a:p>
            <a:p>
              <a:pPr marL="514350" indent="-514350"/>
              <a:r>
                <a:rPr lang="en-GB" dirty="0" smtClean="0">
                  <a:latin typeface="Times New Roman"/>
                  <a:cs typeface="Times New Roman"/>
                </a:rPr>
                <a:t>Moderate solid concentrations/sizes; </a:t>
              </a:r>
            </a:p>
            <a:p>
              <a:pPr marL="514350" indent="-514350"/>
              <a:r>
                <a:rPr lang="en-GB" dirty="0" smtClean="0">
                  <a:latin typeface="Times New Roman"/>
                  <a:cs typeface="Times New Roman"/>
                </a:rPr>
                <a:t>Non-</a:t>
              </a:r>
              <a:r>
                <a:rPr lang="en-GB" dirty="0" err="1" smtClean="0">
                  <a:latin typeface="Times New Roman"/>
                  <a:cs typeface="Times New Roman"/>
                </a:rPr>
                <a:t>wettable</a:t>
              </a:r>
              <a:r>
                <a:rPr lang="en-GB" dirty="0" smtClean="0">
                  <a:latin typeface="Times New Roman"/>
                  <a:cs typeface="Times New Roman"/>
                </a:rPr>
                <a:t> and hydrophobic particles.</a:t>
              </a:r>
            </a:p>
            <a:p>
              <a:pPr marL="514350" indent="-514350"/>
              <a:endParaRPr lang="en-US" dirty="0" smtClean="0">
                <a:latin typeface="Times New Roman"/>
                <a:cs typeface="Times New Roman"/>
              </a:endParaRPr>
            </a:p>
          </p:txBody>
        </p:sp>
        <p:sp>
          <p:nvSpPr>
            <p:cNvPr id="16" name="Text Box 214"/>
            <p:cNvSpPr txBox="1">
              <a:spLocks noChangeArrowheads="1"/>
            </p:cNvSpPr>
            <p:nvPr/>
          </p:nvSpPr>
          <p:spPr bwMode="auto">
            <a:xfrm>
              <a:off x="1135062" y="14349680"/>
              <a:ext cx="3962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b="1" dirty="0" smtClean="0">
                  <a:latin typeface="Times New Roman"/>
                  <a:cs typeface="Times New Roman"/>
                </a:rPr>
                <a:t>Gas hold-up</a:t>
              </a:r>
            </a:p>
            <a:p>
              <a:pPr algn="ctr"/>
              <a:r>
                <a:rPr lang="en-GB" dirty="0" smtClean="0">
                  <a:latin typeface="Times New Roman"/>
                  <a:cs typeface="Times New Roman"/>
                </a:rPr>
                <a:t> (</a:t>
              </a:r>
              <a:r>
                <a:rPr lang="en-GB" dirty="0" err="1" smtClean="0">
                  <a:latin typeface="Times New Roman"/>
                  <a:cs typeface="Times New Roman"/>
                </a:rPr>
                <a:t>Zon</a:t>
              </a:r>
              <a:r>
                <a:rPr lang="en-GB" dirty="0" smtClean="0">
                  <a:latin typeface="Times New Roman"/>
                  <a:cs typeface="Times New Roman"/>
                </a:rPr>
                <a:t> et al. 2002; Mena et al. 2005)</a:t>
              </a:r>
            </a:p>
          </p:txBody>
        </p:sp>
        <p:sp>
          <p:nvSpPr>
            <p:cNvPr id="24" name="Left Brace 23"/>
            <p:cNvSpPr/>
            <p:nvPr/>
          </p:nvSpPr>
          <p:spPr bwMode="auto">
            <a:xfrm>
              <a:off x="5326062" y="12889349"/>
              <a:ext cx="1066800" cy="4490323"/>
            </a:xfrm>
            <a:prstGeom prst="leftBrace">
              <a:avLst>
                <a:gd name="adj1" fmla="val 52174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5" name="Text Box 214"/>
          <p:cNvSpPr txBox="1">
            <a:spLocks noChangeArrowheads="1"/>
          </p:cNvSpPr>
          <p:nvPr/>
        </p:nvSpPr>
        <p:spPr bwMode="auto">
          <a:xfrm>
            <a:off x="3661568" y="17806987"/>
            <a:ext cx="640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/>
              <a:t>Optical Probe Theory</a:t>
            </a:r>
            <a:endParaRPr lang="en-GB" sz="3600" dirty="0" smtClean="0"/>
          </a:p>
        </p:txBody>
      </p:sp>
      <p:sp>
        <p:nvSpPr>
          <p:cNvPr id="28" name="Text Box 155"/>
          <p:cNvSpPr txBox="1">
            <a:spLocks/>
          </p:cNvSpPr>
          <p:nvPr/>
        </p:nvSpPr>
        <p:spPr bwMode="auto">
          <a:xfrm>
            <a:off x="18272124" y="5793623"/>
            <a:ext cx="5029200" cy="10405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smtClean="0">
                <a:latin typeface="Times New Roman"/>
                <a:cs typeface="Times New Roman"/>
              </a:rPr>
              <a:t>Experimental Setup</a:t>
            </a:r>
            <a:endParaRPr lang="en-GB" sz="3600" b="1" dirty="0">
              <a:latin typeface="Times New Roman"/>
              <a:cs typeface="Times New Roman"/>
            </a:endParaRPr>
          </a:p>
        </p:txBody>
      </p:sp>
      <p:sp>
        <p:nvSpPr>
          <p:cNvPr id="29" name="Text Box 155"/>
          <p:cNvSpPr txBox="1">
            <a:spLocks/>
          </p:cNvSpPr>
          <p:nvPr/>
        </p:nvSpPr>
        <p:spPr bwMode="auto">
          <a:xfrm>
            <a:off x="16744223" y="16219571"/>
            <a:ext cx="7034079" cy="8254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smtClean="0">
                <a:latin typeface="Times New Roman"/>
                <a:cs typeface="Times New Roman"/>
              </a:rPr>
              <a:t>Signal Processing Method</a:t>
            </a:r>
            <a:endParaRPr lang="en-GB" sz="3600" b="1" dirty="0">
              <a:latin typeface="Times New Roman"/>
              <a:cs typeface="Times New Roman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074547" y="7541467"/>
            <a:ext cx="428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</a:t>
            </a:r>
            <a:endParaRPr lang="en-GB" sz="2400" b="1" dirty="0"/>
          </a:p>
        </p:txBody>
      </p:sp>
      <p:sp>
        <p:nvSpPr>
          <p:cNvPr id="56" name="Text Box 154"/>
          <p:cNvSpPr txBox="1">
            <a:spLocks/>
          </p:cNvSpPr>
          <p:nvPr/>
        </p:nvSpPr>
        <p:spPr bwMode="auto">
          <a:xfrm>
            <a:off x="14393862" y="24588787"/>
            <a:ext cx="12344400" cy="40010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 smtClean="0">
                <a:latin typeface="Times New Roman"/>
                <a:cs typeface="Times New Roman"/>
              </a:rPr>
              <a:t>Signal processing steps:</a:t>
            </a:r>
            <a:endParaRPr lang="en-GB" dirty="0" smtClean="0">
              <a:latin typeface="Times New Roman"/>
              <a:cs typeface="Times New Roman"/>
            </a:endParaRPr>
          </a:p>
          <a:p>
            <a:pPr>
              <a:spcAft>
                <a:spcPts val="1200"/>
              </a:spcAft>
              <a:buFontTx/>
              <a:buChar char="-"/>
            </a:pPr>
            <a:r>
              <a:rPr lang="en-GB" dirty="0" smtClean="0">
                <a:latin typeface="Times New Roman"/>
                <a:cs typeface="Times New Roman"/>
              </a:rPr>
              <a:t> Recording the signal from the electro-valve and optical probe;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en-GB" dirty="0" smtClean="0">
                <a:latin typeface="Times New Roman"/>
                <a:cs typeface="Times New Roman"/>
              </a:rPr>
              <a:t> Removing signal on optical probe where the injection was performed to reduce measuring errors.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en-GB" dirty="0" smtClean="0">
                <a:latin typeface="Times New Roman"/>
                <a:cs typeface="Times New Roman"/>
              </a:rPr>
              <a:t> In the remaining signal from optical probe determine the gas phase properties according the algorithm previously develop by </a:t>
            </a:r>
            <a:r>
              <a:rPr lang="en-GB" dirty="0" err="1" smtClean="0">
                <a:latin typeface="Times New Roman"/>
                <a:cs typeface="Times New Roman"/>
              </a:rPr>
              <a:t>Cartellier</a:t>
            </a:r>
            <a:r>
              <a:rPr lang="en-GB" dirty="0" smtClean="0">
                <a:latin typeface="Times New Roman"/>
                <a:cs typeface="Times New Roman"/>
              </a:rPr>
              <a:t> et al. (1992).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14960549" y="7399429"/>
            <a:ext cx="11693575" cy="8041131"/>
            <a:chOff x="14171512" y="7399429"/>
            <a:chExt cx="11693575" cy="8041131"/>
          </a:xfrm>
        </p:grpSpPr>
        <p:sp>
          <p:nvSpPr>
            <p:cNvPr id="30" name="Text Box 154"/>
            <p:cNvSpPr txBox="1">
              <a:spLocks/>
            </p:cNvSpPr>
            <p:nvPr/>
          </p:nvSpPr>
          <p:spPr bwMode="auto">
            <a:xfrm>
              <a:off x="14194804" y="14301787"/>
              <a:ext cx="7666658" cy="11387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2200" dirty="0" smtClean="0">
                  <a:latin typeface="Times New Roman"/>
                  <a:cs typeface="Times New Roman"/>
                </a:rPr>
                <a:t>Figure 2.</a:t>
              </a:r>
              <a:r>
                <a:rPr lang="en-GB" sz="22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 </a:t>
              </a:r>
              <a:r>
                <a:rPr lang="en-GB" sz="2200" dirty="0" err="1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Experiemntal</a:t>
              </a:r>
              <a:r>
                <a:rPr lang="en-GB" sz="2200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 Setup. Legend: </a:t>
              </a:r>
              <a:r>
                <a:rPr lang="en-GB" sz="2200" dirty="0" smtClean="0">
                  <a:latin typeface="Times New Roman"/>
                  <a:cs typeface="Times New Roman"/>
                </a:rPr>
                <a:t>1. Air-Lift Reactor; 2. Optical Probe; 3. </a:t>
              </a:r>
              <a:r>
                <a:rPr lang="en-GB" sz="2400" dirty="0" smtClean="0">
                  <a:latin typeface="Times New Roman"/>
                  <a:cs typeface="Times New Roman"/>
                </a:rPr>
                <a:t>Electro</a:t>
              </a:r>
              <a:r>
                <a:rPr lang="en-GB" sz="2200" dirty="0" smtClean="0">
                  <a:latin typeface="Times New Roman"/>
                  <a:cs typeface="Times New Roman"/>
                </a:rPr>
                <a:t> valve; 4. Light source+ Photo detector; 5. Oscilloscope; 6. Acquisition Board </a:t>
              </a:r>
            </a:p>
          </p:txBody>
        </p:sp>
        <p:grpSp>
          <p:nvGrpSpPr>
            <p:cNvPr id="41" name="Group 12"/>
            <p:cNvGrpSpPr/>
            <p:nvPr/>
          </p:nvGrpSpPr>
          <p:grpSpPr>
            <a:xfrm>
              <a:off x="14171512" y="7399429"/>
              <a:ext cx="7580107" cy="6948127"/>
              <a:chOff x="152400" y="990600"/>
              <a:chExt cx="5270500" cy="4831080"/>
            </a:xfrm>
          </p:grpSpPr>
          <p:pic>
            <p:nvPicPr>
              <p:cNvPr id="47" name="Picture 46" descr="Experimental set up Vpdf.pdf"/>
              <p:cNvPicPr/>
              <p:nvPr/>
            </p:nvPicPr>
            <mc:AlternateContent xmlns:ma="http://schemas.microsoft.com/office/mac/drawingml/2008/main">
              <mc:Choice Requires="ma">
                <p:blipFill>
                  <a:blip r:embed="rId6"/>
                  <a:stretch>
                    <a:fillRect/>
                  </a:stretch>
                </p:blipFill>
              </mc:Choice>
    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a="http://schemas.microsoft.com/office/mac/drawingml/2008/main">
                <p:blipFill>
                  <a:blip r:embed="rId7"/>
                  <a:stretch>
                    <a:fillRect/>
                  </a:stretch>
                </p:blipFill>
              </mc:Fallback>
            </mc:AlternateContent>
            <p:spPr>
              <a:xfrm>
                <a:off x="152400" y="990600"/>
                <a:ext cx="5270500" cy="4831080"/>
              </a:xfrm>
              <a:prstGeom prst="rect">
                <a:avLst/>
              </a:prstGeom>
            </p:spPr>
          </p:pic>
          <p:sp>
            <p:nvSpPr>
              <p:cNvPr id="48" name="TextBox 14"/>
              <p:cNvSpPr txBox="1"/>
              <p:nvPr/>
            </p:nvSpPr>
            <p:spPr>
              <a:xfrm>
                <a:off x="4724400" y="4267200"/>
                <a:ext cx="304800" cy="213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400" smtClean="0"/>
                  <a:t>1</a:t>
                </a:r>
                <a:endParaRPr lang="en-GB" sz="140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569400" y="3301225"/>
                <a:ext cx="116400" cy="213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400" smtClean="0"/>
                  <a:t> </a:t>
                </a:r>
                <a:endParaRPr lang="en-GB" sz="140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331400" y="4572000"/>
                <a:ext cx="116400" cy="213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400" smtClean="0"/>
                  <a:t> </a:t>
                </a:r>
                <a:endParaRPr lang="en-GB" sz="140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495800" y="1597223"/>
                <a:ext cx="304800" cy="213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400" smtClean="0"/>
                  <a:t>2</a:t>
                </a:r>
                <a:endParaRPr lang="en-GB" sz="140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581400" y="4114800"/>
                <a:ext cx="304800" cy="213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400" smtClean="0"/>
                  <a:t>3</a:t>
                </a:r>
                <a:endParaRPr lang="en-GB" sz="140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981200" y="2133600"/>
                <a:ext cx="304800" cy="213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400" smtClean="0"/>
                  <a:t>4</a:t>
                </a:r>
                <a:endParaRPr lang="en-GB" sz="140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048000" y="990600"/>
                <a:ext cx="304800" cy="213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400" smtClean="0"/>
                  <a:t>5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143000" y="1066800"/>
                <a:ext cx="304800" cy="213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400" smtClean="0"/>
                  <a:t>6</a:t>
                </a:r>
                <a:endParaRPr lang="en-GB" sz="1400"/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21902687" y="7443787"/>
              <a:ext cx="3962400" cy="7478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>
                  <a:latin typeface="Times New Roman"/>
                  <a:cs typeface="Times New Roman"/>
                </a:rPr>
                <a:t>Experimental Conditions</a:t>
              </a:r>
            </a:p>
            <a:p>
              <a:pPr algn="ctr"/>
              <a:endParaRPr lang="en-GB" dirty="0" smtClean="0">
                <a:latin typeface="Times New Roman"/>
                <a:cs typeface="Times New Roman"/>
              </a:endParaRPr>
            </a:p>
            <a:p>
              <a:pPr algn="ctr"/>
              <a:r>
                <a:rPr lang="en-GB" u="sng" dirty="0" smtClean="0">
                  <a:latin typeface="Times New Roman"/>
                  <a:cs typeface="Times New Roman"/>
                </a:rPr>
                <a:t>Two-phase flow</a:t>
              </a:r>
              <a:r>
                <a:rPr lang="en-GB" dirty="0" smtClean="0">
                  <a:latin typeface="Times New Roman"/>
                  <a:cs typeface="Times New Roman"/>
                </a:rPr>
                <a:t> </a:t>
              </a:r>
            </a:p>
            <a:p>
              <a:pPr algn="ctr"/>
              <a:r>
                <a:rPr lang="en-GB" dirty="0" smtClean="0">
                  <a:latin typeface="Times New Roman"/>
                  <a:cs typeface="Times New Roman"/>
                </a:rPr>
                <a:t>Air-Water</a:t>
              </a:r>
            </a:p>
            <a:p>
              <a:pPr algn="ctr"/>
              <a:endParaRPr lang="en-GB" dirty="0" smtClean="0">
                <a:latin typeface="Times New Roman"/>
                <a:cs typeface="Times New Roman"/>
              </a:endParaRPr>
            </a:p>
            <a:p>
              <a:pPr algn="ctr"/>
              <a:r>
                <a:rPr lang="en-GB" u="sng" dirty="0" smtClean="0">
                  <a:latin typeface="Times New Roman"/>
                  <a:cs typeface="Times New Roman"/>
                </a:rPr>
                <a:t>Gas Flow (Q</a:t>
              </a:r>
              <a:r>
                <a:rPr lang="en-GB" u="sng" baseline="-25000" dirty="0" smtClean="0">
                  <a:latin typeface="Times New Roman"/>
                  <a:cs typeface="Times New Roman"/>
                </a:rPr>
                <a:t>G</a:t>
              </a:r>
              <a:r>
                <a:rPr lang="en-GB" u="sng" dirty="0" smtClean="0">
                  <a:latin typeface="Times New Roman"/>
                  <a:cs typeface="Times New Roman"/>
                </a:rPr>
                <a:t>)</a:t>
              </a:r>
              <a:endParaRPr lang="en-GB" dirty="0" smtClean="0">
                <a:latin typeface="Times New Roman"/>
                <a:cs typeface="Times New Roman"/>
              </a:endParaRPr>
            </a:p>
            <a:p>
              <a:pPr algn="ctr"/>
              <a:r>
                <a:rPr lang="en-GB" dirty="0" smtClean="0">
                  <a:latin typeface="Times New Roman"/>
                  <a:cs typeface="Times New Roman"/>
                </a:rPr>
                <a:t>250 mL/min</a:t>
              </a:r>
            </a:p>
            <a:p>
              <a:pPr algn="ctr"/>
              <a:r>
                <a:rPr lang="en-GB" dirty="0" smtClean="0">
                  <a:latin typeface="Times New Roman"/>
                  <a:cs typeface="Times New Roman"/>
                </a:rPr>
                <a:t>400 mL/min</a:t>
              </a:r>
            </a:p>
            <a:p>
              <a:pPr algn="ctr"/>
              <a:endParaRPr lang="en-GB" dirty="0" smtClean="0">
                <a:latin typeface="Times New Roman"/>
                <a:cs typeface="Times New Roman"/>
              </a:endParaRPr>
            </a:p>
            <a:p>
              <a:pPr algn="ctr"/>
              <a:r>
                <a:rPr lang="en-GB" u="sng" dirty="0" smtClean="0">
                  <a:latin typeface="Times New Roman"/>
                  <a:cs typeface="Times New Roman"/>
                </a:rPr>
                <a:t>Acquisition Mode</a:t>
              </a:r>
              <a:endParaRPr lang="en-GB" dirty="0" smtClean="0">
                <a:latin typeface="Times New Roman"/>
                <a:cs typeface="Times New Roman"/>
              </a:endParaRPr>
            </a:p>
            <a:p>
              <a:pPr algn="ctr"/>
              <a:r>
                <a:rPr lang="en-GB" dirty="0" smtClean="0">
                  <a:latin typeface="Times New Roman"/>
                  <a:cs typeface="Times New Roman"/>
                </a:rPr>
                <a:t>Without Injection (</a:t>
              </a:r>
              <a:r>
                <a:rPr lang="en-GB" dirty="0" err="1" smtClean="0">
                  <a:latin typeface="Times New Roman"/>
                  <a:cs typeface="Times New Roman"/>
                </a:rPr>
                <a:t>Cartelier</a:t>
              </a:r>
              <a:r>
                <a:rPr lang="en-GB" dirty="0" smtClean="0">
                  <a:latin typeface="Times New Roman"/>
                  <a:cs typeface="Times New Roman"/>
                </a:rPr>
                <a:t> et al 1992)</a:t>
              </a:r>
            </a:p>
            <a:p>
              <a:pPr algn="ctr"/>
              <a:r>
                <a:rPr lang="en-GB" dirty="0" smtClean="0">
                  <a:latin typeface="Times New Roman"/>
                  <a:cs typeface="Times New Roman"/>
                </a:rPr>
                <a:t>&amp;</a:t>
              </a:r>
            </a:p>
            <a:p>
              <a:pPr algn="ctr"/>
              <a:r>
                <a:rPr lang="en-GB" dirty="0" smtClean="0">
                  <a:latin typeface="Times New Roman"/>
                  <a:cs typeface="Times New Roman"/>
                </a:rPr>
                <a:t>With Injection</a:t>
              </a:r>
              <a:endParaRPr lang="en-GB" dirty="0">
                <a:latin typeface="Times New Roman"/>
                <a:cs typeface="Times New Roman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18572508" y="19720009"/>
            <a:ext cx="772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err="1" smtClean="0">
                <a:latin typeface="Times New Roman"/>
                <a:cs typeface="Times New Roman"/>
              </a:rPr>
              <a:t>dt</a:t>
            </a:r>
            <a:r>
              <a:rPr lang="en-GB" sz="1800" b="1" baseline="-25000" dirty="0" err="1" smtClean="0">
                <a:latin typeface="Times New Roman"/>
                <a:cs typeface="Times New Roman"/>
              </a:rPr>
              <a:t>REM</a:t>
            </a:r>
            <a:endParaRPr lang="en-GB" sz="1800" b="1" baseline="-25000" dirty="0">
              <a:latin typeface="Times New Roman"/>
              <a:cs typeface="Times New Roman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14538947" y="17043399"/>
            <a:ext cx="11444631" cy="7577892"/>
            <a:chOff x="14531632" y="17043399"/>
            <a:chExt cx="11444631" cy="7577892"/>
          </a:xfrm>
        </p:grpSpPr>
        <p:sp>
          <p:nvSpPr>
            <p:cNvPr id="31" name="Text Box 154"/>
            <p:cNvSpPr txBox="1">
              <a:spLocks/>
            </p:cNvSpPr>
            <p:nvPr/>
          </p:nvSpPr>
          <p:spPr bwMode="auto">
            <a:xfrm>
              <a:off x="14531632" y="22836187"/>
              <a:ext cx="7406030" cy="17851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2200" dirty="0" smtClean="0">
                  <a:latin typeface="Times New Roman"/>
                  <a:cs typeface="Times New Roman"/>
                </a:rPr>
                <a:t>Figure 3.  A – Optical probe signal. B – </a:t>
              </a:r>
              <a:r>
                <a:rPr lang="en-GB" sz="2200" dirty="0" err="1" smtClean="0">
                  <a:latin typeface="Times New Roman"/>
                  <a:cs typeface="Times New Roman"/>
                </a:rPr>
                <a:t>Electrovalve</a:t>
              </a:r>
              <a:r>
                <a:rPr lang="en-GB" sz="2200" dirty="0" smtClean="0">
                  <a:latin typeface="Times New Roman"/>
                  <a:cs typeface="Times New Roman"/>
                </a:rPr>
                <a:t> Injection signal. Legend:</a:t>
              </a:r>
              <a:r>
                <a:rPr lang="en-GB" sz="2200" b="1" dirty="0" smtClean="0">
                  <a:latin typeface="Times New Roman"/>
                  <a:cs typeface="Times New Roman"/>
                </a:rPr>
                <a:t> </a:t>
              </a:r>
              <a:r>
                <a:rPr lang="en-GB" sz="2200" dirty="0" smtClean="0">
                  <a:latin typeface="Times New Roman"/>
                  <a:cs typeface="Times New Roman"/>
                </a:rPr>
                <a:t>Add1 –  Time removed before injection (0 % to 50 % of Injection peak time); Add2 – Time removed after injection (0 % to 100 % of Injection peak time)</a:t>
              </a:r>
              <a:r>
                <a:rPr lang="en-GB" sz="2200" b="1" dirty="0" smtClean="0">
                  <a:latin typeface="Times New Roman"/>
                  <a:cs typeface="Times New Roman"/>
                </a:rPr>
                <a:t>;</a:t>
              </a:r>
              <a:r>
                <a:rPr lang="en-GB" sz="2200" dirty="0" smtClean="0">
                  <a:latin typeface="Times New Roman"/>
                  <a:cs typeface="Times New Roman"/>
                </a:rPr>
                <a:t> </a:t>
              </a:r>
              <a:r>
                <a:rPr lang="en-GB" sz="2200" dirty="0" err="1" smtClean="0">
                  <a:latin typeface="Times New Roman"/>
                  <a:cs typeface="Times New Roman"/>
                </a:rPr>
                <a:t>dt</a:t>
              </a:r>
              <a:r>
                <a:rPr lang="en-GB" sz="2200" baseline="-25000" dirty="0" err="1" smtClean="0">
                  <a:latin typeface="Times New Roman"/>
                  <a:cs typeface="Times New Roman"/>
                </a:rPr>
                <a:t>REM</a:t>
              </a:r>
              <a:r>
                <a:rPr lang="en-GB" sz="2200" dirty="0" smtClean="0">
                  <a:latin typeface="Times New Roman"/>
                  <a:cs typeface="Times New Roman"/>
                </a:rPr>
                <a:t> – Maximum time removed in Optical Probe Signal.</a:t>
              </a:r>
              <a:r>
                <a:rPr lang="en-GB" sz="2200" b="1" dirty="0" smtClean="0">
                  <a:latin typeface="Times New Roman"/>
                  <a:cs typeface="Times New Roman"/>
                </a:rPr>
                <a:t> </a:t>
              </a:r>
              <a:endParaRPr lang="en-GB" sz="2200" dirty="0" smtClean="0">
                <a:latin typeface="Times New Roman"/>
                <a:cs typeface="Times New Roman"/>
              </a:endParaRPr>
            </a:p>
          </p:txBody>
        </p:sp>
        <p:graphicFrame>
          <p:nvGraphicFramePr>
            <p:cNvPr id="60" name="Object 2"/>
            <p:cNvGraphicFramePr>
              <a:graphicFrameLocks noChangeAspect="1"/>
            </p:cNvGraphicFramePr>
            <p:nvPr/>
          </p:nvGraphicFramePr>
          <p:xfrm>
            <a:off x="22090063" y="17425987"/>
            <a:ext cx="3886200" cy="1720755"/>
          </p:xfrm>
          <a:graphic>
            <a:graphicData uri="http://schemas.openxmlformats.org/presentationml/2006/ole">
              <p:oleObj spid="_x0000_s1034" name="Equation" r:id="rId8" imgW="2552700" imgH="1130300" progId="Equation.3">
                <p:embed/>
              </p:oleObj>
            </a:graphicData>
          </a:graphic>
        </p:graphicFrame>
        <p:sp>
          <p:nvSpPr>
            <p:cNvPr id="61" name="Text Box 154"/>
            <p:cNvSpPr txBox="1">
              <a:spLocks/>
            </p:cNvSpPr>
            <p:nvPr/>
          </p:nvSpPr>
          <p:spPr bwMode="auto">
            <a:xfrm>
              <a:off x="22090062" y="20931187"/>
              <a:ext cx="3886200" cy="35394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dirty="0" smtClean="0">
                  <a:latin typeface="Times New Roman"/>
                  <a:cs typeface="Times New Roman"/>
                </a:rPr>
                <a:t>Equations used to evaluate the error difference between the acquisition without using the injection system, and using the injection system.</a:t>
              </a:r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14549334" y="17043399"/>
              <a:ext cx="7327486" cy="5792788"/>
              <a:chOff x="14549334" y="17043399"/>
              <a:chExt cx="7327486" cy="5792788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14549334" y="17079674"/>
                <a:ext cx="7327486" cy="5756513"/>
                <a:chOff x="14549334" y="17079674"/>
                <a:chExt cx="8988528" cy="7061437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14549334" y="20262412"/>
                  <a:ext cx="8915399" cy="3878699"/>
                  <a:chOff x="3644567" y="33238734"/>
                  <a:chExt cx="8915399" cy="3878699"/>
                </a:xfrm>
              </p:grpSpPr>
              <p:pic>
                <p:nvPicPr>
                  <p:cNvPr id="33" name="Picture 32" descr="Fig1_assay10modified.jpg.png"/>
                  <p:cNvPicPr>
                    <a:picLocks noChangeAspect="1"/>
                  </p:cNvPicPr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3644567" y="33238734"/>
                    <a:ext cx="8915399" cy="3878699"/>
                  </a:xfrm>
                  <a:prstGeom prst="rect">
                    <a:avLst/>
                  </a:prstGeom>
                </p:spPr>
              </p:pic>
              <p:sp useBgFill="1">
                <p:nvSpPr>
                  <p:cNvPr id="34" name="Rectangle 33"/>
                  <p:cNvSpPr/>
                  <p:nvPr/>
                </p:nvSpPr>
                <p:spPr>
                  <a:xfrm>
                    <a:off x="7716373" y="33558040"/>
                    <a:ext cx="1231540" cy="288630"/>
                  </a:xfrm>
                  <a:prstGeom prst="rect">
                    <a:avLst/>
                  </a:prstGeom>
                  <a:ln>
                    <a:solidFill>
                      <a:schemeClr val="bg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3673836" y="33306358"/>
                    <a:ext cx="461828" cy="453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800" b="1" smtClean="0"/>
                      <a:t>B</a:t>
                    </a:r>
                    <a:endParaRPr lang="en-GB" sz="1800" b="1"/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14570706" y="17079674"/>
                  <a:ext cx="8967156" cy="3186428"/>
                  <a:chOff x="808198" y="29016929"/>
                  <a:chExt cx="8967156" cy="3186428"/>
                </a:xfrm>
              </p:grpSpPr>
              <p:pic>
                <p:nvPicPr>
                  <p:cNvPr id="37" name="Picture 36" descr="Fig1_assay10.jpg"/>
                  <p:cNvPicPr>
                    <a:picLocks noChangeAspect="1"/>
                  </p:cNvPicPr>
                  <p:nvPr/>
                </p:nvPicPr>
                <p:blipFill>
                  <a:blip r:embed="rId10"/>
                  <a:srcRect l="7780" r="8612" b="58702"/>
                  <a:stretch>
                    <a:fillRect/>
                  </a:stretch>
                </p:blipFill>
                <p:spPr>
                  <a:xfrm>
                    <a:off x="808198" y="29016929"/>
                    <a:ext cx="8967156" cy="3186428"/>
                  </a:xfrm>
                  <a:prstGeom prst="rect">
                    <a:avLst/>
                  </a:prstGeom>
                </p:spPr>
              </p:pic>
              <p:sp useBgFill="1">
                <p:nvSpPr>
                  <p:cNvPr id="38" name="Rectangle 37"/>
                  <p:cNvSpPr/>
                  <p:nvPr/>
                </p:nvSpPr>
                <p:spPr>
                  <a:xfrm>
                    <a:off x="4673371" y="29125537"/>
                    <a:ext cx="1481549" cy="376331"/>
                  </a:xfrm>
                  <a:prstGeom prst="rect">
                    <a:avLst/>
                  </a:prstGeom>
                  <a:ln>
                    <a:solidFill>
                      <a:schemeClr val="bg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853875" y="29100749"/>
                    <a:ext cx="555582" cy="453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800" b="1" smtClean="0"/>
                      <a:t>A</a:t>
                    </a:r>
                    <a:endParaRPr lang="en-GB" sz="1800" b="1"/>
                  </a:p>
                </p:txBody>
              </p:sp>
            </p:grpSp>
          </p:grpSp>
          <p:cxnSp>
            <p:nvCxnSpPr>
              <p:cNvPr id="64" name="Straight Connector 63"/>
              <p:cNvCxnSpPr/>
              <p:nvPr/>
            </p:nvCxnSpPr>
            <p:spPr>
              <a:xfrm rot="16200000" flipV="1">
                <a:off x="17717175" y="18774174"/>
                <a:ext cx="3460474" cy="21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18203862" y="17043399"/>
                <a:ext cx="1248897" cy="1588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8220752" y="19709229"/>
                <a:ext cx="1229697" cy="1588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arrow" w="lg" len="lg"/>
                <a:tailEnd type="arrow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V="1">
                <a:off x="16500075" y="18774174"/>
                <a:ext cx="3460474" cy="2100"/>
              </a:xfrm>
              <a:prstGeom prst="line">
                <a:avLst/>
              </a:prstGeom>
              <a:ln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Down Arrow 72"/>
            <p:cNvSpPr/>
            <p:nvPr/>
          </p:nvSpPr>
          <p:spPr bwMode="auto">
            <a:xfrm>
              <a:off x="23461662" y="19635787"/>
              <a:ext cx="1143000" cy="838200"/>
            </a:xfrm>
            <a:prstGeom prst="down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74" name="Text Box 155"/>
          <p:cNvSpPr txBox="1">
            <a:spLocks/>
          </p:cNvSpPr>
          <p:nvPr/>
        </p:nvSpPr>
        <p:spPr bwMode="auto">
          <a:xfrm>
            <a:off x="30002162" y="5691187"/>
            <a:ext cx="96012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smtClean="0">
                <a:latin typeface="Times New Roman"/>
                <a:cs typeface="Times New Roman"/>
              </a:rPr>
              <a:t>Results and Discussion</a:t>
            </a:r>
            <a:endParaRPr lang="en-GB" sz="4000" b="1" dirty="0" smtClean="0">
              <a:latin typeface="Times New Roman"/>
              <a:cs typeface="Times New Roman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27196293" y="7787085"/>
            <a:ext cx="15212939" cy="8502106"/>
            <a:chOff x="18152069" y="19495646"/>
            <a:chExt cx="13293649" cy="6128710"/>
          </a:xfrm>
          <a:solidFill>
            <a:schemeClr val="bg1"/>
          </a:solidFill>
        </p:grpSpPr>
        <p:pic>
          <p:nvPicPr>
            <p:cNvPr id="76" name="Picture 75" descr="error250.pdf"/>
            <p:cNvPicPr>
              <a:picLocks noChangeAspect="1"/>
            </p:cNvPicPr>
            <p:nvPr/>
          </p:nvPicPr>
          <mc:AlternateContent xmlns:ma="http://schemas.microsoft.com/office/mac/drawingml/2008/main">
            <mc:Choice Requires="ma">
              <p:blipFill>
                <a:blip r:embed="rId11"/>
                <a:srcRect l="13372" t="26133" r="14307" b="27177"/>
                <a:stretch>
                  <a:fillRect/>
                </a:stretch>
              </p:blipFill>
            </mc:Choice>
  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a="http://schemas.microsoft.com/office/mac/drawingml/2008/main">
              <p:blipFill>
                <a:blip r:embed="rId12"/>
                <a:srcRect l="13372" t="26133" r="14307" b="27177"/>
                <a:stretch>
                  <a:fillRect/>
                </a:stretch>
              </p:blipFill>
            </mc:Fallback>
          </mc:AlternateContent>
          <p:spPr>
            <a:xfrm>
              <a:off x="18152069" y="19495646"/>
              <a:ext cx="6638774" cy="6120000"/>
            </a:xfrm>
            <a:prstGeom prst="rect">
              <a:avLst/>
            </a:prstGeom>
            <a:grpFill/>
          </p:spPr>
        </p:pic>
        <p:pic>
          <p:nvPicPr>
            <p:cNvPr id="77" name="Picture 76" descr="error400.pdf"/>
            <p:cNvPicPr>
              <a:picLocks noChangeAspect="1"/>
            </p:cNvPicPr>
            <p:nvPr/>
          </p:nvPicPr>
          <mc:AlternateContent xmlns:ma="http://schemas.microsoft.com/office/mac/drawingml/2008/main">
            <mc:Choice Requires="ma">
              <p:blipFill>
                <a:blip r:embed="rId13"/>
                <a:srcRect l="11889" t="22259" r="10951" b="19980"/>
                <a:stretch>
                  <a:fillRect/>
                </a:stretch>
              </p:blipFill>
            </mc:Choice>
  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a="http://schemas.microsoft.com/office/mac/drawingml/2008/main">
              <p:blipFill>
                <a:blip r:embed="rId14"/>
                <a:srcRect l="11889" t="22259" r="10951" b="19980"/>
                <a:stretch>
                  <a:fillRect/>
                </a:stretch>
              </p:blipFill>
            </mc:Fallback>
          </mc:AlternateContent>
          <p:spPr>
            <a:xfrm>
              <a:off x="24785718" y="19504356"/>
              <a:ext cx="6660000" cy="6120000"/>
            </a:xfrm>
            <a:prstGeom prst="rect">
              <a:avLst/>
            </a:prstGeom>
            <a:grpFill/>
          </p:spPr>
        </p:pic>
      </p:grpSp>
      <p:sp>
        <p:nvSpPr>
          <p:cNvPr id="78" name="Text Box 154"/>
          <p:cNvSpPr txBox="1">
            <a:spLocks/>
          </p:cNvSpPr>
          <p:nvPr/>
        </p:nvSpPr>
        <p:spPr bwMode="auto">
          <a:xfrm>
            <a:off x="27061802" y="16383853"/>
            <a:ext cx="15481921" cy="769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200" dirty="0" smtClean="0"/>
              <a:t>Figure 4 </a:t>
            </a:r>
            <a:r>
              <a:rPr lang="en-GB" sz="2200" dirty="0" smtClean="0">
                <a:solidFill>
                  <a:schemeClr val="tx1"/>
                </a:solidFill>
              </a:rPr>
              <a:t>Error </a:t>
            </a:r>
            <a:r>
              <a:rPr lang="en-GB" sz="2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obtained</a:t>
            </a:r>
            <a:r>
              <a:rPr lang="en-GB" sz="2200" dirty="0" smtClean="0">
                <a:solidFill>
                  <a:schemeClr val="tx1"/>
                </a:solidFill>
              </a:rPr>
              <a:t> at different Add1 and Add 2 for different gas-phase characteristics: Voidage, Bubble velocity and Bubble Chord. A – Q</a:t>
            </a:r>
            <a:r>
              <a:rPr lang="en-GB" sz="2200" baseline="-25000" dirty="0" smtClean="0">
                <a:solidFill>
                  <a:schemeClr val="tx1"/>
                </a:solidFill>
              </a:rPr>
              <a:t>G</a:t>
            </a:r>
            <a:r>
              <a:rPr lang="en-GB" sz="2200" dirty="0" smtClean="0">
                <a:solidFill>
                  <a:schemeClr val="tx1"/>
                </a:solidFill>
              </a:rPr>
              <a:t>= 250 mL/</a:t>
            </a:r>
            <a:r>
              <a:rPr lang="en-GB" sz="2200" dirty="0" smtClean="0"/>
              <a:t>min; B – Q</a:t>
            </a:r>
            <a:r>
              <a:rPr lang="en-GB" sz="2200" baseline="-25000" dirty="0" smtClean="0"/>
              <a:t>G</a:t>
            </a:r>
            <a:r>
              <a:rPr lang="en-GB" sz="2200" dirty="0" smtClean="0"/>
              <a:t>= 400 mL/min;</a:t>
            </a:r>
          </a:p>
        </p:txBody>
      </p:sp>
      <p:sp>
        <p:nvSpPr>
          <p:cNvPr id="79" name="Text Box 154"/>
          <p:cNvSpPr txBox="1">
            <a:spLocks/>
          </p:cNvSpPr>
          <p:nvPr/>
        </p:nvSpPr>
        <p:spPr bwMode="auto">
          <a:xfrm>
            <a:off x="27335162" y="17121187"/>
            <a:ext cx="14935200" cy="21852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spcAft>
                <a:spcPts val="3000"/>
              </a:spcAft>
            </a:pPr>
            <a:r>
              <a:rPr lang="en-GB" dirty="0" smtClean="0">
                <a:latin typeface="Times New Roman"/>
                <a:cs typeface="Times New Roman"/>
              </a:rPr>
              <a:t>Considering Voidage results, the minor errors obtained were:</a:t>
            </a:r>
          </a:p>
          <a:p>
            <a:pPr algn="ctr">
              <a:spcAft>
                <a:spcPts val="1200"/>
              </a:spcAft>
            </a:pPr>
            <a:r>
              <a:rPr lang="en-GB" u="sng" dirty="0" smtClean="0">
                <a:latin typeface="Times New Roman"/>
                <a:cs typeface="Times New Roman"/>
              </a:rPr>
              <a:t>250 mL/min </a:t>
            </a:r>
            <a:r>
              <a:rPr lang="en-US" u="sng" dirty="0" err="1" smtClean="0">
                <a:latin typeface="Times New Roman"/>
                <a:cs typeface="Times New Roman"/>
                <a:sym typeface="Wingdings"/>
              </a:rPr>
              <a:t></a:t>
            </a:r>
            <a:r>
              <a:rPr lang="en-US" u="sng" dirty="0" smtClean="0">
                <a:latin typeface="Times New Roman"/>
                <a:cs typeface="Times New Roman"/>
                <a:sym typeface="Wingdings"/>
              </a:rPr>
              <a:t> </a:t>
            </a:r>
            <a:r>
              <a:rPr lang="en-GB" u="sng" dirty="0" smtClean="0">
                <a:latin typeface="Times New Roman"/>
                <a:cs typeface="Times New Roman"/>
              </a:rPr>
              <a:t>Add1&lt;37.5% and Add2&lt;37.5%</a:t>
            </a:r>
          </a:p>
          <a:p>
            <a:pPr algn="ctr">
              <a:spcAft>
                <a:spcPts val="1200"/>
              </a:spcAft>
            </a:pPr>
            <a:r>
              <a:rPr lang="en-GB" u="sng" dirty="0" smtClean="0">
                <a:latin typeface="Times New Roman"/>
                <a:cs typeface="Times New Roman"/>
              </a:rPr>
              <a:t>400 mL/min </a:t>
            </a:r>
            <a:r>
              <a:rPr lang="en-US" u="sng" dirty="0" err="1" smtClean="0">
                <a:latin typeface="Times New Roman"/>
                <a:cs typeface="Times New Roman"/>
                <a:sym typeface="Wingdings"/>
              </a:rPr>
              <a:t></a:t>
            </a:r>
            <a:r>
              <a:rPr lang="en-US" u="sng" dirty="0" smtClean="0">
                <a:latin typeface="Times New Roman"/>
                <a:cs typeface="Times New Roman"/>
                <a:sym typeface="Wingdings"/>
              </a:rPr>
              <a:t> 25%&lt;</a:t>
            </a:r>
            <a:r>
              <a:rPr lang="en-GB" u="sng" dirty="0" smtClean="0">
                <a:latin typeface="Times New Roman"/>
                <a:cs typeface="Times New Roman"/>
              </a:rPr>
              <a:t>Add1&lt;50% and 50%&lt;Add2&lt;100%</a:t>
            </a:r>
            <a:r>
              <a:rPr lang="en-US" u="sng" dirty="0" smtClean="0">
                <a:latin typeface="Times New Roman"/>
                <a:cs typeface="Times New Roman"/>
                <a:sym typeface="Wingdings"/>
              </a:rPr>
              <a:t> </a:t>
            </a:r>
            <a:endParaRPr lang="en-GB" u="sng" dirty="0" smtClean="0">
              <a:latin typeface="Times New Roman"/>
              <a:cs typeface="Times New Roman"/>
            </a:endParaRPr>
          </a:p>
        </p:txBody>
      </p:sp>
      <p:sp>
        <p:nvSpPr>
          <p:cNvPr id="80" name="Text Box 154"/>
          <p:cNvSpPr txBox="1">
            <a:spLocks/>
          </p:cNvSpPr>
          <p:nvPr/>
        </p:nvSpPr>
        <p:spPr bwMode="auto">
          <a:xfrm>
            <a:off x="27111947" y="6529387"/>
            <a:ext cx="15381630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GB" dirty="0" smtClean="0">
                <a:latin typeface="Times New Roman"/>
                <a:cs typeface="Times New Roman"/>
              </a:rPr>
              <a:t>It was found that the n</a:t>
            </a:r>
            <a:r>
              <a:rPr lang="en-GB" sz="3200" dirty="0" smtClean="0">
                <a:latin typeface="Times New Roman"/>
                <a:cs typeface="Times New Roman"/>
              </a:rPr>
              <a:t>ew method over estimates the gas-phase properties for 250 mL/min while to 400 mL/min is the opposite.</a:t>
            </a:r>
          </a:p>
        </p:txBody>
      </p:sp>
      <p:sp>
        <p:nvSpPr>
          <p:cNvPr id="81" name="Text Box 154"/>
          <p:cNvSpPr txBox="1">
            <a:spLocks/>
          </p:cNvSpPr>
          <p:nvPr/>
        </p:nvSpPr>
        <p:spPr bwMode="auto">
          <a:xfrm>
            <a:off x="27500262" y="19330987"/>
            <a:ext cx="14859000" cy="27853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spcAft>
                <a:spcPts val="1800"/>
              </a:spcAft>
            </a:pPr>
            <a:r>
              <a:rPr lang="pt-PT" dirty="0" smtClean="0">
                <a:latin typeface="Times"/>
                <a:cs typeface="Times"/>
              </a:rPr>
              <a:t>Figure 3 shows </a:t>
            </a:r>
            <a:r>
              <a:rPr lang="pt-PT" dirty="0" err="1" smtClean="0">
                <a:latin typeface="Times"/>
                <a:cs typeface="Times"/>
              </a:rPr>
              <a:t>that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both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Bubble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Velocity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and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Chord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Size</a:t>
            </a:r>
            <a:r>
              <a:rPr lang="pt-PT" dirty="0" smtClean="0">
                <a:latin typeface="Times"/>
                <a:cs typeface="Times"/>
              </a:rPr>
              <a:t> are </a:t>
            </a:r>
            <a:r>
              <a:rPr lang="pt-PT" dirty="0" err="1" smtClean="0">
                <a:latin typeface="Times"/>
                <a:cs typeface="Times"/>
              </a:rPr>
              <a:t>not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significantly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affected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by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the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percentage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of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signal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that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is</a:t>
            </a:r>
            <a:r>
              <a:rPr lang="pt-PT" dirty="0" smtClean="0">
                <a:latin typeface="Times"/>
                <a:cs typeface="Times"/>
              </a:rPr>
              <a:t> </a:t>
            </a:r>
            <a:r>
              <a:rPr lang="pt-PT" dirty="0" err="1" smtClean="0">
                <a:latin typeface="Times"/>
                <a:cs typeface="Times"/>
              </a:rPr>
              <a:t>removed</a:t>
            </a:r>
            <a:r>
              <a:rPr lang="pt-PT" dirty="0" smtClean="0">
                <a:latin typeface="Times"/>
                <a:cs typeface="Times"/>
              </a:rPr>
              <a:t>. </a:t>
            </a:r>
          </a:p>
          <a:p>
            <a:pPr algn="ctr">
              <a:spcAft>
                <a:spcPts val="1200"/>
              </a:spcAft>
            </a:pPr>
            <a:r>
              <a:rPr lang="en-US" dirty="0" smtClean="0">
                <a:latin typeface="Times"/>
                <a:cs typeface="Times"/>
              </a:rPr>
              <a:t>It is important to have in account that only the gas hold-up is dependent on the overall </a:t>
            </a:r>
            <a:r>
              <a:rPr lang="en-US" dirty="0" err="1" smtClean="0">
                <a:latin typeface="Times"/>
                <a:cs typeface="Times"/>
              </a:rPr>
              <a:t>aquicition</a:t>
            </a:r>
            <a:r>
              <a:rPr lang="en-US" dirty="0" smtClean="0">
                <a:latin typeface="Times"/>
                <a:cs typeface="Times"/>
              </a:rPr>
              <a:t> time. That is why bigger differences are found in gas hold-up. Thus this is the parameter used to define the amount of signal to cut</a:t>
            </a:r>
            <a:r>
              <a:rPr lang="pt-PT" dirty="0" smtClean="0">
                <a:latin typeface="Times"/>
                <a:cs typeface="Times"/>
              </a:rPr>
              <a:t>.  </a:t>
            </a:r>
            <a:endParaRPr lang="en-GB" dirty="0" smtClean="0">
              <a:latin typeface="Times"/>
              <a:cs typeface="Time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7347862" y="7849453"/>
            <a:ext cx="428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Times New Roman"/>
                <a:cs typeface="Times New Roman"/>
              </a:rPr>
              <a:t>A</a:t>
            </a:r>
            <a:endParaRPr lang="en-GB" sz="2400" b="1" dirty="0">
              <a:latin typeface="Times New Roman"/>
              <a:cs typeface="Times New Roman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4815462" y="7849453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Times New Roman"/>
                <a:cs typeface="Times New Roman"/>
              </a:rPr>
              <a:t>B</a:t>
            </a:r>
            <a:endParaRPr lang="en-GB" sz="2400" b="1" dirty="0">
              <a:latin typeface="Times New Roman"/>
              <a:cs typeface="Times New Roman"/>
            </a:endParaRPr>
          </a:p>
        </p:txBody>
      </p:sp>
      <p:sp>
        <p:nvSpPr>
          <p:cNvPr id="85" name="Text Box 155"/>
          <p:cNvSpPr txBox="1">
            <a:spLocks/>
          </p:cNvSpPr>
          <p:nvPr/>
        </p:nvSpPr>
        <p:spPr bwMode="auto">
          <a:xfrm>
            <a:off x="27291401" y="25731787"/>
            <a:ext cx="15144061" cy="365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GB" sz="3600" b="1" dirty="0" smtClean="0">
                <a:latin typeface="Times New Roman"/>
                <a:cs typeface="Times New Roman"/>
              </a:rPr>
              <a:t>Bibliography</a:t>
            </a:r>
            <a:endParaRPr lang="en-US" sz="2600" dirty="0" smtClean="0">
              <a:latin typeface="Times New Roman"/>
              <a:cs typeface="Times New Roman"/>
            </a:endParaRPr>
          </a:p>
          <a:p>
            <a:pPr algn="just"/>
            <a:r>
              <a:rPr lang="en-US" sz="2600" dirty="0" err="1" smtClean="0">
                <a:latin typeface="Times New Roman"/>
                <a:cs typeface="Times New Roman"/>
              </a:rPr>
              <a:t>Cartellier</a:t>
            </a:r>
            <a:r>
              <a:rPr lang="en-US" sz="2600" dirty="0" smtClean="0">
                <a:latin typeface="Times New Roman"/>
                <a:cs typeface="Times New Roman"/>
              </a:rPr>
              <a:t>, A. 1992. Simultaneous void fraction measurement, bubble velocity, and size estimate using a single optical probe in gas-liquid two-phase flows. </a:t>
            </a:r>
            <a:r>
              <a:rPr lang="en-US" sz="2600" i="1" dirty="0" smtClean="0">
                <a:latin typeface="Times New Roman"/>
                <a:cs typeface="Times New Roman"/>
              </a:rPr>
              <a:t>Review of Scientific Instruments</a:t>
            </a:r>
            <a:r>
              <a:rPr lang="en-US" sz="2600" dirty="0" smtClean="0">
                <a:latin typeface="Times New Roman"/>
                <a:cs typeface="Times New Roman"/>
              </a:rPr>
              <a:t>, 63, Nr. 11, 5442-5453.</a:t>
            </a:r>
          </a:p>
          <a:p>
            <a:pPr algn="just"/>
            <a:r>
              <a:rPr lang="en-US" sz="2600" dirty="0" smtClean="0">
                <a:latin typeface="Times New Roman"/>
                <a:cs typeface="Times New Roman"/>
              </a:rPr>
              <a:t>Mena, P. C., F.A. Rocha. J.A. Teixeira. P. </a:t>
            </a:r>
            <a:r>
              <a:rPr lang="en-US" sz="2600" dirty="0" err="1" smtClean="0">
                <a:latin typeface="Times New Roman"/>
                <a:cs typeface="Times New Roman"/>
              </a:rPr>
              <a:t>Sechet</a:t>
            </a:r>
            <a:r>
              <a:rPr lang="en-US" sz="2600" dirty="0" smtClean="0">
                <a:latin typeface="Times New Roman"/>
                <a:cs typeface="Times New Roman"/>
              </a:rPr>
              <a:t>. A. </a:t>
            </a:r>
            <a:r>
              <a:rPr lang="en-US" sz="2600" dirty="0" err="1" smtClean="0">
                <a:latin typeface="Times New Roman"/>
                <a:cs typeface="Times New Roman"/>
              </a:rPr>
              <a:t>Cartellier</a:t>
            </a:r>
            <a:r>
              <a:rPr lang="en-US" sz="2600" dirty="0" smtClean="0">
                <a:latin typeface="Times New Roman"/>
                <a:cs typeface="Times New Roman"/>
              </a:rPr>
              <a:t>. 2008. Measurement of gas phase characteristics using a </a:t>
            </a:r>
            <a:r>
              <a:rPr lang="en-US" sz="2600" dirty="0" err="1" smtClean="0">
                <a:latin typeface="Times New Roman"/>
                <a:cs typeface="Times New Roman"/>
              </a:rPr>
              <a:t>monofibre</a:t>
            </a:r>
            <a:r>
              <a:rPr lang="en-US" sz="2600" dirty="0" smtClean="0">
                <a:latin typeface="Times New Roman"/>
                <a:cs typeface="Times New Roman"/>
              </a:rPr>
              <a:t> optical probe in a three-phase flow. </a:t>
            </a:r>
            <a:r>
              <a:rPr lang="en-US" sz="2600" i="1" dirty="0" smtClean="0">
                <a:latin typeface="Times New Roman"/>
                <a:cs typeface="Times New Roman"/>
              </a:rPr>
              <a:t>Chemical Engineering Science</a:t>
            </a:r>
            <a:r>
              <a:rPr lang="en-US" sz="2600" dirty="0" smtClean="0">
                <a:latin typeface="Times New Roman"/>
                <a:cs typeface="Times New Roman"/>
              </a:rPr>
              <a:t>, 63, Nr. 16, 4100-4115. </a:t>
            </a:r>
          </a:p>
          <a:p>
            <a:pPr algn="just"/>
            <a:r>
              <a:rPr lang="en-US" sz="2600" dirty="0" smtClean="0">
                <a:latin typeface="Times New Roman"/>
                <a:cs typeface="Times New Roman"/>
              </a:rPr>
              <a:t>Mena, P. C., M.C. </a:t>
            </a:r>
            <a:r>
              <a:rPr lang="en-US" sz="2600" dirty="0" err="1" smtClean="0">
                <a:latin typeface="Times New Roman"/>
                <a:cs typeface="Times New Roman"/>
              </a:rPr>
              <a:t>Ruzicka</a:t>
            </a:r>
            <a:r>
              <a:rPr lang="en-US" sz="2600" dirty="0" smtClean="0">
                <a:latin typeface="Times New Roman"/>
                <a:cs typeface="Times New Roman"/>
              </a:rPr>
              <a:t>. F.A. Rocha. J.A. Teixeira, J. </a:t>
            </a:r>
            <a:r>
              <a:rPr lang="en-US" sz="2600" dirty="0" err="1" smtClean="0">
                <a:latin typeface="Times New Roman"/>
                <a:cs typeface="Times New Roman"/>
              </a:rPr>
              <a:t>Drahos</a:t>
            </a:r>
            <a:r>
              <a:rPr lang="en-US" sz="2600" dirty="0" smtClean="0">
                <a:latin typeface="Times New Roman"/>
                <a:cs typeface="Times New Roman"/>
              </a:rPr>
              <a:t>. 2005. Effect of solids on homogeneous–heterogeneous flow regime transition in bubble columns. </a:t>
            </a:r>
            <a:r>
              <a:rPr lang="en-US" sz="2600" i="1" dirty="0" smtClean="0">
                <a:latin typeface="Times New Roman"/>
                <a:cs typeface="Times New Roman"/>
              </a:rPr>
              <a:t>Chemical Engineering Science</a:t>
            </a:r>
            <a:r>
              <a:rPr lang="en-US" sz="2600" dirty="0" smtClean="0">
                <a:latin typeface="Times New Roman"/>
                <a:cs typeface="Times New Roman"/>
              </a:rPr>
              <a:t>, 60, Nr. 22, 6013-6026.</a:t>
            </a:r>
          </a:p>
        </p:txBody>
      </p:sp>
      <p:sp>
        <p:nvSpPr>
          <p:cNvPr id="86" name="Text Box 154"/>
          <p:cNvSpPr txBox="1">
            <a:spLocks/>
          </p:cNvSpPr>
          <p:nvPr/>
        </p:nvSpPr>
        <p:spPr bwMode="auto">
          <a:xfrm>
            <a:off x="27043062" y="23521987"/>
            <a:ext cx="15519400" cy="22775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PT" sz="3600" b="1" dirty="0" err="1" smtClean="0">
                <a:latin typeface="Times New Roman"/>
                <a:cs typeface="Times New Roman"/>
              </a:rPr>
              <a:t>Conclusion</a:t>
            </a:r>
            <a:endParaRPr lang="pt-PT" sz="3600" b="1" dirty="0" smtClean="0">
              <a:latin typeface="Times New Roman"/>
              <a:cs typeface="Times New Roman"/>
            </a:endParaRPr>
          </a:p>
          <a:p>
            <a:pPr algn="ctr">
              <a:spcAft>
                <a:spcPts val="1200"/>
              </a:spcAft>
            </a:pPr>
            <a:r>
              <a:rPr lang="pt-PT" dirty="0" err="1" smtClean="0">
                <a:latin typeface="Times New Roman"/>
                <a:cs typeface="Times New Roman"/>
              </a:rPr>
              <a:t>Generally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it</a:t>
            </a:r>
            <a:r>
              <a:rPr lang="pt-PT" dirty="0" smtClean="0">
                <a:latin typeface="Times New Roman"/>
                <a:cs typeface="Times New Roman"/>
              </a:rPr>
              <a:t>  </a:t>
            </a:r>
            <a:r>
              <a:rPr lang="pt-PT" dirty="0" err="1" smtClean="0">
                <a:latin typeface="Times New Roman"/>
                <a:cs typeface="Times New Roman"/>
              </a:rPr>
              <a:t>was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possible</a:t>
            </a:r>
            <a:r>
              <a:rPr lang="pt-PT" dirty="0" smtClean="0">
                <a:latin typeface="Times New Roman"/>
                <a:cs typeface="Times New Roman"/>
              </a:rPr>
              <a:t> to </a:t>
            </a:r>
            <a:r>
              <a:rPr lang="pt-PT" dirty="0" err="1" smtClean="0">
                <a:latin typeface="Times New Roman"/>
                <a:cs typeface="Times New Roman"/>
              </a:rPr>
              <a:t>develop</a:t>
            </a:r>
            <a:r>
              <a:rPr lang="pt-PT" dirty="0" smtClean="0">
                <a:latin typeface="Times New Roman"/>
                <a:cs typeface="Times New Roman"/>
              </a:rPr>
              <a:t> a </a:t>
            </a:r>
            <a:r>
              <a:rPr lang="pt-PT" dirty="0" err="1" smtClean="0">
                <a:latin typeface="Times New Roman"/>
                <a:cs typeface="Times New Roman"/>
              </a:rPr>
              <a:t>method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that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allows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the</a:t>
            </a:r>
            <a:r>
              <a:rPr lang="pt-PT" dirty="0" smtClean="0">
                <a:latin typeface="Times New Roman"/>
                <a:cs typeface="Times New Roman"/>
              </a:rPr>
              <a:t> use </a:t>
            </a:r>
            <a:r>
              <a:rPr lang="pt-PT" dirty="0" err="1" smtClean="0">
                <a:latin typeface="Times New Roman"/>
                <a:cs typeface="Times New Roman"/>
              </a:rPr>
              <a:t>of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the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optical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probe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in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three-phase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systems</a:t>
            </a:r>
            <a:r>
              <a:rPr lang="pt-PT" dirty="0" smtClean="0">
                <a:latin typeface="Times New Roman"/>
                <a:cs typeface="Times New Roman"/>
              </a:rPr>
              <a:t> . </a:t>
            </a:r>
            <a:r>
              <a:rPr lang="pt-PT" dirty="0" err="1" smtClean="0">
                <a:latin typeface="Times New Roman"/>
                <a:cs typeface="Times New Roman"/>
              </a:rPr>
              <a:t>This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will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allow</a:t>
            </a:r>
            <a:r>
              <a:rPr lang="pt-PT" dirty="0" smtClean="0">
                <a:latin typeface="Times New Roman"/>
                <a:cs typeface="Times New Roman"/>
              </a:rPr>
              <a:t> a </a:t>
            </a:r>
            <a:r>
              <a:rPr lang="pt-PT" dirty="0" err="1" smtClean="0">
                <a:latin typeface="Times New Roman"/>
                <a:cs typeface="Times New Roman"/>
              </a:rPr>
              <a:t>good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understanding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of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the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biotechnological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systems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where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three-phase</a:t>
            </a:r>
            <a:r>
              <a:rPr lang="pt-PT" dirty="0" smtClean="0">
                <a:latin typeface="Times New Roman"/>
                <a:cs typeface="Times New Roman"/>
              </a:rPr>
              <a:t> </a:t>
            </a:r>
            <a:r>
              <a:rPr lang="pt-PT" dirty="0" err="1" smtClean="0">
                <a:latin typeface="Times New Roman"/>
                <a:cs typeface="Times New Roman"/>
              </a:rPr>
              <a:t>systems</a:t>
            </a:r>
            <a:r>
              <a:rPr lang="pt-PT" dirty="0" smtClean="0">
                <a:latin typeface="Times New Roman"/>
                <a:cs typeface="Times New Roman"/>
              </a:rPr>
              <a:t> are </a:t>
            </a:r>
            <a:r>
              <a:rPr lang="pt-PT" dirty="0" err="1" smtClean="0">
                <a:latin typeface="Times New Roman"/>
                <a:cs typeface="Times New Roman"/>
              </a:rPr>
              <a:t>present</a:t>
            </a:r>
            <a:r>
              <a:rPr lang="pt-PT" dirty="0" smtClean="0">
                <a:latin typeface="Times New Roman"/>
                <a:cs typeface="Times New Roman"/>
              </a:rPr>
              <a:t>.</a:t>
            </a:r>
            <a:endParaRPr lang="en-GB" dirty="0" smtClean="0">
              <a:latin typeface="Times New Roman"/>
              <a:cs typeface="Times New Roman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13860462" y="16282987"/>
            <a:ext cx="12877800" cy="12649200"/>
          </a:xfrm>
          <a:prstGeom prst="roundRect">
            <a:avLst>
              <a:gd name="adj" fmla="val 84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13860462" y="5767387"/>
            <a:ext cx="12877800" cy="10134600"/>
          </a:xfrm>
          <a:prstGeom prst="roundRect">
            <a:avLst>
              <a:gd name="adj" fmla="val 84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220662" y="17883187"/>
            <a:ext cx="13182600" cy="11049000"/>
          </a:xfrm>
          <a:prstGeom prst="roundRect">
            <a:avLst>
              <a:gd name="adj" fmla="val 84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227263" y="5691187"/>
            <a:ext cx="13175999" cy="11811000"/>
          </a:xfrm>
          <a:prstGeom prst="roundRect">
            <a:avLst>
              <a:gd name="adj" fmla="val 84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27193925" y="23598186"/>
            <a:ext cx="15460663" cy="5334001"/>
          </a:xfrm>
          <a:prstGeom prst="roundRect">
            <a:avLst>
              <a:gd name="adj" fmla="val 84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27195462" y="5767387"/>
            <a:ext cx="15459127" cy="17678400"/>
          </a:xfrm>
          <a:prstGeom prst="roundRect">
            <a:avLst>
              <a:gd name="adj" fmla="val 84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Text Box 154"/>
          <p:cNvSpPr txBox="1">
            <a:spLocks/>
          </p:cNvSpPr>
          <p:nvPr/>
        </p:nvSpPr>
        <p:spPr bwMode="auto">
          <a:xfrm>
            <a:off x="27500262" y="22139969"/>
            <a:ext cx="14859000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spcAft>
                <a:spcPts val="1800"/>
              </a:spcAft>
            </a:pPr>
            <a:r>
              <a:rPr lang="pt-PT" b="1" i="1" dirty="0" err="1" smtClean="0">
                <a:latin typeface="Times"/>
                <a:cs typeface="Times"/>
              </a:rPr>
              <a:t>This</a:t>
            </a:r>
            <a:r>
              <a:rPr lang="pt-PT" b="1" i="1" dirty="0" smtClean="0">
                <a:latin typeface="Times"/>
                <a:cs typeface="Times"/>
              </a:rPr>
              <a:t> </a:t>
            </a:r>
            <a:r>
              <a:rPr lang="pt-PT" b="1" i="1" dirty="0" err="1" smtClean="0">
                <a:latin typeface="Times"/>
                <a:cs typeface="Times"/>
              </a:rPr>
              <a:t>method</a:t>
            </a:r>
            <a:r>
              <a:rPr lang="pt-PT" b="1" i="1" dirty="0" smtClean="0">
                <a:latin typeface="Times"/>
                <a:cs typeface="Times"/>
              </a:rPr>
              <a:t> </a:t>
            </a:r>
            <a:r>
              <a:rPr lang="pt-PT" b="1" i="1" dirty="0" err="1" smtClean="0">
                <a:latin typeface="Times"/>
                <a:cs typeface="Times"/>
              </a:rPr>
              <a:t>was</a:t>
            </a:r>
            <a:r>
              <a:rPr lang="pt-PT" b="1" i="1" dirty="0" smtClean="0">
                <a:latin typeface="Times"/>
                <a:cs typeface="Times"/>
              </a:rPr>
              <a:t> </a:t>
            </a:r>
            <a:r>
              <a:rPr lang="pt-PT" b="1" i="1" dirty="0" err="1" smtClean="0">
                <a:latin typeface="Times"/>
                <a:cs typeface="Times"/>
              </a:rPr>
              <a:t>already</a:t>
            </a:r>
            <a:r>
              <a:rPr lang="pt-PT" b="1" i="1" dirty="0" smtClean="0">
                <a:latin typeface="Times"/>
                <a:cs typeface="Times"/>
              </a:rPr>
              <a:t> </a:t>
            </a:r>
            <a:r>
              <a:rPr lang="pt-PT" b="1" i="1" dirty="0" err="1" smtClean="0">
                <a:latin typeface="Times"/>
                <a:cs typeface="Times"/>
              </a:rPr>
              <a:t>successfully</a:t>
            </a:r>
            <a:r>
              <a:rPr lang="pt-PT" b="1" i="1" dirty="0" smtClean="0">
                <a:latin typeface="Times"/>
                <a:cs typeface="Times"/>
              </a:rPr>
              <a:t> </a:t>
            </a:r>
            <a:r>
              <a:rPr lang="pt-PT" b="1" i="1" dirty="0" err="1" smtClean="0">
                <a:latin typeface="Times"/>
                <a:cs typeface="Times"/>
              </a:rPr>
              <a:t>applied</a:t>
            </a:r>
            <a:r>
              <a:rPr lang="pt-PT" b="1" i="1" dirty="0" smtClean="0">
                <a:latin typeface="Times"/>
                <a:cs typeface="Times"/>
              </a:rPr>
              <a:t> to </a:t>
            </a:r>
            <a:r>
              <a:rPr lang="pt-PT" b="1" i="1" dirty="0" err="1" smtClean="0">
                <a:latin typeface="Times"/>
                <a:cs typeface="Times"/>
              </a:rPr>
              <a:t>Air-Water-Spent</a:t>
            </a:r>
            <a:r>
              <a:rPr lang="pt-PT" b="1" i="1" dirty="0" smtClean="0">
                <a:latin typeface="Times"/>
                <a:cs typeface="Times"/>
              </a:rPr>
              <a:t> </a:t>
            </a:r>
            <a:r>
              <a:rPr lang="pt-PT" b="1" i="1" dirty="0" err="1" smtClean="0">
                <a:latin typeface="Times"/>
                <a:cs typeface="Times"/>
              </a:rPr>
              <a:t>Grains</a:t>
            </a:r>
            <a:r>
              <a:rPr lang="pt-PT" b="1" i="1" dirty="0" smtClean="0">
                <a:latin typeface="Times"/>
                <a:cs typeface="Times"/>
              </a:rPr>
              <a:t> </a:t>
            </a:r>
            <a:r>
              <a:rPr lang="pt-PT" b="1" i="1" dirty="0" err="1" smtClean="0">
                <a:latin typeface="Times"/>
                <a:cs typeface="Times"/>
              </a:rPr>
              <a:t>systems</a:t>
            </a:r>
            <a:r>
              <a:rPr lang="pt-PT" b="1" i="1" dirty="0" smtClean="0">
                <a:latin typeface="Times"/>
                <a:cs typeface="Times"/>
              </a:rPr>
              <a:t> </a:t>
            </a:r>
            <a:r>
              <a:rPr lang="pt-PT" b="1" i="1" dirty="0" err="1" smtClean="0">
                <a:latin typeface="Times"/>
                <a:cs typeface="Times"/>
              </a:rPr>
              <a:t>in</a:t>
            </a:r>
            <a:r>
              <a:rPr lang="pt-PT" b="1" i="1" dirty="0" smtClean="0">
                <a:latin typeface="Times"/>
                <a:cs typeface="Times"/>
              </a:rPr>
              <a:t> </a:t>
            </a:r>
            <a:r>
              <a:rPr lang="pt-PT" b="1" i="1" dirty="0" err="1" smtClean="0">
                <a:latin typeface="Times"/>
                <a:cs typeface="Times"/>
              </a:rPr>
              <a:t>Air-lift</a:t>
            </a:r>
            <a:r>
              <a:rPr lang="pt-PT" b="1" i="1" dirty="0" smtClean="0">
                <a:latin typeface="Times"/>
                <a:cs typeface="Times"/>
              </a:rPr>
              <a:t> reactor.</a:t>
            </a:r>
            <a:endParaRPr lang="en-GB" b="1" i="1" dirty="0" smtClean="0"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2572</TotalTime>
  <Words>1007</Words>
  <Application>Microsoft Macintosh PowerPoint</Application>
  <PresentationFormat>Custom</PresentationFormat>
  <Paragraphs>97</Paragraphs>
  <Slides>1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Default Design</vt:lpstr>
      <vt:lpstr>Photo Editor Photo</vt:lpstr>
      <vt:lpstr>Equation</vt:lpstr>
      <vt:lpstr>Slide 1</vt:lpstr>
    </vt:vector>
  </TitlesOfParts>
  <Company>Universidade do Minho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Júlia Lourenço</dc:creator>
  <cp:lastModifiedBy>André Mota</cp:lastModifiedBy>
  <cp:revision>67</cp:revision>
  <dcterms:created xsi:type="dcterms:W3CDTF">2011-10-18T08:37:31Z</dcterms:created>
  <dcterms:modified xsi:type="dcterms:W3CDTF">2011-10-18T08:38:10Z</dcterms:modified>
</cp:coreProperties>
</file>