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42808525" cy="30279975"/>
  <p:notesSz cx="7099300" cy="10234613"/>
  <p:custDataLst>
    <p:tags r:id="rId4"/>
  </p:custDataLst>
  <p:defaultTextStyle>
    <a:defPPr>
      <a:defRPr lang="en-US"/>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FD5D"/>
    <a:srgbClr val="00003A"/>
    <a:srgbClr val="DEDC7E"/>
    <a:srgbClr val="678599"/>
    <a:srgbClr val="8E0000"/>
    <a:srgbClr val="180036"/>
    <a:srgbClr val="546C7C"/>
    <a:srgbClr val="FF6500"/>
    <a:srgbClr val="FFB400"/>
    <a:srgbClr val="FF9E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7833" autoAdjust="0"/>
  </p:normalViewPr>
  <p:slideViewPr>
    <p:cSldViewPr>
      <p:cViewPr>
        <p:scale>
          <a:sx n="30" d="100"/>
          <a:sy n="30" d="100"/>
        </p:scale>
        <p:origin x="570" y="372"/>
      </p:cViewPr>
      <p:guideLst>
        <p:guide orient="horz" pos="9537"/>
        <p:guide pos="1348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3077137" cy="512304"/>
          </a:xfrm>
          <a:prstGeom prst="rect">
            <a:avLst/>
          </a:prstGeom>
        </p:spPr>
        <p:txBody>
          <a:bodyPr vert="horz" lIns="94768" tIns="47384" rIns="94768" bIns="47384" rtlCol="0"/>
          <a:lstStyle>
            <a:lvl1pPr algn="l">
              <a:defRPr sz="1200"/>
            </a:lvl1pPr>
          </a:lstStyle>
          <a:p>
            <a:endParaRPr lang="pt-PT"/>
          </a:p>
        </p:txBody>
      </p:sp>
      <p:sp>
        <p:nvSpPr>
          <p:cNvPr id="3" name="Marcador de Posição da Data 2"/>
          <p:cNvSpPr>
            <a:spLocks noGrp="1"/>
          </p:cNvSpPr>
          <p:nvPr>
            <p:ph type="dt" idx="1"/>
          </p:nvPr>
        </p:nvSpPr>
        <p:spPr>
          <a:xfrm>
            <a:off x="4020506" y="0"/>
            <a:ext cx="3077137" cy="512304"/>
          </a:xfrm>
          <a:prstGeom prst="rect">
            <a:avLst/>
          </a:prstGeom>
        </p:spPr>
        <p:txBody>
          <a:bodyPr vert="horz" lIns="94768" tIns="47384" rIns="94768" bIns="47384" rtlCol="0"/>
          <a:lstStyle>
            <a:lvl1pPr algn="r">
              <a:defRPr sz="1200"/>
            </a:lvl1pPr>
          </a:lstStyle>
          <a:p>
            <a:fld id="{098CEEE1-12DB-46A3-AE7C-617854E88463}" type="datetimeFigureOut">
              <a:rPr lang="pt-PT" smtClean="0"/>
              <a:pPr/>
              <a:t>21-09-2011</a:t>
            </a:fld>
            <a:endParaRPr lang="pt-PT"/>
          </a:p>
        </p:txBody>
      </p:sp>
      <p:sp>
        <p:nvSpPr>
          <p:cNvPr id="4" name="Marcador de Posição da Imagem do Diapositivo 3"/>
          <p:cNvSpPr>
            <a:spLocks noGrp="1" noRot="1" noChangeAspect="1"/>
          </p:cNvSpPr>
          <p:nvPr>
            <p:ph type="sldImg" idx="2"/>
          </p:nvPr>
        </p:nvSpPr>
        <p:spPr>
          <a:xfrm>
            <a:off x="836613" y="768350"/>
            <a:ext cx="5426075" cy="3836988"/>
          </a:xfrm>
          <a:prstGeom prst="rect">
            <a:avLst/>
          </a:prstGeom>
          <a:noFill/>
          <a:ln w="12700">
            <a:solidFill>
              <a:prstClr val="black"/>
            </a:solidFill>
          </a:ln>
        </p:spPr>
        <p:txBody>
          <a:bodyPr vert="horz" lIns="94768" tIns="47384" rIns="94768" bIns="47384" rtlCol="0" anchor="ctr"/>
          <a:lstStyle/>
          <a:p>
            <a:endParaRPr lang="pt-PT"/>
          </a:p>
        </p:txBody>
      </p:sp>
      <p:sp>
        <p:nvSpPr>
          <p:cNvPr id="5" name="Marcador de Posição de Notas 4"/>
          <p:cNvSpPr>
            <a:spLocks noGrp="1"/>
          </p:cNvSpPr>
          <p:nvPr>
            <p:ph type="body" sz="quarter" idx="3"/>
          </p:nvPr>
        </p:nvSpPr>
        <p:spPr>
          <a:xfrm>
            <a:off x="709599" y="4861155"/>
            <a:ext cx="5680103" cy="4605821"/>
          </a:xfrm>
          <a:prstGeom prst="rect">
            <a:avLst/>
          </a:prstGeom>
        </p:spPr>
        <p:txBody>
          <a:bodyPr vert="horz" lIns="94768" tIns="47384" rIns="94768" bIns="47384"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6" name="Marcador de Posição do Rodapé 5"/>
          <p:cNvSpPr>
            <a:spLocks noGrp="1"/>
          </p:cNvSpPr>
          <p:nvPr>
            <p:ph type="ftr" sz="quarter" idx="4"/>
          </p:nvPr>
        </p:nvSpPr>
        <p:spPr>
          <a:xfrm>
            <a:off x="0" y="9720673"/>
            <a:ext cx="3077137" cy="512303"/>
          </a:xfrm>
          <a:prstGeom prst="rect">
            <a:avLst/>
          </a:prstGeom>
        </p:spPr>
        <p:txBody>
          <a:bodyPr vert="horz" lIns="94768" tIns="47384" rIns="94768" bIns="47384" rtlCol="0" anchor="b"/>
          <a:lstStyle>
            <a:lvl1pPr algn="l">
              <a:defRPr sz="1200"/>
            </a:lvl1pPr>
          </a:lstStyle>
          <a:p>
            <a:endParaRPr lang="pt-PT"/>
          </a:p>
        </p:txBody>
      </p:sp>
      <p:sp>
        <p:nvSpPr>
          <p:cNvPr id="7" name="Marcador de Posição do Número do Diapositivo 6"/>
          <p:cNvSpPr>
            <a:spLocks noGrp="1"/>
          </p:cNvSpPr>
          <p:nvPr>
            <p:ph type="sldNum" sz="quarter" idx="5"/>
          </p:nvPr>
        </p:nvSpPr>
        <p:spPr>
          <a:xfrm>
            <a:off x="4020506" y="9720673"/>
            <a:ext cx="3077137" cy="512303"/>
          </a:xfrm>
          <a:prstGeom prst="rect">
            <a:avLst/>
          </a:prstGeom>
        </p:spPr>
        <p:txBody>
          <a:bodyPr vert="horz" lIns="94768" tIns="47384" rIns="94768" bIns="47384" rtlCol="0" anchor="b"/>
          <a:lstStyle>
            <a:lvl1pPr algn="r">
              <a:defRPr sz="1200"/>
            </a:lvl1pPr>
          </a:lstStyle>
          <a:p>
            <a:fld id="{D7334458-8A0A-4475-8C0C-8980D141EF36}" type="slidenum">
              <a:rPr lang="pt-PT" smtClean="0"/>
              <a:pPr/>
              <a:t>‹nº›</a:t>
            </a:fld>
            <a:endParaRPr lang="pt-PT"/>
          </a:p>
        </p:txBody>
      </p:sp>
    </p:spTree>
    <p:extLst>
      <p:ext uri="{BB962C8B-B14F-4D97-AF65-F5344CB8AC3E}">
        <p14:creationId xmlns:p14="http://schemas.microsoft.com/office/powerpoint/2010/main" val="10500515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endParaRPr lang="pt-PT" dirty="0"/>
          </a:p>
        </p:txBody>
      </p:sp>
      <p:sp>
        <p:nvSpPr>
          <p:cNvPr id="4" name="Marcador de Posição do Número do Diapositivo 3"/>
          <p:cNvSpPr>
            <a:spLocks noGrp="1"/>
          </p:cNvSpPr>
          <p:nvPr>
            <p:ph type="sldNum" sz="quarter" idx="10"/>
          </p:nvPr>
        </p:nvSpPr>
        <p:spPr/>
        <p:txBody>
          <a:bodyPr/>
          <a:lstStyle/>
          <a:p>
            <a:fld id="{D7334458-8A0A-4475-8C0C-8980D141EF36}" type="slidenum">
              <a:rPr lang="pt-PT" smtClean="0"/>
              <a:pPr/>
              <a:t>1</a:t>
            </a:fld>
            <a:endParaRPr lang="pt-P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3209369" y="9405939"/>
            <a:ext cx="36389788" cy="6491287"/>
          </a:xfrm>
        </p:spPr>
        <p:txBody>
          <a:bodyPr/>
          <a:lstStyle/>
          <a:p>
            <a:r>
              <a:rPr lang="pt-PT" smtClean="0"/>
              <a:t>Clique para editar o estilo</a:t>
            </a:r>
            <a:endParaRPr lang="pt-PT"/>
          </a:p>
        </p:txBody>
      </p:sp>
      <p:sp>
        <p:nvSpPr>
          <p:cNvPr id="3" name="Subtítulo 2"/>
          <p:cNvSpPr>
            <a:spLocks noGrp="1"/>
          </p:cNvSpPr>
          <p:nvPr>
            <p:ph type="subTitle" idx="1"/>
          </p:nvPr>
        </p:nvSpPr>
        <p:spPr>
          <a:xfrm>
            <a:off x="6421917" y="17159289"/>
            <a:ext cx="29964696" cy="77374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PT" smtClean="0"/>
              <a:t>Faça clique para editar o estilo</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24112FAB-FDCB-4207-9EB5-7C4254C7589E}" type="slidenum">
              <a:rPr lang="en-US"/>
              <a:pPr>
                <a:defRPr/>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07F71158-5AED-4140-84FF-2351DE637DF0}" type="slidenum">
              <a:rPr lang="en-US"/>
              <a:pPr>
                <a:defRPr/>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31035546" y="1212851"/>
            <a:ext cx="9631282" cy="25836563"/>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2141697" y="1212851"/>
            <a:ext cx="28588800" cy="25836563"/>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F631B07F-4A93-419D-87AC-EBF105AE0EA8}" type="slidenum">
              <a:rPr lang="en-US"/>
              <a:pPr>
                <a:defRPr/>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9E38131A-9BE1-4D12-A34E-D84518A3A07B}" type="slidenum">
              <a:rPr lang="en-US"/>
              <a:pPr>
                <a:defRPr/>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3380959" y="19457988"/>
            <a:ext cx="36386612" cy="6013450"/>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3380959" y="12833350"/>
            <a:ext cx="36386612" cy="66246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PT" smtClean="0"/>
              <a:t>Clique para editar os estilos</a:t>
            </a:r>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50732C5C-1102-485E-939F-3A5B5A39E9FE}" type="slidenum">
              <a:rPr lang="en-US"/>
              <a:pPr>
                <a:defRPr/>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214169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2155678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890B3842-9728-4FBB-8923-CD5B390BDD8B}" type="slidenum">
              <a:rPr lang="en-US"/>
              <a:pPr>
                <a:defRPr/>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2141697" y="6778626"/>
            <a:ext cx="18913030"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2141697" y="9602789"/>
            <a:ext cx="18913030"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21747444" y="6778626"/>
            <a:ext cx="18919385"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21747444" y="9602789"/>
            <a:ext cx="18919385"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Rectangle 4"/>
          <p:cNvSpPr>
            <a:spLocks noGrp="1" noChangeArrowheads="1"/>
          </p:cNvSpPr>
          <p:nvPr>
            <p:ph type="dt" sz="half" idx="10"/>
          </p:nvPr>
        </p:nvSpPr>
        <p:spPr>
          <a:ln/>
        </p:spPr>
        <p:txBody>
          <a:bodyPr/>
          <a:lstStyle>
            <a:lvl1pPr>
              <a:defRPr/>
            </a:lvl1pPr>
          </a:lstStyle>
          <a:p>
            <a:pPr>
              <a:defRPr/>
            </a:pPr>
            <a:endParaRPr lang="pt-PT"/>
          </a:p>
        </p:txBody>
      </p:sp>
      <p:sp>
        <p:nvSpPr>
          <p:cNvPr id="8" name="Rectangle 5"/>
          <p:cNvSpPr>
            <a:spLocks noGrp="1" noChangeArrowheads="1"/>
          </p:cNvSpPr>
          <p:nvPr>
            <p:ph type="ftr" sz="quarter" idx="11"/>
          </p:nvPr>
        </p:nvSpPr>
        <p:spPr>
          <a:ln/>
        </p:spPr>
        <p:txBody>
          <a:bodyPr/>
          <a:lstStyle>
            <a:lvl1pPr>
              <a:defRPr/>
            </a:lvl1pPr>
          </a:lstStyle>
          <a:p>
            <a:pPr>
              <a:defRPr/>
            </a:pPr>
            <a:endParaRPr lang="pt-PT"/>
          </a:p>
        </p:txBody>
      </p:sp>
      <p:sp>
        <p:nvSpPr>
          <p:cNvPr id="9" name="Rectangle 6"/>
          <p:cNvSpPr>
            <a:spLocks noGrp="1" noChangeArrowheads="1"/>
          </p:cNvSpPr>
          <p:nvPr>
            <p:ph type="sldNum" sz="quarter" idx="12"/>
          </p:nvPr>
        </p:nvSpPr>
        <p:spPr>
          <a:ln/>
        </p:spPr>
        <p:txBody>
          <a:bodyPr/>
          <a:lstStyle>
            <a:lvl1pPr>
              <a:defRPr/>
            </a:lvl1pPr>
          </a:lstStyle>
          <a:p>
            <a:pPr>
              <a:defRPr/>
            </a:pPr>
            <a:fld id="{E6DFB641-0E0B-43AB-8709-769999003D0A}" type="slidenum">
              <a:rPr lang="en-US"/>
              <a:pPr>
                <a:defRPr/>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Rectangle 4"/>
          <p:cNvSpPr>
            <a:spLocks noGrp="1" noChangeArrowheads="1"/>
          </p:cNvSpPr>
          <p:nvPr>
            <p:ph type="dt" sz="half" idx="10"/>
          </p:nvPr>
        </p:nvSpPr>
        <p:spPr>
          <a:ln/>
        </p:spPr>
        <p:txBody>
          <a:bodyPr/>
          <a:lstStyle>
            <a:lvl1pPr>
              <a:defRPr/>
            </a:lvl1pPr>
          </a:lstStyle>
          <a:p>
            <a:pPr>
              <a:defRPr/>
            </a:pPr>
            <a:endParaRPr lang="pt-PT"/>
          </a:p>
        </p:txBody>
      </p:sp>
      <p:sp>
        <p:nvSpPr>
          <p:cNvPr id="4" name="Rectangle 5"/>
          <p:cNvSpPr>
            <a:spLocks noGrp="1" noChangeArrowheads="1"/>
          </p:cNvSpPr>
          <p:nvPr>
            <p:ph type="ftr" sz="quarter" idx="11"/>
          </p:nvPr>
        </p:nvSpPr>
        <p:spPr>
          <a:ln/>
        </p:spPr>
        <p:txBody>
          <a:bodyPr/>
          <a:lstStyle>
            <a:lvl1pPr>
              <a:defRPr/>
            </a:lvl1pPr>
          </a:lstStyle>
          <a:p>
            <a:pPr>
              <a:defRPr/>
            </a:pPr>
            <a:endParaRPr lang="pt-PT"/>
          </a:p>
        </p:txBody>
      </p:sp>
      <p:sp>
        <p:nvSpPr>
          <p:cNvPr id="5" name="Rectangle 6"/>
          <p:cNvSpPr>
            <a:spLocks noGrp="1" noChangeArrowheads="1"/>
          </p:cNvSpPr>
          <p:nvPr>
            <p:ph type="sldNum" sz="quarter" idx="12"/>
          </p:nvPr>
        </p:nvSpPr>
        <p:spPr>
          <a:ln/>
        </p:spPr>
        <p:txBody>
          <a:bodyPr/>
          <a:lstStyle>
            <a:lvl1pPr>
              <a:defRPr/>
            </a:lvl1pPr>
          </a:lstStyle>
          <a:p>
            <a:pPr>
              <a:defRPr/>
            </a:pPr>
            <a:fld id="{0C29C6F3-B373-4C58-B364-03C397BEBAAD}" type="slidenum">
              <a:rPr lang="en-US"/>
              <a:pPr>
                <a:defRPr/>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PT"/>
          </a:p>
        </p:txBody>
      </p:sp>
      <p:sp>
        <p:nvSpPr>
          <p:cNvPr id="3" name="Rectangle 5"/>
          <p:cNvSpPr>
            <a:spLocks noGrp="1" noChangeArrowheads="1"/>
          </p:cNvSpPr>
          <p:nvPr>
            <p:ph type="ftr" sz="quarter" idx="11"/>
          </p:nvPr>
        </p:nvSpPr>
        <p:spPr>
          <a:ln/>
        </p:spPr>
        <p:txBody>
          <a:bodyPr/>
          <a:lstStyle>
            <a:lvl1pPr>
              <a:defRPr/>
            </a:lvl1pPr>
          </a:lstStyle>
          <a:p>
            <a:pPr>
              <a:defRPr/>
            </a:pPr>
            <a:endParaRPr lang="pt-PT"/>
          </a:p>
        </p:txBody>
      </p:sp>
      <p:sp>
        <p:nvSpPr>
          <p:cNvPr id="4" name="Rectangle 6"/>
          <p:cNvSpPr>
            <a:spLocks noGrp="1" noChangeArrowheads="1"/>
          </p:cNvSpPr>
          <p:nvPr>
            <p:ph type="sldNum" sz="quarter" idx="12"/>
          </p:nvPr>
        </p:nvSpPr>
        <p:spPr>
          <a:ln/>
        </p:spPr>
        <p:txBody>
          <a:bodyPr/>
          <a:lstStyle>
            <a:lvl1pPr>
              <a:defRPr/>
            </a:lvl1pPr>
          </a:lstStyle>
          <a:p>
            <a:pPr>
              <a:defRPr/>
            </a:pPr>
            <a:fld id="{8D13AB5E-15E9-477B-B9CE-FDDAE8267C8A}" type="slidenum">
              <a:rPr lang="en-US"/>
              <a:pPr>
                <a:defRPr/>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2141697" y="1204913"/>
            <a:ext cx="14083090" cy="513080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16736380" y="1204913"/>
            <a:ext cx="23930447" cy="258445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2141697" y="6335713"/>
            <a:ext cx="14083090" cy="207137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B127DDBB-10C4-491C-8878-6698F3259477}" type="slidenum">
              <a:rPr lang="en-US"/>
              <a:pPr>
                <a:defRPr/>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2023" y="21196300"/>
            <a:ext cx="25684478" cy="2501900"/>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8392023" y="2705100"/>
            <a:ext cx="25684478" cy="181689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PT" noProof="0" smtClean="0"/>
          </a:p>
        </p:txBody>
      </p:sp>
      <p:sp>
        <p:nvSpPr>
          <p:cNvPr id="4" name="Marcador de Posição do Texto 3"/>
          <p:cNvSpPr>
            <a:spLocks noGrp="1"/>
          </p:cNvSpPr>
          <p:nvPr>
            <p:ph type="body" sz="half" idx="2"/>
          </p:nvPr>
        </p:nvSpPr>
        <p:spPr>
          <a:xfrm>
            <a:off x="8392023" y="23698201"/>
            <a:ext cx="25684478" cy="3554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DB096722-211F-4B95-B00C-794E801BFD53}" type="slidenum">
              <a:rPr lang="en-US"/>
              <a:pPr>
                <a:defRPr/>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2141538" y="1212850"/>
            <a:ext cx="38525450" cy="5046663"/>
          </a:xfrm>
          <a:prstGeom prst="rect">
            <a:avLst/>
          </a:prstGeom>
          <a:noFill/>
          <a:ln w="9525">
            <a:noFill/>
            <a:miter lim="800000"/>
            <a:headEnd/>
            <a:tailEnd/>
          </a:ln>
        </p:spPr>
        <p:txBody>
          <a:bodyPr vert="horz" wrap="square" lIns="295232" tIns="147616" rIns="295232" bIns="147616" numCol="1" anchor="ctr" anchorCtr="0" compatLnSpc="1">
            <a:prstTxWarp prst="textNoShape">
              <a:avLst/>
            </a:prstTxWarp>
          </a:bodyPr>
          <a:lstStyle/>
          <a:p>
            <a:pPr lvl="0"/>
            <a:r>
              <a:rPr lang="en-US" smtClean="0"/>
              <a:t>Click to edit Master title style</a:t>
            </a:r>
          </a:p>
        </p:txBody>
      </p:sp>
      <p:sp>
        <p:nvSpPr>
          <p:cNvPr id="14339" name="Rectangle 3"/>
          <p:cNvSpPr>
            <a:spLocks noGrp="1" noChangeArrowheads="1"/>
          </p:cNvSpPr>
          <p:nvPr>
            <p:ph type="body" idx="1"/>
          </p:nvPr>
        </p:nvSpPr>
        <p:spPr bwMode="auto">
          <a:xfrm>
            <a:off x="2141538" y="7065963"/>
            <a:ext cx="38525450" cy="19983450"/>
          </a:xfrm>
          <a:prstGeom prst="rect">
            <a:avLst/>
          </a:prstGeom>
          <a:noFill/>
          <a:ln w="9525">
            <a:noFill/>
            <a:miter lim="800000"/>
            <a:headEnd/>
            <a:tailEnd/>
          </a:ln>
        </p:spPr>
        <p:txBody>
          <a:bodyPr vert="horz" wrap="square" lIns="295232" tIns="147616" rIns="295232" bIns="1476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141538" y="27574875"/>
            <a:ext cx="9986962"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defRPr sz="4500"/>
            </a:lvl1pPr>
          </a:lstStyle>
          <a:p>
            <a:pPr>
              <a:defRPr/>
            </a:pPr>
            <a:endParaRPr lang="pt-PT"/>
          </a:p>
        </p:txBody>
      </p:sp>
      <p:sp>
        <p:nvSpPr>
          <p:cNvPr id="1029" name="Rectangle 5"/>
          <p:cNvSpPr>
            <a:spLocks noGrp="1" noChangeArrowheads="1"/>
          </p:cNvSpPr>
          <p:nvPr>
            <p:ph type="ftr" sz="quarter" idx="3"/>
          </p:nvPr>
        </p:nvSpPr>
        <p:spPr bwMode="auto">
          <a:xfrm>
            <a:off x="14627225" y="27574875"/>
            <a:ext cx="13554075"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ctr">
              <a:defRPr sz="4500"/>
            </a:lvl1pPr>
          </a:lstStyle>
          <a:p>
            <a:pPr>
              <a:defRPr/>
            </a:pPr>
            <a:endParaRPr lang="pt-PT"/>
          </a:p>
        </p:txBody>
      </p:sp>
      <p:sp>
        <p:nvSpPr>
          <p:cNvPr id="1030" name="Rectangle 6"/>
          <p:cNvSpPr>
            <a:spLocks noGrp="1" noChangeArrowheads="1"/>
          </p:cNvSpPr>
          <p:nvPr>
            <p:ph type="sldNum" sz="quarter" idx="4"/>
          </p:nvPr>
        </p:nvSpPr>
        <p:spPr bwMode="auto">
          <a:xfrm>
            <a:off x="30680025" y="27574875"/>
            <a:ext cx="9986963"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r">
              <a:defRPr sz="4500"/>
            </a:lvl1pPr>
          </a:lstStyle>
          <a:p>
            <a:pPr>
              <a:defRPr/>
            </a:pPr>
            <a:fld id="{FC7A8EC3-4143-4760-A800-892719107632}" type="slidenum">
              <a:rPr lang="en-US"/>
              <a:pPr>
                <a:defRPr/>
              </a:pPr>
              <a:t>‹nº›</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2952750" rtl="0" eaLnBrk="0" fontAlgn="base" hangingPunct="0">
        <a:spcBef>
          <a:spcPct val="0"/>
        </a:spcBef>
        <a:spcAft>
          <a:spcPct val="0"/>
        </a:spcAft>
        <a:defRPr sz="14200">
          <a:solidFill>
            <a:schemeClr val="tx2"/>
          </a:solidFill>
          <a:latin typeface="+mj-lt"/>
          <a:ea typeface="+mj-ea"/>
          <a:cs typeface="+mj-cs"/>
        </a:defRPr>
      </a:lvl1pPr>
      <a:lvl2pPr algn="ctr" defTabSz="2952750" rtl="0" eaLnBrk="0" fontAlgn="base" hangingPunct="0">
        <a:spcBef>
          <a:spcPct val="0"/>
        </a:spcBef>
        <a:spcAft>
          <a:spcPct val="0"/>
        </a:spcAft>
        <a:defRPr sz="14200">
          <a:solidFill>
            <a:schemeClr val="tx2"/>
          </a:solidFill>
          <a:latin typeface="Arial" charset="0"/>
        </a:defRPr>
      </a:lvl2pPr>
      <a:lvl3pPr algn="ctr" defTabSz="2952750" rtl="0" eaLnBrk="0" fontAlgn="base" hangingPunct="0">
        <a:spcBef>
          <a:spcPct val="0"/>
        </a:spcBef>
        <a:spcAft>
          <a:spcPct val="0"/>
        </a:spcAft>
        <a:defRPr sz="14200">
          <a:solidFill>
            <a:schemeClr val="tx2"/>
          </a:solidFill>
          <a:latin typeface="Arial" charset="0"/>
        </a:defRPr>
      </a:lvl3pPr>
      <a:lvl4pPr algn="ctr" defTabSz="2952750" rtl="0" eaLnBrk="0" fontAlgn="base" hangingPunct="0">
        <a:spcBef>
          <a:spcPct val="0"/>
        </a:spcBef>
        <a:spcAft>
          <a:spcPct val="0"/>
        </a:spcAft>
        <a:defRPr sz="14200">
          <a:solidFill>
            <a:schemeClr val="tx2"/>
          </a:solidFill>
          <a:latin typeface="Arial" charset="0"/>
        </a:defRPr>
      </a:lvl4pPr>
      <a:lvl5pPr algn="ctr" defTabSz="2952750" rtl="0" eaLnBrk="0" fontAlgn="base" hangingPunct="0">
        <a:spcBef>
          <a:spcPct val="0"/>
        </a:spcBef>
        <a:spcAft>
          <a:spcPct val="0"/>
        </a:spcAft>
        <a:defRPr sz="14200">
          <a:solidFill>
            <a:schemeClr val="tx2"/>
          </a:solidFill>
          <a:latin typeface="Arial" charset="0"/>
        </a:defRPr>
      </a:lvl5pPr>
      <a:lvl6pPr marL="457200" algn="ctr" defTabSz="2952750" rtl="0" fontAlgn="base">
        <a:spcBef>
          <a:spcPct val="0"/>
        </a:spcBef>
        <a:spcAft>
          <a:spcPct val="0"/>
        </a:spcAft>
        <a:defRPr sz="14200">
          <a:solidFill>
            <a:schemeClr val="tx2"/>
          </a:solidFill>
          <a:latin typeface="Arial" charset="0"/>
        </a:defRPr>
      </a:lvl6pPr>
      <a:lvl7pPr marL="914400" algn="ctr" defTabSz="2952750" rtl="0" fontAlgn="base">
        <a:spcBef>
          <a:spcPct val="0"/>
        </a:spcBef>
        <a:spcAft>
          <a:spcPct val="0"/>
        </a:spcAft>
        <a:defRPr sz="14200">
          <a:solidFill>
            <a:schemeClr val="tx2"/>
          </a:solidFill>
          <a:latin typeface="Arial" charset="0"/>
        </a:defRPr>
      </a:lvl7pPr>
      <a:lvl8pPr marL="1371600" algn="ctr" defTabSz="2952750" rtl="0" fontAlgn="base">
        <a:spcBef>
          <a:spcPct val="0"/>
        </a:spcBef>
        <a:spcAft>
          <a:spcPct val="0"/>
        </a:spcAft>
        <a:defRPr sz="14200">
          <a:solidFill>
            <a:schemeClr val="tx2"/>
          </a:solidFill>
          <a:latin typeface="Arial" charset="0"/>
        </a:defRPr>
      </a:lvl8pPr>
      <a:lvl9pPr marL="1828800" algn="ctr" defTabSz="2952750" rtl="0" fontAlgn="base">
        <a:spcBef>
          <a:spcPct val="0"/>
        </a:spcBef>
        <a:spcAft>
          <a:spcPct val="0"/>
        </a:spcAft>
        <a:defRPr sz="14200">
          <a:solidFill>
            <a:schemeClr val="tx2"/>
          </a:solidFill>
          <a:latin typeface="Arial" charset="0"/>
        </a:defRPr>
      </a:lvl9pPr>
    </p:titleStyle>
    <p:bodyStyle>
      <a:lvl1pPr marL="1106488" indent="-1106488" algn="l" defTabSz="2952750" rtl="0" eaLnBrk="0" fontAlgn="base" hangingPunct="0">
        <a:spcBef>
          <a:spcPct val="20000"/>
        </a:spcBef>
        <a:spcAft>
          <a:spcPct val="0"/>
        </a:spcAft>
        <a:buChar char="•"/>
        <a:defRPr sz="10300">
          <a:solidFill>
            <a:schemeClr val="tx1"/>
          </a:solidFill>
          <a:latin typeface="+mn-lt"/>
          <a:ea typeface="+mn-ea"/>
          <a:cs typeface="+mn-cs"/>
        </a:defRPr>
      </a:lvl1pPr>
      <a:lvl2pPr marL="2398713" indent="-922338" algn="l" defTabSz="2952750" rtl="0" eaLnBrk="0" fontAlgn="base" hangingPunct="0">
        <a:spcBef>
          <a:spcPct val="20000"/>
        </a:spcBef>
        <a:spcAft>
          <a:spcPct val="0"/>
        </a:spcAft>
        <a:buChar char="–"/>
        <a:defRPr sz="9000">
          <a:solidFill>
            <a:schemeClr val="tx1"/>
          </a:solidFill>
          <a:latin typeface="+mn-lt"/>
        </a:defRPr>
      </a:lvl2pPr>
      <a:lvl3pPr marL="3690938" indent="-738188" algn="l" defTabSz="2952750" rtl="0" eaLnBrk="0" fontAlgn="base" hangingPunct="0">
        <a:spcBef>
          <a:spcPct val="20000"/>
        </a:spcBef>
        <a:spcAft>
          <a:spcPct val="0"/>
        </a:spcAft>
        <a:buChar char="•"/>
        <a:defRPr sz="7700">
          <a:solidFill>
            <a:schemeClr val="tx1"/>
          </a:solidFill>
          <a:latin typeface="+mn-lt"/>
        </a:defRPr>
      </a:lvl3pPr>
      <a:lvl4pPr marL="5167313" indent="-738188" algn="l" defTabSz="2952750" rtl="0" eaLnBrk="0" fontAlgn="base" hangingPunct="0">
        <a:spcBef>
          <a:spcPct val="20000"/>
        </a:spcBef>
        <a:spcAft>
          <a:spcPct val="0"/>
        </a:spcAft>
        <a:buChar char="–"/>
        <a:defRPr sz="6500">
          <a:solidFill>
            <a:schemeClr val="tx1"/>
          </a:solidFill>
          <a:latin typeface="+mn-lt"/>
        </a:defRPr>
      </a:lvl4pPr>
      <a:lvl5pPr marL="6642100" indent="-738188" algn="l" defTabSz="2952750" rtl="0" eaLnBrk="0" fontAlgn="base" hangingPunct="0">
        <a:spcBef>
          <a:spcPct val="20000"/>
        </a:spcBef>
        <a:spcAft>
          <a:spcPct val="0"/>
        </a:spcAft>
        <a:buChar char="»"/>
        <a:defRPr sz="6500">
          <a:solidFill>
            <a:schemeClr val="tx1"/>
          </a:solidFill>
          <a:latin typeface="+mn-lt"/>
        </a:defRPr>
      </a:lvl5pPr>
      <a:lvl6pPr marL="7099300" indent="-738188" algn="l" defTabSz="2952750" rtl="0" fontAlgn="base">
        <a:spcBef>
          <a:spcPct val="20000"/>
        </a:spcBef>
        <a:spcAft>
          <a:spcPct val="0"/>
        </a:spcAft>
        <a:buChar char="»"/>
        <a:defRPr sz="6500">
          <a:solidFill>
            <a:schemeClr val="tx1"/>
          </a:solidFill>
          <a:latin typeface="+mn-lt"/>
        </a:defRPr>
      </a:lvl6pPr>
      <a:lvl7pPr marL="7556500" indent="-738188" algn="l" defTabSz="2952750" rtl="0" fontAlgn="base">
        <a:spcBef>
          <a:spcPct val="20000"/>
        </a:spcBef>
        <a:spcAft>
          <a:spcPct val="0"/>
        </a:spcAft>
        <a:buChar char="»"/>
        <a:defRPr sz="6500">
          <a:solidFill>
            <a:schemeClr val="tx1"/>
          </a:solidFill>
          <a:latin typeface="+mn-lt"/>
        </a:defRPr>
      </a:lvl7pPr>
      <a:lvl8pPr marL="8013700" indent="-738188" algn="l" defTabSz="2952750" rtl="0" fontAlgn="base">
        <a:spcBef>
          <a:spcPct val="20000"/>
        </a:spcBef>
        <a:spcAft>
          <a:spcPct val="0"/>
        </a:spcAft>
        <a:buChar char="»"/>
        <a:defRPr sz="6500">
          <a:solidFill>
            <a:schemeClr val="tx1"/>
          </a:solidFill>
          <a:latin typeface="+mn-lt"/>
        </a:defRPr>
      </a:lvl8pPr>
      <a:lvl9pPr marL="8470900" indent="-738188" algn="l" defTabSz="2952750" rtl="0" fontAlgn="base">
        <a:spcBef>
          <a:spcPct val="20000"/>
        </a:spcBef>
        <a:spcAft>
          <a:spcPct val="0"/>
        </a:spcAft>
        <a:buChar char="»"/>
        <a:defRPr sz="6500">
          <a:solidFill>
            <a:schemeClr val="tx1"/>
          </a:solidFill>
          <a:latin typeface="+mn-lt"/>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notesSlide" Target="../notesSlides/notesSlide1.xml"/><Relationship Id="rId7" Type="http://schemas.openxmlformats.org/officeDocument/2006/relationships/image" Target="../media/image3.jpe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png"/><Relationship Id="rId11" Type="http://schemas.openxmlformats.org/officeDocument/2006/relationships/image" Target="../media/image7.jpeg"/><Relationship Id="rId5" Type="http://schemas.openxmlformats.org/officeDocument/2006/relationships/image" Target="../media/image1.png"/><Relationship Id="rId10" Type="http://schemas.openxmlformats.org/officeDocument/2006/relationships/image" Target="../media/image6.jpeg"/><Relationship Id="rId4" Type="http://schemas.openxmlformats.org/officeDocument/2006/relationships/oleObject" Target="../embeddings/oleObject1.bin"/><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 name="Text Box 214"/>
          <p:cNvSpPr txBox="1">
            <a:spLocks noChangeArrowheads="1"/>
          </p:cNvSpPr>
          <p:nvPr/>
        </p:nvSpPr>
        <p:spPr bwMode="auto">
          <a:xfrm>
            <a:off x="954088" y="5778947"/>
            <a:ext cx="12817475" cy="20836473"/>
          </a:xfrm>
          <a:prstGeom prst="rect">
            <a:avLst/>
          </a:prstGeom>
          <a:noFill/>
          <a:ln w="9525">
            <a:noFill/>
            <a:miter lim="800000"/>
            <a:headEnd/>
            <a:tailEnd/>
          </a:ln>
        </p:spPr>
        <p:txBody>
          <a:bodyPr wrap="square">
            <a:spAutoFit/>
          </a:bodyPr>
          <a:lstStyle/>
          <a:p>
            <a:pPr algn="just" defTabSz="2952750">
              <a:spcBef>
                <a:spcPct val="50000"/>
              </a:spcBef>
            </a:pPr>
            <a:r>
              <a:rPr lang="en-GB" sz="3600" b="1" dirty="0" smtClean="0"/>
              <a:t>Introduction</a:t>
            </a:r>
          </a:p>
          <a:p>
            <a:pPr algn="just" defTabSz="2952750">
              <a:spcBef>
                <a:spcPct val="50000"/>
              </a:spcBef>
            </a:pPr>
            <a:r>
              <a:rPr lang="en-GB" dirty="0" smtClean="0"/>
              <a:t>Considering that the growth of cities does not always follow the principles of sustainability, it is essential to study this phenomenon in order to be identified current practices of urban planning and propose alternative measures that urban development be undertaken in a more balanced and sustainable way. </a:t>
            </a:r>
          </a:p>
          <a:p>
            <a:pPr algn="just" defTabSz="2952750">
              <a:spcBef>
                <a:spcPct val="50000"/>
              </a:spcBef>
            </a:pPr>
            <a:endParaRPr lang="en-GB" dirty="0" smtClean="0"/>
          </a:p>
          <a:p>
            <a:pPr algn="just"/>
            <a:endParaRPr lang="en-GB" dirty="0" smtClean="0"/>
          </a:p>
          <a:p>
            <a:pPr algn="just"/>
            <a:endParaRPr lang="en-GB" dirty="0" smtClean="0"/>
          </a:p>
          <a:p>
            <a:pPr algn="just" defTabSz="2952750">
              <a:spcBef>
                <a:spcPct val="50000"/>
              </a:spcBef>
            </a:pPr>
            <a:endParaRPr lang="en-GB" dirty="0" smtClean="0"/>
          </a:p>
          <a:p>
            <a:pPr algn="just" defTabSz="2952750">
              <a:spcBef>
                <a:spcPct val="50000"/>
              </a:spcBef>
            </a:pPr>
            <a:endParaRPr lang="en-GB" dirty="0" smtClean="0"/>
          </a:p>
          <a:p>
            <a:pPr algn="just" defTabSz="2952750">
              <a:spcBef>
                <a:spcPct val="50000"/>
              </a:spcBef>
            </a:pPr>
            <a:endParaRPr lang="en-GB" dirty="0" smtClean="0"/>
          </a:p>
          <a:p>
            <a:pPr algn="just" defTabSz="2952750">
              <a:spcBef>
                <a:spcPct val="50000"/>
              </a:spcBef>
            </a:pPr>
            <a:endParaRPr lang="en-GB" dirty="0" smtClean="0"/>
          </a:p>
          <a:p>
            <a:pPr algn="just" defTabSz="2952750">
              <a:spcBef>
                <a:spcPct val="50000"/>
              </a:spcBef>
            </a:pPr>
            <a:endParaRPr lang="en-GB" dirty="0" smtClean="0"/>
          </a:p>
          <a:p>
            <a:pPr algn="just" defTabSz="2952750">
              <a:spcBef>
                <a:spcPct val="50000"/>
              </a:spcBef>
            </a:pPr>
            <a:r>
              <a:rPr lang="en-GB" dirty="0" smtClean="0"/>
              <a:t>The land occupation for urban construction, whether by buildings or by road infrastructures is often done without adequate studies leading to some disordering in the territory. </a:t>
            </a:r>
          </a:p>
          <a:p>
            <a:pPr algn="just" defTabSz="2952750">
              <a:spcBef>
                <a:spcPct val="50000"/>
              </a:spcBef>
            </a:pPr>
            <a:endParaRPr lang="en-GB" dirty="0" smtClean="0"/>
          </a:p>
          <a:p>
            <a:pPr algn="just" defTabSz="2952750">
              <a:spcBef>
                <a:spcPct val="50000"/>
              </a:spcBef>
            </a:pPr>
            <a:endParaRPr lang="en-GB" dirty="0" smtClean="0"/>
          </a:p>
          <a:p>
            <a:pPr algn="just" defTabSz="2952750">
              <a:spcBef>
                <a:spcPct val="50000"/>
              </a:spcBef>
            </a:pPr>
            <a:endParaRPr lang="en-GB" dirty="0" smtClean="0"/>
          </a:p>
          <a:p>
            <a:pPr algn="just" defTabSz="2952750">
              <a:spcBef>
                <a:spcPct val="50000"/>
              </a:spcBef>
            </a:pPr>
            <a:endParaRPr lang="en-GB" dirty="0" smtClean="0"/>
          </a:p>
          <a:p>
            <a:pPr algn="just" defTabSz="2952750">
              <a:spcBef>
                <a:spcPct val="50000"/>
              </a:spcBef>
            </a:pPr>
            <a:endParaRPr lang="en-GB" dirty="0" smtClean="0"/>
          </a:p>
          <a:p>
            <a:pPr algn="just" defTabSz="2952750">
              <a:spcBef>
                <a:spcPct val="50000"/>
              </a:spcBef>
            </a:pPr>
            <a:endParaRPr lang="en-GB" dirty="0" smtClean="0"/>
          </a:p>
          <a:p>
            <a:pPr algn="just" defTabSz="2952750">
              <a:spcBef>
                <a:spcPct val="50000"/>
              </a:spcBef>
            </a:pPr>
            <a:endParaRPr lang="en-GB" dirty="0" smtClean="0"/>
          </a:p>
          <a:p>
            <a:pPr algn="just" defTabSz="2952750">
              <a:spcBef>
                <a:spcPct val="50000"/>
              </a:spcBef>
            </a:pPr>
            <a:endParaRPr lang="en-GB" dirty="0" smtClean="0"/>
          </a:p>
          <a:p>
            <a:pPr algn="just" defTabSz="2952750">
              <a:spcBef>
                <a:spcPct val="50000"/>
              </a:spcBef>
            </a:pPr>
            <a:endParaRPr lang="en-GB" dirty="0" smtClean="0"/>
          </a:p>
          <a:p>
            <a:pPr algn="just" defTabSz="2952750">
              <a:spcBef>
                <a:spcPct val="50000"/>
              </a:spcBef>
            </a:pPr>
            <a:endParaRPr lang="en-GB" dirty="0" smtClean="0"/>
          </a:p>
          <a:p>
            <a:pPr algn="just" defTabSz="2952750">
              <a:spcBef>
                <a:spcPct val="50000"/>
              </a:spcBef>
            </a:pPr>
            <a:r>
              <a:rPr lang="en-GB" dirty="0" smtClean="0"/>
              <a:t>This event, known as urban sprawl, requires excessive use of motor vehicle to carry out travel between the many urban areas, the implementation of resources necessary to the human habitable, leading to the leaky of natural resources. </a:t>
            </a:r>
          </a:p>
        </p:txBody>
      </p:sp>
      <p:sp>
        <p:nvSpPr>
          <p:cNvPr id="23" name="TextBox 14"/>
          <p:cNvSpPr txBox="1">
            <a:spLocks noChangeArrowheads="1"/>
          </p:cNvSpPr>
          <p:nvPr/>
        </p:nvSpPr>
        <p:spPr bwMode="auto">
          <a:xfrm>
            <a:off x="1098006" y="16220107"/>
            <a:ext cx="6552728" cy="7478970"/>
          </a:xfrm>
          <a:prstGeom prst="rect">
            <a:avLst/>
          </a:prstGeom>
          <a:noFill/>
          <a:ln w="9525">
            <a:noFill/>
            <a:miter lim="800000"/>
            <a:headEnd/>
            <a:tailEnd/>
          </a:ln>
        </p:spPr>
        <p:txBody>
          <a:bodyPr wrap="square">
            <a:spAutoFit/>
          </a:bodyPr>
          <a:lstStyle/>
          <a:p>
            <a:r>
              <a:rPr lang="en-US" sz="1600" b="1" dirty="0" err="1" smtClean="0">
                <a:solidFill>
                  <a:srgbClr val="C00000"/>
                </a:solidFill>
              </a:rPr>
              <a:t>Figura</a:t>
            </a:r>
            <a:r>
              <a:rPr lang="en-US" sz="1600" b="1" dirty="0" smtClean="0">
                <a:solidFill>
                  <a:srgbClr val="C00000"/>
                </a:solidFill>
              </a:rPr>
              <a:t> 2: Example of the dispersion of urban areas in the Municipality of </a:t>
            </a:r>
            <a:r>
              <a:rPr lang="en-US" sz="1600" b="1" dirty="0" err="1" smtClean="0">
                <a:solidFill>
                  <a:srgbClr val="C00000"/>
                </a:solidFill>
              </a:rPr>
              <a:t>Tomar</a:t>
            </a:r>
            <a:r>
              <a:rPr lang="en-US" sz="1600" b="1" dirty="0" smtClean="0">
                <a:solidFill>
                  <a:srgbClr val="C00000"/>
                </a:solidFill>
              </a:rPr>
              <a:t>.</a:t>
            </a:r>
            <a:endParaRPr lang="pt-PT" sz="1600" b="1" dirty="0" smtClean="0">
              <a:solidFill>
                <a:srgbClr val="C00000"/>
              </a:solidFill>
            </a:endParaRPr>
          </a:p>
          <a:p>
            <a:endParaRPr lang="pt-PT" sz="1600" b="1" dirty="0">
              <a:solidFill>
                <a:srgbClr val="C00000"/>
              </a:solidFill>
            </a:endParaRPr>
          </a:p>
          <a:p>
            <a:endParaRPr lang="pt-PT" sz="1600" b="1" dirty="0">
              <a:solidFill>
                <a:srgbClr val="C00000"/>
              </a:solidFill>
            </a:endParaRPr>
          </a:p>
          <a:p>
            <a:endParaRPr lang="pt-PT" sz="1600" b="1" dirty="0">
              <a:solidFill>
                <a:srgbClr val="C00000"/>
              </a:solidFill>
            </a:endParaRPr>
          </a:p>
          <a:p>
            <a:endParaRPr lang="pt-PT" sz="1600" b="1" dirty="0">
              <a:solidFill>
                <a:srgbClr val="C00000"/>
              </a:solidFill>
            </a:endParaRPr>
          </a:p>
          <a:p>
            <a:endParaRPr lang="pt-PT" sz="1600" b="1" dirty="0">
              <a:solidFill>
                <a:srgbClr val="C00000"/>
              </a:solidFill>
            </a:endParaRPr>
          </a:p>
          <a:p>
            <a:endParaRPr lang="pt-PT" sz="1600" b="1" dirty="0">
              <a:solidFill>
                <a:srgbClr val="C00000"/>
              </a:solidFill>
            </a:endParaRPr>
          </a:p>
          <a:p>
            <a:endParaRPr lang="pt-PT" sz="1600" b="1" dirty="0">
              <a:solidFill>
                <a:srgbClr val="C00000"/>
              </a:solidFill>
            </a:endParaRPr>
          </a:p>
          <a:p>
            <a:endParaRPr lang="pt-PT" sz="1600" b="1" dirty="0">
              <a:solidFill>
                <a:srgbClr val="C00000"/>
              </a:solidFill>
            </a:endParaRPr>
          </a:p>
          <a:p>
            <a:endParaRPr lang="pt-PT" sz="1600" b="1" dirty="0">
              <a:solidFill>
                <a:srgbClr val="C00000"/>
              </a:solidFill>
            </a:endParaRPr>
          </a:p>
          <a:p>
            <a:endParaRPr lang="pt-PT" sz="1600" b="1" dirty="0">
              <a:solidFill>
                <a:srgbClr val="C00000"/>
              </a:solidFill>
            </a:endParaRPr>
          </a:p>
          <a:p>
            <a:endParaRPr lang="pt-PT" sz="1600" b="1" dirty="0">
              <a:solidFill>
                <a:srgbClr val="C00000"/>
              </a:solidFill>
            </a:endParaRPr>
          </a:p>
          <a:p>
            <a:endParaRPr lang="pt-PT" sz="1600" b="1" dirty="0">
              <a:solidFill>
                <a:srgbClr val="C00000"/>
              </a:solidFill>
            </a:endParaRPr>
          </a:p>
          <a:p>
            <a:endParaRPr lang="pt-PT" sz="1600" b="1" dirty="0">
              <a:solidFill>
                <a:srgbClr val="C00000"/>
              </a:solidFill>
            </a:endParaRPr>
          </a:p>
          <a:p>
            <a:endParaRPr lang="pt-PT" sz="1600" b="1" dirty="0">
              <a:solidFill>
                <a:srgbClr val="C00000"/>
              </a:solidFill>
            </a:endParaRPr>
          </a:p>
          <a:p>
            <a:endParaRPr lang="pt-PT" sz="1600" b="1" dirty="0">
              <a:solidFill>
                <a:srgbClr val="C00000"/>
              </a:solidFill>
            </a:endParaRPr>
          </a:p>
          <a:p>
            <a:endParaRPr lang="pt-PT" sz="1600" b="1" dirty="0">
              <a:solidFill>
                <a:srgbClr val="C00000"/>
              </a:solidFill>
            </a:endParaRPr>
          </a:p>
          <a:p>
            <a:endParaRPr lang="pt-PT" sz="1600" b="1" dirty="0">
              <a:solidFill>
                <a:srgbClr val="C00000"/>
              </a:solidFill>
            </a:endParaRPr>
          </a:p>
          <a:p>
            <a:endParaRPr lang="pt-PT" sz="1600" b="1" dirty="0" smtClean="0">
              <a:solidFill>
                <a:srgbClr val="C00000"/>
              </a:solidFill>
            </a:endParaRPr>
          </a:p>
          <a:p>
            <a:endParaRPr lang="pt-PT" sz="1600" b="1" dirty="0" smtClean="0">
              <a:solidFill>
                <a:srgbClr val="C00000"/>
              </a:solidFill>
            </a:endParaRPr>
          </a:p>
          <a:p>
            <a:endParaRPr lang="pt-PT" sz="1600" b="1" dirty="0" smtClean="0">
              <a:solidFill>
                <a:srgbClr val="C00000"/>
              </a:solidFill>
            </a:endParaRPr>
          </a:p>
          <a:p>
            <a:endParaRPr lang="pt-PT" sz="1600" b="1" dirty="0" smtClean="0">
              <a:solidFill>
                <a:srgbClr val="C00000"/>
              </a:solidFill>
            </a:endParaRPr>
          </a:p>
          <a:p>
            <a:endParaRPr lang="pt-PT" sz="1600" b="1" dirty="0" smtClean="0">
              <a:solidFill>
                <a:srgbClr val="C00000"/>
              </a:solidFill>
            </a:endParaRPr>
          </a:p>
          <a:p>
            <a:endParaRPr lang="pt-PT" sz="1600" b="1" dirty="0" smtClean="0">
              <a:solidFill>
                <a:srgbClr val="C00000"/>
              </a:solidFill>
            </a:endParaRPr>
          </a:p>
          <a:p>
            <a:endParaRPr lang="pt-PT" sz="1600" b="1" dirty="0" smtClean="0">
              <a:solidFill>
                <a:srgbClr val="C00000"/>
              </a:solidFill>
            </a:endParaRPr>
          </a:p>
          <a:p>
            <a:r>
              <a:rPr lang="pt-PT" sz="1600" b="1" dirty="0" err="1" smtClean="0">
                <a:solidFill>
                  <a:srgbClr val="C00000"/>
                </a:solidFill>
              </a:rPr>
              <a:t>Source</a:t>
            </a:r>
            <a:r>
              <a:rPr lang="pt-PT" sz="1600" b="1" dirty="0" smtClean="0">
                <a:solidFill>
                  <a:srgbClr val="C00000"/>
                </a:solidFill>
              </a:rPr>
              <a:t>: Ferreira, J.A.; Condessa, B.; Almeida, J.C.; Pinto, P. 2010.  “</a:t>
            </a:r>
            <a:r>
              <a:rPr lang="pt-PT" sz="1600" b="1" dirty="0" err="1" smtClean="0">
                <a:solidFill>
                  <a:srgbClr val="C00000"/>
                </a:solidFill>
              </a:rPr>
              <a:t>Urban</a:t>
            </a:r>
            <a:r>
              <a:rPr lang="pt-PT" sz="1600" b="1" dirty="0" smtClean="0">
                <a:solidFill>
                  <a:srgbClr val="C00000"/>
                </a:solidFill>
              </a:rPr>
              <a:t> </a:t>
            </a:r>
            <a:r>
              <a:rPr lang="pt-PT" sz="1600" b="1" dirty="0" err="1" smtClean="0">
                <a:solidFill>
                  <a:srgbClr val="C00000"/>
                </a:solidFill>
              </a:rPr>
              <a:t>settlements</a:t>
            </a:r>
            <a:r>
              <a:rPr lang="pt-PT" sz="1600" b="1" dirty="0" smtClean="0">
                <a:solidFill>
                  <a:srgbClr val="C00000"/>
                </a:solidFill>
              </a:rPr>
              <a:t> </a:t>
            </a:r>
            <a:r>
              <a:rPr lang="pt-PT" sz="1600" b="1" dirty="0" err="1" smtClean="0">
                <a:solidFill>
                  <a:srgbClr val="C00000"/>
                </a:solidFill>
              </a:rPr>
              <a:t>delimitation</a:t>
            </a:r>
            <a:r>
              <a:rPr lang="pt-PT" sz="1600" b="1" dirty="0" smtClean="0">
                <a:solidFill>
                  <a:srgbClr val="C00000"/>
                </a:solidFill>
              </a:rPr>
              <a:t> </a:t>
            </a:r>
            <a:r>
              <a:rPr lang="pt-PT" sz="1600" b="1" dirty="0" err="1" smtClean="0">
                <a:solidFill>
                  <a:srgbClr val="C00000"/>
                </a:solidFill>
              </a:rPr>
              <a:t>in</a:t>
            </a:r>
            <a:r>
              <a:rPr lang="pt-PT" sz="1600" b="1" dirty="0" smtClean="0">
                <a:solidFill>
                  <a:srgbClr val="C00000"/>
                </a:solidFill>
              </a:rPr>
              <a:t> </a:t>
            </a:r>
            <a:r>
              <a:rPr lang="pt-PT" sz="1600" b="1" dirty="0" err="1" smtClean="0">
                <a:solidFill>
                  <a:srgbClr val="C00000"/>
                </a:solidFill>
              </a:rPr>
              <a:t>low-density</a:t>
            </a:r>
            <a:r>
              <a:rPr lang="pt-PT" sz="1600" b="1" dirty="0" smtClean="0">
                <a:solidFill>
                  <a:srgbClr val="C00000"/>
                </a:solidFill>
              </a:rPr>
              <a:t> </a:t>
            </a:r>
            <a:r>
              <a:rPr lang="pt-PT" sz="1600" b="1" dirty="0" err="1" smtClean="0">
                <a:solidFill>
                  <a:srgbClr val="C00000"/>
                </a:solidFill>
              </a:rPr>
              <a:t>areas</a:t>
            </a:r>
            <a:r>
              <a:rPr lang="pt-PT" sz="1600" b="1" dirty="0" smtClean="0">
                <a:solidFill>
                  <a:srgbClr val="C00000"/>
                </a:solidFill>
              </a:rPr>
              <a:t> – </a:t>
            </a:r>
            <a:r>
              <a:rPr lang="pt-PT" sz="1600" b="1" dirty="0" err="1" smtClean="0">
                <a:solidFill>
                  <a:srgbClr val="C00000"/>
                </a:solidFill>
              </a:rPr>
              <a:t>an</a:t>
            </a:r>
            <a:r>
              <a:rPr lang="pt-PT" sz="1600" b="1" dirty="0" smtClean="0">
                <a:solidFill>
                  <a:srgbClr val="C00000"/>
                </a:solidFill>
              </a:rPr>
              <a:t> </a:t>
            </a:r>
            <a:r>
              <a:rPr lang="pt-PT" sz="1600" b="1" dirty="0" err="1" smtClean="0">
                <a:solidFill>
                  <a:srgbClr val="C00000"/>
                </a:solidFill>
              </a:rPr>
              <a:t>application</a:t>
            </a:r>
            <a:r>
              <a:rPr lang="pt-PT" sz="1600" b="1" dirty="0" smtClean="0">
                <a:solidFill>
                  <a:srgbClr val="C00000"/>
                </a:solidFill>
              </a:rPr>
              <a:t> to </a:t>
            </a:r>
            <a:r>
              <a:rPr lang="pt-PT" sz="1600" b="1" dirty="0" err="1" smtClean="0">
                <a:solidFill>
                  <a:srgbClr val="C00000"/>
                </a:solidFill>
              </a:rPr>
              <a:t>the</a:t>
            </a:r>
            <a:r>
              <a:rPr lang="pt-PT" sz="1600" b="1" dirty="0" smtClean="0">
                <a:solidFill>
                  <a:srgbClr val="C00000"/>
                </a:solidFill>
              </a:rPr>
              <a:t> </a:t>
            </a:r>
            <a:r>
              <a:rPr lang="pt-PT" sz="1600" b="1" dirty="0" err="1" smtClean="0">
                <a:solidFill>
                  <a:srgbClr val="C00000"/>
                </a:solidFill>
              </a:rPr>
              <a:t>municialy</a:t>
            </a:r>
            <a:r>
              <a:rPr lang="pt-PT" sz="1600" b="1" dirty="0" smtClean="0">
                <a:solidFill>
                  <a:srgbClr val="C00000"/>
                </a:solidFill>
              </a:rPr>
              <a:t> </a:t>
            </a:r>
            <a:r>
              <a:rPr lang="pt-PT" sz="1600" b="1" dirty="0" err="1" smtClean="0">
                <a:solidFill>
                  <a:srgbClr val="C00000"/>
                </a:solidFill>
              </a:rPr>
              <a:t>of</a:t>
            </a:r>
            <a:r>
              <a:rPr lang="pt-PT" sz="1600" b="1" dirty="0" smtClean="0">
                <a:solidFill>
                  <a:srgbClr val="C00000"/>
                </a:solidFill>
              </a:rPr>
              <a:t> Tomar (Portugal). </a:t>
            </a:r>
            <a:r>
              <a:rPr lang="pt-PT" sz="1600" b="1" dirty="0" err="1" smtClean="0">
                <a:solidFill>
                  <a:srgbClr val="C00000"/>
                </a:solidFill>
              </a:rPr>
              <a:t>In</a:t>
            </a:r>
            <a:r>
              <a:rPr lang="pt-PT" sz="1600" b="1" dirty="0" smtClean="0">
                <a:solidFill>
                  <a:srgbClr val="C00000"/>
                </a:solidFill>
              </a:rPr>
              <a:t> </a:t>
            </a:r>
            <a:r>
              <a:rPr lang="pt-PT" sz="1600" b="1" i="1" dirty="0" err="1" smtClean="0">
                <a:solidFill>
                  <a:srgbClr val="C00000"/>
                </a:solidFill>
              </a:rPr>
              <a:t>Landscape</a:t>
            </a:r>
            <a:r>
              <a:rPr lang="pt-PT" sz="1600" b="1" i="1" dirty="0" smtClean="0">
                <a:solidFill>
                  <a:srgbClr val="C00000"/>
                </a:solidFill>
              </a:rPr>
              <a:t> </a:t>
            </a:r>
            <a:r>
              <a:rPr lang="pt-PT" sz="1600" b="1" i="1" dirty="0" err="1" smtClean="0">
                <a:solidFill>
                  <a:srgbClr val="C00000"/>
                </a:solidFill>
              </a:rPr>
              <a:t>and</a:t>
            </a:r>
            <a:r>
              <a:rPr lang="pt-PT" sz="1600" b="1" i="1" dirty="0" smtClean="0">
                <a:solidFill>
                  <a:srgbClr val="C00000"/>
                </a:solidFill>
              </a:rPr>
              <a:t> </a:t>
            </a:r>
            <a:r>
              <a:rPr lang="pt-PT" sz="1600" b="1" i="1" dirty="0" err="1" smtClean="0">
                <a:solidFill>
                  <a:srgbClr val="C00000"/>
                </a:solidFill>
              </a:rPr>
              <a:t>Urban</a:t>
            </a:r>
            <a:r>
              <a:rPr lang="pt-PT" sz="1600" b="1" i="1" dirty="0" smtClean="0">
                <a:solidFill>
                  <a:srgbClr val="C00000"/>
                </a:solidFill>
              </a:rPr>
              <a:t> </a:t>
            </a:r>
            <a:r>
              <a:rPr lang="pt-PT" sz="1600" b="1" i="1" dirty="0" err="1" smtClean="0">
                <a:solidFill>
                  <a:srgbClr val="C00000"/>
                </a:solidFill>
              </a:rPr>
              <a:t>Planning</a:t>
            </a:r>
            <a:r>
              <a:rPr lang="pt-PT" sz="1600" b="1" i="1" dirty="0" smtClean="0">
                <a:solidFill>
                  <a:srgbClr val="C00000"/>
                </a:solidFill>
              </a:rPr>
              <a:t>, </a:t>
            </a:r>
            <a:r>
              <a:rPr lang="pt-PT" sz="1600" dirty="0" smtClean="0">
                <a:solidFill>
                  <a:srgbClr val="C00000"/>
                </a:solidFill>
              </a:rPr>
              <a:t>No.97, 156-167.</a:t>
            </a:r>
            <a:endParaRPr lang="pt-PT" sz="1600" b="1" dirty="0">
              <a:solidFill>
                <a:srgbClr val="C00000"/>
              </a:solidFill>
            </a:endParaRPr>
          </a:p>
        </p:txBody>
      </p:sp>
      <p:sp>
        <p:nvSpPr>
          <p:cNvPr id="59" name="CaixaDeTexto 58"/>
          <p:cNvSpPr txBox="1"/>
          <p:nvPr/>
        </p:nvSpPr>
        <p:spPr>
          <a:xfrm>
            <a:off x="14419486" y="11179547"/>
            <a:ext cx="13609512" cy="10926068"/>
          </a:xfrm>
          <a:prstGeom prst="rect">
            <a:avLst/>
          </a:prstGeom>
          <a:noFill/>
        </p:spPr>
        <p:txBody>
          <a:bodyPr wrap="square" rtlCol="0">
            <a:spAutoFit/>
          </a:bodyPr>
          <a:lstStyle/>
          <a:p>
            <a:pPr algn="ctr"/>
            <a:r>
              <a:rPr lang="en-US" sz="1600" b="1" dirty="0" smtClean="0">
                <a:solidFill>
                  <a:srgbClr val="C00000"/>
                </a:solidFill>
              </a:rPr>
              <a:t>Figure 3: Workflow for the development of </a:t>
            </a:r>
            <a:r>
              <a:rPr lang="en-US" sz="1600" b="1" dirty="0" err="1" smtClean="0">
                <a:solidFill>
                  <a:srgbClr val="C00000"/>
                </a:solidFill>
              </a:rPr>
              <a:t>multicriteria</a:t>
            </a:r>
            <a:r>
              <a:rPr lang="en-US" sz="1600" b="1" dirty="0" smtClean="0">
                <a:solidFill>
                  <a:srgbClr val="C00000"/>
                </a:solidFill>
              </a:rPr>
              <a:t> analysis model and compute of a sustainable index of urban expansion</a:t>
            </a:r>
            <a:r>
              <a:rPr lang="en-US" sz="1600" dirty="0" smtClean="0"/>
              <a:t> </a:t>
            </a:r>
            <a:endParaRPr lang="en-US" sz="1600" b="1" dirty="0" smtClean="0">
              <a:solidFill>
                <a:srgbClr val="C00000"/>
              </a:solidFill>
            </a:endParaRPr>
          </a:p>
          <a:p>
            <a:pPr algn="ctr"/>
            <a:endParaRPr lang="en-US" sz="1600" b="1" dirty="0" smtClean="0">
              <a:solidFill>
                <a:srgbClr val="C00000"/>
              </a:solidFill>
            </a:endParaRPr>
          </a:p>
          <a:p>
            <a:pPr algn="ctr"/>
            <a:endParaRPr lang="en-US" sz="1600" b="1" dirty="0" smtClean="0">
              <a:solidFill>
                <a:srgbClr val="C00000"/>
              </a:solidFill>
            </a:endParaRPr>
          </a:p>
          <a:p>
            <a:pPr algn="ctr"/>
            <a:endParaRPr lang="en-US" sz="1600" b="1" dirty="0" smtClean="0">
              <a:solidFill>
                <a:srgbClr val="C00000"/>
              </a:solidFill>
            </a:endParaRPr>
          </a:p>
          <a:p>
            <a:pPr algn="ctr"/>
            <a:endParaRPr lang="en-US" sz="1600" b="1" dirty="0" smtClean="0">
              <a:solidFill>
                <a:srgbClr val="C00000"/>
              </a:solidFill>
            </a:endParaRPr>
          </a:p>
          <a:p>
            <a:pPr algn="ctr"/>
            <a:endParaRPr lang="en-US" sz="1600" b="1" dirty="0" smtClean="0">
              <a:solidFill>
                <a:srgbClr val="C00000"/>
              </a:solidFill>
            </a:endParaRPr>
          </a:p>
          <a:p>
            <a:pPr algn="ctr"/>
            <a:endParaRPr lang="en-US" sz="1600" b="1" dirty="0" smtClean="0">
              <a:solidFill>
                <a:srgbClr val="C00000"/>
              </a:solidFill>
            </a:endParaRPr>
          </a:p>
          <a:p>
            <a:pPr algn="ctr"/>
            <a:endParaRPr lang="en-US" sz="1600" b="1" dirty="0" smtClean="0">
              <a:solidFill>
                <a:srgbClr val="C00000"/>
              </a:solidFill>
            </a:endParaRPr>
          </a:p>
          <a:p>
            <a:pPr algn="ctr"/>
            <a:endParaRPr lang="en-US" sz="1600" b="1" dirty="0" smtClean="0">
              <a:solidFill>
                <a:srgbClr val="C00000"/>
              </a:solidFill>
            </a:endParaRPr>
          </a:p>
          <a:p>
            <a:pPr algn="ctr"/>
            <a:endParaRPr lang="en-US" sz="1600" b="1" dirty="0" smtClean="0">
              <a:solidFill>
                <a:srgbClr val="C00000"/>
              </a:solidFill>
            </a:endParaRPr>
          </a:p>
          <a:p>
            <a:pPr algn="ctr"/>
            <a:endParaRPr lang="en-US" sz="1600" b="1" dirty="0" smtClean="0">
              <a:solidFill>
                <a:srgbClr val="C00000"/>
              </a:solidFill>
            </a:endParaRPr>
          </a:p>
          <a:p>
            <a:pPr algn="ctr"/>
            <a:endParaRPr lang="en-US" sz="1600" b="1" dirty="0" smtClean="0">
              <a:solidFill>
                <a:srgbClr val="C00000"/>
              </a:solidFill>
            </a:endParaRPr>
          </a:p>
          <a:p>
            <a:pPr algn="ctr"/>
            <a:endParaRPr lang="en-US" sz="1600" b="1" dirty="0" smtClean="0">
              <a:solidFill>
                <a:srgbClr val="C00000"/>
              </a:solidFill>
            </a:endParaRPr>
          </a:p>
          <a:p>
            <a:pPr algn="ctr"/>
            <a:endParaRPr lang="en-US" sz="1600" b="1" dirty="0" smtClean="0">
              <a:solidFill>
                <a:srgbClr val="C00000"/>
              </a:solidFill>
            </a:endParaRPr>
          </a:p>
          <a:p>
            <a:pPr algn="ctr"/>
            <a:endParaRPr lang="en-US" sz="1600" b="1" dirty="0" smtClean="0">
              <a:solidFill>
                <a:srgbClr val="C00000"/>
              </a:solidFill>
            </a:endParaRPr>
          </a:p>
          <a:p>
            <a:pPr algn="ctr"/>
            <a:endParaRPr lang="en-US" sz="1600" b="1" dirty="0" smtClean="0">
              <a:solidFill>
                <a:srgbClr val="C00000"/>
              </a:solidFill>
            </a:endParaRPr>
          </a:p>
          <a:p>
            <a:pPr algn="ctr"/>
            <a:endParaRPr lang="en-US" sz="1600" b="1" dirty="0" smtClean="0">
              <a:solidFill>
                <a:srgbClr val="C00000"/>
              </a:solidFill>
            </a:endParaRPr>
          </a:p>
          <a:p>
            <a:pPr algn="ctr"/>
            <a:endParaRPr lang="en-US" sz="1600" b="1" dirty="0" smtClean="0">
              <a:solidFill>
                <a:srgbClr val="C00000"/>
              </a:solidFill>
            </a:endParaRPr>
          </a:p>
          <a:p>
            <a:pPr algn="ctr"/>
            <a:endParaRPr lang="en-US" sz="1600" b="1" dirty="0" smtClean="0">
              <a:solidFill>
                <a:srgbClr val="C00000"/>
              </a:solidFill>
            </a:endParaRPr>
          </a:p>
          <a:p>
            <a:pPr algn="ctr"/>
            <a:endParaRPr lang="en-US" sz="1600" b="1" dirty="0" smtClean="0">
              <a:solidFill>
                <a:srgbClr val="C00000"/>
              </a:solidFill>
            </a:endParaRPr>
          </a:p>
          <a:p>
            <a:pPr algn="ctr"/>
            <a:endParaRPr lang="en-US" sz="1600" b="1" dirty="0" smtClean="0">
              <a:solidFill>
                <a:srgbClr val="C00000"/>
              </a:solidFill>
            </a:endParaRPr>
          </a:p>
          <a:p>
            <a:pPr algn="ctr"/>
            <a:endParaRPr lang="en-US" sz="1600" b="1" dirty="0" smtClean="0">
              <a:solidFill>
                <a:srgbClr val="C00000"/>
              </a:solidFill>
            </a:endParaRPr>
          </a:p>
          <a:p>
            <a:pPr algn="ctr"/>
            <a:endParaRPr lang="en-US" sz="1600" b="1" dirty="0" smtClean="0">
              <a:solidFill>
                <a:srgbClr val="C00000"/>
              </a:solidFill>
            </a:endParaRPr>
          </a:p>
          <a:p>
            <a:pPr algn="ctr"/>
            <a:endParaRPr lang="en-US" sz="1600" b="1" dirty="0" smtClean="0">
              <a:solidFill>
                <a:srgbClr val="C00000"/>
              </a:solidFill>
            </a:endParaRPr>
          </a:p>
          <a:p>
            <a:pPr algn="ctr"/>
            <a:endParaRPr lang="en-US" sz="1600" b="1" dirty="0" smtClean="0">
              <a:solidFill>
                <a:srgbClr val="C00000"/>
              </a:solidFill>
            </a:endParaRPr>
          </a:p>
          <a:p>
            <a:pPr algn="ctr"/>
            <a:endParaRPr lang="en-US" sz="1600" b="1" dirty="0" smtClean="0">
              <a:solidFill>
                <a:srgbClr val="C00000"/>
              </a:solidFill>
            </a:endParaRPr>
          </a:p>
          <a:p>
            <a:pPr algn="ctr"/>
            <a:endParaRPr lang="en-US" sz="1600" b="1" dirty="0" smtClean="0">
              <a:solidFill>
                <a:srgbClr val="C00000"/>
              </a:solidFill>
            </a:endParaRPr>
          </a:p>
          <a:p>
            <a:pPr algn="ctr"/>
            <a:endParaRPr lang="en-US" sz="1600" b="1" dirty="0" smtClean="0">
              <a:solidFill>
                <a:srgbClr val="C00000"/>
              </a:solidFill>
            </a:endParaRPr>
          </a:p>
          <a:p>
            <a:pPr algn="ctr"/>
            <a:endParaRPr lang="en-US" sz="1600" b="1" dirty="0" smtClean="0">
              <a:solidFill>
                <a:srgbClr val="C00000"/>
              </a:solidFill>
            </a:endParaRPr>
          </a:p>
          <a:p>
            <a:pPr algn="ctr"/>
            <a:endParaRPr lang="en-US" sz="1600" b="1" dirty="0" smtClean="0">
              <a:solidFill>
                <a:srgbClr val="C00000"/>
              </a:solidFill>
            </a:endParaRPr>
          </a:p>
          <a:p>
            <a:pPr algn="ctr"/>
            <a:endParaRPr lang="en-US" sz="1600" b="1" dirty="0" smtClean="0">
              <a:solidFill>
                <a:srgbClr val="C00000"/>
              </a:solidFill>
            </a:endParaRPr>
          </a:p>
          <a:p>
            <a:pPr algn="ctr"/>
            <a:endParaRPr lang="en-US" sz="1600" b="1" dirty="0" smtClean="0">
              <a:solidFill>
                <a:srgbClr val="C00000"/>
              </a:solidFill>
            </a:endParaRPr>
          </a:p>
          <a:p>
            <a:pPr algn="ctr"/>
            <a:endParaRPr lang="en-US" sz="1600" b="1" dirty="0" smtClean="0">
              <a:solidFill>
                <a:srgbClr val="C00000"/>
              </a:solidFill>
            </a:endParaRPr>
          </a:p>
          <a:p>
            <a:pPr algn="ctr"/>
            <a:endParaRPr lang="en-US" sz="1600" b="1" dirty="0" smtClean="0">
              <a:solidFill>
                <a:srgbClr val="C00000"/>
              </a:solidFill>
            </a:endParaRPr>
          </a:p>
          <a:p>
            <a:pPr algn="ctr"/>
            <a:endParaRPr lang="en-US" sz="1600" b="1" dirty="0" smtClean="0">
              <a:solidFill>
                <a:srgbClr val="C00000"/>
              </a:solidFill>
            </a:endParaRPr>
          </a:p>
          <a:p>
            <a:pPr algn="ctr"/>
            <a:endParaRPr lang="en-US" sz="1600" b="1" dirty="0" smtClean="0">
              <a:solidFill>
                <a:srgbClr val="C00000"/>
              </a:solidFill>
            </a:endParaRPr>
          </a:p>
          <a:p>
            <a:pPr algn="ctr"/>
            <a:endParaRPr lang="en-US" sz="1600" b="1" dirty="0" smtClean="0">
              <a:solidFill>
                <a:srgbClr val="C00000"/>
              </a:solidFill>
            </a:endParaRPr>
          </a:p>
          <a:p>
            <a:pPr algn="ctr"/>
            <a:endParaRPr lang="en-US" sz="1600" b="1" dirty="0" smtClean="0">
              <a:solidFill>
                <a:srgbClr val="C00000"/>
              </a:solidFill>
            </a:endParaRPr>
          </a:p>
          <a:p>
            <a:pPr algn="ctr"/>
            <a:endParaRPr lang="en-US" sz="1600" b="1" dirty="0" smtClean="0">
              <a:solidFill>
                <a:srgbClr val="C00000"/>
              </a:solidFill>
            </a:endParaRPr>
          </a:p>
          <a:p>
            <a:pPr algn="ctr"/>
            <a:endParaRPr lang="en-US" sz="1600" b="1" dirty="0" smtClean="0">
              <a:solidFill>
                <a:srgbClr val="C00000"/>
              </a:solidFill>
            </a:endParaRPr>
          </a:p>
          <a:p>
            <a:pPr algn="ctr"/>
            <a:endParaRPr lang="en-US" sz="1600" b="1" dirty="0" smtClean="0">
              <a:solidFill>
                <a:srgbClr val="C00000"/>
              </a:solidFill>
            </a:endParaRPr>
          </a:p>
          <a:p>
            <a:pPr algn="ctr"/>
            <a:endParaRPr lang="en-US" sz="1600" b="1" dirty="0" smtClean="0">
              <a:solidFill>
                <a:srgbClr val="C00000"/>
              </a:solidFill>
            </a:endParaRPr>
          </a:p>
          <a:p>
            <a:pPr algn="ctr"/>
            <a:endParaRPr lang="en-US" sz="1600" b="1" dirty="0" smtClean="0">
              <a:solidFill>
                <a:srgbClr val="C00000"/>
              </a:solidFill>
            </a:endParaRPr>
          </a:p>
          <a:p>
            <a:pPr algn="ctr"/>
            <a:endParaRPr lang="en-US" sz="1600" b="1" dirty="0" smtClean="0">
              <a:solidFill>
                <a:srgbClr val="C00000"/>
              </a:solidFill>
            </a:endParaRPr>
          </a:p>
        </p:txBody>
      </p:sp>
      <p:graphicFrame>
        <p:nvGraphicFramePr>
          <p:cNvPr id="2259" name="Group 211"/>
          <p:cNvGraphicFramePr>
            <a:graphicFrameLocks noGrp="1"/>
          </p:cNvGraphicFramePr>
          <p:nvPr>
            <p:extLst>
              <p:ext uri="{D42A27DB-BD31-4B8C-83A1-F6EECF244321}">
                <p14:modId xmlns:p14="http://schemas.microsoft.com/office/powerpoint/2010/main" val="1120539390"/>
              </p:ext>
            </p:extLst>
          </p:nvPr>
        </p:nvGraphicFramePr>
        <p:xfrm>
          <a:off x="0" y="-1"/>
          <a:ext cx="42808525" cy="5635626"/>
        </p:xfrm>
        <a:graphic>
          <a:graphicData uri="http://schemas.openxmlformats.org/drawingml/2006/table">
            <a:tbl>
              <a:tblPr/>
              <a:tblGrid>
                <a:gridCol w="19243675"/>
                <a:gridCol w="23564850"/>
              </a:tblGrid>
              <a:tr h="2911517">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endParaRPr kumimoji="0" lang="en-GB" sz="9400" b="0" i="0" u="none" strike="noStrike" cap="none" normalizeH="0" baseline="0" dirty="0" smtClean="0">
                        <a:ln>
                          <a:noFill/>
                        </a:ln>
                        <a:solidFill>
                          <a:schemeClr val="tx1"/>
                        </a:solidFill>
                        <a:effectLst/>
                        <a:latin typeface="Arial" charset="0"/>
                      </a:endParaRPr>
                    </a:p>
                  </a:txBody>
                  <a:tcPr marL="183029" marR="183029"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en-GB" sz="4000" b="1"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r h="2724109">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smtClean="0">
                          <a:ln>
                            <a:noFill/>
                          </a:ln>
                          <a:solidFill>
                            <a:schemeClr val="bg1"/>
                          </a:solidFill>
                          <a:effectLst/>
                          <a:latin typeface="Arial" charset="0"/>
                        </a:rPr>
                        <a:t> </a:t>
                      </a:r>
                      <a:r>
                        <a:rPr kumimoji="0" lang="en-GB" sz="2400" b="0" i="0" u="none" strike="noStrike" cap="none" normalizeH="0" baseline="0" dirty="0" smtClean="0">
                          <a:ln>
                            <a:noFill/>
                          </a:ln>
                          <a:solidFill>
                            <a:schemeClr val="tx1"/>
                          </a:solidFill>
                          <a:effectLst/>
                          <a:latin typeface="Arial" charset="0"/>
                        </a:rPr>
                        <a:t>University of Minho</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charset="0"/>
                        </a:rPr>
                        <a:t> School of Engineering</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noProof="0" dirty="0" smtClean="0">
                          <a:ln>
                            <a:noFill/>
                          </a:ln>
                          <a:solidFill>
                            <a:schemeClr val="tx1"/>
                          </a:solidFill>
                          <a:effectLst/>
                          <a:latin typeface="Arial" charset="0"/>
                        </a:rPr>
                        <a:t> Territory, Environment and Construction Centre (C-TAC)</a:t>
                      </a:r>
                    </a:p>
                  </a:txBody>
                  <a:tcPr marL="504412" marR="180147" marT="46800" marB="46800" anchor="ctr"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en-GB" sz="4000" b="0"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graphicFrame>
        <p:nvGraphicFramePr>
          <p:cNvPr id="1026" name="Object 27"/>
          <p:cNvGraphicFramePr>
            <a:graphicFrameLocks/>
          </p:cNvGraphicFramePr>
          <p:nvPr/>
        </p:nvGraphicFramePr>
        <p:xfrm>
          <a:off x="593725" y="593725"/>
          <a:ext cx="4013200" cy="1990725"/>
        </p:xfrm>
        <a:graphic>
          <a:graphicData uri="http://schemas.openxmlformats.org/presentationml/2006/ole">
            <mc:AlternateContent xmlns:mc="http://schemas.openxmlformats.org/markup-compatibility/2006">
              <mc:Choice xmlns:v="urn:schemas-microsoft-com:vml" Requires="v">
                <p:oleObj spid="_x0000_s14339" name="Photo Editor Photo" r:id="rId4" imgW="4009524" imgH="1991003" progId="">
                  <p:embed/>
                </p:oleObj>
              </mc:Choice>
              <mc:Fallback>
                <p:oleObj name="Photo Editor Photo" r:id="rId4" imgW="4009524" imgH="1991003" progId="">
                  <p:embed/>
                  <p:pic>
                    <p:nvPicPr>
                      <p:cNvPr id="0" name="Picture 2"/>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3725" y="593725"/>
                        <a:ext cx="4013200" cy="199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260" name="Group 212"/>
          <p:cNvGraphicFramePr>
            <a:graphicFrameLocks noGrp="1"/>
          </p:cNvGraphicFramePr>
          <p:nvPr>
            <p:extLst>
              <p:ext uri="{D42A27DB-BD31-4B8C-83A1-F6EECF244321}">
                <p14:modId xmlns:p14="http://schemas.microsoft.com/office/powerpoint/2010/main" val="31159863"/>
              </p:ext>
            </p:extLst>
          </p:nvPr>
        </p:nvGraphicFramePr>
        <p:xfrm>
          <a:off x="-18699" y="29037531"/>
          <a:ext cx="42827224" cy="1242444"/>
        </p:xfrm>
        <a:graphic>
          <a:graphicData uri="http://schemas.openxmlformats.org/drawingml/2006/table">
            <a:tbl>
              <a:tblPr/>
              <a:tblGrid>
                <a:gridCol w="42827224"/>
              </a:tblGrid>
              <a:tr h="1242444">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r>
                        <a:rPr kumimoji="0" lang="pt-PT" sz="4000" b="0" i="0" u="none" strike="noStrike" cap="none" normalizeH="0" baseline="0" dirty="0" smtClean="0">
                          <a:ln>
                            <a:noFill/>
                          </a:ln>
                          <a:solidFill>
                            <a:schemeClr val="tx1"/>
                          </a:solidFill>
                          <a:effectLst/>
                          <a:latin typeface="Arial" charset="0"/>
                        </a:rPr>
                        <a:t>Uma Escola a Reinventar o Futuro – Semana da Escola de Engenharia - 24 a 27 de Outubro de 2011</a:t>
                      </a: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sp>
        <p:nvSpPr>
          <p:cNvPr id="1035" name="Rectangle 215"/>
          <p:cNvSpPr>
            <a:spLocks noChangeArrowheads="1"/>
          </p:cNvSpPr>
          <p:nvPr/>
        </p:nvSpPr>
        <p:spPr bwMode="auto">
          <a:xfrm>
            <a:off x="8874125" y="2322513"/>
            <a:ext cx="23350538" cy="2879725"/>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en-GB" sz="4000" dirty="0" smtClean="0"/>
              <a:t>Author* MARIA ELISABETE S. SOARES</a:t>
            </a:r>
          </a:p>
          <a:p>
            <a:pPr algn="ctr" defTabSz="2952750">
              <a:spcBef>
                <a:spcPct val="20000"/>
              </a:spcBef>
            </a:pPr>
            <a:r>
              <a:rPr lang="en-GB" sz="4000" dirty="0" smtClean="0"/>
              <a:t> Supervisor: </a:t>
            </a:r>
            <a:r>
              <a:rPr lang="en-GB" sz="4000" dirty="0" err="1" smtClean="0"/>
              <a:t>Rui</a:t>
            </a:r>
            <a:r>
              <a:rPr lang="en-GB" sz="4000" dirty="0" smtClean="0"/>
              <a:t> A. R. Ramos; Co-Supervisor: Ana Maria D. B. Fonseca</a:t>
            </a:r>
          </a:p>
          <a:p>
            <a:pPr algn="ctr" defTabSz="2952750">
              <a:spcBef>
                <a:spcPct val="50000"/>
              </a:spcBef>
            </a:pPr>
            <a:r>
              <a:rPr lang="en-GB" dirty="0" smtClean="0"/>
              <a:t>* esoares@ipg.pt</a:t>
            </a:r>
            <a:endParaRPr lang="en-GB" sz="4000" dirty="0"/>
          </a:p>
        </p:txBody>
      </p:sp>
      <p:sp>
        <p:nvSpPr>
          <p:cNvPr id="1036" name="Rectangle 216"/>
          <p:cNvSpPr>
            <a:spLocks noChangeArrowheads="1"/>
          </p:cNvSpPr>
          <p:nvPr/>
        </p:nvSpPr>
        <p:spPr bwMode="auto">
          <a:xfrm>
            <a:off x="8802688" y="0"/>
            <a:ext cx="24842787" cy="2322513"/>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en-GB" sz="4800" b="1" smtClean="0"/>
              <a:t>A SUSTAINABLE INDEX FOR URBAN EXPANSION MANAGEMENT</a:t>
            </a:r>
            <a:endParaRPr lang="en-GB" sz="4800" b="1"/>
          </a:p>
        </p:txBody>
      </p:sp>
      <p:pic>
        <p:nvPicPr>
          <p:cNvPr id="1037" name="Picture 217"/>
          <p:cNvPicPr>
            <a:picLocks noChangeAspect="1" noChangeArrowheads="1"/>
          </p:cNvPicPr>
          <p:nvPr/>
        </p:nvPicPr>
        <p:blipFill>
          <a:blip r:embed="rId6" cstate="print"/>
          <a:srcRect/>
          <a:stretch>
            <a:fillRect/>
          </a:stretch>
        </p:blipFill>
        <p:spPr bwMode="auto">
          <a:xfrm>
            <a:off x="37893625" y="2754313"/>
            <a:ext cx="4289425" cy="1441450"/>
          </a:xfrm>
          <a:prstGeom prst="rect">
            <a:avLst/>
          </a:prstGeom>
          <a:noFill/>
          <a:ln w="9525">
            <a:noFill/>
            <a:miter lim="800000"/>
            <a:headEnd/>
            <a:tailEnd/>
          </a:ln>
        </p:spPr>
      </p:pic>
      <p:sp>
        <p:nvSpPr>
          <p:cNvPr id="1038" name="Text Box 214"/>
          <p:cNvSpPr txBox="1">
            <a:spLocks noChangeArrowheads="1"/>
          </p:cNvSpPr>
          <p:nvPr/>
        </p:nvSpPr>
        <p:spPr bwMode="auto">
          <a:xfrm>
            <a:off x="14779526" y="5850955"/>
            <a:ext cx="12817475" cy="5816977"/>
          </a:xfrm>
          <a:prstGeom prst="rect">
            <a:avLst/>
          </a:prstGeom>
          <a:noFill/>
          <a:ln w="9525">
            <a:noFill/>
            <a:miter lim="800000"/>
            <a:headEnd/>
            <a:tailEnd/>
          </a:ln>
        </p:spPr>
        <p:txBody>
          <a:bodyPr wrap="square">
            <a:spAutoFit/>
          </a:bodyPr>
          <a:lstStyle/>
          <a:p>
            <a:r>
              <a:rPr lang="en-GB" sz="3600" b="1" dirty="0" err="1" smtClean="0"/>
              <a:t>Multicriteria</a:t>
            </a:r>
            <a:r>
              <a:rPr lang="en-GB" sz="3600" b="1" dirty="0" smtClean="0"/>
              <a:t> analysis model</a:t>
            </a:r>
            <a:endParaRPr lang="en-GB" sz="3600" dirty="0" smtClean="0"/>
          </a:p>
          <a:p>
            <a:pPr algn="just" defTabSz="2952750">
              <a:spcBef>
                <a:spcPct val="50000"/>
              </a:spcBef>
            </a:pPr>
            <a:r>
              <a:rPr lang="en-GB" dirty="0" smtClean="0"/>
              <a:t>As a measure for the rapid analysis of the situation in the area and to aid in decision-making more appropriate and balanced, it is important to develop a model that defines a sustainable index of expansion urban.</a:t>
            </a:r>
          </a:p>
          <a:p>
            <a:pPr algn="just" defTabSz="2952750">
              <a:spcBef>
                <a:spcPct val="50000"/>
              </a:spcBef>
            </a:pPr>
            <a:r>
              <a:rPr lang="en-GB" dirty="0" smtClean="0"/>
              <a:t>This model of </a:t>
            </a:r>
            <a:r>
              <a:rPr lang="en-GB" dirty="0" err="1" smtClean="0"/>
              <a:t>multicriteria</a:t>
            </a:r>
            <a:r>
              <a:rPr lang="en-GB" dirty="0" smtClean="0"/>
              <a:t> analysis, will aggregate multiple criteria related to the concept of sustainable development of cities, will assess the level of urban sprawl and its implications for sustainable growth of cities (Figure 3).</a:t>
            </a:r>
          </a:p>
          <a:p>
            <a:pPr algn="just" defTabSz="2952750">
              <a:spcBef>
                <a:spcPct val="50000"/>
              </a:spcBef>
            </a:pPr>
            <a:endParaRPr lang="en-GB" dirty="0" smtClean="0"/>
          </a:p>
        </p:txBody>
      </p:sp>
      <p:sp>
        <p:nvSpPr>
          <p:cNvPr id="1041" name="Text Box 214"/>
          <p:cNvSpPr txBox="1">
            <a:spLocks noChangeArrowheads="1"/>
          </p:cNvSpPr>
          <p:nvPr/>
        </p:nvSpPr>
        <p:spPr bwMode="auto">
          <a:xfrm>
            <a:off x="28677070" y="5850955"/>
            <a:ext cx="12817475" cy="13449836"/>
          </a:xfrm>
          <a:prstGeom prst="rect">
            <a:avLst/>
          </a:prstGeom>
          <a:noFill/>
          <a:ln w="9525">
            <a:noFill/>
            <a:miter lim="800000"/>
            <a:headEnd/>
            <a:tailEnd/>
          </a:ln>
        </p:spPr>
        <p:txBody>
          <a:bodyPr>
            <a:spAutoFit/>
          </a:bodyPr>
          <a:lstStyle/>
          <a:p>
            <a:r>
              <a:rPr lang="en-GB" sz="3600" b="1" dirty="0" smtClean="0"/>
              <a:t>Case study</a:t>
            </a:r>
            <a:endParaRPr lang="en-GB" sz="3600" dirty="0" smtClean="0"/>
          </a:p>
          <a:p>
            <a:pPr algn="just" defTabSz="2952750">
              <a:spcBef>
                <a:spcPct val="50000"/>
              </a:spcBef>
            </a:pPr>
            <a:r>
              <a:rPr lang="en-GB" dirty="0" smtClean="0"/>
              <a:t>The model will be validated by its application to the city of </a:t>
            </a:r>
            <a:r>
              <a:rPr lang="en-GB" dirty="0" err="1" smtClean="0"/>
              <a:t>Guarda</a:t>
            </a:r>
            <a:r>
              <a:rPr lang="en-GB" dirty="0" smtClean="0"/>
              <a:t>.   </a:t>
            </a:r>
            <a:endParaRPr lang="en-GB" dirty="0"/>
          </a:p>
          <a:p>
            <a:pPr algn="just" defTabSz="2952750">
              <a:spcBef>
                <a:spcPts val="600"/>
              </a:spcBef>
            </a:pPr>
            <a:endParaRPr lang="en-GB" dirty="0"/>
          </a:p>
          <a:p>
            <a:pPr defTabSz="2952750">
              <a:spcBef>
                <a:spcPts val="600"/>
              </a:spcBef>
            </a:pPr>
            <a:endParaRPr lang="en-GB" sz="3600" dirty="0" smtClean="0"/>
          </a:p>
          <a:p>
            <a:pPr defTabSz="2952750">
              <a:spcBef>
                <a:spcPts val="600"/>
              </a:spcBef>
            </a:pPr>
            <a:endParaRPr lang="en-GB" sz="3600" dirty="0" smtClean="0"/>
          </a:p>
          <a:p>
            <a:pPr defTabSz="2952750">
              <a:spcBef>
                <a:spcPts val="600"/>
              </a:spcBef>
            </a:pPr>
            <a:endParaRPr lang="en-GB" sz="3600" dirty="0" smtClean="0"/>
          </a:p>
          <a:p>
            <a:pPr defTabSz="2952750">
              <a:spcBef>
                <a:spcPts val="600"/>
              </a:spcBef>
            </a:pPr>
            <a:endParaRPr lang="en-GB" sz="3600" dirty="0" smtClean="0"/>
          </a:p>
          <a:p>
            <a:pPr defTabSz="2952750">
              <a:spcBef>
                <a:spcPts val="600"/>
              </a:spcBef>
            </a:pPr>
            <a:endParaRPr lang="en-GB" sz="3600" dirty="0" smtClean="0"/>
          </a:p>
          <a:p>
            <a:pPr defTabSz="2952750">
              <a:spcBef>
                <a:spcPts val="600"/>
              </a:spcBef>
            </a:pPr>
            <a:endParaRPr lang="en-GB" sz="3600" dirty="0" smtClean="0"/>
          </a:p>
          <a:p>
            <a:pPr defTabSz="2952750">
              <a:spcBef>
                <a:spcPts val="600"/>
              </a:spcBef>
            </a:pPr>
            <a:endParaRPr lang="en-GB" sz="3600" dirty="0" smtClean="0"/>
          </a:p>
          <a:p>
            <a:pPr defTabSz="2952750">
              <a:spcBef>
                <a:spcPts val="600"/>
              </a:spcBef>
            </a:pPr>
            <a:endParaRPr lang="en-GB" sz="3600" dirty="0" smtClean="0"/>
          </a:p>
          <a:p>
            <a:pPr defTabSz="2952750">
              <a:spcBef>
                <a:spcPts val="600"/>
              </a:spcBef>
            </a:pPr>
            <a:endParaRPr lang="en-GB" sz="3600" dirty="0" smtClean="0"/>
          </a:p>
          <a:p>
            <a:pPr defTabSz="2952750">
              <a:spcBef>
                <a:spcPts val="600"/>
              </a:spcBef>
            </a:pPr>
            <a:endParaRPr lang="en-GB" sz="3600" dirty="0" smtClean="0"/>
          </a:p>
          <a:p>
            <a:pPr defTabSz="2952750">
              <a:spcBef>
                <a:spcPts val="600"/>
              </a:spcBef>
            </a:pPr>
            <a:endParaRPr lang="en-GB" sz="3600" dirty="0" smtClean="0"/>
          </a:p>
          <a:p>
            <a:pPr defTabSz="2952750">
              <a:spcBef>
                <a:spcPts val="600"/>
              </a:spcBef>
            </a:pPr>
            <a:endParaRPr lang="en-GB" sz="3600" dirty="0" smtClean="0"/>
          </a:p>
          <a:p>
            <a:pPr algn="just" defTabSz="2952750">
              <a:spcBef>
                <a:spcPts val="600"/>
              </a:spcBef>
            </a:pPr>
            <a:r>
              <a:rPr lang="en-GB" dirty="0" smtClean="0"/>
              <a:t>The collection of geographic information for the analysis of urban space occupied will be based on remote sensing techniques and also in city maps. </a:t>
            </a:r>
          </a:p>
          <a:p>
            <a:pPr algn="just" defTabSz="2952750">
              <a:spcBef>
                <a:spcPts val="1200"/>
              </a:spcBef>
            </a:pPr>
            <a:r>
              <a:rPr lang="en-GB" sz="3600" b="1" dirty="0" smtClean="0"/>
              <a:t>The validation of the model</a:t>
            </a:r>
            <a:r>
              <a:rPr lang="en-GB" sz="3600" dirty="0" smtClean="0"/>
              <a:t> </a:t>
            </a:r>
            <a:r>
              <a:rPr lang="en-US" dirty="0" smtClean="0"/>
              <a:t>will start by critical analysis of the results and collection of opinions of decision makers and their recognition, as well as of the local institutions responsible for urban planning and land management.</a:t>
            </a:r>
            <a:endParaRPr lang="en-GB" b="1" dirty="0" smtClean="0"/>
          </a:p>
        </p:txBody>
      </p:sp>
      <p:pic>
        <p:nvPicPr>
          <p:cNvPr id="14340" name="Picture 4" descr="C:\Users\Elisabete\Documents\DOUTORAMENTO\SemanaEngenharia_UM_2011\Imagens\guarda.jpg"/>
          <p:cNvPicPr>
            <a:picLocks noChangeAspect="1" noChangeArrowheads="1"/>
          </p:cNvPicPr>
          <p:nvPr/>
        </p:nvPicPr>
        <p:blipFill>
          <a:blip r:embed="rId7" cstate="print"/>
          <a:srcRect/>
          <a:stretch>
            <a:fillRect/>
          </a:stretch>
        </p:blipFill>
        <p:spPr bwMode="auto">
          <a:xfrm>
            <a:off x="30189238" y="7507139"/>
            <a:ext cx="9014520" cy="7200000"/>
          </a:xfrm>
          <a:prstGeom prst="rect">
            <a:avLst/>
          </a:prstGeom>
          <a:noFill/>
        </p:spPr>
      </p:pic>
      <p:sp>
        <p:nvSpPr>
          <p:cNvPr id="18" name="TextBox 14"/>
          <p:cNvSpPr txBox="1">
            <a:spLocks noChangeArrowheads="1"/>
          </p:cNvSpPr>
          <p:nvPr/>
        </p:nvSpPr>
        <p:spPr bwMode="auto">
          <a:xfrm>
            <a:off x="7794750" y="9019307"/>
            <a:ext cx="5832648" cy="5755422"/>
          </a:xfrm>
          <a:prstGeom prst="rect">
            <a:avLst/>
          </a:prstGeom>
          <a:noFill/>
          <a:ln w="9525">
            <a:noFill/>
            <a:miter lim="800000"/>
            <a:headEnd/>
            <a:tailEnd/>
          </a:ln>
        </p:spPr>
        <p:txBody>
          <a:bodyPr wrap="square">
            <a:spAutoFit/>
          </a:bodyPr>
          <a:lstStyle/>
          <a:p>
            <a:r>
              <a:rPr lang="en-US" sz="1600" b="1" dirty="0" smtClean="0">
                <a:solidFill>
                  <a:srgbClr val="C00000"/>
                </a:solidFill>
              </a:rPr>
              <a:t>Figure 1: Expansion of the Porto city.</a:t>
            </a:r>
            <a:endParaRPr lang="pt-PT" sz="1600" b="1" dirty="0" smtClean="0">
              <a:solidFill>
                <a:srgbClr val="C00000"/>
              </a:solidFill>
            </a:endParaRPr>
          </a:p>
          <a:p>
            <a:r>
              <a:rPr lang="pt-PT" sz="1600" b="1" dirty="0" smtClean="0">
                <a:solidFill>
                  <a:srgbClr val="C00000"/>
                </a:solidFill>
              </a:rPr>
              <a:t>.</a:t>
            </a:r>
            <a:endParaRPr lang="pt-PT" sz="1600" b="1" dirty="0">
              <a:solidFill>
                <a:srgbClr val="C00000"/>
              </a:solidFill>
            </a:endParaRPr>
          </a:p>
          <a:p>
            <a:endParaRPr lang="pt-PT" sz="1600" b="1" dirty="0">
              <a:solidFill>
                <a:srgbClr val="C00000"/>
              </a:solidFill>
            </a:endParaRPr>
          </a:p>
          <a:p>
            <a:endParaRPr lang="pt-PT" sz="1600" b="1" dirty="0">
              <a:solidFill>
                <a:srgbClr val="C00000"/>
              </a:solidFill>
            </a:endParaRPr>
          </a:p>
          <a:p>
            <a:endParaRPr lang="pt-PT" sz="1600" b="1" dirty="0">
              <a:solidFill>
                <a:srgbClr val="C00000"/>
              </a:solidFill>
            </a:endParaRPr>
          </a:p>
          <a:p>
            <a:endParaRPr lang="pt-PT" sz="1600" b="1" dirty="0">
              <a:solidFill>
                <a:srgbClr val="C00000"/>
              </a:solidFill>
            </a:endParaRPr>
          </a:p>
          <a:p>
            <a:endParaRPr lang="pt-PT" sz="1600" b="1" dirty="0">
              <a:solidFill>
                <a:srgbClr val="C00000"/>
              </a:solidFill>
            </a:endParaRPr>
          </a:p>
          <a:p>
            <a:endParaRPr lang="pt-PT" sz="1600" b="1" dirty="0">
              <a:solidFill>
                <a:srgbClr val="C00000"/>
              </a:solidFill>
            </a:endParaRPr>
          </a:p>
          <a:p>
            <a:endParaRPr lang="pt-PT" sz="1600" b="1" dirty="0">
              <a:solidFill>
                <a:srgbClr val="C00000"/>
              </a:solidFill>
            </a:endParaRPr>
          </a:p>
          <a:p>
            <a:endParaRPr lang="pt-PT" sz="1600" b="1" dirty="0">
              <a:solidFill>
                <a:srgbClr val="C00000"/>
              </a:solidFill>
            </a:endParaRPr>
          </a:p>
          <a:p>
            <a:endParaRPr lang="pt-PT" sz="1600" b="1" dirty="0">
              <a:solidFill>
                <a:srgbClr val="C00000"/>
              </a:solidFill>
            </a:endParaRPr>
          </a:p>
          <a:p>
            <a:endParaRPr lang="pt-PT" sz="1600" b="1" dirty="0">
              <a:solidFill>
                <a:srgbClr val="C00000"/>
              </a:solidFill>
            </a:endParaRPr>
          </a:p>
          <a:p>
            <a:endParaRPr lang="pt-PT" sz="1600" b="1" dirty="0">
              <a:solidFill>
                <a:srgbClr val="C00000"/>
              </a:solidFill>
            </a:endParaRPr>
          </a:p>
          <a:p>
            <a:endParaRPr lang="pt-PT" sz="1600" b="1" dirty="0">
              <a:solidFill>
                <a:srgbClr val="C00000"/>
              </a:solidFill>
            </a:endParaRPr>
          </a:p>
          <a:p>
            <a:endParaRPr lang="pt-PT" sz="1600" b="1" dirty="0">
              <a:solidFill>
                <a:srgbClr val="C00000"/>
              </a:solidFill>
            </a:endParaRPr>
          </a:p>
          <a:p>
            <a:endParaRPr lang="pt-PT" sz="1600" b="1" dirty="0">
              <a:solidFill>
                <a:srgbClr val="C00000"/>
              </a:solidFill>
            </a:endParaRPr>
          </a:p>
          <a:p>
            <a:endParaRPr lang="pt-PT" sz="1600" b="1" dirty="0">
              <a:solidFill>
                <a:srgbClr val="C00000"/>
              </a:solidFill>
            </a:endParaRPr>
          </a:p>
          <a:p>
            <a:endParaRPr lang="pt-PT" sz="1600" b="1" dirty="0" smtClean="0">
              <a:solidFill>
                <a:srgbClr val="C00000"/>
              </a:solidFill>
            </a:endParaRPr>
          </a:p>
          <a:p>
            <a:endParaRPr lang="pt-PT" sz="1600" b="1" dirty="0" smtClean="0">
              <a:solidFill>
                <a:srgbClr val="C00000"/>
              </a:solidFill>
            </a:endParaRPr>
          </a:p>
          <a:p>
            <a:endParaRPr lang="pt-PT" sz="1600" b="1" dirty="0">
              <a:solidFill>
                <a:srgbClr val="C00000"/>
              </a:solidFill>
            </a:endParaRPr>
          </a:p>
          <a:p>
            <a:endParaRPr lang="pt-PT" sz="1600" b="1" dirty="0" smtClean="0">
              <a:solidFill>
                <a:srgbClr val="C00000"/>
              </a:solidFill>
            </a:endParaRPr>
          </a:p>
          <a:p>
            <a:r>
              <a:rPr lang="pt-PT" sz="1600" b="1" dirty="0" err="1" smtClean="0">
                <a:solidFill>
                  <a:srgbClr val="C00000"/>
                </a:solidFill>
              </a:rPr>
              <a:t>Source</a:t>
            </a:r>
            <a:r>
              <a:rPr lang="pt-PT" sz="1600" b="1" dirty="0" smtClean="0">
                <a:solidFill>
                  <a:srgbClr val="C00000"/>
                </a:solidFill>
              </a:rPr>
              <a:t>: </a:t>
            </a:r>
            <a:r>
              <a:rPr lang="en-US" sz="1600" b="1" dirty="0">
                <a:solidFill>
                  <a:srgbClr val="C00000"/>
                </a:solidFill>
              </a:rPr>
              <a:t>MOLAND (Monitoring Land Use / Cover Dynamics) - </a:t>
            </a:r>
            <a:r>
              <a:rPr lang="pt-PT" sz="1600" b="1" dirty="0">
                <a:solidFill>
                  <a:srgbClr val="C00000"/>
                </a:solidFill>
              </a:rPr>
              <a:t>http://moland.jrc.ec.europa.eu/</a:t>
            </a:r>
          </a:p>
        </p:txBody>
      </p:sp>
      <p:pic>
        <p:nvPicPr>
          <p:cNvPr id="19" name="Picture 13" descr="oporto_web1.JPG"/>
          <p:cNvPicPr>
            <a:picLocks noChangeAspect="1"/>
          </p:cNvPicPr>
          <p:nvPr/>
        </p:nvPicPr>
        <p:blipFill>
          <a:blip r:embed="rId8" cstate="print">
            <a:clrChange>
              <a:clrFrom>
                <a:srgbClr val="FFFFFF"/>
              </a:clrFrom>
              <a:clrTo>
                <a:srgbClr val="FFFFFF">
                  <a:alpha val="0"/>
                </a:srgbClr>
              </a:clrTo>
            </a:clrChange>
          </a:blip>
          <a:srcRect l="19666" t="11111" r="16792" b="12498"/>
          <a:stretch>
            <a:fillRect/>
          </a:stretch>
        </p:blipFill>
        <p:spPr bwMode="auto">
          <a:xfrm>
            <a:off x="7938766" y="9235331"/>
            <a:ext cx="5431384" cy="4896544"/>
          </a:xfrm>
          <a:prstGeom prst="rect">
            <a:avLst/>
          </a:prstGeom>
          <a:noFill/>
          <a:ln w="9525">
            <a:noFill/>
            <a:miter lim="800000"/>
            <a:headEnd/>
            <a:tailEnd/>
          </a:ln>
        </p:spPr>
      </p:pic>
      <p:sp>
        <p:nvSpPr>
          <p:cNvPr id="21" name="CaixaDeTexto 20"/>
          <p:cNvSpPr txBox="1"/>
          <p:nvPr/>
        </p:nvSpPr>
        <p:spPr>
          <a:xfrm>
            <a:off x="1025998" y="10027419"/>
            <a:ext cx="6696744" cy="3046988"/>
          </a:xfrm>
          <a:prstGeom prst="rect">
            <a:avLst/>
          </a:prstGeom>
          <a:noFill/>
        </p:spPr>
        <p:txBody>
          <a:bodyPr wrap="square" rtlCol="0">
            <a:spAutoFit/>
          </a:bodyPr>
          <a:lstStyle/>
          <a:p>
            <a:pPr algn="just"/>
            <a:r>
              <a:rPr lang="en-US" dirty="0" smtClean="0"/>
              <a:t>Over the years the largest concentration of population in cities, among other events, has forced to the expansion of urban areas.</a:t>
            </a:r>
            <a:r>
              <a:rPr lang="pt-PT" dirty="0" smtClean="0"/>
              <a:t> </a:t>
            </a:r>
          </a:p>
          <a:p>
            <a:pPr algn="just"/>
            <a:r>
              <a:rPr lang="en-US" dirty="0" smtClean="0"/>
              <a:t>Figure 1 shows the example for the city of Porto</a:t>
            </a:r>
            <a:r>
              <a:rPr lang="pt-PT" dirty="0" smtClean="0"/>
              <a:t>.</a:t>
            </a:r>
          </a:p>
        </p:txBody>
      </p:sp>
      <p:pic>
        <p:nvPicPr>
          <p:cNvPr id="14339" name="Picture 3"/>
          <p:cNvPicPr>
            <a:picLocks noChangeAspect="1" noChangeArrowheads="1"/>
          </p:cNvPicPr>
          <p:nvPr/>
        </p:nvPicPr>
        <p:blipFill>
          <a:blip r:embed="rId9" cstate="print"/>
          <a:srcRect/>
          <a:stretch>
            <a:fillRect/>
          </a:stretch>
        </p:blipFill>
        <p:spPr bwMode="auto">
          <a:xfrm>
            <a:off x="1242022" y="16796171"/>
            <a:ext cx="5765596" cy="5688032"/>
          </a:xfrm>
          <a:prstGeom prst="rect">
            <a:avLst/>
          </a:prstGeom>
          <a:noFill/>
          <a:ln w="9525">
            <a:noFill/>
            <a:miter lim="800000"/>
            <a:headEnd/>
            <a:tailEnd/>
          </a:ln>
        </p:spPr>
      </p:pic>
      <p:sp>
        <p:nvSpPr>
          <p:cNvPr id="24" name="CaixaDeTexto 23"/>
          <p:cNvSpPr txBox="1"/>
          <p:nvPr/>
        </p:nvSpPr>
        <p:spPr>
          <a:xfrm>
            <a:off x="7650734" y="17084203"/>
            <a:ext cx="5976664" cy="5509200"/>
          </a:xfrm>
          <a:prstGeom prst="rect">
            <a:avLst/>
          </a:prstGeom>
          <a:noFill/>
        </p:spPr>
        <p:txBody>
          <a:bodyPr wrap="square" rtlCol="0">
            <a:spAutoFit/>
          </a:bodyPr>
          <a:lstStyle/>
          <a:p>
            <a:pPr algn="just"/>
            <a:r>
              <a:rPr lang="en-US" dirty="0" smtClean="0"/>
              <a:t>The most notorious in almost every city is the degree of scattering of new urban areas around its core, normally consolidated. </a:t>
            </a:r>
          </a:p>
          <a:p>
            <a:pPr algn="just"/>
            <a:r>
              <a:rPr lang="en-US" dirty="0" smtClean="0"/>
              <a:t>Figure 2 presents the case of the municipality of </a:t>
            </a:r>
            <a:r>
              <a:rPr lang="en-US" dirty="0" err="1" smtClean="0"/>
              <a:t>Tomar</a:t>
            </a:r>
            <a:r>
              <a:rPr lang="en-US" dirty="0" smtClean="0"/>
              <a:t> where the dispersion of urban areas is evident. Although this is an area broader than just a city it is a similar phenomenon.</a:t>
            </a:r>
            <a:endParaRPr lang="pt-PT" dirty="0" smtClean="0"/>
          </a:p>
        </p:txBody>
      </p:sp>
      <p:pic>
        <p:nvPicPr>
          <p:cNvPr id="22" name="Imagem 21" descr="imagesCAL7QSAM.jpg"/>
          <p:cNvPicPr>
            <a:picLocks noChangeAspect="1"/>
          </p:cNvPicPr>
          <p:nvPr/>
        </p:nvPicPr>
        <p:blipFill>
          <a:blip r:embed="rId10" cstate="print"/>
          <a:stretch>
            <a:fillRect/>
          </a:stretch>
        </p:blipFill>
        <p:spPr>
          <a:xfrm>
            <a:off x="9306919" y="26080421"/>
            <a:ext cx="3672408" cy="2453053"/>
          </a:xfrm>
          <a:prstGeom prst="rect">
            <a:avLst/>
          </a:prstGeom>
        </p:spPr>
      </p:pic>
      <p:sp>
        <p:nvSpPr>
          <p:cNvPr id="26" name="CaixaDeTexto 25"/>
          <p:cNvSpPr txBox="1"/>
          <p:nvPr/>
        </p:nvSpPr>
        <p:spPr>
          <a:xfrm>
            <a:off x="1025998" y="26373235"/>
            <a:ext cx="7632848" cy="1569660"/>
          </a:xfrm>
          <a:prstGeom prst="rect">
            <a:avLst/>
          </a:prstGeom>
          <a:noFill/>
        </p:spPr>
        <p:txBody>
          <a:bodyPr wrap="square" rtlCol="0">
            <a:spAutoFit/>
          </a:bodyPr>
          <a:lstStyle/>
          <a:p>
            <a:pPr algn="just"/>
            <a:r>
              <a:rPr lang="en-US" dirty="0" smtClean="0"/>
              <a:t>Are often, are assigned to urban use environmentally sensitive areas and areas of risk.</a:t>
            </a:r>
            <a:endParaRPr lang="pt-PT" dirty="0"/>
          </a:p>
        </p:txBody>
      </p:sp>
      <p:grpSp>
        <p:nvGrpSpPr>
          <p:cNvPr id="57" name="Grupo 56"/>
          <p:cNvGrpSpPr/>
          <p:nvPr/>
        </p:nvGrpSpPr>
        <p:grpSpPr>
          <a:xfrm>
            <a:off x="14563502" y="11683603"/>
            <a:ext cx="13609512" cy="9998996"/>
            <a:chOff x="14203462" y="12547699"/>
            <a:chExt cx="13609512" cy="9998996"/>
          </a:xfrm>
        </p:grpSpPr>
        <p:sp>
          <p:nvSpPr>
            <p:cNvPr id="28" name="CaixaDeTexto 27"/>
            <p:cNvSpPr txBox="1"/>
            <p:nvPr/>
          </p:nvSpPr>
          <p:spPr>
            <a:xfrm>
              <a:off x="14491494" y="17468382"/>
              <a:ext cx="12869052" cy="5078313"/>
            </a:xfrm>
            <a:prstGeom prst="rect">
              <a:avLst/>
            </a:prstGeom>
            <a:solidFill>
              <a:srgbClr val="546C7C">
                <a:alpha val="20000"/>
              </a:srgbClr>
            </a:solidFill>
            <a:ln>
              <a:solidFill>
                <a:srgbClr val="800000"/>
              </a:solidFill>
            </a:ln>
          </p:spPr>
          <p:txBody>
            <a:bodyPr wrap="square" rtlCol="0">
              <a:spAutoFit/>
            </a:bodyPr>
            <a:lstStyle/>
            <a:p>
              <a:endParaRPr lang="en-GB" sz="2800" b="1" dirty="0" smtClean="0">
                <a:solidFill>
                  <a:schemeClr val="accent3">
                    <a:lumMod val="75000"/>
                  </a:schemeClr>
                </a:solidFill>
              </a:endParaRPr>
            </a:p>
            <a:p>
              <a:endParaRPr lang="en-GB" sz="2800" b="1" dirty="0" smtClean="0">
                <a:solidFill>
                  <a:schemeClr val="accent3">
                    <a:lumMod val="75000"/>
                  </a:schemeClr>
                </a:solidFill>
              </a:endParaRPr>
            </a:p>
            <a:p>
              <a:endParaRPr lang="en-GB" sz="2800" b="1" dirty="0" smtClean="0">
                <a:solidFill>
                  <a:schemeClr val="accent3">
                    <a:lumMod val="75000"/>
                  </a:schemeClr>
                </a:solidFill>
              </a:endParaRPr>
            </a:p>
            <a:p>
              <a:endParaRPr lang="en-GB" sz="2800" b="1" dirty="0" smtClean="0">
                <a:solidFill>
                  <a:schemeClr val="accent3">
                    <a:lumMod val="75000"/>
                  </a:schemeClr>
                </a:solidFill>
              </a:endParaRPr>
            </a:p>
            <a:p>
              <a:endParaRPr lang="en-GB" sz="2800" b="1" dirty="0" smtClean="0">
                <a:solidFill>
                  <a:schemeClr val="accent3">
                    <a:lumMod val="75000"/>
                  </a:schemeClr>
                </a:solidFill>
              </a:endParaRPr>
            </a:p>
            <a:p>
              <a:pPr algn="ctr"/>
              <a:endParaRPr lang="en-GB" sz="2800" b="1" dirty="0" smtClean="0">
                <a:solidFill>
                  <a:schemeClr val="accent3">
                    <a:lumMod val="75000"/>
                  </a:schemeClr>
                </a:solidFill>
              </a:endParaRPr>
            </a:p>
            <a:p>
              <a:pPr algn="ctr"/>
              <a:endParaRPr lang="en-GB" sz="2800" b="1" dirty="0" smtClean="0">
                <a:solidFill>
                  <a:schemeClr val="accent3">
                    <a:lumMod val="75000"/>
                  </a:schemeClr>
                </a:solidFill>
              </a:endParaRPr>
            </a:p>
            <a:p>
              <a:pPr algn="ctr"/>
              <a:endParaRPr lang="en-GB" sz="2800" b="1" dirty="0" smtClean="0">
                <a:solidFill>
                  <a:schemeClr val="accent3">
                    <a:lumMod val="75000"/>
                  </a:schemeClr>
                </a:solidFill>
              </a:endParaRPr>
            </a:p>
            <a:p>
              <a:pPr algn="ctr"/>
              <a:endParaRPr lang="en-GB" sz="2800" b="1" dirty="0" smtClean="0">
                <a:solidFill>
                  <a:schemeClr val="accent3">
                    <a:lumMod val="75000"/>
                  </a:schemeClr>
                </a:solidFill>
              </a:endParaRPr>
            </a:p>
            <a:p>
              <a:pPr algn="ctr"/>
              <a:endParaRPr lang="en-GB" sz="2800" b="1" dirty="0" smtClean="0">
                <a:solidFill>
                  <a:schemeClr val="accent3">
                    <a:lumMod val="75000"/>
                  </a:schemeClr>
                </a:solidFill>
              </a:endParaRPr>
            </a:p>
            <a:p>
              <a:pPr algn="ctr"/>
              <a:r>
                <a:rPr lang="en-GB" sz="4400" b="1" dirty="0" smtClean="0">
                  <a:solidFill>
                    <a:srgbClr val="8E0000"/>
                  </a:solidFill>
                  <a:effectLst>
                    <a:outerShdw blurRad="38100" dist="38100" dir="2700000" algn="tl">
                      <a:srgbClr val="000000">
                        <a:alpha val="43137"/>
                      </a:srgbClr>
                    </a:outerShdw>
                  </a:effectLst>
                </a:rPr>
                <a:t>A Sustainable Index of Urban Expansion (SIUE)</a:t>
              </a:r>
              <a:endParaRPr lang="en-GB" sz="4400" b="1" dirty="0">
                <a:solidFill>
                  <a:srgbClr val="8E0000"/>
                </a:solidFill>
                <a:effectLst>
                  <a:outerShdw blurRad="38100" dist="38100" dir="2700000" algn="tl">
                    <a:srgbClr val="000000">
                      <a:alpha val="43137"/>
                    </a:srgbClr>
                  </a:outerShdw>
                </a:effectLst>
              </a:endParaRPr>
            </a:p>
          </p:txBody>
        </p:sp>
        <p:sp>
          <p:nvSpPr>
            <p:cNvPr id="29" name="CaixaDeTexto 28"/>
            <p:cNvSpPr txBox="1"/>
            <p:nvPr/>
          </p:nvSpPr>
          <p:spPr>
            <a:xfrm>
              <a:off x="17515830" y="20900627"/>
              <a:ext cx="8259861" cy="523219"/>
            </a:xfrm>
            <a:prstGeom prst="rect">
              <a:avLst/>
            </a:prstGeom>
            <a:solidFill>
              <a:srgbClr val="EEFD5D">
                <a:alpha val="50000"/>
              </a:srgbClr>
            </a:solidFill>
            <a:ln>
              <a:solidFill>
                <a:schemeClr val="accent2">
                  <a:lumMod val="60000"/>
                  <a:lumOff val="40000"/>
                </a:schemeClr>
              </a:solidFill>
            </a:ln>
          </p:spPr>
          <p:txBody>
            <a:bodyPr wrap="square" rtlCol="0">
              <a:spAutoFit/>
            </a:bodyPr>
            <a:lstStyle/>
            <a:p>
              <a:pPr algn="ctr"/>
              <a:r>
                <a:rPr lang="en-GB" sz="2800" b="1" smtClean="0">
                  <a:solidFill>
                    <a:srgbClr val="180036"/>
                  </a:solidFill>
                </a:rPr>
                <a:t>Spatial System Decision Support</a:t>
              </a:r>
              <a:endParaRPr lang="en-GB" sz="2800" b="1">
                <a:solidFill>
                  <a:srgbClr val="180036"/>
                </a:solidFill>
              </a:endParaRPr>
            </a:p>
          </p:txBody>
        </p:sp>
        <p:sp>
          <p:nvSpPr>
            <p:cNvPr id="30" name="CaixaDeTexto 29"/>
            <p:cNvSpPr txBox="1"/>
            <p:nvPr/>
          </p:nvSpPr>
          <p:spPr>
            <a:xfrm>
              <a:off x="20180128" y="13195771"/>
              <a:ext cx="6336704" cy="523219"/>
            </a:xfrm>
            <a:prstGeom prst="rect">
              <a:avLst/>
            </a:prstGeom>
            <a:solidFill>
              <a:srgbClr val="EEFD5D">
                <a:alpha val="50000"/>
              </a:srgbClr>
            </a:solidFill>
            <a:ln>
              <a:solidFill>
                <a:schemeClr val="accent2">
                  <a:lumMod val="60000"/>
                  <a:lumOff val="40000"/>
                </a:schemeClr>
              </a:solidFill>
            </a:ln>
          </p:spPr>
          <p:txBody>
            <a:bodyPr wrap="square" rtlCol="0">
              <a:spAutoFit/>
            </a:bodyPr>
            <a:lstStyle/>
            <a:p>
              <a:pPr algn="ctr"/>
              <a:r>
                <a:rPr lang="en-GB" sz="2800" b="1" smtClean="0">
                  <a:solidFill>
                    <a:srgbClr val="180036"/>
                  </a:solidFill>
                </a:rPr>
                <a:t>Territorial Analysis</a:t>
              </a:r>
              <a:endParaRPr lang="en-GB" sz="2800" b="1">
                <a:solidFill>
                  <a:srgbClr val="180036"/>
                </a:solidFill>
              </a:endParaRPr>
            </a:p>
          </p:txBody>
        </p:sp>
        <p:sp>
          <p:nvSpPr>
            <p:cNvPr id="31" name="CaixaDeTexto 30"/>
            <p:cNvSpPr txBox="1"/>
            <p:nvPr/>
          </p:nvSpPr>
          <p:spPr>
            <a:xfrm>
              <a:off x="14203462" y="12547699"/>
              <a:ext cx="5112568" cy="1815882"/>
            </a:xfrm>
            <a:prstGeom prst="rect">
              <a:avLst/>
            </a:prstGeom>
            <a:solidFill>
              <a:srgbClr val="EEFD5D">
                <a:alpha val="50000"/>
              </a:srgbClr>
            </a:solidFill>
            <a:ln>
              <a:solidFill>
                <a:schemeClr val="accent2">
                  <a:lumMod val="60000"/>
                  <a:lumOff val="40000"/>
                </a:schemeClr>
              </a:solidFill>
            </a:ln>
          </p:spPr>
          <p:txBody>
            <a:bodyPr wrap="square" rtlCol="0">
              <a:spAutoFit/>
            </a:bodyPr>
            <a:lstStyle/>
            <a:p>
              <a:r>
                <a:rPr lang="en-GB" sz="2800" b="1" dirty="0" smtClean="0">
                  <a:solidFill>
                    <a:srgbClr val="180036"/>
                  </a:solidFill>
                </a:rPr>
                <a:t>Geographic Information</a:t>
              </a:r>
            </a:p>
            <a:p>
              <a:r>
                <a:rPr lang="en-GB" sz="2800" b="1" dirty="0" smtClean="0">
                  <a:solidFill>
                    <a:srgbClr val="180036"/>
                  </a:solidFill>
                </a:rPr>
                <a:t>    - remote sensing</a:t>
              </a:r>
            </a:p>
            <a:p>
              <a:r>
                <a:rPr lang="en-GB" sz="2800" b="1" dirty="0" smtClean="0">
                  <a:solidFill>
                    <a:srgbClr val="180036"/>
                  </a:solidFill>
                </a:rPr>
                <a:t>    - cartographic databases</a:t>
              </a:r>
            </a:p>
            <a:p>
              <a:r>
                <a:rPr lang="en-GB" sz="2800" b="1" dirty="0" smtClean="0">
                  <a:solidFill>
                    <a:srgbClr val="180036"/>
                  </a:solidFill>
                </a:rPr>
                <a:t>    - statistic data</a:t>
              </a:r>
              <a:endParaRPr lang="en-GB" sz="2800" b="1" dirty="0">
                <a:solidFill>
                  <a:srgbClr val="180036"/>
                </a:solidFill>
              </a:endParaRPr>
            </a:p>
          </p:txBody>
        </p:sp>
        <p:sp>
          <p:nvSpPr>
            <p:cNvPr id="32" name="Seta para cima 31"/>
            <p:cNvSpPr/>
            <p:nvPr/>
          </p:nvSpPr>
          <p:spPr>
            <a:xfrm rot="5400000">
              <a:off x="19431515" y="13008281"/>
              <a:ext cx="648069" cy="879040"/>
            </a:xfrm>
            <a:prstGeom prst="upArrow">
              <a:avLst/>
            </a:prstGeom>
            <a:solidFill>
              <a:srgbClr val="00003A">
                <a:alpha val="85000"/>
              </a:srgb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CaixaDeTexto 32"/>
            <p:cNvSpPr txBox="1"/>
            <p:nvPr/>
          </p:nvSpPr>
          <p:spPr>
            <a:xfrm>
              <a:off x="19244022" y="14923964"/>
              <a:ext cx="3539940" cy="954107"/>
            </a:xfrm>
            <a:prstGeom prst="rect">
              <a:avLst/>
            </a:prstGeom>
            <a:solidFill>
              <a:srgbClr val="EEFD5D">
                <a:alpha val="50000"/>
              </a:srgbClr>
            </a:solidFill>
            <a:ln>
              <a:solidFill>
                <a:schemeClr val="accent2">
                  <a:lumMod val="60000"/>
                  <a:lumOff val="40000"/>
                </a:schemeClr>
              </a:solidFill>
            </a:ln>
          </p:spPr>
          <p:txBody>
            <a:bodyPr wrap="square" rtlCol="0">
              <a:spAutoFit/>
            </a:bodyPr>
            <a:lstStyle/>
            <a:p>
              <a:r>
                <a:rPr lang="en-GB" sz="2800" b="1" dirty="0" smtClean="0">
                  <a:solidFill>
                    <a:srgbClr val="180036"/>
                  </a:solidFill>
                </a:rPr>
                <a:t>Urban Expansion</a:t>
              </a:r>
            </a:p>
            <a:p>
              <a:r>
                <a:rPr lang="en-GB" sz="2800" b="1" i="1" dirty="0" smtClean="0">
                  <a:solidFill>
                    <a:srgbClr val="180036"/>
                  </a:solidFill>
                </a:rPr>
                <a:t>    </a:t>
              </a:r>
              <a:r>
                <a:rPr lang="en-GB" sz="2800" b="1" dirty="0" smtClean="0">
                  <a:solidFill>
                    <a:srgbClr val="180036"/>
                  </a:solidFill>
                </a:rPr>
                <a:t>Urban</a:t>
              </a:r>
              <a:r>
                <a:rPr lang="en-GB" sz="2800" b="1" i="1" dirty="0" smtClean="0">
                  <a:solidFill>
                    <a:srgbClr val="180036"/>
                  </a:solidFill>
                </a:rPr>
                <a:t> </a:t>
              </a:r>
              <a:r>
                <a:rPr lang="en-GB" sz="2800" b="1" dirty="0" smtClean="0">
                  <a:solidFill>
                    <a:srgbClr val="180036"/>
                  </a:solidFill>
                </a:rPr>
                <a:t>Sprawl</a:t>
              </a:r>
              <a:r>
                <a:rPr lang="en-GB" sz="2800" b="1" i="1" dirty="0" smtClean="0">
                  <a:solidFill>
                    <a:srgbClr val="180036"/>
                  </a:solidFill>
                </a:rPr>
                <a:t> </a:t>
              </a:r>
              <a:endParaRPr lang="en-GB" sz="2800" b="1" i="1" dirty="0">
                <a:solidFill>
                  <a:srgbClr val="180036"/>
                </a:solidFill>
              </a:endParaRPr>
            </a:p>
          </p:txBody>
        </p:sp>
        <p:sp>
          <p:nvSpPr>
            <p:cNvPr id="34" name="CaixaDeTexto 33"/>
            <p:cNvSpPr txBox="1"/>
            <p:nvPr/>
          </p:nvSpPr>
          <p:spPr>
            <a:xfrm>
              <a:off x="24345043" y="14904162"/>
              <a:ext cx="3467931" cy="954107"/>
            </a:xfrm>
            <a:prstGeom prst="rect">
              <a:avLst/>
            </a:prstGeom>
            <a:solidFill>
              <a:srgbClr val="EEFD5D">
                <a:alpha val="50000"/>
              </a:srgbClr>
            </a:solidFill>
            <a:ln>
              <a:solidFill>
                <a:schemeClr val="accent2">
                  <a:lumMod val="60000"/>
                  <a:lumOff val="40000"/>
                </a:schemeClr>
              </a:solidFill>
            </a:ln>
          </p:spPr>
          <p:txBody>
            <a:bodyPr wrap="square" rtlCol="0">
              <a:spAutoFit/>
            </a:bodyPr>
            <a:lstStyle/>
            <a:p>
              <a:pPr algn="ctr"/>
              <a:r>
                <a:rPr lang="en-GB" sz="2800" b="1" smtClean="0">
                  <a:solidFill>
                    <a:srgbClr val="180036"/>
                  </a:solidFill>
                </a:rPr>
                <a:t>Urban Sustainability</a:t>
              </a:r>
            </a:p>
          </p:txBody>
        </p:sp>
        <p:sp>
          <p:nvSpPr>
            <p:cNvPr id="35" name="Seta para cima 34"/>
            <p:cNvSpPr/>
            <p:nvPr/>
          </p:nvSpPr>
          <p:spPr>
            <a:xfrm rot="16200000">
              <a:off x="23387714" y="14524687"/>
              <a:ext cx="355614" cy="1442198"/>
            </a:xfrm>
            <a:prstGeom prst="upArrow">
              <a:avLst/>
            </a:prstGeom>
            <a:solidFill>
              <a:srgbClr val="00003A">
                <a:alpha val="85000"/>
              </a:srgb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CaixaDeTexto 35"/>
            <p:cNvSpPr txBox="1"/>
            <p:nvPr/>
          </p:nvSpPr>
          <p:spPr>
            <a:xfrm>
              <a:off x="21764302" y="18236331"/>
              <a:ext cx="3933267" cy="954107"/>
            </a:xfrm>
            <a:prstGeom prst="rect">
              <a:avLst/>
            </a:prstGeom>
            <a:solidFill>
              <a:srgbClr val="EEFD5D">
                <a:alpha val="50000"/>
              </a:srgbClr>
            </a:solidFill>
            <a:ln>
              <a:solidFill>
                <a:schemeClr val="accent2">
                  <a:lumMod val="60000"/>
                  <a:lumOff val="40000"/>
                </a:schemeClr>
              </a:solidFill>
            </a:ln>
          </p:spPr>
          <p:txBody>
            <a:bodyPr wrap="square" rtlCol="0">
              <a:spAutoFit/>
            </a:bodyPr>
            <a:lstStyle/>
            <a:p>
              <a:pPr algn="ctr"/>
              <a:r>
                <a:rPr lang="en-GB" sz="2800" b="1" smtClean="0">
                  <a:solidFill>
                    <a:srgbClr val="180036"/>
                  </a:solidFill>
                </a:rPr>
                <a:t>Multicriteria Analysis Model</a:t>
              </a:r>
              <a:endParaRPr lang="en-GB" sz="2800" b="1">
                <a:solidFill>
                  <a:srgbClr val="180036"/>
                </a:solidFill>
              </a:endParaRPr>
            </a:p>
          </p:txBody>
        </p:sp>
        <p:cxnSp>
          <p:nvCxnSpPr>
            <p:cNvPr id="37" name="Forma 36"/>
            <p:cNvCxnSpPr>
              <a:stCxn id="34" idx="2"/>
            </p:cNvCxnSpPr>
            <p:nvPr/>
          </p:nvCxnSpPr>
          <p:spPr>
            <a:xfrm rot="5400000">
              <a:off x="23047638" y="14009066"/>
              <a:ext cx="1182168" cy="4880575"/>
            </a:xfrm>
            <a:prstGeom prst="bentConnector2">
              <a:avLst/>
            </a:prstGeom>
            <a:ln>
              <a:solidFill>
                <a:srgbClr val="00003A"/>
              </a:solidFill>
            </a:ln>
          </p:spPr>
          <p:style>
            <a:lnRef idx="1">
              <a:schemeClr val="accent1"/>
            </a:lnRef>
            <a:fillRef idx="0">
              <a:schemeClr val="accent1"/>
            </a:fillRef>
            <a:effectRef idx="0">
              <a:schemeClr val="accent1"/>
            </a:effectRef>
            <a:fontRef idx="minor">
              <a:schemeClr val="tx1"/>
            </a:fontRef>
          </p:style>
        </p:cxnSp>
        <p:sp>
          <p:nvSpPr>
            <p:cNvPr id="38" name="Seta para a direita 37"/>
            <p:cNvSpPr/>
            <p:nvPr/>
          </p:nvSpPr>
          <p:spPr>
            <a:xfrm rot="10800000">
              <a:off x="20936209" y="18609569"/>
              <a:ext cx="786653" cy="285297"/>
            </a:xfrm>
            <a:prstGeom prst="rightArrow">
              <a:avLst/>
            </a:prstGeom>
            <a:solidFill>
              <a:srgbClr val="00003A">
                <a:alpha val="85000"/>
              </a:srgb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CaixaDeTexto 38"/>
            <p:cNvSpPr txBox="1"/>
            <p:nvPr/>
          </p:nvSpPr>
          <p:spPr>
            <a:xfrm>
              <a:off x="17396269" y="17896327"/>
              <a:ext cx="3539940" cy="1384995"/>
            </a:xfrm>
            <a:prstGeom prst="rect">
              <a:avLst/>
            </a:prstGeom>
            <a:solidFill>
              <a:srgbClr val="EEFD5D">
                <a:alpha val="50000"/>
              </a:srgbClr>
            </a:solidFill>
            <a:ln>
              <a:solidFill>
                <a:schemeClr val="accent2">
                  <a:lumMod val="60000"/>
                  <a:lumOff val="40000"/>
                </a:schemeClr>
              </a:solidFill>
            </a:ln>
          </p:spPr>
          <p:txBody>
            <a:bodyPr wrap="square" rtlCol="0">
              <a:spAutoFit/>
            </a:bodyPr>
            <a:lstStyle/>
            <a:p>
              <a:pPr algn="ctr"/>
              <a:r>
                <a:rPr lang="en-GB" sz="2800" b="1" smtClean="0">
                  <a:solidFill>
                    <a:srgbClr val="180036"/>
                  </a:solidFill>
                </a:rPr>
                <a:t>Geographic Information Systems (GIS)</a:t>
              </a:r>
              <a:endParaRPr lang="en-GB" sz="2800" b="1">
                <a:solidFill>
                  <a:srgbClr val="180036"/>
                </a:solidFill>
              </a:endParaRPr>
            </a:p>
          </p:txBody>
        </p:sp>
        <p:sp>
          <p:nvSpPr>
            <p:cNvPr id="40" name="Seta para baixo 39"/>
            <p:cNvSpPr/>
            <p:nvPr/>
          </p:nvSpPr>
          <p:spPr>
            <a:xfrm flipH="1">
              <a:off x="20673986" y="13759526"/>
              <a:ext cx="524439" cy="1141187"/>
            </a:xfrm>
            <a:prstGeom prst="downArrow">
              <a:avLst/>
            </a:prstGeom>
            <a:solidFill>
              <a:srgbClr val="00003A">
                <a:alpha val="85000"/>
              </a:srgb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1" name="Forma 40"/>
            <p:cNvCxnSpPr>
              <a:stCxn id="36" idx="2"/>
            </p:cNvCxnSpPr>
            <p:nvPr/>
          </p:nvCxnSpPr>
          <p:spPr>
            <a:xfrm rot="5400000">
              <a:off x="20740396" y="17406032"/>
              <a:ext cx="1206135" cy="4774946"/>
            </a:xfrm>
            <a:prstGeom prst="bentConnector2">
              <a:avLst/>
            </a:prstGeom>
            <a:ln>
              <a:solidFill>
                <a:srgbClr val="00003A"/>
              </a:solidFill>
            </a:ln>
          </p:spPr>
          <p:style>
            <a:lnRef idx="1">
              <a:schemeClr val="accent1"/>
            </a:lnRef>
            <a:fillRef idx="0">
              <a:schemeClr val="accent1"/>
            </a:fillRef>
            <a:effectRef idx="0">
              <a:schemeClr val="accent1"/>
            </a:effectRef>
            <a:fontRef idx="minor">
              <a:schemeClr val="tx1"/>
            </a:fontRef>
          </p:style>
        </p:cxnSp>
        <p:sp>
          <p:nvSpPr>
            <p:cNvPr id="42" name="Seta para a direita 41"/>
            <p:cNvSpPr/>
            <p:nvPr/>
          </p:nvSpPr>
          <p:spPr>
            <a:xfrm rot="5400000">
              <a:off x="22813028" y="17359863"/>
              <a:ext cx="1195893" cy="557042"/>
            </a:xfrm>
            <a:prstGeom prst="rightArrow">
              <a:avLst/>
            </a:prstGeom>
            <a:solidFill>
              <a:srgbClr val="00003A">
                <a:alpha val="85000"/>
              </a:srgb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Seta para a direita 42"/>
            <p:cNvSpPr/>
            <p:nvPr/>
          </p:nvSpPr>
          <p:spPr>
            <a:xfrm rot="5400000">
              <a:off x="20954905" y="20485888"/>
              <a:ext cx="427945" cy="393327"/>
            </a:xfrm>
            <a:prstGeom prst="rightArrow">
              <a:avLst/>
            </a:prstGeom>
            <a:solidFill>
              <a:srgbClr val="00003A">
                <a:alpha val="85000"/>
              </a:srgb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4" name="Conexão recta 43"/>
            <p:cNvCxnSpPr/>
            <p:nvPr/>
          </p:nvCxnSpPr>
          <p:spPr>
            <a:xfrm rot="5400000" flipH="1" flipV="1">
              <a:off x="20644246" y="16486257"/>
              <a:ext cx="1108361" cy="0"/>
            </a:xfrm>
            <a:prstGeom prst="line">
              <a:avLst/>
            </a:prstGeom>
            <a:ln>
              <a:solidFill>
                <a:srgbClr val="00003A"/>
              </a:solidFill>
            </a:ln>
          </p:spPr>
          <p:style>
            <a:lnRef idx="1">
              <a:schemeClr val="accent1"/>
            </a:lnRef>
            <a:fillRef idx="0">
              <a:schemeClr val="accent1"/>
            </a:fillRef>
            <a:effectRef idx="0">
              <a:schemeClr val="accent1"/>
            </a:effectRef>
            <a:fontRef idx="minor">
              <a:schemeClr val="tx1"/>
            </a:fontRef>
          </p:style>
        </p:cxnSp>
        <p:cxnSp>
          <p:nvCxnSpPr>
            <p:cNvPr id="45" name="Conexão recta 44"/>
            <p:cNvCxnSpPr/>
            <p:nvPr/>
          </p:nvCxnSpPr>
          <p:spPr>
            <a:xfrm rot="5400000" flipH="1" flipV="1">
              <a:off x="18429519" y="19856512"/>
              <a:ext cx="1080119" cy="0"/>
            </a:xfrm>
            <a:prstGeom prst="line">
              <a:avLst/>
            </a:prstGeom>
            <a:ln>
              <a:solidFill>
                <a:srgbClr val="00003A"/>
              </a:solidFill>
            </a:ln>
          </p:spPr>
          <p:style>
            <a:lnRef idx="1">
              <a:schemeClr val="accent1"/>
            </a:lnRef>
            <a:fillRef idx="0">
              <a:schemeClr val="accent1"/>
            </a:fillRef>
            <a:effectRef idx="0">
              <a:schemeClr val="accent1"/>
            </a:effectRef>
            <a:fontRef idx="minor">
              <a:schemeClr val="tx1"/>
            </a:fontRef>
          </p:style>
        </p:cxnSp>
        <p:sp>
          <p:nvSpPr>
            <p:cNvPr id="46" name="Seta para baixo 27"/>
            <p:cNvSpPr/>
            <p:nvPr/>
          </p:nvSpPr>
          <p:spPr>
            <a:xfrm flipH="1">
              <a:off x="25393912" y="13759526"/>
              <a:ext cx="524436" cy="1141187"/>
            </a:xfrm>
            <a:prstGeom prst="downArrow">
              <a:avLst/>
            </a:prstGeom>
            <a:solidFill>
              <a:srgbClr val="00003A">
                <a:alpha val="85000"/>
              </a:srgb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Seta para cima 12"/>
            <p:cNvSpPr/>
            <p:nvPr/>
          </p:nvSpPr>
          <p:spPr>
            <a:xfrm rot="5400000" flipH="1">
              <a:off x="23446135" y="15000345"/>
              <a:ext cx="355614" cy="1442198"/>
            </a:xfrm>
            <a:prstGeom prst="upArrow">
              <a:avLst/>
            </a:prstGeom>
            <a:solidFill>
              <a:srgbClr val="00003A">
                <a:alpha val="85000"/>
              </a:srgb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60" name="Text Box 214"/>
          <p:cNvSpPr txBox="1">
            <a:spLocks noChangeArrowheads="1"/>
          </p:cNvSpPr>
          <p:nvPr/>
        </p:nvSpPr>
        <p:spPr bwMode="auto">
          <a:xfrm>
            <a:off x="14923542" y="22916851"/>
            <a:ext cx="5328592" cy="5016758"/>
          </a:xfrm>
          <a:prstGeom prst="rect">
            <a:avLst/>
          </a:prstGeom>
          <a:noFill/>
          <a:ln w="9525">
            <a:noFill/>
            <a:miter lim="800000"/>
            <a:headEnd/>
            <a:tailEnd/>
          </a:ln>
        </p:spPr>
        <p:txBody>
          <a:bodyPr wrap="square">
            <a:spAutoFit/>
          </a:bodyPr>
          <a:lstStyle/>
          <a:p>
            <a:pPr algn="just" defTabSz="2952750">
              <a:spcBef>
                <a:spcPct val="50000"/>
              </a:spcBef>
            </a:pPr>
            <a:r>
              <a:rPr lang="en-GB" dirty="0" smtClean="0"/>
              <a:t>The model will aggregate multiple urban sustainability indicators related to six main dimensions of the urban structure and considered important for this study. All the indicators will be integrated into a </a:t>
            </a:r>
            <a:r>
              <a:rPr lang="en-GB" dirty="0" err="1" smtClean="0"/>
              <a:t>multicriteria</a:t>
            </a:r>
            <a:r>
              <a:rPr lang="en-GB" dirty="0" smtClean="0"/>
              <a:t> analysis model in a hierarchical structure.</a:t>
            </a:r>
          </a:p>
        </p:txBody>
      </p:sp>
      <p:grpSp>
        <p:nvGrpSpPr>
          <p:cNvPr id="106" name="Grupo 105"/>
          <p:cNvGrpSpPr/>
          <p:nvPr/>
        </p:nvGrpSpPr>
        <p:grpSpPr>
          <a:xfrm>
            <a:off x="20972213" y="22556811"/>
            <a:ext cx="6866263" cy="6048672"/>
            <a:chOff x="20900206" y="22844843"/>
            <a:chExt cx="5587591" cy="4968552"/>
          </a:xfrm>
        </p:grpSpPr>
        <p:sp>
          <p:nvSpPr>
            <p:cNvPr id="4" name="Text Box 3"/>
            <p:cNvSpPr txBox="1">
              <a:spLocks noChangeArrowheads="1"/>
            </p:cNvSpPr>
            <p:nvPr/>
          </p:nvSpPr>
          <p:spPr bwMode="auto">
            <a:xfrm>
              <a:off x="25412275" y="25210820"/>
              <a:ext cx="1075522" cy="538900"/>
            </a:xfrm>
            <a:prstGeom prst="rect">
              <a:avLst/>
            </a:prstGeom>
            <a:solidFill>
              <a:srgbClr val="678599">
                <a:alpha val="20000"/>
              </a:srgbClr>
            </a:solidFill>
            <a:ln w="22225">
              <a:solidFill>
                <a:srgbClr val="8E0000"/>
              </a:solidFill>
              <a:miter lim="800000"/>
              <a:headEnd/>
              <a:tailEnd/>
            </a:ln>
          </p:spPr>
          <p:txBody>
            <a:bodyPr vert="horz" wrap="square" lIns="91440" tIns="45720" rIns="91440" bIns="45720" numCol="1" anchor="ctr" anchorCtr="1"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2000" b="1" i="0" u="none" strike="noStrike" cap="none" normalizeH="0" baseline="0" dirty="0" smtClean="0">
                  <a:ln>
                    <a:noFill/>
                  </a:ln>
                  <a:solidFill>
                    <a:srgbClr val="8E0000"/>
                  </a:solidFill>
                  <a:effectLst>
                    <a:outerShdw blurRad="38100" dist="38100" dir="2700000" algn="tl">
                      <a:srgbClr val="000000">
                        <a:alpha val="43137"/>
                      </a:srgbClr>
                    </a:outerShdw>
                  </a:effectLst>
                  <a:latin typeface="+mn-lt"/>
                  <a:cs typeface="Arial" pitchFamily="34" charset="0"/>
                </a:rPr>
                <a:t>SIUE</a:t>
              </a:r>
            </a:p>
          </p:txBody>
        </p:sp>
        <p:sp>
          <p:nvSpPr>
            <p:cNvPr id="11" name="Text Box 15"/>
            <p:cNvSpPr txBox="1">
              <a:spLocks noChangeArrowheads="1"/>
            </p:cNvSpPr>
            <p:nvPr/>
          </p:nvSpPr>
          <p:spPr bwMode="auto">
            <a:xfrm>
              <a:off x="22700406" y="22844843"/>
              <a:ext cx="2054133" cy="544236"/>
            </a:xfrm>
            <a:prstGeom prst="rect">
              <a:avLst/>
            </a:prstGeom>
            <a:solidFill>
              <a:srgbClr val="EEFD5D">
                <a:alpha val="50000"/>
              </a:srgbClr>
            </a:solidFill>
            <a:ln w="9525">
              <a:solidFill>
                <a:schemeClr val="accent2">
                  <a:lumMod val="60000"/>
                  <a:lumOff val="40000"/>
                </a:schemeClr>
              </a:solidFill>
              <a:miter lim="800000"/>
              <a:headEnd/>
              <a:tailEnd/>
            </a:ln>
          </p:spPr>
          <p:txBody>
            <a:bodyPr vert="horz" wrap="square" lIns="91440" tIns="45720" rIns="91440" bIns="45720" numCol="1" anchor="ctr" anchorCtr="1"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2000" b="1" i="0" u="none" strike="noStrike" cap="none" normalizeH="0" baseline="0" smtClean="0">
                  <a:ln>
                    <a:noFill/>
                  </a:ln>
                  <a:solidFill>
                    <a:srgbClr val="180036"/>
                  </a:solidFill>
                  <a:effectLst/>
                  <a:latin typeface="+mn-lt"/>
                  <a:cs typeface="Arial" pitchFamily="34" charset="0"/>
                </a:rPr>
                <a:t>Urban sprawl</a:t>
              </a:r>
            </a:p>
          </p:txBody>
        </p:sp>
        <p:sp>
          <p:nvSpPr>
            <p:cNvPr id="12" name="Text Box 16"/>
            <p:cNvSpPr txBox="1">
              <a:spLocks noChangeArrowheads="1"/>
            </p:cNvSpPr>
            <p:nvPr/>
          </p:nvSpPr>
          <p:spPr bwMode="auto">
            <a:xfrm>
              <a:off x="21472778" y="23606061"/>
              <a:ext cx="3321687" cy="535343"/>
            </a:xfrm>
            <a:prstGeom prst="rect">
              <a:avLst/>
            </a:prstGeom>
            <a:solidFill>
              <a:srgbClr val="EEFD5D">
                <a:alpha val="50000"/>
              </a:srgbClr>
            </a:solidFill>
            <a:ln w="9525">
              <a:solidFill>
                <a:schemeClr val="accent2">
                  <a:lumMod val="60000"/>
                  <a:lumOff val="40000"/>
                </a:schemeClr>
              </a:solidFill>
              <a:miter lim="800000"/>
              <a:headEnd/>
              <a:tailEnd/>
            </a:ln>
          </p:spPr>
          <p:txBody>
            <a:bodyPr vert="horz" wrap="square" lIns="91440" tIns="45720" rIns="91440" bIns="45720" numCol="1" anchor="ctr" anchorCtr="1"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2000" b="1" i="0" u="none" strike="noStrike" cap="none" normalizeH="0" baseline="0" smtClean="0">
                  <a:ln>
                    <a:noFill/>
                  </a:ln>
                  <a:solidFill>
                    <a:srgbClr val="180036"/>
                  </a:solidFill>
                  <a:effectLst/>
                  <a:latin typeface="+mn-lt"/>
                  <a:cs typeface="Arial" pitchFamily="34" charset="0"/>
                </a:rPr>
                <a:t>Level of territorial cohesion</a:t>
              </a:r>
            </a:p>
          </p:txBody>
        </p:sp>
        <p:sp>
          <p:nvSpPr>
            <p:cNvPr id="13" name="Text Box 17"/>
            <p:cNvSpPr txBox="1">
              <a:spLocks noChangeArrowheads="1"/>
            </p:cNvSpPr>
            <p:nvPr/>
          </p:nvSpPr>
          <p:spPr bwMode="auto">
            <a:xfrm>
              <a:off x="21259716" y="24431307"/>
              <a:ext cx="3511044" cy="574471"/>
            </a:xfrm>
            <a:prstGeom prst="rect">
              <a:avLst/>
            </a:prstGeom>
            <a:solidFill>
              <a:srgbClr val="EEFD5D">
                <a:alpha val="50000"/>
              </a:srgbClr>
            </a:solidFill>
            <a:ln w="9525">
              <a:solidFill>
                <a:schemeClr val="accent2">
                  <a:lumMod val="60000"/>
                  <a:lumOff val="40000"/>
                </a:schemeClr>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2000" b="1" i="0" strike="noStrike" cap="none" normalizeH="0" baseline="0" smtClean="0">
                  <a:ln>
                    <a:noFill/>
                  </a:ln>
                  <a:solidFill>
                    <a:srgbClr val="180036"/>
                  </a:solidFill>
                  <a:effectLst/>
                  <a:latin typeface="+mn-lt"/>
                  <a:cs typeface="Arial" pitchFamily="34" charset="0"/>
                </a:rPr>
                <a:t>S</a:t>
              </a:r>
              <a:r>
                <a:rPr kumimoji="0" lang="en-GB" sz="2000" b="1" i="0" u="none" strike="noStrike" cap="none" normalizeH="0" baseline="0" smtClean="0">
                  <a:ln>
                    <a:noFill/>
                  </a:ln>
                  <a:solidFill>
                    <a:srgbClr val="180036"/>
                  </a:solidFill>
                  <a:effectLst/>
                  <a:latin typeface="+mn-lt"/>
                  <a:cs typeface="Arial" pitchFamily="34" charset="0"/>
                </a:rPr>
                <a:t>ustainable urban mobility </a:t>
              </a:r>
            </a:p>
          </p:txBody>
        </p:sp>
        <p:sp>
          <p:nvSpPr>
            <p:cNvPr id="14" name="Text Box 18"/>
            <p:cNvSpPr txBox="1">
              <a:spLocks noChangeArrowheads="1"/>
            </p:cNvSpPr>
            <p:nvPr/>
          </p:nvSpPr>
          <p:spPr bwMode="auto">
            <a:xfrm>
              <a:off x="21121189" y="26301227"/>
              <a:ext cx="3678267" cy="741654"/>
            </a:xfrm>
            <a:prstGeom prst="rect">
              <a:avLst/>
            </a:prstGeom>
            <a:solidFill>
              <a:srgbClr val="EEFD5D">
                <a:alpha val="50000"/>
              </a:srgbClr>
            </a:solidFill>
            <a:ln w="9525">
              <a:solidFill>
                <a:schemeClr val="accent2">
                  <a:lumMod val="60000"/>
                  <a:lumOff val="40000"/>
                </a:schemeClr>
              </a:solidFill>
              <a:miter lim="800000"/>
              <a:headEnd/>
              <a:tailEnd/>
            </a:ln>
          </p:spPr>
          <p:txBody>
            <a:bodyPr vert="horz" wrap="square" lIns="91440" tIns="45720" rIns="91440" bIns="45720" numCol="1" anchor="ctr" anchorCtr="1"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2000" b="1" i="0" u="none" strike="noStrike" cap="none" normalizeH="0" baseline="0" smtClean="0">
                  <a:ln>
                    <a:noFill/>
                  </a:ln>
                  <a:solidFill>
                    <a:srgbClr val="180036"/>
                  </a:solidFill>
                  <a:effectLst/>
                  <a:latin typeface="+mn-lt"/>
                  <a:cs typeface="Arial" pitchFamily="34" charset="0"/>
                </a:rPr>
                <a:t>Occupation of environmentally sensitive areas</a:t>
              </a:r>
            </a:p>
          </p:txBody>
        </p:sp>
        <p:sp>
          <p:nvSpPr>
            <p:cNvPr id="3" name="Text Box 48"/>
            <p:cNvSpPr txBox="1">
              <a:spLocks noChangeArrowheads="1"/>
            </p:cNvSpPr>
            <p:nvPr/>
          </p:nvSpPr>
          <p:spPr bwMode="auto">
            <a:xfrm>
              <a:off x="21908318" y="27237331"/>
              <a:ext cx="2908573" cy="576064"/>
            </a:xfrm>
            <a:prstGeom prst="rect">
              <a:avLst/>
            </a:prstGeom>
            <a:solidFill>
              <a:srgbClr val="EEFD5D">
                <a:alpha val="50000"/>
              </a:srgbClr>
            </a:solidFill>
            <a:ln w="9525">
              <a:solidFill>
                <a:schemeClr val="accent2">
                  <a:lumMod val="60000"/>
                  <a:lumOff val="40000"/>
                </a:schemeClr>
              </a:solidFill>
              <a:miter lim="800000"/>
              <a:headEnd/>
              <a:tailEnd/>
            </a:ln>
          </p:spPr>
          <p:txBody>
            <a:bodyPr vert="horz" wrap="square" lIns="91440" tIns="45720" rIns="91440" bIns="45720" numCol="1" anchor="ctr" anchorCtr="1"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2000" b="1" i="0" u="none" strike="noStrike" cap="none" normalizeH="0" baseline="0" dirty="0" smtClean="0">
                  <a:ln>
                    <a:noFill/>
                  </a:ln>
                  <a:solidFill>
                    <a:srgbClr val="180036"/>
                  </a:solidFill>
                  <a:effectLst/>
                  <a:latin typeface="+mn-lt"/>
                  <a:cs typeface="Arial" pitchFamily="34" charset="0"/>
                </a:rPr>
                <a:t>Occupation of risk areas</a:t>
              </a:r>
            </a:p>
          </p:txBody>
        </p:sp>
        <p:sp>
          <p:nvSpPr>
            <p:cNvPr id="5" name="Text Box 50"/>
            <p:cNvSpPr txBox="1">
              <a:spLocks noChangeArrowheads="1"/>
            </p:cNvSpPr>
            <p:nvPr/>
          </p:nvSpPr>
          <p:spPr bwMode="auto">
            <a:xfrm>
              <a:off x="20900206" y="25293115"/>
              <a:ext cx="3870554" cy="759440"/>
            </a:xfrm>
            <a:prstGeom prst="rect">
              <a:avLst/>
            </a:prstGeom>
            <a:solidFill>
              <a:srgbClr val="EEFD5D">
                <a:alpha val="50000"/>
              </a:srgbClr>
            </a:solidFill>
            <a:ln w="9525">
              <a:solidFill>
                <a:schemeClr val="accent2">
                  <a:lumMod val="60000"/>
                  <a:lumOff val="40000"/>
                </a:schemeClr>
              </a:solidFill>
              <a:miter lim="800000"/>
              <a:headEnd/>
              <a:tailEnd/>
            </a:ln>
          </p:spPr>
          <p:txBody>
            <a:bodyPr vert="horz" wrap="square" lIns="91440" tIns="45720" rIns="91440" bIns="45720" numCol="1" anchor="ctr" anchorCtr="1"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2000" b="1" i="0" u="none" strike="noStrike" cap="none" normalizeH="0" baseline="0" smtClean="0">
                  <a:ln>
                    <a:noFill/>
                  </a:ln>
                  <a:solidFill>
                    <a:srgbClr val="180036"/>
                  </a:solidFill>
                  <a:effectLst/>
                  <a:latin typeface="+mn-lt"/>
                  <a:cs typeface="Arial" pitchFamily="34" charset="0"/>
                </a:rPr>
                <a:t>Coverage of basic infrastructures in urban space</a:t>
              </a:r>
            </a:p>
          </p:txBody>
        </p:sp>
        <p:cxnSp>
          <p:nvCxnSpPr>
            <p:cNvPr id="7" name="AutoShape 5"/>
            <p:cNvCxnSpPr>
              <a:cxnSpLocks noChangeShapeType="1"/>
            </p:cNvCxnSpPr>
            <p:nvPr/>
          </p:nvCxnSpPr>
          <p:spPr bwMode="auto">
            <a:xfrm rot="5400000">
              <a:off x="22880427" y="25329120"/>
              <a:ext cx="4392490" cy="1588"/>
            </a:xfrm>
            <a:prstGeom prst="straightConnector1">
              <a:avLst/>
            </a:prstGeom>
            <a:noFill/>
            <a:ln w="9525">
              <a:solidFill>
                <a:srgbClr val="00003A"/>
              </a:solidFill>
              <a:round/>
              <a:headEnd/>
              <a:tailEnd/>
            </a:ln>
          </p:spPr>
        </p:cxnSp>
        <p:cxnSp>
          <p:nvCxnSpPr>
            <p:cNvPr id="9" name="AutoShape 12"/>
            <p:cNvCxnSpPr>
              <a:cxnSpLocks noChangeShapeType="1"/>
            </p:cNvCxnSpPr>
            <p:nvPr/>
          </p:nvCxnSpPr>
          <p:spPr bwMode="auto">
            <a:xfrm>
              <a:off x="24794466" y="23895965"/>
              <a:ext cx="272000" cy="0"/>
            </a:xfrm>
            <a:prstGeom prst="straightConnector1">
              <a:avLst/>
            </a:prstGeom>
            <a:noFill/>
            <a:ln w="9525">
              <a:solidFill>
                <a:srgbClr val="00003A"/>
              </a:solidFill>
              <a:round/>
              <a:headEnd/>
              <a:tailEnd/>
            </a:ln>
          </p:spPr>
        </p:cxnSp>
        <p:cxnSp>
          <p:nvCxnSpPr>
            <p:cNvPr id="10" name="AutoShape 13"/>
            <p:cNvCxnSpPr>
              <a:cxnSpLocks noChangeShapeType="1"/>
            </p:cNvCxnSpPr>
            <p:nvPr/>
          </p:nvCxnSpPr>
          <p:spPr bwMode="auto">
            <a:xfrm>
              <a:off x="24794466" y="24763896"/>
              <a:ext cx="272000" cy="0"/>
            </a:xfrm>
            <a:prstGeom prst="straightConnector1">
              <a:avLst/>
            </a:prstGeom>
            <a:noFill/>
            <a:ln w="9525">
              <a:solidFill>
                <a:srgbClr val="00003A"/>
              </a:solidFill>
              <a:round/>
              <a:headEnd/>
              <a:tailEnd/>
            </a:ln>
          </p:spPr>
        </p:cxnSp>
        <p:cxnSp>
          <p:nvCxnSpPr>
            <p:cNvPr id="20" name="AutoShape 47"/>
            <p:cNvCxnSpPr>
              <a:cxnSpLocks noChangeShapeType="1"/>
              <a:stCxn id="3" idx="3"/>
            </p:cNvCxnSpPr>
            <p:nvPr/>
          </p:nvCxnSpPr>
          <p:spPr bwMode="auto">
            <a:xfrm>
              <a:off x="24816891" y="27525363"/>
              <a:ext cx="259779" cy="1588"/>
            </a:xfrm>
            <a:prstGeom prst="straightConnector1">
              <a:avLst/>
            </a:prstGeom>
            <a:noFill/>
            <a:ln w="9525">
              <a:solidFill>
                <a:srgbClr val="00003A"/>
              </a:solidFill>
              <a:round/>
              <a:headEnd/>
              <a:tailEnd/>
            </a:ln>
          </p:spPr>
        </p:cxnSp>
        <p:cxnSp>
          <p:nvCxnSpPr>
            <p:cNvPr id="14336" name="AutoShape 51"/>
            <p:cNvCxnSpPr>
              <a:cxnSpLocks noChangeShapeType="1"/>
            </p:cNvCxnSpPr>
            <p:nvPr/>
          </p:nvCxnSpPr>
          <p:spPr bwMode="auto">
            <a:xfrm>
              <a:off x="24794466" y="25766997"/>
              <a:ext cx="272000" cy="0"/>
            </a:xfrm>
            <a:prstGeom prst="straightConnector1">
              <a:avLst/>
            </a:prstGeom>
            <a:noFill/>
            <a:ln w="9525">
              <a:solidFill>
                <a:srgbClr val="00003A"/>
              </a:solidFill>
              <a:round/>
              <a:headEnd/>
              <a:tailEnd/>
            </a:ln>
          </p:spPr>
        </p:cxnSp>
        <p:cxnSp>
          <p:nvCxnSpPr>
            <p:cNvPr id="92" name="AutoShape 51"/>
            <p:cNvCxnSpPr>
              <a:cxnSpLocks noChangeShapeType="1"/>
            </p:cNvCxnSpPr>
            <p:nvPr/>
          </p:nvCxnSpPr>
          <p:spPr bwMode="auto">
            <a:xfrm>
              <a:off x="24788638" y="26661267"/>
              <a:ext cx="272000" cy="0"/>
            </a:xfrm>
            <a:prstGeom prst="straightConnector1">
              <a:avLst/>
            </a:prstGeom>
            <a:noFill/>
            <a:ln w="9525">
              <a:solidFill>
                <a:srgbClr val="00003A"/>
              </a:solidFill>
              <a:round/>
              <a:headEnd/>
              <a:tailEnd/>
            </a:ln>
          </p:spPr>
        </p:cxnSp>
        <p:cxnSp>
          <p:nvCxnSpPr>
            <p:cNvPr id="95" name="AutoShape 51"/>
            <p:cNvCxnSpPr>
              <a:cxnSpLocks noChangeShapeType="1"/>
            </p:cNvCxnSpPr>
            <p:nvPr/>
          </p:nvCxnSpPr>
          <p:spPr bwMode="auto">
            <a:xfrm>
              <a:off x="24788638" y="23132875"/>
              <a:ext cx="272000" cy="0"/>
            </a:xfrm>
            <a:prstGeom prst="straightConnector1">
              <a:avLst/>
            </a:prstGeom>
            <a:noFill/>
            <a:ln w="9525">
              <a:solidFill>
                <a:srgbClr val="00003A"/>
              </a:solidFill>
              <a:round/>
              <a:headEnd/>
              <a:tailEnd/>
            </a:ln>
          </p:spPr>
        </p:cxnSp>
      </p:grpSp>
      <p:sp>
        <p:nvSpPr>
          <p:cNvPr id="107" name="Seta para cima 12"/>
          <p:cNvSpPr/>
          <p:nvPr/>
        </p:nvSpPr>
        <p:spPr>
          <a:xfrm rot="5400000" flipH="1">
            <a:off x="26192794" y="25545143"/>
            <a:ext cx="216024" cy="432048"/>
          </a:xfrm>
          <a:prstGeom prst="upArrow">
            <a:avLst/>
          </a:prstGeom>
          <a:solidFill>
            <a:srgbClr val="00003A">
              <a:alpha val="85000"/>
            </a:srgb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08" name="Text Box 214"/>
          <p:cNvSpPr txBox="1">
            <a:spLocks noChangeArrowheads="1"/>
          </p:cNvSpPr>
          <p:nvPr/>
        </p:nvSpPr>
        <p:spPr bwMode="auto">
          <a:xfrm>
            <a:off x="28677070" y="19244443"/>
            <a:ext cx="12817475" cy="7294305"/>
          </a:xfrm>
          <a:prstGeom prst="rect">
            <a:avLst/>
          </a:prstGeom>
          <a:noFill/>
          <a:ln w="9525">
            <a:noFill/>
            <a:miter lim="800000"/>
            <a:headEnd/>
            <a:tailEnd/>
          </a:ln>
        </p:spPr>
        <p:txBody>
          <a:bodyPr wrap="square">
            <a:spAutoFit/>
          </a:bodyPr>
          <a:lstStyle/>
          <a:p>
            <a:pPr algn="just" defTabSz="2952750">
              <a:spcBef>
                <a:spcPct val="50000"/>
              </a:spcBef>
            </a:pPr>
            <a:r>
              <a:rPr lang="en-GB" sz="3600" b="1" dirty="0" smtClean="0"/>
              <a:t>Conclusions</a:t>
            </a:r>
            <a:endParaRPr lang="en-GB" sz="3600" dirty="0" smtClean="0"/>
          </a:p>
          <a:p>
            <a:pPr algn="just" defTabSz="2952750">
              <a:spcBef>
                <a:spcPct val="50000"/>
              </a:spcBef>
            </a:pPr>
            <a:r>
              <a:rPr lang="en-GB" dirty="0" smtClean="0"/>
              <a:t>The development and application of </a:t>
            </a:r>
            <a:r>
              <a:rPr lang="en-GB" dirty="0" err="1" smtClean="0"/>
              <a:t>multicriteria</a:t>
            </a:r>
            <a:r>
              <a:rPr lang="en-GB" dirty="0" smtClean="0"/>
              <a:t> analysis model will help evaluate the level of territorial cohesion of the study area, the integration of infrastructures in the urban area and quantify rates of urban expansion within the defined dimensions of sustainability. Will be still possible to know the kind of urban mobility practiced and confront these data with the concepts associated with sustainable urban mobility. Among the dimensions of sustainability identified, the assessment of negative aspects applied, such as the occupation of environmentally constrained areas and risk areas, will be a support to avoid any future errors in territorial management and urban planning. It is expected that a complete critical analysis of the results allows the conclusion the potentialities of the model as a support tool for urban planning. </a:t>
            </a:r>
          </a:p>
        </p:txBody>
      </p:sp>
      <p:sp>
        <p:nvSpPr>
          <p:cNvPr id="109" name="Text Box 214"/>
          <p:cNvSpPr txBox="1">
            <a:spLocks noChangeArrowheads="1"/>
          </p:cNvSpPr>
          <p:nvPr/>
        </p:nvSpPr>
        <p:spPr bwMode="auto">
          <a:xfrm>
            <a:off x="28749078" y="26661267"/>
            <a:ext cx="12817475" cy="3200876"/>
          </a:xfrm>
          <a:prstGeom prst="rect">
            <a:avLst/>
          </a:prstGeom>
          <a:noFill/>
          <a:ln w="9525">
            <a:noFill/>
            <a:miter lim="800000"/>
            <a:headEnd/>
            <a:tailEnd/>
          </a:ln>
        </p:spPr>
        <p:txBody>
          <a:bodyPr wrap="square">
            <a:spAutoFit/>
          </a:bodyPr>
          <a:lstStyle/>
          <a:p>
            <a:pPr algn="just" defTabSz="2952750">
              <a:spcBef>
                <a:spcPct val="50000"/>
              </a:spcBef>
            </a:pPr>
            <a:r>
              <a:rPr lang="en-GB" sz="3600" b="1" dirty="0" smtClean="0"/>
              <a:t>Acknowledgments</a:t>
            </a:r>
            <a:endParaRPr lang="en-GB" sz="3600" dirty="0" smtClean="0"/>
          </a:p>
          <a:p>
            <a:pPr algn="just" defTabSz="2952750">
              <a:spcBef>
                <a:spcPct val="50000"/>
              </a:spcBef>
            </a:pPr>
            <a:r>
              <a:rPr lang="en-GB" dirty="0" smtClean="0"/>
              <a:t>The authors wish to thank to Portuguese Foundation for Science and Technology (FCT) the support given for the doctoral grant SFRH/PROTEC/68084/2010.</a:t>
            </a:r>
          </a:p>
          <a:p>
            <a:pPr algn="just" defTabSz="2952750">
              <a:spcBef>
                <a:spcPct val="50000"/>
              </a:spcBef>
            </a:pPr>
            <a:r>
              <a:rPr lang="en-GB" sz="3600" b="1" dirty="0" smtClean="0"/>
              <a:t> </a:t>
            </a:r>
            <a:endParaRPr lang="en-GB" sz="3600" b="1" dirty="0"/>
          </a:p>
        </p:txBody>
      </p:sp>
      <p:pic>
        <p:nvPicPr>
          <p:cNvPr id="61" name="Imagem 60" descr="UDI_simb_08.jpg"/>
          <p:cNvPicPr>
            <a:picLocks noChangeAspect="1"/>
          </p:cNvPicPr>
          <p:nvPr/>
        </p:nvPicPr>
        <p:blipFill>
          <a:blip r:embed="rId11" cstate="print"/>
          <a:stretch>
            <a:fillRect/>
          </a:stretch>
        </p:blipFill>
        <p:spPr>
          <a:xfrm>
            <a:off x="37822085" y="954411"/>
            <a:ext cx="4372849" cy="1503167"/>
          </a:xfrm>
          <a:prstGeom prst="rect">
            <a:avLst/>
          </a:prstGeom>
        </p:spPr>
      </p:pic>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7.0&quot;&gt;&lt;object type=&quot;1&quot; unique_id=&quot;10001&quot;&gt;&lt;object type=&quot;2&quot; unique_id=&quot;10052&quot;&gt;&lt;object type=&quot;3&quot; unique_id=&quot;10053&quot;&gt;&lt;property id=&quot;20148&quot; value=&quot;5&quot;/&gt;&lt;property id=&quot;20300&quot; value=&quot;Slide 1&quot;/&gt;&lt;property id=&quot;20307&quot; value=&quot;257&quot;/&gt;&lt;/object&gt;&lt;/object&gt;&lt;object type=&quot;8&quot; unique_id=&quot;10056&quot;&gt;&lt;/object&gt;&lt;/object&gt;&lt;/database&gt;"/>
  <p:tag name="SECTOMILLISECCONVERTED" val="1"/>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3657</TotalTime>
  <Words>848</Words>
  <Application>Microsoft Office PowerPoint</Application>
  <PresentationFormat>Personalizados</PresentationFormat>
  <Paragraphs>181</Paragraphs>
  <Slides>1</Slides>
  <Notes>1</Notes>
  <HiddenSlides>0</HiddenSlides>
  <MMClips>0</MMClips>
  <ScaleCrop>false</ScaleCrop>
  <HeadingPairs>
    <vt:vector size="6" baseType="variant">
      <vt:variant>
        <vt:lpstr>Tema</vt:lpstr>
      </vt:variant>
      <vt:variant>
        <vt:i4>1</vt:i4>
      </vt:variant>
      <vt:variant>
        <vt:lpstr>Servidores OLE incorporados</vt:lpstr>
      </vt:variant>
      <vt:variant>
        <vt:i4>1</vt:i4>
      </vt:variant>
      <vt:variant>
        <vt:lpstr>Títulos dos diapositivos</vt:lpstr>
      </vt:variant>
      <vt:variant>
        <vt:i4>1</vt:i4>
      </vt:variant>
    </vt:vector>
  </HeadingPairs>
  <TitlesOfParts>
    <vt:vector size="3" baseType="lpstr">
      <vt:lpstr>Default Design</vt:lpstr>
      <vt:lpstr>Photo Editor Photo</vt:lpstr>
      <vt:lpstr>Apresentação do PowerPoint</vt:lpstr>
    </vt:vector>
  </TitlesOfParts>
  <Company>Universidade do Minho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Júlia Lourenço</dc:creator>
  <cp:lastModifiedBy>Maria Elisabete Santos Soares</cp:lastModifiedBy>
  <cp:revision>201</cp:revision>
  <dcterms:created xsi:type="dcterms:W3CDTF">2005-08-05T10:55:41Z</dcterms:created>
  <dcterms:modified xsi:type="dcterms:W3CDTF">2011-09-21T09:58:40Z</dcterms:modified>
</cp:coreProperties>
</file>