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nando Dourado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1F9"/>
    <a:srgbClr val="FFD5AB"/>
    <a:srgbClr val="FFF2B9"/>
    <a:srgbClr val="FFD215"/>
    <a:srgbClr val="FAD57A"/>
    <a:srgbClr val="FFC775"/>
    <a:srgbClr val="FFCC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>
        <p:scale>
          <a:sx n="25" d="100"/>
          <a:sy n="25" d="100"/>
        </p:scale>
        <p:origin x="-318" y="1542"/>
      </p:cViewPr>
      <p:guideLst>
        <p:guide orient="horz" pos="9537"/>
        <p:guide pos="13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E473DC-53E3-4CF8-832C-137CD7D85A11}" type="datetimeFigureOut">
              <a:rPr lang="pt-PT"/>
              <a:pPr>
                <a:defRPr/>
              </a:pPr>
              <a:t>05-10-2011</a:t>
            </a:fld>
            <a:endParaRPr lang="pt-P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4538"/>
            <a:ext cx="52609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Clique para editar os estilos de texto do modelo global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12AF51-E6BE-4341-B02E-4F33CFB61D9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D8C00-3C0C-40E9-B6C1-67F929E6E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A9825-E183-429A-A054-1C2999F67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70A9-3716-448F-94B2-092E4C4E3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BCB9-3BBE-4F37-BDB9-3096A0276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F6D8C-FBB8-409A-803F-CF41EDDC2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E7C53-EAB7-4DB3-95A9-98F5EAD52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80D5E-A5B2-413C-9F9F-57429E2A7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5B855-50CA-4FC5-A170-21BDC96B9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C88CB-53FF-465E-8214-DD5A68F1D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E248-61F3-4CEE-A71B-4F1E98B32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93B88-D15B-4619-A2F4-6AE4F9D43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95717773-2384-4633-B880-2B6F4364D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/>
        </p:nvGraphicFramePr>
        <p:xfrm>
          <a:off x="0" y="0"/>
          <a:ext cx="42808525" cy="5635625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475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50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School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Engineering</a:t>
                      </a:r>
                      <a:endParaRPr kumimoji="0" lang="pt-P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Centre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Biological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Engineering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32" name="Object 8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1032" name="Photo Editor Photo" r:id="rId4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/>
        </p:nvGraphicFramePr>
        <p:xfrm>
          <a:off x="-19050" y="29036963"/>
          <a:ext cx="42827575" cy="1243013"/>
        </p:xfrm>
        <a:graphic>
          <a:graphicData uri="http://schemas.openxmlformats.org/drawingml/2006/table">
            <a:tbl>
              <a:tblPr/>
              <a:tblGrid>
                <a:gridCol w="42827575"/>
              </a:tblGrid>
              <a:tr h="1243013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40" name="Text Box 214"/>
          <p:cNvSpPr txBox="1">
            <a:spLocks noChangeArrowheads="1"/>
          </p:cNvSpPr>
          <p:nvPr/>
        </p:nvSpPr>
        <p:spPr bwMode="auto">
          <a:xfrm>
            <a:off x="954088" y="5778500"/>
            <a:ext cx="12817475" cy="2324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/>
            <a:r>
              <a:rPr lang="en-US" sz="3600" b="1"/>
              <a:t>INTRODUCTION</a:t>
            </a:r>
          </a:p>
          <a:p>
            <a:pPr defTabSz="2952750"/>
            <a:endParaRPr lang="en-GB" sz="3600" b="1"/>
          </a:p>
          <a:p>
            <a:pPr defTabSz="2952750"/>
            <a:r>
              <a:rPr lang="en-CA"/>
              <a:t>Plasma technique is a convenient method</a:t>
            </a:r>
            <a:r>
              <a:rPr lang="en-CA">
                <a:solidFill>
                  <a:srgbClr val="FF0000"/>
                </a:solidFill>
              </a:rPr>
              <a:t> </a:t>
            </a:r>
            <a:r>
              <a:rPr lang="en-CA"/>
              <a:t>to introduce functional groups or chains onto the materials’ surface, including those with complex shapes; being conducted under vacuum, the treatment is pervasive, an advantage in the case of scaffolds with interpenetrating porous structures, often used for tissue engineering purposes [1]. </a:t>
            </a:r>
            <a:endParaRPr lang="en-GB" b="1"/>
          </a:p>
          <a:p>
            <a:pPr defTabSz="2952750"/>
            <a:endParaRPr lang="en-US"/>
          </a:p>
          <a:p>
            <a:pPr defTabSz="2952750"/>
            <a:r>
              <a:rPr lang="en-CA"/>
              <a:t>Bacterial cellulose (BC) is a biocompatible material with unique properties that makes it an attractive material for biomedical applications.</a:t>
            </a:r>
            <a:r>
              <a:rPr lang="pt-PT"/>
              <a:t> </a:t>
            </a:r>
            <a:r>
              <a:rPr lang="en-GB"/>
              <a:t>With the major goal of improving the biocompatibility of BC, and in line with previous research within our group </a:t>
            </a:r>
            <a:r>
              <a:rPr lang="en-CA"/>
              <a:t>[2]</a:t>
            </a:r>
            <a:r>
              <a:rPr lang="en-GB"/>
              <a:t>, this work aimed at assessing the effect of plasma treatments on the in vitro interaction of BC with animal cell lines.</a:t>
            </a:r>
            <a:endParaRPr lang="en-US"/>
          </a:p>
          <a:p>
            <a:pPr defTabSz="2952750"/>
            <a:endParaRPr lang="en-US"/>
          </a:p>
          <a:p>
            <a:pPr defTabSz="2952750"/>
            <a:r>
              <a:rPr lang="en-GB" sz="3600" b="1"/>
              <a:t>MATERIALS AND METHODS</a:t>
            </a:r>
            <a:endParaRPr lang="en-GB" sz="3600"/>
          </a:p>
          <a:p>
            <a:pPr defTabSz="2952750"/>
            <a:endParaRPr lang="pt-PT" sz="3600"/>
          </a:p>
          <a:p>
            <a:pPr defTabSz="2952750"/>
            <a:r>
              <a:rPr lang="pt-PT" b="1"/>
              <a:t> BC production</a:t>
            </a:r>
          </a:p>
          <a:p>
            <a:pPr defTabSz="2952750"/>
            <a:endParaRPr lang="en-US"/>
          </a:p>
          <a:p>
            <a:pPr defTabSz="2952750">
              <a:buFontTx/>
              <a:buChar char="•"/>
            </a:pPr>
            <a:r>
              <a:rPr lang="en-US"/>
              <a:t> Cultivation of </a:t>
            </a:r>
            <a:r>
              <a:rPr lang="en-CA" i="1"/>
              <a:t>Gluconacetobacter xylinum</a:t>
            </a:r>
            <a:r>
              <a:rPr lang="en-CA"/>
              <a:t> (ATCC 53582) in static culture, at 30 ºC in Hestrin-Shramm (HS) medium [3].</a:t>
            </a:r>
            <a:r>
              <a:rPr lang="pt-PT"/>
              <a:t> </a:t>
            </a:r>
          </a:p>
          <a:p>
            <a:pPr defTabSz="2952750">
              <a:buFontTx/>
              <a:buChar char="•"/>
            </a:pPr>
            <a:r>
              <a:rPr lang="pt-PT"/>
              <a:t> Purification </a:t>
            </a:r>
            <a:r>
              <a:rPr lang="en-CA"/>
              <a:t>BC pellicles in a 4% (w/v) NaOH at 50 ºC, overnight. </a:t>
            </a:r>
          </a:p>
          <a:p>
            <a:pPr defTabSz="2952750">
              <a:buFontTx/>
              <a:buChar char="•"/>
            </a:pPr>
            <a:r>
              <a:rPr lang="en-CA"/>
              <a:t> Freeze-drying of BC pellicles.</a:t>
            </a:r>
            <a:r>
              <a:rPr lang="pt-PT"/>
              <a:t>  </a:t>
            </a:r>
          </a:p>
          <a:p>
            <a:pPr defTabSz="2952750"/>
            <a:r>
              <a:rPr lang="pt-PT"/>
              <a:t> </a:t>
            </a:r>
            <a:endParaRPr lang="en-US"/>
          </a:p>
          <a:p>
            <a:pPr defTabSz="2952750"/>
            <a:r>
              <a:rPr lang="en-US" b="1"/>
              <a:t> Plasma treatments</a:t>
            </a:r>
          </a:p>
          <a:p>
            <a:pPr defTabSz="2952750"/>
            <a:endParaRPr lang="en-US"/>
          </a:p>
          <a:p>
            <a:pPr defTabSz="2952750">
              <a:buFontTx/>
              <a:buChar char="•"/>
            </a:pPr>
            <a:r>
              <a:rPr lang="en-CA"/>
              <a:t> Ar flow (80 sccm) and 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(40 sccm), current (0.75 A), time (1200 s); 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(40 sccm), current (1 A), time (700 s);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(35 sccm), current (0.4 A), time (1800 s);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(50 sccm), current (0.4 A), time (1800 s); 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(35 sccm), current (0.5 A), time (600 s);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(35 sccm), current (0.5 A), time (300 s); 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(5 sccm), current (0.5 A), time (1200 s); </a:t>
            </a:r>
          </a:p>
          <a:p>
            <a:pPr defTabSz="2952750"/>
            <a:r>
              <a:rPr lang="en-CA"/>
              <a:t>       N</a:t>
            </a:r>
            <a:r>
              <a:rPr lang="en-CA" baseline="-20000"/>
              <a:t>2</a:t>
            </a:r>
            <a:r>
              <a:rPr lang="en-CA"/>
              <a:t> flow (5 sccm), current (0.5 A), time (600 s).</a:t>
            </a:r>
            <a:r>
              <a:rPr lang="en-US"/>
              <a:t> </a:t>
            </a:r>
            <a:endParaRPr lang="en-CA"/>
          </a:p>
          <a:p>
            <a:pPr defTabSz="2952750">
              <a:buFontTx/>
              <a:buChar char="•"/>
            </a:pPr>
            <a:r>
              <a:rPr lang="en-CA"/>
              <a:t> Ar flow (80  sccm), current (0.5 A), time (1200 s);</a:t>
            </a:r>
          </a:p>
          <a:p>
            <a:pPr defTabSz="2952750">
              <a:buFontTx/>
              <a:buChar char="•"/>
            </a:pPr>
            <a:r>
              <a:rPr lang="en-CA"/>
              <a:t> Ar flow (80 sccm), current (0.5 A), time (600 s). </a:t>
            </a:r>
          </a:p>
          <a:p>
            <a:pPr defTabSz="2952750"/>
            <a:r>
              <a:rPr lang="en-CA"/>
              <a:t>  </a:t>
            </a:r>
            <a:endParaRPr lang="en-US"/>
          </a:p>
          <a:p>
            <a:pPr defTabSz="2952750"/>
            <a:r>
              <a:rPr lang="en-US" b="1"/>
              <a:t> Surface analysis </a:t>
            </a:r>
          </a:p>
          <a:p>
            <a:pPr defTabSz="2952750"/>
            <a:endParaRPr lang="en-US"/>
          </a:p>
          <a:p>
            <a:pPr defTabSz="2952750">
              <a:buFontTx/>
              <a:buChar char="•"/>
            </a:pPr>
            <a:r>
              <a:rPr lang="en-GB"/>
              <a:t> X-ray photoelectron spectroscopy (XPS);</a:t>
            </a:r>
          </a:p>
          <a:p>
            <a:pPr defTabSz="2952750">
              <a:buFontTx/>
              <a:buChar char="•"/>
            </a:pPr>
            <a:r>
              <a:rPr lang="en-GB"/>
              <a:t> Scanning electron microscopy (SEM).</a:t>
            </a:r>
            <a:r>
              <a:rPr lang="pt-PT"/>
              <a:t> </a:t>
            </a:r>
          </a:p>
          <a:p>
            <a:pPr defTabSz="2952750"/>
            <a:endParaRPr lang="en-US" b="1"/>
          </a:p>
          <a:p>
            <a:pPr defTabSz="2952750"/>
            <a:r>
              <a:rPr lang="en-US" b="1"/>
              <a:t>Cell adhesion and proliferation assays</a:t>
            </a:r>
          </a:p>
          <a:p>
            <a:pPr defTabSz="2952750"/>
            <a:r>
              <a:rPr lang="en-US" b="1"/>
              <a:t> </a:t>
            </a:r>
          </a:p>
          <a:p>
            <a:pPr defTabSz="2952750"/>
            <a:r>
              <a:rPr lang="en-US"/>
              <a:t>Preformed using Human Microvascular Endothelial Cells (HMEC-1) as described by Pertile and co-workers [2].</a:t>
            </a:r>
            <a:endParaRPr lang="pt-PT"/>
          </a:p>
        </p:txBody>
      </p:sp>
      <p:sp>
        <p:nvSpPr>
          <p:cNvPr id="1041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/>
              <a:t>Author* JM MACHADO</a:t>
            </a:r>
          </a:p>
          <a:p>
            <a:pPr algn="ctr" defTabSz="2952750">
              <a:spcBef>
                <a:spcPct val="20000"/>
              </a:spcBef>
            </a:pPr>
            <a:r>
              <a:rPr lang="en-US" sz="4000"/>
              <a:t> Supervisors: F Dourado, Co-Supervisors: FM Gama, S Lanceros-Mendez</a:t>
            </a:r>
          </a:p>
          <a:p>
            <a:pPr algn="ctr" defTabSz="2952750">
              <a:spcBef>
                <a:spcPct val="50000"/>
              </a:spcBef>
            </a:pPr>
            <a:r>
              <a:rPr lang="pt-PT"/>
              <a:t>* jmachado@deb.uminho.pt</a:t>
            </a:r>
            <a:endParaRPr lang="en-US" sz="4000"/>
          </a:p>
        </p:txBody>
      </p:sp>
      <p:sp>
        <p:nvSpPr>
          <p:cNvPr id="1042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CA" sz="4800" b="1" dirty="0"/>
              <a:t>SURFACE MODIFICATION OF BACTERIAL CELLULOSE BY PLASMA TREATMENTS</a:t>
            </a:r>
            <a:endParaRPr lang="en-US" sz="4800" b="1" dirty="0"/>
          </a:p>
        </p:txBody>
      </p:sp>
      <p:pic>
        <p:nvPicPr>
          <p:cNvPr id="1043" name="Picture 2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Text Box 214"/>
          <p:cNvSpPr txBox="1">
            <a:spLocks noChangeArrowheads="1"/>
          </p:cNvSpPr>
          <p:nvPr/>
        </p:nvSpPr>
        <p:spPr bwMode="auto">
          <a:xfrm>
            <a:off x="14851063" y="5851525"/>
            <a:ext cx="12817475" cy="2221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/>
            <a:r>
              <a:rPr lang="en-US" sz="3600" b="1"/>
              <a:t>RESULTS </a:t>
            </a:r>
          </a:p>
          <a:p>
            <a:pPr defTabSz="2952750"/>
            <a:endParaRPr lang="en-GB" sz="3600" b="1"/>
          </a:p>
          <a:p>
            <a:pPr defTabSz="2952750"/>
            <a:r>
              <a:rPr lang="en-GB" b="1"/>
              <a:t>X-ray photoelectron spectroscopy (XPS)</a:t>
            </a:r>
          </a:p>
          <a:p>
            <a:pPr defTabSz="2952750"/>
            <a:endParaRPr lang="en-GB" sz="2800" b="1"/>
          </a:p>
          <a:p>
            <a:pPr defTabSz="2952750"/>
            <a:r>
              <a:rPr lang="en-GB" sz="2800" b="1"/>
              <a:t>Table 1 - </a:t>
            </a:r>
            <a:r>
              <a:rPr lang="en-GB" sz="2800"/>
              <a:t>BC and BCP elemental composition analyzed by XPS. The BC samples were treated using the following conditions: 1) 80 sccm Ar e 40 sccm N</a:t>
            </a:r>
            <a:r>
              <a:rPr lang="en-GB" sz="2800" baseline="-20000"/>
              <a:t>2</a:t>
            </a:r>
            <a:r>
              <a:rPr lang="en-GB" sz="2800"/>
              <a:t>, 0,75 A, 1200 s; 2) 80 sccm Ar e 40 sccm N</a:t>
            </a:r>
            <a:r>
              <a:rPr lang="en-GB" sz="2800" baseline="-20000"/>
              <a:t>2</a:t>
            </a:r>
            <a:r>
              <a:rPr lang="en-GB" sz="2800"/>
              <a:t>, 1 A, 700 s; 3)  80 sccm Ar, 35 sccm N</a:t>
            </a:r>
            <a:r>
              <a:rPr lang="en-GB" sz="2800" baseline="-20000"/>
              <a:t>2</a:t>
            </a:r>
            <a:r>
              <a:rPr lang="en-GB" sz="2800"/>
              <a:t>, 0,4 A, 1800 s; 4) 80 sccm Ar, 50 sccm N</a:t>
            </a:r>
            <a:r>
              <a:rPr lang="en-GB" sz="2800" baseline="-20000"/>
              <a:t>2</a:t>
            </a:r>
            <a:r>
              <a:rPr lang="en-GB" sz="2800"/>
              <a:t>, 0,4 A, 1800 s.</a:t>
            </a:r>
            <a:endParaRPr lang="en-US" sz="2800"/>
          </a:p>
          <a:p>
            <a:pPr defTabSz="2952750"/>
            <a:endParaRPr lang="en-US" sz="2800"/>
          </a:p>
          <a:p>
            <a:pPr defTabSz="2952750"/>
            <a:endParaRPr lang="en-US" b="1"/>
          </a:p>
          <a:p>
            <a:pPr defTabSz="2952750"/>
            <a:endParaRPr lang="en-GB"/>
          </a:p>
          <a:p>
            <a:pPr defTabSz="2952750"/>
            <a:endParaRPr lang="en-GB"/>
          </a:p>
          <a:p>
            <a:pPr defTabSz="2952750"/>
            <a:endParaRPr lang="en-GB"/>
          </a:p>
          <a:p>
            <a:pPr defTabSz="2952750"/>
            <a:endParaRPr lang="en-GB"/>
          </a:p>
          <a:p>
            <a:pPr defTabSz="2952750"/>
            <a:r>
              <a:rPr lang="en-GB"/>
              <a:t>From table 1 a longer plasma treatment allow for a higher N</a:t>
            </a:r>
            <a:r>
              <a:rPr lang="en-GB" baseline="-20000"/>
              <a:t>2</a:t>
            </a:r>
            <a:r>
              <a:rPr lang="en-GB"/>
              <a:t> incorporation.</a:t>
            </a:r>
            <a:r>
              <a:rPr lang="pt-PT"/>
              <a:t> </a:t>
            </a:r>
            <a:endParaRPr lang="en-US"/>
          </a:p>
          <a:p>
            <a:pPr defTabSz="2952750"/>
            <a:r>
              <a:rPr lang="en-GB"/>
              <a:t>The N</a:t>
            </a:r>
            <a:r>
              <a:rPr lang="en-GB" baseline="-20000"/>
              <a:t>2</a:t>
            </a:r>
            <a:r>
              <a:rPr lang="en-GB"/>
              <a:t> content values of samples 3 and 4 shows that the pellicle which was treated with a higher N</a:t>
            </a:r>
            <a:r>
              <a:rPr lang="en-GB" baseline="-20000"/>
              <a:t>2</a:t>
            </a:r>
            <a:r>
              <a:rPr lang="en-GB"/>
              <a:t> flow had more nitrogen incorporation. </a:t>
            </a:r>
            <a:endParaRPr lang="en-US"/>
          </a:p>
          <a:p>
            <a:pPr defTabSz="2952750"/>
            <a:endParaRPr lang="en-GB"/>
          </a:p>
          <a:p>
            <a:pPr defTabSz="2952750"/>
            <a:r>
              <a:rPr lang="en-GB" b="1"/>
              <a:t>Scanning electron microscopy (SEM)</a:t>
            </a:r>
          </a:p>
          <a:p>
            <a:pPr defTabSz="2952750"/>
            <a:endParaRPr lang="en-US"/>
          </a:p>
          <a:p>
            <a:pPr defTabSz="2952750"/>
            <a:endParaRPr lang="en-US"/>
          </a:p>
          <a:p>
            <a:pPr defTabSz="2952750"/>
            <a:endParaRPr lang="en-US"/>
          </a:p>
          <a:p>
            <a:pPr defTabSz="2952750"/>
            <a:endParaRPr lang="en-US"/>
          </a:p>
          <a:p>
            <a:pPr defTabSz="2952750"/>
            <a:endParaRPr lang="en-US"/>
          </a:p>
          <a:p>
            <a:pPr defTabSz="2952750"/>
            <a:endParaRPr lang="en-US"/>
          </a:p>
          <a:p>
            <a:pPr defTabSz="2952750"/>
            <a:endParaRPr lang="en-US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sz="2800" b="1"/>
          </a:p>
          <a:p>
            <a:pPr defTabSz="2952750"/>
            <a:endParaRPr lang="en-GB" sz="2800" b="1"/>
          </a:p>
          <a:p>
            <a:pPr defTabSz="2952750"/>
            <a:endParaRPr lang="en-GB" sz="2800" b="1"/>
          </a:p>
          <a:p>
            <a:pPr defTabSz="2952750"/>
            <a:endParaRPr lang="en-GB" sz="2800" b="1"/>
          </a:p>
          <a:p>
            <a:pPr defTabSz="2952750"/>
            <a:r>
              <a:rPr lang="en-GB" sz="2800" b="1"/>
              <a:t>Figure 1</a:t>
            </a:r>
            <a:r>
              <a:rPr lang="en-GB" sz="2800"/>
              <a:t> - SEM micrographs of untreated BC a) and treated BC b) to g). The treatment conditions were the following: b) 80 sccm Ar, 35 sccm N</a:t>
            </a:r>
            <a:r>
              <a:rPr lang="en-GB" sz="2800" baseline="-20000"/>
              <a:t>2</a:t>
            </a:r>
            <a:r>
              <a:rPr lang="en-GB" sz="2800"/>
              <a:t>, 0,4 A, 1800 s; c) 80 sccm Ar, 50 sccm N</a:t>
            </a:r>
            <a:r>
              <a:rPr lang="en-GB" sz="2800" baseline="-20000"/>
              <a:t>2</a:t>
            </a:r>
            <a:r>
              <a:rPr lang="en-GB" sz="2800"/>
              <a:t>, 0,4 A, 1800 s</a:t>
            </a:r>
            <a:r>
              <a:rPr lang="pt-PT" sz="2800"/>
              <a:t> </a:t>
            </a:r>
            <a:r>
              <a:rPr lang="en-GB" sz="2800"/>
              <a:t>; d) 80 sccm Ar, 35 sccm N</a:t>
            </a:r>
            <a:r>
              <a:rPr lang="en-GB" sz="2800" baseline="-20000"/>
              <a:t>2</a:t>
            </a:r>
            <a:r>
              <a:rPr lang="en-GB" sz="2800"/>
              <a:t>, 0.5 A, 600 s; e) 80 sccm Ar, 35 sccm N</a:t>
            </a:r>
            <a:r>
              <a:rPr lang="en-GB" sz="2800" baseline="-20000"/>
              <a:t>2</a:t>
            </a:r>
            <a:r>
              <a:rPr lang="en-GB" sz="2800"/>
              <a:t>, 0.5 A, 300 s; f) 80 sccm Ar, 5 sccm N</a:t>
            </a:r>
            <a:r>
              <a:rPr lang="en-GB" sz="2800" baseline="-20000"/>
              <a:t>2</a:t>
            </a:r>
            <a:r>
              <a:rPr lang="en-GB" sz="2800"/>
              <a:t>, 0.5 A, 1200 s; g) 80 sccm Ar, 5 sccm N</a:t>
            </a:r>
            <a:r>
              <a:rPr lang="en-GB" sz="2800" baseline="-20000"/>
              <a:t>2</a:t>
            </a:r>
            <a:r>
              <a:rPr lang="en-GB" sz="2800"/>
              <a:t>, 0.5 A, 600 s. </a:t>
            </a:r>
          </a:p>
          <a:p>
            <a:pPr defTabSz="2952750"/>
            <a:endParaRPr lang="en-GB"/>
          </a:p>
          <a:p>
            <a:pPr defTabSz="2952750"/>
            <a:r>
              <a:rPr lang="en-GB"/>
              <a:t>The treatment conditions lead to significant surface morphology change resulting in the destruction of the BC fibres and in the formation of a heterogeneous surface when higher N</a:t>
            </a:r>
            <a:r>
              <a:rPr lang="en-GB" baseline="-20000"/>
              <a:t>2</a:t>
            </a:r>
            <a:r>
              <a:rPr lang="en-GB"/>
              <a:t> flows were used as can be evidenced by the image 1c).</a:t>
            </a:r>
            <a:endParaRPr lang="en-US" sz="2800"/>
          </a:p>
        </p:txBody>
      </p:sp>
      <p:sp>
        <p:nvSpPr>
          <p:cNvPr id="1045" name="Text Box 214"/>
          <p:cNvSpPr txBox="1">
            <a:spLocks noChangeArrowheads="1"/>
          </p:cNvSpPr>
          <p:nvPr/>
        </p:nvSpPr>
        <p:spPr bwMode="auto">
          <a:xfrm>
            <a:off x="28676600" y="5773738"/>
            <a:ext cx="12817475" cy="2275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/>
            <a:r>
              <a:rPr lang="en-US" b="1"/>
              <a:t>Cell adhesion and proliferation assays</a:t>
            </a:r>
            <a:endParaRPr lang="pt-PT" b="1"/>
          </a:p>
          <a:p>
            <a:pPr defTabSz="2952750"/>
            <a:endParaRPr lang="pt-PT" b="1"/>
          </a:p>
          <a:p>
            <a:pPr defTabSz="2952750"/>
            <a:endParaRPr lang="pt-PT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endParaRPr lang="en-GB" b="1"/>
          </a:p>
          <a:p>
            <a:pPr defTabSz="2952750"/>
            <a:r>
              <a:rPr lang="en-GB" sz="2800" b="1"/>
              <a:t>Figure 2 - </a:t>
            </a:r>
            <a:r>
              <a:rPr lang="en-GB" sz="2800"/>
              <a:t>MTS assays of HMEC-1 cultured on untreated BC and BC treated with the following conditions: 1 - 80 sccm Ar, 0.5 A; 1200 s; 2 - 80 sccm Ar, 0.5 A, 600 s; 3 - 80 sccm Ar, 35 sccm N</a:t>
            </a:r>
            <a:r>
              <a:rPr lang="en-GB" sz="2800" baseline="-20000"/>
              <a:t>2</a:t>
            </a:r>
            <a:r>
              <a:rPr lang="en-GB" sz="2800"/>
              <a:t>, 0.5 A, 600 s; 4 - 80 sccm Ar, 35 sccm N</a:t>
            </a:r>
            <a:r>
              <a:rPr lang="en-GB" sz="2800" baseline="-20000"/>
              <a:t>2</a:t>
            </a:r>
            <a:r>
              <a:rPr lang="en-GB" sz="2800"/>
              <a:t>, 0.5 A, 300 s; 5 - 80 sccm Ar, 5 sccm N</a:t>
            </a:r>
            <a:r>
              <a:rPr lang="en-GB" sz="2800" baseline="-20000"/>
              <a:t>2</a:t>
            </a:r>
            <a:r>
              <a:rPr lang="en-GB" sz="2800"/>
              <a:t>, 0.5 A, 1200 s; 6 -  80 sccm Ar, 5 scum N</a:t>
            </a:r>
            <a:r>
              <a:rPr lang="en-GB" sz="2800" baseline="-20000"/>
              <a:t>2</a:t>
            </a:r>
            <a:r>
              <a:rPr lang="en-GB" sz="2800"/>
              <a:t>, 0.5 A, 600 s. </a:t>
            </a:r>
            <a:endParaRPr lang="pt-PT" sz="2800"/>
          </a:p>
          <a:p>
            <a:pPr defTabSz="2952750"/>
            <a:endParaRPr lang="pt-PT" sz="2800"/>
          </a:p>
          <a:p>
            <a:pPr defTabSz="2952750"/>
            <a:r>
              <a:rPr lang="en-GB"/>
              <a:t>Ar plasma treated BC cause cell death after 48 h (treatments 1 and 2), it should be mentioned that this effect did not present changes for 600s (treatment 1) or 1200s (treatment 2) treatment times. </a:t>
            </a:r>
          </a:p>
          <a:p>
            <a:pPr defTabSz="2952750"/>
            <a:r>
              <a:rPr lang="en-GB"/>
              <a:t>The effect above described is reversed by the presence of N</a:t>
            </a:r>
            <a:r>
              <a:rPr lang="en-GB" baseline="-20000"/>
              <a:t>2</a:t>
            </a:r>
            <a:r>
              <a:rPr lang="en-GB"/>
              <a:t> on the treatment gas (3 trough 6 treatments). </a:t>
            </a:r>
            <a:r>
              <a:rPr lang="pt-PT"/>
              <a:t> </a:t>
            </a:r>
            <a:endParaRPr lang="en-GB" b="1"/>
          </a:p>
          <a:p>
            <a:pPr defTabSz="2952750"/>
            <a:endParaRPr lang="pt-PT" b="1"/>
          </a:p>
          <a:p>
            <a:pPr defTabSz="2952750"/>
            <a:r>
              <a:rPr lang="pt-PT" sz="3600" b="1"/>
              <a:t>CONCLUSIONS </a:t>
            </a:r>
          </a:p>
          <a:p>
            <a:pPr defTabSz="2952750"/>
            <a:endParaRPr lang="pt-PT" sz="3600" b="1"/>
          </a:p>
          <a:p>
            <a:pPr defTabSz="2952750"/>
            <a:r>
              <a:rPr lang="en-GB"/>
              <a:t> The N</a:t>
            </a:r>
            <a:r>
              <a:rPr lang="en-GB" baseline="-20000"/>
              <a:t>2</a:t>
            </a:r>
            <a:r>
              <a:rPr lang="en-GB"/>
              <a:t> incorporation is treatment time and N</a:t>
            </a:r>
            <a:r>
              <a:rPr lang="en-GB" baseline="-20000"/>
              <a:t>2</a:t>
            </a:r>
            <a:r>
              <a:rPr lang="en-GB"/>
              <a:t> flow dependent;</a:t>
            </a:r>
            <a:r>
              <a:rPr lang="en-GB" b="1"/>
              <a:t> </a:t>
            </a:r>
          </a:p>
          <a:p>
            <a:pPr defTabSz="2952750"/>
            <a:r>
              <a:rPr lang="en-GB"/>
              <a:t> The plasma treatments induced morphological changes on the BC surface; </a:t>
            </a:r>
          </a:p>
          <a:p>
            <a:pPr defTabSz="2952750"/>
            <a:r>
              <a:rPr lang="en-GB"/>
              <a:t>  Harsher treatments resulted in the formation of heterogeneous surfaces; </a:t>
            </a:r>
          </a:p>
          <a:p>
            <a:pPr defTabSz="2952750"/>
            <a:r>
              <a:rPr lang="en-GB"/>
              <a:t>  BC treated with Ar plasma induced cell death and that this effect was reversed by the presence of N</a:t>
            </a:r>
            <a:r>
              <a:rPr lang="en-GB" baseline="-20000"/>
              <a:t>2</a:t>
            </a:r>
            <a:r>
              <a:rPr lang="en-GB"/>
              <a:t> on the treatment gas.</a:t>
            </a:r>
            <a:endParaRPr lang="pt-PT" b="1"/>
          </a:p>
          <a:p>
            <a:pPr defTabSz="2952750"/>
            <a:endParaRPr lang="pt-PT" b="1"/>
          </a:p>
          <a:p>
            <a:pPr defTabSz="2952750"/>
            <a:r>
              <a:rPr lang="pt-PT" b="1"/>
              <a:t>REFERENCES</a:t>
            </a:r>
            <a:endParaRPr lang="en-GB"/>
          </a:p>
          <a:p>
            <a:pPr defTabSz="2952750"/>
            <a:endParaRPr lang="en-GB"/>
          </a:p>
          <a:p>
            <a:pPr defTabSz="2952750"/>
            <a:r>
              <a:rPr lang="en-GB"/>
              <a:t>[1] J. Yang, J.Z. Bei, J. Z., S.G. Wang, Biomaterials, 23(12), 2607–2614 (2002).</a:t>
            </a:r>
          </a:p>
          <a:p>
            <a:pPr defTabSz="2952750"/>
            <a:r>
              <a:rPr lang="en-GB"/>
              <a:t>[2] R.A.N. Pertile, F.K. Andrade, C. Alves Jr., M. Gama, Carbohyd. Polym., 82, 692 (2010). </a:t>
            </a:r>
          </a:p>
          <a:p>
            <a:pPr defTabSz="2952750"/>
            <a:r>
              <a:rPr lang="en-GB"/>
              <a:t>[3] S. Hestrin, M. Schramm, Biochem J 58:345–352 (1954). </a:t>
            </a:r>
            <a:endParaRPr lang="en-US"/>
          </a:p>
        </p:txBody>
      </p:sp>
      <p:pic>
        <p:nvPicPr>
          <p:cNvPr id="1046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995525" y="9948863"/>
            <a:ext cx="7920038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30"/>
          <p:cNvPicPr>
            <a:picLocks noChangeAspect="1" noChangeArrowheads="1"/>
          </p:cNvPicPr>
          <p:nvPr/>
        </p:nvPicPr>
        <p:blipFill>
          <a:blip r:embed="rId7" cstate="print"/>
          <a:srcRect l="27632" t="13692" r="29936" b="11714"/>
          <a:stretch>
            <a:fillRect/>
          </a:stretch>
        </p:blipFill>
        <p:spPr bwMode="auto">
          <a:xfrm>
            <a:off x="15282863" y="16148050"/>
            <a:ext cx="6156325" cy="676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8" name="Picture 31"/>
          <p:cNvPicPr>
            <a:picLocks noChangeAspect="1" noChangeArrowheads="1"/>
          </p:cNvPicPr>
          <p:nvPr/>
        </p:nvPicPr>
        <p:blipFill>
          <a:blip r:embed="rId8" cstate="print"/>
          <a:srcRect l="12791" t="10411" r="12923" b="15102"/>
          <a:stretch>
            <a:fillRect/>
          </a:stretch>
        </p:blipFill>
        <p:spPr bwMode="auto">
          <a:xfrm>
            <a:off x="29541788" y="6859588"/>
            <a:ext cx="9937750" cy="627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1073</Words>
  <Application>Microsoft Office PowerPoint</Application>
  <PresentationFormat>Custom</PresentationFormat>
  <Paragraphs>113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Slide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Pedro Pimenta</cp:lastModifiedBy>
  <cp:revision>79</cp:revision>
  <dcterms:created xsi:type="dcterms:W3CDTF">2005-08-05T10:55:41Z</dcterms:created>
  <dcterms:modified xsi:type="dcterms:W3CDTF">2011-10-05T16:16:48Z</dcterms:modified>
</cp:coreProperties>
</file>