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8525" cy="30279975"/>
  <p:notesSz cx="6797675" cy="9926638"/>
  <p:custDataLst>
    <p:tags r:id="rId4"/>
  </p:custDataLst>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150" y="-144"/>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33B347F-B730-45C0-9286-2A2DE871AB3C}" type="datetimeFigureOut">
              <a:rPr lang="pt-PT" smtClean="0"/>
              <a:pPr/>
              <a:t>15-09-2011</a:t>
            </a:fld>
            <a:endParaRPr lang="pt-PT"/>
          </a:p>
        </p:txBody>
      </p:sp>
      <p:sp>
        <p:nvSpPr>
          <p:cNvPr id="4" name="Slide Image Placeholder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3410A61-D720-4FB9-818A-B18623B8DF0F}" type="slidenum">
              <a:rPr lang="pt-PT" smtClean="0"/>
              <a:pPr/>
              <a:t>‹nº›</a:t>
            </a:fld>
            <a:endParaRPr lang="pt-PT"/>
          </a:p>
        </p:txBody>
      </p:sp>
    </p:spTree>
    <p:extLst>
      <p:ext uri="{BB962C8B-B14F-4D97-AF65-F5344CB8AC3E}">
        <p14:creationId xmlns:p14="http://schemas.microsoft.com/office/powerpoint/2010/main" xmlns="" val="187366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E3410A61-D720-4FB9-818A-B18623B8DF0F}" type="slidenum">
              <a:rPr lang="pt-PT" smtClean="0"/>
              <a:pPr/>
              <a:t>1</a:t>
            </a:fld>
            <a:endParaRPr lang="pt-PT"/>
          </a:p>
        </p:txBody>
      </p:sp>
    </p:spTree>
    <p:extLst>
      <p:ext uri="{BB962C8B-B14F-4D97-AF65-F5344CB8AC3E}">
        <p14:creationId xmlns:p14="http://schemas.microsoft.com/office/powerpoint/2010/main" xmlns="" val="226855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231241836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defRPr/>
                      </a:pPr>
                      <a:r>
                        <a:rPr kumimoji="0" lang="pt-PT"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smtClean="0">
                          <a:ln>
                            <a:noFill/>
                          </a:ln>
                          <a:solidFill>
                            <a:schemeClr val="tx1"/>
                          </a:solidFill>
                          <a:effectLst/>
                          <a:latin typeface="Arial" charset="0"/>
                        </a:rPr>
                        <a:t>Territory, Environment and Construction Centre (C-TAC)</a:t>
                      </a: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45" name="Photo Editor Photo" r:id="rId4"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665958" y="5635625"/>
            <a:ext cx="13105605" cy="23452574"/>
          </a:xfrm>
          <a:prstGeom prst="rect">
            <a:avLst/>
          </a:prstGeom>
          <a:noFill/>
          <a:ln w="9525">
            <a:noFill/>
            <a:miter lim="800000"/>
            <a:headEnd/>
            <a:tailEnd/>
          </a:ln>
        </p:spPr>
        <p:txBody>
          <a:bodyPr wrap="square">
            <a:spAutoFit/>
          </a:bodyPr>
          <a:lstStyle/>
          <a:p>
            <a:pPr defTabSz="2952750">
              <a:spcBef>
                <a:spcPct val="50000"/>
              </a:spcBef>
            </a:pPr>
            <a:r>
              <a:rPr lang="en-US" sz="3600" b="1" dirty="0"/>
              <a:t>Introduction</a:t>
            </a:r>
          </a:p>
          <a:p>
            <a:pPr algn="just" defTabSz="2952750">
              <a:spcBef>
                <a:spcPct val="50000"/>
              </a:spcBef>
            </a:pPr>
            <a:r>
              <a:rPr lang="en-US" dirty="0"/>
              <a:t>The present research work considers housing as economically, socially and environmentally feasible and sustainable for the Portuguese families with medium and medium-low income who seek, through cooperative housing, a solution for their housing problem.</a:t>
            </a:r>
          </a:p>
          <a:p>
            <a:pPr algn="just" defTabSz="2952750">
              <a:spcBef>
                <a:spcPct val="50000"/>
              </a:spcBef>
            </a:pPr>
            <a:r>
              <a:rPr lang="en-US" dirty="0"/>
              <a:t>Adapting the criteria of sustainable construction and use of sustainable housing to the rules of the cooperative sector, based on the controlled costs legislation, it is possible to assess the performance of cooperative buildings already built under these sustainable rules, to quantify the obtained benefits and to write a manual with full guidance to build and use sustainable cooperative housing. It is also possible to demonstrate the influence of sustainable construction in the inhabitants’ quality of life and in the reduction of the environmental impact of the built patrimony.</a:t>
            </a:r>
          </a:p>
          <a:p>
            <a:pPr defTabSz="2952750">
              <a:spcBef>
                <a:spcPct val="50000"/>
              </a:spcBef>
            </a:pPr>
            <a:endParaRPr lang="en-US" sz="3600" b="1" dirty="0"/>
          </a:p>
          <a:p>
            <a:pPr defTabSz="2952750">
              <a:spcBef>
                <a:spcPct val="50000"/>
              </a:spcBef>
            </a:pPr>
            <a:endParaRPr lang="en-US" sz="3600" b="1" dirty="0"/>
          </a:p>
          <a:p>
            <a:pPr defTabSz="2952750">
              <a:spcBef>
                <a:spcPct val="50000"/>
              </a:spcBef>
            </a:pPr>
            <a:endParaRPr lang="en-US" sz="3600" b="1" dirty="0"/>
          </a:p>
          <a:p>
            <a:pPr defTabSz="2952750">
              <a:spcBef>
                <a:spcPct val="50000"/>
              </a:spcBef>
            </a:pPr>
            <a:endParaRPr lang="en-US" sz="3600" b="1" dirty="0"/>
          </a:p>
          <a:p>
            <a:pPr defTabSz="2952750">
              <a:spcBef>
                <a:spcPct val="50000"/>
              </a:spcBef>
            </a:pPr>
            <a:endParaRPr lang="en-US" sz="3600" b="1" dirty="0"/>
          </a:p>
          <a:p>
            <a:pPr defTabSz="2952750">
              <a:spcBef>
                <a:spcPct val="50000"/>
              </a:spcBef>
            </a:pPr>
            <a:endParaRPr lang="en-US" sz="3600" b="1" dirty="0" smtClean="0"/>
          </a:p>
          <a:p>
            <a:pPr defTabSz="2952750">
              <a:spcBef>
                <a:spcPct val="50000"/>
              </a:spcBef>
            </a:pPr>
            <a:endParaRPr lang="en-US" sz="3600" b="1" dirty="0"/>
          </a:p>
          <a:p>
            <a:pPr defTabSz="2952750">
              <a:spcBef>
                <a:spcPct val="50000"/>
              </a:spcBef>
            </a:pPr>
            <a:endParaRPr lang="en-US" sz="3600" b="1" dirty="0"/>
          </a:p>
          <a:p>
            <a:pPr algn="just" defTabSz="2952750">
              <a:spcBef>
                <a:spcPct val="50000"/>
              </a:spcBef>
            </a:pPr>
            <a:r>
              <a:rPr lang="en-US" sz="3600" b="1" dirty="0"/>
              <a:t>M</a:t>
            </a:r>
            <a:r>
              <a:rPr lang="en-US" sz="3600" b="1" dirty="0" smtClean="0"/>
              <a:t>ain </a:t>
            </a:r>
            <a:r>
              <a:rPr lang="en-US" sz="3600" b="1" dirty="0"/>
              <a:t>objectives of sustainable cooperative </a:t>
            </a:r>
            <a:r>
              <a:rPr lang="en-US" sz="3600" b="1" dirty="0" smtClean="0"/>
              <a:t>housing:</a:t>
            </a:r>
            <a:endParaRPr lang="en-US" sz="3600" b="1" dirty="0"/>
          </a:p>
          <a:p>
            <a:pPr marL="457200" indent="-457200" algn="just" defTabSz="2952750">
              <a:spcBef>
                <a:spcPct val="50000"/>
              </a:spcBef>
              <a:buFont typeface="Arial" pitchFamily="34" charset="0"/>
              <a:buChar char="•"/>
            </a:pPr>
            <a:r>
              <a:rPr lang="en-US" dirty="0"/>
              <a:t>Developing an integrated approach aimed at making sustainable housing the rule and reducing the distance between what we know is needed for more sustainable lives, buildings and cities and what is normally done;</a:t>
            </a:r>
          </a:p>
          <a:p>
            <a:pPr marL="457200" indent="-457200" algn="just" defTabSz="2952750">
              <a:spcBef>
                <a:spcPct val="50000"/>
              </a:spcBef>
              <a:buFont typeface="Arial" pitchFamily="34" charset="0"/>
              <a:buChar char="•"/>
            </a:pPr>
            <a:r>
              <a:rPr lang="en-US" dirty="0"/>
              <a:t>Improving energy and environment performance in social housing and the quality of urban life and supplying citizens with a healthy, sustainable environment;</a:t>
            </a:r>
          </a:p>
          <a:p>
            <a:pPr marL="457200" indent="-457200" algn="just" defTabSz="2952750">
              <a:spcBef>
                <a:spcPct val="50000"/>
              </a:spcBef>
              <a:buFont typeface="Arial" pitchFamily="34" charset="0"/>
              <a:buChar char="•"/>
            </a:pPr>
            <a:r>
              <a:rPr lang="en-US" dirty="0"/>
              <a:t>Keep the costs of construction and the costs of purchasing sustainable cooperative housing under the maximum costs allowed by Portuguese controlled costs rules and laws;</a:t>
            </a:r>
          </a:p>
          <a:p>
            <a:pPr marL="457200" indent="-457200" algn="just" defTabSz="2952750">
              <a:spcBef>
                <a:spcPct val="50000"/>
              </a:spcBef>
              <a:buFont typeface="Arial" pitchFamily="34" charset="0"/>
              <a:buChar char="•"/>
            </a:pPr>
            <a:r>
              <a:rPr lang="en-US" dirty="0"/>
              <a:t>Disseminate sustainable cooperative housing in national, regional and local policies, increasing awareness of the various players in urban development to questions of sustainability, especially with respect to global costs and direct and indirect gains from construction sustainable </a:t>
            </a:r>
            <a:r>
              <a:rPr lang="en-US" dirty="0" smtClean="0"/>
              <a:t>buildings.</a:t>
            </a:r>
            <a:endParaRPr lang="pt-PT" dirty="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a:t>Author*   </a:t>
            </a:r>
            <a:r>
              <a:rPr lang="en-US" sz="4000" dirty="0" smtClean="0"/>
              <a:t>JOSÉ COIMBRA</a:t>
            </a:r>
            <a:endParaRPr lang="en-US" sz="4000" dirty="0"/>
          </a:p>
          <a:p>
            <a:pPr algn="ctr" defTabSz="2952750">
              <a:spcBef>
                <a:spcPct val="20000"/>
              </a:spcBef>
            </a:pPr>
            <a:r>
              <a:rPr lang="en-US" sz="4000" dirty="0"/>
              <a:t> </a:t>
            </a:r>
            <a:r>
              <a:rPr lang="en-US" sz="4000" dirty="0" smtClean="0"/>
              <a:t>Supervisor:  </a:t>
            </a:r>
            <a:r>
              <a:rPr lang="en-US" sz="4000" dirty="0"/>
              <a:t>Manuela Almeida</a:t>
            </a:r>
          </a:p>
          <a:p>
            <a:pPr algn="ctr" defTabSz="2952750">
              <a:spcBef>
                <a:spcPct val="50000"/>
              </a:spcBef>
            </a:pPr>
            <a:r>
              <a:rPr lang="pt-PT" dirty="0"/>
              <a:t>* jose.coimbra@net.vodafone.pt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a:t>HOW TO BUILD AND USE SUSTAINABLE COOPERATIVE HOUSING UNDER CONTROLLED COSTS IN PORTUGAL</a:t>
            </a:r>
          </a:p>
        </p:txBody>
      </p:sp>
      <p:pic>
        <p:nvPicPr>
          <p:cNvPr id="1037" name="Picture 217"/>
          <p:cNvPicPr>
            <a:picLocks noChangeAspect="1" noChangeArrowheads="1"/>
          </p:cNvPicPr>
          <p:nvPr/>
        </p:nvPicPr>
        <p:blipFill>
          <a:blip r:embed="rId5"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886933" y="5713540"/>
            <a:ext cx="12817475" cy="8771632"/>
          </a:xfrm>
          <a:prstGeom prst="rect">
            <a:avLst/>
          </a:prstGeom>
          <a:noFill/>
          <a:ln w="9525">
            <a:noFill/>
            <a:miter lim="800000"/>
            <a:headEnd/>
            <a:tailEnd/>
          </a:ln>
        </p:spPr>
        <p:txBody>
          <a:bodyPr>
            <a:spAutoFit/>
          </a:bodyPr>
          <a:lstStyle/>
          <a:p>
            <a:pPr algn="just" defTabSz="2952750">
              <a:spcBef>
                <a:spcPct val="50000"/>
              </a:spcBef>
            </a:pPr>
            <a:r>
              <a:rPr lang="en-US" sz="3600" b="1" dirty="0"/>
              <a:t>M</a:t>
            </a:r>
            <a:r>
              <a:rPr lang="en-US" sz="3600" b="1" dirty="0" smtClean="0"/>
              <a:t>ain </a:t>
            </a:r>
            <a:r>
              <a:rPr lang="en-US" sz="3600" b="1" dirty="0"/>
              <a:t>objectives of this research </a:t>
            </a:r>
            <a:r>
              <a:rPr lang="en-US" sz="3600" b="1" dirty="0" smtClean="0"/>
              <a:t>work: </a:t>
            </a:r>
            <a:endParaRPr lang="en-US" sz="3600" b="1" dirty="0"/>
          </a:p>
          <a:p>
            <a:pPr marL="457200" indent="-457200" algn="just" defTabSz="2952750">
              <a:spcBef>
                <a:spcPct val="50000"/>
              </a:spcBef>
              <a:buFont typeface="Arial" pitchFamily="34" charset="0"/>
              <a:buChar char="•"/>
            </a:pPr>
            <a:r>
              <a:rPr lang="en-US" dirty="0"/>
              <a:t>To prove that sustainable cooperative housing is economically, socially and environmentally feasible and sustainable for the Portuguese families with medium and medium-low income;</a:t>
            </a:r>
          </a:p>
          <a:p>
            <a:pPr marL="457200" indent="-457200" algn="just" defTabSz="2952750">
              <a:spcBef>
                <a:spcPct val="50000"/>
              </a:spcBef>
              <a:buFont typeface="Arial" pitchFamily="34" charset="0"/>
              <a:buChar char="•"/>
            </a:pPr>
            <a:r>
              <a:rPr lang="en-US" dirty="0"/>
              <a:t>To calculate the savings of the average family living in sustainable cooperative housing comparing to the average family living in non-sustainable cooperative housing;</a:t>
            </a:r>
          </a:p>
          <a:p>
            <a:pPr marL="457200" indent="-457200" algn="just" defTabSz="2952750">
              <a:spcBef>
                <a:spcPct val="50000"/>
              </a:spcBef>
              <a:buFont typeface="Arial" pitchFamily="34" charset="0"/>
              <a:buChar char="•"/>
            </a:pPr>
            <a:r>
              <a:rPr lang="en-US" dirty="0"/>
              <a:t>To verify in what measure the environmental indoor and outdoor comfort increases in sustainable cooperative housing comparing to the average family living in non-sustainable cooperative housing;</a:t>
            </a:r>
          </a:p>
          <a:p>
            <a:pPr marL="457200" indent="-457200" algn="just" defTabSz="2952750">
              <a:spcBef>
                <a:spcPct val="50000"/>
              </a:spcBef>
              <a:buFont typeface="Arial" pitchFamily="34" charset="0"/>
              <a:buChar char="•"/>
            </a:pPr>
            <a:r>
              <a:rPr lang="en-US" dirty="0"/>
              <a:t>To </a:t>
            </a:r>
            <a:r>
              <a:rPr lang="en-US" dirty="0" err="1" smtClean="0"/>
              <a:t>analyse</a:t>
            </a:r>
            <a:r>
              <a:rPr lang="en-US" dirty="0" smtClean="0"/>
              <a:t> </a:t>
            </a:r>
            <a:r>
              <a:rPr lang="en-US" dirty="0"/>
              <a:t>which design and construction solutions suit best for new sustainable cooperative housing projects;</a:t>
            </a:r>
          </a:p>
          <a:p>
            <a:pPr marL="457200" indent="-457200" algn="just" defTabSz="2952750">
              <a:spcBef>
                <a:spcPct val="50000"/>
              </a:spcBef>
              <a:buFont typeface="Arial" pitchFamily="34" charset="0"/>
              <a:buChar char="•"/>
            </a:pPr>
            <a:r>
              <a:rPr lang="en-US" dirty="0"/>
              <a:t>To elaborate a Manual with basic and advanced guidance for the construction, use and maintenance of sustainable cooperative housing.</a:t>
            </a:r>
          </a:p>
        </p:txBody>
      </p:sp>
      <p:sp>
        <p:nvSpPr>
          <p:cNvPr id="1041" name="Text Box 214"/>
          <p:cNvSpPr txBox="1">
            <a:spLocks noChangeArrowheads="1"/>
          </p:cNvSpPr>
          <p:nvPr/>
        </p:nvSpPr>
        <p:spPr bwMode="auto">
          <a:xfrm>
            <a:off x="28317030" y="5772935"/>
            <a:ext cx="13177045" cy="24016831"/>
          </a:xfrm>
          <a:prstGeom prst="rect">
            <a:avLst/>
          </a:prstGeom>
          <a:noFill/>
          <a:ln w="9525">
            <a:noFill/>
            <a:miter lim="800000"/>
            <a:headEnd/>
            <a:tailEnd/>
          </a:ln>
        </p:spPr>
        <p:txBody>
          <a:bodyPr wrap="square">
            <a:spAutoFit/>
          </a:bodyPr>
          <a:lstStyle/>
          <a:p>
            <a:pPr algn="just" defTabSz="2952750">
              <a:spcBef>
                <a:spcPts val="1800"/>
              </a:spcBef>
            </a:pPr>
            <a:r>
              <a:rPr lang="en-US" sz="3600" b="1" dirty="0" smtClean="0"/>
              <a:t>Guidelines for energy efficiency on cooperative housing</a:t>
            </a:r>
            <a:endParaRPr lang="en-US" sz="3600" b="1" dirty="0"/>
          </a:p>
          <a:p>
            <a:pPr algn="just" defTabSz="2952750">
              <a:spcBef>
                <a:spcPts val="1920"/>
              </a:spcBef>
            </a:pPr>
            <a:r>
              <a:rPr lang="en-GB" dirty="0" smtClean="0"/>
              <a:t>Energy efficiency on cooperative construction under controlled costs are based on three main features:</a:t>
            </a:r>
          </a:p>
          <a:p>
            <a:pPr marL="457200" indent="-457200" algn="just" defTabSz="2952750">
              <a:spcBef>
                <a:spcPts val="600"/>
              </a:spcBef>
              <a:buFont typeface="Arial" pitchFamily="34" charset="0"/>
              <a:buChar char="•"/>
            </a:pPr>
            <a:r>
              <a:rPr lang="en-GB" dirty="0" smtClean="0"/>
              <a:t>Increase of thermal insulation of walls, window glasses, floors and roofs, either towards the exterior or to non-heated interior areas, over the standard regulations insulation; this improvement </a:t>
            </a:r>
            <a:r>
              <a:rPr lang="en-US" dirty="0" smtClean="0"/>
              <a:t>has an expected cost of less than 1% of the construction cost, and provides a reduction of about 30% of the energy cost in heating.</a:t>
            </a:r>
          </a:p>
          <a:p>
            <a:pPr marL="457200" indent="-457200" algn="just" defTabSz="2952750">
              <a:spcBef>
                <a:spcPts val="600"/>
              </a:spcBef>
              <a:buFont typeface="Arial" pitchFamily="34" charset="0"/>
              <a:buChar char="•"/>
            </a:pPr>
            <a:r>
              <a:rPr lang="en-US" dirty="0" smtClean="0"/>
              <a:t>Decrease of natural ventilation of the dwellings, by using windows with a certification of permeability to the wind of class 3 or 4, auto-regulated window and the use of double window, thus decreasing the passage of wind through the blind boxes. The adoption of these features decrease 10 – 15% of heating consumption</a:t>
            </a:r>
            <a:r>
              <a:rPr lang="en-US" dirty="0"/>
              <a:t>.</a:t>
            </a:r>
            <a:endParaRPr lang="en-US" dirty="0" smtClean="0"/>
          </a:p>
          <a:p>
            <a:pPr marL="457200" indent="-457200" algn="just" defTabSz="2952750">
              <a:spcBef>
                <a:spcPts val="600"/>
              </a:spcBef>
              <a:buFont typeface="Arial" pitchFamily="34" charset="0"/>
              <a:buChar char="•"/>
            </a:pPr>
            <a:r>
              <a:rPr lang="en-US" dirty="0" smtClean="0"/>
              <a:t>Installing high-efficient solar panels and gas heaters with thermostatic valves. The decrease of consumption towards traditional water heaters is of 79%. This </a:t>
            </a:r>
            <a:r>
              <a:rPr lang="en-US" dirty="0"/>
              <a:t>difference shows that the option to </a:t>
            </a:r>
            <a:r>
              <a:rPr lang="en-US" dirty="0" smtClean="0"/>
              <a:t>use </a:t>
            </a:r>
            <a:r>
              <a:rPr lang="en-US" dirty="0"/>
              <a:t>in </a:t>
            </a:r>
            <a:r>
              <a:rPr lang="en-US" dirty="0" smtClean="0"/>
              <a:t>buildings </a:t>
            </a:r>
            <a:r>
              <a:rPr lang="en-US" dirty="0"/>
              <a:t>energy-efficient equipment </a:t>
            </a:r>
            <a:r>
              <a:rPr lang="en-US" dirty="0" smtClean="0"/>
              <a:t>causes high </a:t>
            </a:r>
            <a:r>
              <a:rPr lang="en-US" dirty="0"/>
              <a:t>savings in energy over the lifetime of the building</a:t>
            </a:r>
            <a:r>
              <a:rPr lang="en-US" dirty="0" smtClean="0"/>
              <a:t>.</a:t>
            </a:r>
          </a:p>
          <a:p>
            <a:pPr marL="457200" indent="-457200" algn="just" defTabSz="2952750">
              <a:spcBef>
                <a:spcPts val="600"/>
              </a:spcBef>
              <a:buFont typeface="Arial" pitchFamily="34" charset="0"/>
              <a:buChar char="•"/>
            </a:pPr>
            <a:endParaRPr lang="en-US" dirty="0" smtClean="0"/>
          </a:p>
          <a:p>
            <a:pPr marL="457200" indent="-457200" algn="just" defTabSz="2952750">
              <a:spcBef>
                <a:spcPts val="600"/>
              </a:spcBef>
              <a:buFont typeface="Arial" pitchFamily="34" charset="0"/>
              <a:buChar char="•"/>
            </a:pPr>
            <a:endParaRPr lang="en-US" dirty="0"/>
          </a:p>
          <a:p>
            <a:pPr marL="457200" indent="-457200" algn="just" defTabSz="2952750">
              <a:spcBef>
                <a:spcPts val="600"/>
              </a:spcBef>
              <a:buFont typeface="Arial" pitchFamily="34" charset="0"/>
              <a:buChar char="•"/>
            </a:pPr>
            <a:endParaRPr lang="en-US" dirty="0" smtClean="0"/>
          </a:p>
          <a:p>
            <a:pPr marL="457200" indent="-457200" algn="just" defTabSz="2952750">
              <a:spcBef>
                <a:spcPts val="600"/>
              </a:spcBef>
              <a:buFont typeface="Arial" pitchFamily="34" charset="0"/>
              <a:buChar char="•"/>
            </a:pPr>
            <a:endParaRPr lang="en-US" dirty="0"/>
          </a:p>
          <a:p>
            <a:pPr marL="457200" indent="-457200" algn="just" defTabSz="2952750">
              <a:spcBef>
                <a:spcPts val="600"/>
              </a:spcBef>
              <a:buFont typeface="Arial" pitchFamily="34" charset="0"/>
              <a:buChar char="•"/>
            </a:pPr>
            <a:endParaRPr lang="en-US" dirty="0" smtClean="0"/>
          </a:p>
          <a:p>
            <a:pPr marL="457200" indent="-457200" algn="just" defTabSz="2952750">
              <a:spcBef>
                <a:spcPts val="600"/>
              </a:spcBef>
              <a:buFont typeface="Arial" pitchFamily="34" charset="0"/>
              <a:buChar char="•"/>
            </a:pPr>
            <a:endParaRPr lang="en-US" dirty="0"/>
          </a:p>
          <a:p>
            <a:pPr marL="457200" indent="-457200" algn="just" defTabSz="2952750">
              <a:spcBef>
                <a:spcPts val="600"/>
              </a:spcBef>
              <a:buFont typeface="Arial" pitchFamily="34" charset="0"/>
              <a:buChar char="•"/>
            </a:pPr>
            <a:endParaRPr lang="en-US" dirty="0" smtClean="0"/>
          </a:p>
          <a:p>
            <a:pPr marL="457200" indent="-457200" algn="just" defTabSz="2952750">
              <a:spcBef>
                <a:spcPts val="600"/>
              </a:spcBef>
              <a:buFont typeface="Arial" pitchFamily="34" charset="0"/>
              <a:buChar char="•"/>
            </a:pPr>
            <a:endParaRPr lang="en-US" dirty="0"/>
          </a:p>
          <a:p>
            <a:pPr marL="457200" indent="-457200" algn="just" defTabSz="2952750">
              <a:spcBef>
                <a:spcPts val="600"/>
              </a:spcBef>
              <a:buFont typeface="Arial" pitchFamily="34" charset="0"/>
              <a:buChar char="•"/>
            </a:pPr>
            <a:endParaRPr lang="en-US" dirty="0" smtClean="0"/>
          </a:p>
          <a:p>
            <a:pPr marL="457200" indent="-457200" algn="just" defTabSz="2952750">
              <a:spcBef>
                <a:spcPts val="600"/>
              </a:spcBef>
              <a:buFont typeface="Arial" pitchFamily="34" charset="0"/>
              <a:buChar char="•"/>
            </a:pPr>
            <a:endParaRPr lang="en-US" dirty="0" smtClean="0"/>
          </a:p>
          <a:p>
            <a:pPr marL="457200" indent="-457200" algn="just" defTabSz="2952750">
              <a:spcBef>
                <a:spcPts val="600"/>
              </a:spcBef>
              <a:buFont typeface="Arial" pitchFamily="34" charset="0"/>
              <a:buChar char="•"/>
            </a:pPr>
            <a:endParaRPr lang="en-US" dirty="0"/>
          </a:p>
          <a:p>
            <a:pPr algn="just" defTabSz="2952750">
              <a:spcBef>
                <a:spcPts val="600"/>
              </a:spcBef>
            </a:pPr>
            <a:r>
              <a:rPr lang="en-US" sz="3600" b="1" dirty="0" smtClean="0"/>
              <a:t>Conclusion</a:t>
            </a:r>
            <a:endParaRPr lang="en-US" sz="3600" b="1" dirty="0"/>
          </a:p>
          <a:p>
            <a:pPr algn="just" defTabSz="2952750">
              <a:spcBef>
                <a:spcPts val="1920"/>
              </a:spcBef>
            </a:pPr>
            <a:r>
              <a:rPr lang="en-US" dirty="0" smtClean="0"/>
              <a:t>The </a:t>
            </a:r>
            <a:r>
              <a:rPr lang="en-US" dirty="0"/>
              <a:t>results </a:t>
            </a:r>
            <a:r>
              <a:rPr lang="en-US" dirty="0" smtClean="0"/>
              <a:t>presented point </a:t>
            </a:r>
            <a:r>
              <a:rPr lang="en-US" dirty="0"/>
              <a:t>to a positive impact on both the construction and </a:t>
            </a:r>
            <a:r>
              <a:rPr lang="en-US" dirty="0" smtClean="0"/>
              <a:t>rehabilitation costs of using of high energy efficiency systems on cooperative housing under controlled costs.</a:t>
            </a:r>
            <a:r>
              <a:rPr lang="en-US" dirty="0"/>
              <a:t> </a:t>
            </a:r>
            <a:r>
              <a:rPr lang="en-US" dirty="0" smtClean="0"/>
              <a:t>However</a:t>
            </a:r>
            <a:r>
              <a:rPr lang="en-US" dirty="0"/>
              <a:t>, </a:t>
            </a:r>
            <a:r>
              <a:rPr lang="en-US" dirty="0" smtClean="0"/>
              <a:t>it is necessary to </a:t>
            </a:r>
            <a:r>
              <a:rPr lang="en-US" dirty="0"/>
              <a:t>continue to deepen the </a:t>
            </a:r>
            <a:r>
              <a:rPr lang="en-US" dirty="0" smtClean="0"/>
              <a:t>treatment of data</a:t>
            </a:r>
            <a:r>
              <a:rPr lang="en-US" dirty="0"/>
              <a:t> </a:t>
            </a:r>
            <a:r>
              <a:rPr lang="en-US" dirty="0" smtClean="0"/>
              <a:t>concerning costs of consumptions and </a:t>
            </a:r>
            <a:r>
              <a:rPr lang="en-US" dirty="0"/>
              <a:t>techniques used in the operation of energy efficient systems and their impact on social and economic </a:t>
            </a:r>
            <a:r>
              <a:rPr lang="en-US" dirty="0" smtClean="0"/>
              <a:t>savings</a:t>
            </a:r>
            <a:r>
              <a:rPr lang="en-US" dirty="0"/>
              <a:t> by families who live in cooperative </a:t>
            </a:r>
            <a:r>
              <a:rPr lang="en-US" dirty="0" smtClean="0"/>
              <a:t>housing along </a:t>
            </a:r>
            <a:r>
              <a:rPr lang="en-US" dirty="0"/>
              <a:t>the life of the building. </a:t>
            </a:r>
            <a:r>
              <a:rPr lang="en-US" dirty="0" smtClean="0">
                <a:latin typeface="Arial" pitchFamily="34" charset="0"/>
                <a:cs typeface="Arial" pitchFamily="34" charset="0"/>
              </a:rPr>
              <a:t>The mentioned data collection for the improvement </a:t>
            </a:r>
            <a:r>
              <a:rPr lang="en-GB" dirty="0" smtClean="0">
                <a:effectLst>
                  <a:outerShdw blurRad="38100" dist="38100" dir="2700000" algn="tl">
                    <a:srgbClr val="FFFFFF"/>
                  </a:outerShdw>
                </a:effectLst>
                <a:latin typeface="Arial" pitchFamily="34" charset="0"/>
                <a:cs typeface="Arial" pitchFamily="34" charset="0"/>
              </a:rPr>
              <a:t>of sustainable </a:t>
            </a:r>
            <a:r>
              <a:rPr lang="en-GB" dirty="0">
                <a:effectLst>
                  <a:outerShdw blurRad="38100" dist="38100" dir="2700000" algn="tl">
                    <a:srgbClr val="FFFFFF"/>
                  </a:outerShdw>
                </a:effectLst>
                <a:latin typeface="Arial" pitchFamily="34" charset="0"/>
                <a:cs typeface="Arial" pitchFamily="34" charset="0"/>
              </a:rPr>
              <a:t>construction norms </a:t>
            </a:r>
            <a:r>
              <a:rPr lang="en-GB" dirty="0" smtClean="0">
                <a:effectLst>
                  <a:outerShdw blurRad="38100" dist="38100" dir="2700000" algn="tl">
                    <a:srgbClr val="FFFFFF"/>
                  </a:outerShdw>
                </a:effectLst>
                <a:latin typeface="Arial" pitchFamily="34" charset="0"/>
                <a:cs typeface="Arial" pitchFamily="34" charset="0"/>
              </a:rPr>
              <a:t>such as </a:t>
            </a:r>
            <a:r>
              <a:rPr lang="en-GB" dirty="0">
                <a:effectLst>
                  <a:outerShdw blurRad="38100" dist="38100" dir="2700000" algn="tl">
                    <a:srgbClr val="FFFFFF"/>
                  </a:outerShdw>
                </a:effectLst>
                <a:latin typeface="Arial" pitchFamily="34" charset="0"/>
                <a:cs typeface="Arial" pitchFamily="34" charset="0"/>
              </a:rPr>
              <a:t>energy efficiency, </a:t>
            </a:r>
            <a:r>
              <a:rPr lang="en-GB" dirty="0" smtClean="0">
                <a:effectLst>
                  <a:outerShdw blurRad="38100" dist="38100" dir="2700000" algn="tl">
                    <a:srgbClr val="FFFFFF"/>
                  </a:outerShdw>
                </a:effectLst>
                <a:latin typeface="Arial" pitchFamily="34" charset="0"/>
                <a:cs typeface="Arial" pitchFamily="34" charset="0"/>
              </a:rPr>
              <a:t>will must also include other features such as environmental </a:t>
            </a:r>
            <a:r>
              <a:rPr lang="en-GB" dirty="0">
                <a:effectLst>
                  <a:outerShdw blurRad="38100" dist="38100" dir="2700000" algn="tl">
                    <a:srgbClr val="FFFFFF"/>
                  </a:outerShdw>
                </a:effectLst>
                <a:latin typeface="Arial" pitchFamily="34" charset="0"/>
                <a:cs typeface="Arial" pitchFamily="34" charset="0"/>
              </a:rPr>
              <a:t>comfort, water consumption and waste separation are </a:t>
            </a:r>
            <a:r>
              <a:rPr lang="en-GB" dirty="0" smtClean="0">
                <a:effectLst>
                  <a:outerShdw blurRad="38100" dist="38100" dir="2700000" algn="tl">
                    <a:srgbClr val="FFFFFF"/>
                  </a:outerShdw>
                </a:effectLst>
                <a:latin typeface="Arial" pitchFamily="34" charset="0"/>
                <a:cs typeface="Arial" pitchFamily="34" charset="0"/>
              </a:rPr>
              <a:t>concerned. </a:t>
            </a:r>
            <a:r>
              <a:rPr lang="en-US" dirty="0" smtClean="0">
                <a:latin typeface="Arial" pitchFamily="34" charset="0"/>
                <a:cs typeface="Arial" pitchFamily="34" charset="0"/>
              </a:rPr>
              <a:t>In </a:t>
            </a:r>
            <a:r>
              <a:rPr lang="en-US" dirty="0">
                <a:latin typeface="Arial" pitchFamily="34" charset="0"/>
                <a:cs typeface="Arial" pitchFamily="34" charset="0"/>
              </a:rPr>
              <a:t>the future, it is interesting, therefore</a:t>
            </a:r>
            <a:r>
              <a:rPr lang="en-US" dirty="0" smtClean="0">
                <a:latin typeface="Arial" pitchFamily="34" charset="0"/>
                <a:cs typeface="Arial" pitchFamily="34" charset="0"/>
              </a:rPr>
              <a:t>, continue </a:t>
            </a:r>
            <a:r>
              <a:rPr lang="en-US" dirty="0">
                <a:latin typeface="Arial" pitchFamily="34" charset="0"/>
                <a:cs typeface="Arial" pitchFamily="34" charset="0"/>
              </a:rPr>
              <a:t>to act</a:t>
            </a:r>
            <a:r>
              <a:rPr lang="en-US" dirty="0"/>
              <a:t> </a:t>
            </a:r>
            <a:r>
              <a:rPr lang="en-US" dirty="0" smtClean="0"/>
              <a:t>to </a:t>
            </a:r>
            <a:r>
              <a:rPr lang="en-US" dirty="0"/>
              <a:t>promote </a:t>
            </a:r>
            <a:r>
              <a:rPr lang="en-US" dirty="0" smtClean="0"/>
              <a:t>sustainable construction </a:t>
            </a:r>
            <a:r>
              <a:rPr lang="en-US" dirty="0"/>
              <a:t>and rehabilitation, conveniently designed, to consider</a:t>
            </a:r>
            <a:r>
              <a:rPr lang="en-US" dirty="0" smtClean="0"/>
              <a:t>, in </a:t>
            </a:r>
            <a:r>
              <a:rPr lang="en-US" dirty="0"/>
              <a:t>a comprehensive manner all aspects of sustainable construction</a:t>
            </a:r>
            <a:r>
              <a:rPr lang="en-US" dirty="0" smtClean="0"/>
              <a:t>.</a:t>
            </a:r>
            <a:endParaRPr lang="en-US" sz="3600" dirty="0"/>
          </a:p>
        </p:txBody>
      </p:sp>
      <p:pic>
        <p:nvPicPr>
          <p:cNvPr id="13" name="Marcador de Posição de Conteúdo 3"/>
          <p:cNvPicPr>
            <a:picLocks noChangeAspect="1"/>
          </p:cNvPicPr>
          <p:nvPr/>
        </p:nvPicPr>
        <p:blipFill rotWithShape="1">
          <a:blip r:embed="rId6" cstate="print">
            <a:extLst>
              <a:ext uri="{28A0092B-C50C-407E-A947-70E740481C1C}">
                <a14:useLocalDpi xmlns:a14="http://schemas.microsoft.com/office/drawing/2010/main" xmlns="" val="0"/>
              </a:ext>
            </a:extLst>
          </a:blip>
          <a:srcRect t="9018" b="3079"/>
          <a:stretch/>
        </p:blipFill>
        <p:spPr>
          <a:xfrm>
            <a:off x="1008087" y="13339787"/>
            <a:ext cx="5782826" cy="409371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261478" y="13339787"/>
            <a:ext cx="6187712" cy="4093714"/>
          </a:xfrm>
          <a:prstGeom prst="rect">
            <a:avLst/>
          </a:prstGeom>
        </p:spPr>
      </p:pic>
      <p:sp>
        <p:nvSpPr>
          <p:cNvPr id="15" name="TextBox 14"/>
          <p:cNvSpPr txBox="1"/>
          <p:nvPr/>
        </p:nvSpPr>
        <p:spPr>
          <a:xfrm>
            <a:off x="881982" y="17801516"/>
            <a:ext cx="5904656" cy="584775"/>
          </a:xfrm>
          <a:prstGeom prst="rect">
            <a:avLst/>
          </a:prstGeom>
          <a:noFill/>
        </p:spPr>
        <p:txBody>
          <a:bodyPr wrap="square" rtlCol="0">
            <a:spAutoFit/>
          </a:bodyPr>
          <a:lstStyle/>
          <a:p>
            <a:pPr algn="ctr"/>
            <a:r>
              <a:rPr lang="pt-PT" dirty="0" smtClean="0"/>
              <a:t>Traditional cooperative housing</a:t>
            </a:r>
            <a:endParaRPr lang="pt-PT" dirty="0"/>
          </a:p>
        </p:txBody>
      </p:sp>
      <p:sp>
        <p:nvSpPr>
          <p:cNvPr id="16" name="TextBox 15"/>
          <p:cNvSpPr txBox="1"/>
          <p:nvPr/>
        </p:nvSpPr>
        <p:spPr>
          <a:xfrm>
            <a:off x="7261478" y="17814273"/>
            <a:ext cx="6162719" cy="584775"/>
          </a:xfrm>
          <a:prstGeom prst="rect">
            <a:avLst/>
          </a:prstGeom>
          <a:noFill/>
        </p:spPr>
        <p:txBody>
          <a:bodyPr wrap="square" rtlCol="0">
            <a:spAutoFit/>
          </a:bodyPr>
          <a:lstStyle/>
          <a:p>
            <a:pPr algn="ctr"/>
            <a:r>
              <a:rPr lang="pt-PT" dirty="0" smtClean="0"/>
              <a:t>Sustainable cooperative housing</a:t>
            </a:r>
            <a:endParaRPr lang="pt-PT" dirty="0"/>
          </a:p>
        </p:txBody>
      </p:sp>
      <p:pic>
        <p:nvPicPr>
          <p:cNvPr id="2" name="Picture 10" descr="M:\Empreendimentos Sete Bicas\Leca Palmeira\Fotos\Fotos_Manual do utilizador_leça\Parede exterior com isolamento termic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057929" y="23798236"/>
            <a:ext cx="5850309" cy="43872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107197" y="28214078"/>
            <a:ext cx="5801041" cy="584775"/>
          </a:xfrm>
          <a:prstGeom prst="rect">
            <a:avLst/>
          </a:prstGeom>
          <a:noFill/>
        </p:spPr>
        <p:txBody>
          <a:bodyPr wrap="square" rtlCol="0">
            <a:spAutoFit/>
          </a:bodyPr>
          <a:lstStyle/>
          <a:p>
            <a:pPr algn="ctr"/>
            <a:r>
              <a:rPr lang="pt-PT" dirty="0"/>
              <a:t>Thermal insulation on façades</a:t>
            </a:r>
          </a:p>
        </p:txBody>
      </p:sp>
      <p:pic>
        <p:nvPicPr>
          <p:cNvPr id="4" name="Picture 11" descr="M:\Empreendimentos Sete Bicas\Leca Palmeira\Fotos\Fotos_Manual do utilizador_leça\Paineis Solare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816019" y="23798236"/>
            <a:ext cx="5888389" cy="4415842"/>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21859692" y="28235010"/>
            <a:ext cx="5801041" cy="584775"/>
          </a:xfrm>
          <a:prstGeom prst="rect">
            <a:avLst/>
          </a:prstGeom>
          <a:noFill/>
        </p:spPr>
        <p:txBody>
          <a:bodyPr wrap="square" rtlCol="0">
            <a:spAutoFit/>
          </a:bodyPr>
          <a:lstStyle/>
          <a:p>
            <a:pPr algn="ctr"/>
            <a:r>
              <a:rPr lang="pt-PT" dirty="0" smtClean="0"/>
              <a:t>Solar panels</a:t>
            </a:r>
            <a:endParaRPr lang="pt-PT" dirty="0"/>
          </a:p>
        </p:txBody>
      </p:sp>
      <p:sp>
        <p:nvSpPr>
          <p:cNvPr id="21" name="Text Box 214"/>
          <p:cNvSpPr txBox="1">
            <a:spLocks noChangeArrowheads="1"/>
          </p:cNvSpPr>
          <p:nvPr/>
        </p:nvSpPr>
        <p:spPr bwMode="auto">
          <a:xfrm>
            <a:off x="14815343" y="14506612"/>
            <a:ext cx="12817475" cy="9264075"/>
          </a:xfrm>
          <a:prstGeom prst="rect">
            <a:avLst/>
          </a:prstGeom>
          <a:noFill/>
          <a:ln w="9525">
            <a:noFill/>
            <a:miter lim="800000"/>
            <a:headEnd/>
            <a:tailEnd/>
          </a:ln>
        </p:spPr>
        <p:txBody>
          <a:bodyPr>
            <a:spAutoFit/>
          </a:bodyPr>
          <a:lstStyle/>
          <a:p>
            <a:pPr algn="just" defTabSz="2952750">
              <a:spcBef>
                <a:spcPct val="50000"/>
              </a:spcBef>
            </a:pPr>
            <a:r>
              <a:rPr lang="en-US" sz="3600" b="1" dirty="0" smtClean="0"/>
              <a:t>Preliminary research results</a:t>
            </a:r>
            <a:endParaRPr lang="en-US" sz="3600" b="1" dirty="0"/>
          </a:p>
          <a:p>
            <a:pPr algn="just" defTabSz="2952750">
              <a:spcBef>
                <a:spcPct val="50000"/>
              </a:spcBef>
            </a:pPr>
            <a:r>
              <a:rPr lang="en-US" dirty="0" smtClean="0"/>
              <a:t>Preliminary results taken from a </a:t>
            </a:r>
            <a:r>
              <a:rPr lang="en-US" dirty="0"/>
              <a:t>comparative </a:t>
            </a:r>
            <a:r>
              <a:rPr lang="en-US" dirty="0" smtClean="0"/>
              <a:t>study about energy efficiency</a:t>
            </a:r>
            <a:r>
              <a:rPr lang="en-US" dirty="0"/>
              <a:t> between </a:t>
            </a:r>
            <a:r>
              <a:rPr lang="en-US" dirty="0" smtClean="0"/>
              <a:t>the dwellings of</a:t>
            </a:r>
            <a:r>
              <a:rPr lang="en-US" dirty="0"/>
              <a:t> </a:t>
            </a:r>
            <a:r>
              <a:rPr lang="en-US" dirty="0" smtClean="0"/>
              <a:t>cooperative sustainable </a:t>
            </a:r>
            <a:r>
              <a:rPr lang="en-US" dirty="0"/>
              <a:t>construction </a:t>
            </a:r>
            <a:r>
              <a:rPr lang="en-US" dirty="0" smtClean="0"/>
              <a:t>located at the </a:t>
            </a:r>
            <a:r>
              <a:rPr lang="en-US" dirty="0" err="1" smtClean="0"/>
              <a:t>Fontainhas</a:t>
            </a:r>
            <a:r>
              <a:rPr lang="en-US" dirty="0" smtClean="0"/>
              <a:t> building and the dwellings of traditional</a:t>
            </a:r>
            <a:r>
              <a:rPr lang="en-US" dirty="0"/>
              <a:t> </a:t>
            </a:r>
            <a:r>
              <a:rPr lang="en-US" dirty="0" smtClean="0"/>
              <a:t>cooperative construction located at the </a:t>
            </a:r>
            <a:r>
              <a:rPr lang="en-US" dirty="0" err="1" smtClean="0"/>
              <a:t>Azenha</a:t>
            </a:r>
            <a:r>
              <a:rPr lang="en-US" dirty="0" smtClean="0"/>
              <a:t> de </a:t>
            </a:r>
            <a:r>
              <a:rPr lang="en-US" dirty="0" err="1" smtClean="0"/>
              <a:t>Cima</a:t>
            </a:r>
            <a:r>
              <a:rPr lang="en-US" dirty="0" smtClean="0"/>
              <a:t> building, both built</a:t>
            </a:r>
            <a:r>
              <a:rPr lang="en-US" dirty="0"/>
              <a:t> under the official rules of construction </a:t>
            </a:r>
            <a:r>
              <a:rPr lang="en-US" dirty="0" smtClean="0"/>
              <a:t>controlled costs, show the difference between gas and electricity average consumption</a:t>
            </a:r>
            <a:r>
              <a:rPr lang="en-US" dirty="0"/>
              <a:t> expected to residents of these housing cooperatives</a:t>
            </a:r>
            <a:r>
              <a:rPr lang="en-US" dirty="0" smtClean="0"/>
              <a:t>. It </a:t>
            </a:r>
            <a:r>
              <a:rPr lang="en-US" dirty="0"/>
              <a:t>was completed in this study </a:t>
            </a:r>
            <a:r>
              <a:rPr lang="en-US" dirty="0" smtClean="0"/>
              <a:t>that, </a:t>
            </a:r>
            <a:r>
              <a:rPr lang="en-US" dirty="0"/>
              <a:t>in the first place, </a:t>
            </a:r>
            <a:r>
              <a:rPr lang="en-US" dirty="0" smtClean="0"/>
              <a:t>in what concerns indoor winter heating,</a:t>
            </a:r>
            <a:r>
              <a:rPr lang="en-US" dirty="0"/>
              <a:t> </a:t>
            </a:r>
            <a:r>
              <a:rPr lang="en-US" dirty="0" err="1"/>
              <a:t>Fontainhas</a:t>
            </a:r>
            <a:r>
              <a:rPr lang="en-US" dirty="0"/>
              <a:t> building has a cost of annual energy consumption</a:t>
            </a:r>
            <a:r>
              <a:rPr lang="en-US" dirty="0" smtClean="0"/>
              <a:t>, per square meter</a:t>
            </a:r>
            <a:r>
              <a:rPr lang="en-US" dirty="0"/>
              <a:t> of floor space, 30.8% lower than the building of </a:t>
            </a:r>
            <a:r>
              <a:rPr lang="en-US" dirty="0" smtClean="0"/>
              <a:t>the </a:t>
            </a:r>
            <a:r>
              <a:rPr lang="en-US" dirty="0" err="1" smtClean="0"/>
              <a:t>Azenha</a:t>
            </a:r>
            <a:r>
              <a:rPr lang="en-US" dirty="0" smtClean="0"/>
              <a:t> de </a:t>
            </a:r>
            <a:r>
              <a:rPr lang="en-US" dirty="0" err="1" smtClean="0"/>
              <a:t>Cima</a:t>
            </a:r>
            <a:r>
              <a:rPr lang="en-US" dirty="0"/>
              <a:t>;</a:t>
            </a:r>
            <a:r>
              <a:rPr lang="en-US" dirty="0" smtClean="0"/>
              <a:t> second,</a:t>
            </a:r>
            <a:r>
              <a:rPr lang="en-US" dirty="0"/>
              <a:t> </a:t>
            </a:r>
            <a:r>
              <a:rPr lang="en-US" dirty="0" smtClean="0"/>
              <a:t>in what concerns</a:t>
            </a:r>
            <a:r>
              <a:rPr lang="en-US" dirty="0"/>
              <a:t> estimated </a:t>
            </a:r>
            <a:r>
              <a:rPr lang="en-US" dirty="0" smtClean="0"/>
              <a:t>annual consumption</a:t>
            </a:r>
            <a:r>
              <a:rPr lang="en-US" dirty="0"/>
              <a:t> of energy to heat </a:t>
            </a:r>
            <a:r>
              <a:rPr lang="en-US" dirty="0" smtClean="0"/>
              <a:t>water</a:t>
            </a:r>
            <a:r>
              <a:rPr lang="en-US" dirty="0"/>
              <a:t> per </a:t>
            </a:r>
            <a:r>
              <a:rPr lang="en-US" dirty="0" smtClean="0"/>
              <a:t>capita,</a:t>
            </a:r>
            <a:r>
              <a:rPr lang="en-US" dirty="0"/>
              <a:t> </a:t>
            </a:r>
            <a:r>
              <a:rPr lang="en-US" dirty="0" err="1" smtClean="0"/>
              <a:t>Fontainhas</a:t>
            </a:r>
            <a:r>
              <a:rPr lang="en-US" dirty="0" smtClean="0"/>
              <a:t> dwellings</a:t>
            </a:r>
            <a:r>
              <a:rPr lang="en-US" dirty="0"/>
              <a:t> </a:t>
            </a:r>
            <a:r>
              <a:rPr lang="en-US" dirty="0" smtClean="0"/>
              <a:t>spend 79.4</a:t>
            </a:r>
            <a:r>
              <a:rPr lang="en-US" dirty="0"/>
              <a:t>% </a:t>
            </a:r>
            <a:r>
              <a:rPr lang="en-US" dirty="0" smtClean="0"/>
              <a:t>less natural gas</a:t>
            </a:r>
            <a:r>
              <a:rPr lang="en-US" dirty="0"/>
              <a:t> </a:t>
            </a:r>
            <a:r>
              <a:rPr lang="en-US" dirty="0" smtClean="0"/>
              <a:t>than </a:t>
            </a:r>
            <a:r>
              <a:rPr lang="en-US" dirty="0" err="1" smtClean="0"/>
              <a:t>Azenha</a:t>
            </a:r>
            <a:r>
              <a:rPr lang="en-US" dirty="0" smtClean="0"/>
              <a:t> de </a:t>
            </a:r>
            <a:r>
              <a:rPr lang="en-US" dirty="0" err="1" smtClean="0"/>
              <a:t>Cima</a:t>
            </a:r>
            <a:r>
              <a:rPr lang="en-US" dirty="0" smtClean="0"/>
              <a:t> dwellings.</a:t>
            </a:r>
            <a:r>
              <a:rPr lang="en-US" dirty="0"/>
              <a:t> These results </a:t>
            </a:r>
            <a:r>
              <a:rPr lang="en-US" dirty="0" smtClean="0"/>
              <a:t>indicate a</a:t>
            </a:r>
            <a:r>
              <a:rPr lang="en-US" dirty="0"/>
              <a:t> positive impact on </a:t>
            </a:r>
            <a:r>
              <a:rPr lang="en-US" dirty="0" smtClean="0"/>
              <a:t>the energy performance of sustainable cooperative housing built under controlled</a:t>
            </a:r>
            <a:r>
              <a:rPr lang="en-US" dirty="0"/>
              <a:t> </a:t>
            </a:r>
            <a:r>
              <a:rPr lang="en-US" dirty="0" smtClean="0"/>
              <a:t>costs, and</a:t>
            </a:r>
            <a:r>
              <a:rPr lang="en-US" dirty="0"/>
              <a:t> enhance the use of sustainable design solutions as a factor </a:t>
            </a:r>
            <a:r>
              <a:rPr lang="en-US" dirty="0" smtClean="0"/>
              <a:t>of savings</a:t>
            </a:r>
            <a:r>
              <a:rPr lang="en-US" dirty="0"/>
              <a:t> for users.</a:t>
            </a:r>
          </a:p>
        </p:txBody>
      </p:sp>
      <p:pic>
        <p:nvPicPr>
          <p:cNvPr id="5" name="Picture 17" descr="M:\Empreendimentos Sete Bicas\Leca Palmeira\Fotos\Fotos_Manual do utilizador_leça\Esquentador.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821086" y="15653179"/>
            <a:ext cx="5544368" cy="4906962"/>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7" descr="Ponte da pedra"/>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4777408" y="15639253"/>
            <a:ext cx="6267809" cy="493481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cap="rnd" cmpd="dbl">
                <a:solidFill>
                  <a:schemeClr val="tx1"/>
                </a:solidFill>
                <a:prstDash val="sysDot"/>
                <a:miter lim="800000"/>
                <a:headEnd/>
                <a:tailEnd/>
              </a14:hiddenLine>
            </a:ext>
          </a:extLst>
        </p:spPr>
      </p:pic>
      <p:sp>
        <p:nvSpPr>
          <p:cNvPr id="25" name="TextBox 24"/>
          <p:cNvSpPr txBox="1"/>
          <p:nvPr/>
        </p:nvSpPr>
        <p:spPr>
          <a:xfrm>
            <a:off x="29325142" y="20574066"/>
            <a:ext cx="5093119" cy="584775"/>
          </a:xfrm>
          <a:prstGeom prst="rect">
            <a:avLst/>
          </a:prstGeom>
          <a:noFill/>
        </p:spPr>
        <p:txBody>
          <a:bodyPr wrap="square" rtlCol="0">
            <a:spAutoFit/>
          </a:bodyPr>
          <a:lstStyle/>
          <a:p>
            <a:pPr algn="ctr"/>
            <a:r>
              <a:rPr lang="pt-PT" dirty="0" smtClean="0"/>
              <a:t>Solar gas heater</a:t>
            </a:r>
            <a:endParaRPr lang="pt-PT" dirty="0"/>
          </a:p>
        </p:txBody>
      </p:sp>
      <p:sp>
        <p:nvSpPr>
          <p:cNvPr id="26" name="TextBox 25"/>
          <p:cNvSpPr txBox="1"/>
          <p:nvPr/>
        </p:nvSpPr>
        <p:spPr>
          <a:xfrm>
            <a:off x="34794822" y="20574066"/>
            <a:ext cx="6302306" cy="584775"/>
          </a:xfrm>
          <a:prstGeom prst="rect">
            <a:avLst/>
          </a:prstGeom>
          <a:noFill/>
        </p:spPr>
        <p:txBody>
          <a:bodyPr wrap="square" rtlCol="0">
            <a:spAutoFit/>
          </a:bodyPr>
          <a:lstStyle/>
          <a:p>
            <a:pPr algn="ctr"/>
            <a:r>
              <a:rPr lang="pt-PT" dirty="0" smtClean="0"/>
              <a:t>Optimized insulation of roofs</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0025&quot;&gt;&lt;/object&gt;&lt;object type=&quot;2&quot; unique_id=&quot;10026&quot;&gt;&lt;object type=&quot;3&quot; unique_id=&quot;10027&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676</Words>
  <Application>Microsoft Office PowerPoint</Application>
  <PresentationFormat>Personalizados</PresentationFormat>
  <Paragraphs>57</Paragraphs>
  <Slides>1</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3" baseType="lpstr">
      <vt:lpstr>Default Design</vt:lpstr>
      <vt:lpstr>Photo Editor Photo</vt:lpstr>
      <vt:lpstr>Diapositivo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utilizador</cp:lastModifiedBy>
  <cp:revision>75</cp:revision>
  <dcterms:created xsi:type="dcterms:W3CDTF">2005-08-05T10:55:41Z</dcterms:created>
  <dcterms:modified xsi:type="dcterms:W3CDTF">2011-09-15T14:59:26Z</dcterms:modified>
</cp:coreProperties>
</file>