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020" y="-66"/>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oberto\Desktop\Roberto\Crude%20gly%20cultures%20exp%204%20(y.e,%20cp,%20butyrate).xlsx" TargetMode="External"/></Relationships>
</file>

<file path=ppt/charts/_rels/chart2.xml.rels><?xml version="1.0" encoding="UTF-8" standalone="yes"?>
<Relationships xmlns="http://schemas.openxmlformats.org/package/2006/relationships"><Relationship Id="rId2" Type="http://schemas.openxmlformats.org/officeDocument/2006/relationships/oleObject" Target="file:///C:\Users\roberto\Desktop\Roberto\Crude%20gly%20cultures%20exp%204%20(y.e,%20cp,%20butyrate).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pt-PT"/>
  <c:chart>
    <c:autoTitleDeleted val="1"/>
    <c:plotArea>
      <c:layout>
        <c:manualLayout>
          <c:layoutTarget val="inner"/>
          <c:xMode val="edge"/>
          <c:yMode val="edge"/>
          <c:x val="0.20198437227786503"/>
          <c:y val="9.0669964331381608E-2"/>
          <c:w val="0.67191226440698504"/>
          <c:h val="0.55221088386426387"/>
        </c:manualLayout>
      </c:layout>
      <c:scatterChart>
        <c:scatterStyle val="lineMarker"/>
        <c:ser>
          <c:idx val="0"/>
          <c:order val="0"/>
          <c:tx>
            <c:v>1,3-PDO</c:v>
          </c:tx>
          <c:spPr>
            <a:ln w="50800">
              <a:solidFill>
                <a:srgbClr val="FF0000"/>
              </a:solidFill>
            </a:ln>
          </c:spPr>
          <c:marker>
            <c:symbol val="diamond"/>
            <c:size val="10"/>
            <c:spPr>
              <a:solidFill>
                <a:srgbClr val="FF0000"/>
              </a:solidFill>
              <a:ln>
                <a:solidFill>
                  <a:srgbClr val="FF0000"/>
                </a:solidFill>
              </a:ln>
            </c:spPr>
          </c:marker>
          <c:xVal>
            <c:numRef>
              <c:f>Hoja6!$A$39:$A$44</c:f>
              <c:numCache>
                <c:formatCode>General</c:formatCode>
                <c:ptCount val="6"/>
                <c:pt idx="0">
                  <c:v>5</c:v>
                </c:pt>
                <c:pt idx="1">
                  <c:v>10</c:v>
                </c:pt>
                <c:pt idx="2">
                  <c:v>20</c:v>
                </c:pt>
                <c:pt idx="3">
                  <c:v>25</c:v>
                </c:pt>
                <c:pt idx="4">
                  <c:v>35</c:v>
                </c:pt>
                <c:pt idx="5">
                  <c:v>50</c:v>
                </c:pt>
              </c:numCache>
            </c:numRef>
          </c:xVal>
          <c:yVal>
            <c:numRef>
              <c:f>Hoja6!$E$39:$E$44</c:f>
              <c:numCache>
                <c:formatCode>General</c:formatCode>
                <c:ptCount val="6"/>
                <c:pt idx="0">
                  <c:v>0.35900000000000004</c:v>
                </c:pt>
                <c:pt idx="1">
                  <c:v>0.28500000000000003</c:v>
                </c:pt>
                <c:pt idx="2">
                  <c:v>0.25733333333333297</c:v>
                </c:pt>
                <c:pt idx="3">
                  <c:v>0.26166666666666705</c:v>
                </c:pt>
                <c:pt idx="4">
                  <c:v>0.16</c:v>
                </c:pt>
                <c:pt idx="5">
                  <c:v>0.15000000000000002</c:v>
                </c:pt>
              </c:numCache>
            </c:numRef>
          </c:yVal>
        </c:ser>
        <c:ser>
          <c:idx val="1"/>
          <c:order val="1"/>
          <c:tx>
            <c:v>butanol</c:v>
          </c:tx>
          <c:spPr>
            <a:ln w="50800"/>
          </c:spPr>
          <c:marker>
            <c:symbol val="square"/>
            <c:size val="10"/>
          </c:marker>
          <c:xVal>
            <c:numRef>
              <c:f>Hoja6!$A$28:$A$33</c:f>
              <c:numCache>
                <c:formatCode>General</c:formatCode>
                <c:ptCount val="6"/>
                <c:pt idx="0">
                  <c:v>5</c:v>
                </c:pt>
                <c:pt idx="1">
                  <c:v>10</c:v>
                </c:pt>
                <c:pt idx="2">
                  <c:v>20</c:v>
                </c:pt>
                <c:pt idx="3">
                  <c:v>25</c:v>
                </c:pt>
                <c:pt idx="4">
                  <c:v>35</c:v>
                </c:pt>
                <c:pt idx="5">
                  <c:v>50</c:v>
                </c:pt>
              </c:numCache>
            </c:numRef>
          </c:xVal>
          <c:yVal>
            <c:numRef>
              <c:f>Hoja6!$E$28:$E$33</c:f>
              <c:numCache>
                <c:formatCode>General</c:formatCode>
                <c:ptCount val="6"/>
                <c:pt idx="0">
                  <c:v>3.7000000000000005E-2</c:v>
                </c:pt>
                <c:pt idx="1">
                  <c:v>8.4666666666666834E-2</c:v>
                </c:pt>
                <c:pt idx="2">
                  <c:v>0.12366666666666702</c:v>
                </c:pt>
                <c:pt idx="3">
                  <c:v>0.115333333333333</c:v>
                </c:pt>
                <c:pt idx="4">
                  <c:v>0.2</c:v>
                </c:pt>
                <c:pt idx="5">
                  <c:v>0.19</c:v>
                </c:pt>
              </c:numCache>
            </c:numRef>
          </c:yVal>
        </c:ser>
        <c:axId val="85734912"/>
        <c:axId val="85736832"/>
      </c:scatterChart>
      <c:valAx>
        <c:axId val="85734912"/>
        <c:scaling>
          <c:orientation val="minMax"/>
        </c:scaling>
        <c:axPos val="b"/>
        <c:title>
          <c:tx>
            <c:rich>
              <a:bodyPr/>
              <a:lstStyle/>
              <a:p>
                <a:pPr>
                  <a:defRPr lang="es-ES" sz="3000" b="0">
                    <a:latin typeface="+mj-lt"/>
                    <a:cs typeface="Times New Roman" pitchFamily="18" charset="0"/>
                  </a:defRPr>
                </a:pPr>
                <a:r>
                  <a:rPr lang="es-ES_tradnl" sz="3000" b="0">
                    <a:latin typeface="+mj-lt"/>
                    <a:cs typeface="Times New Roman" pitchFamily="18" charset="0"/>
                  </a:rPr>
                  <a:t>Crude gycerol (g/l)</a:t>
                </a:r>
              </a:p>
            </c:rich>
          </c:tx>
          <c:layout>
            <c:manualLayout>
              <c:xMode val="edge"/>
              <c:yMode val="edge"/>
              <c:x val="0.37178725705954108"/>
              <c:y val="0.79387155932431508"/>
            </c:manualLayout>
          </c:layout>
        </c:title>
        <c:numFmt formatCode="General" sourceLinked="1"/>
        <c:tickLblPos val="nextTo"/>
        <c:txPr>
          <a:bodyPr/>
          <a:lstStyle/>
          <a:p>
            <a:pPr>
              <a:defRPr lang="es-ES" sz="3000">
                <a:latin typeface="+mj-lt"/>
                <a:cs typeface="Times New Roman" pitchFamily="18" charset="0"/>
              </a:defRPr>
            </a:pPr>
            <a:endParaRPr lang="pt-PT"/>
          </a:p>
        </c:txPr>
        <c:crossAx val="85736832"/>
        <c:crosses val="autoZero"/>
        <c:crossBetween val="midCat"/>
        <c:majorUnit val="10"/>
      </c:valAx>
      <c:valAx>
        <c:axId val="85736832"/>
        <c:scaling>
          <c:orientation val="minMax"/>
        </c:scaling>
        <c:axPos val="l"/>
        <c:title>
          <c:tx>
            <c:rich>
              <a:bodyPr/>
              <a:lstStyle/>
              <a:p>
                <a:pPr>
                  <a:defRPr lang="es-ES" sz="3000" b="0">
                    <a:latin typeface="+mj-lt"/>
                    <a:cs typeface="Times New Roman" pitchFamily="18" charset="0"/>
                  </a:defRPr>
                </a:pPr>
                <a:r>
                  <a:rPr lang="es-ES_tradnl" sz="3000" b="0" dirty="0" err="1" smtClean="0">
                    <a:latin typeface="+mj-lt"/>
                    <a:cs typeface="Times New Roman" pitchFamily="18" charset="0"/>
                  </a:rPr>
                  <a:t>Yield</a:t>
                </a:r>
                <a:r>
                  <a:rPr lang="es-ES_tradnl" sz="3000" b="0" dirty="0" smtClean="0">
                    <a:latin typeface="+mj-lt"/>
                    <a:cs typeface="Times New Roman" pitchFamily="18" charset="0"/>
                  </a:rPr>
                  <a:t> (g/g)</a:t>
                </a:r>
                <a:endParaRPr lang="es-ES_tradnl" sz="3000" b="0" dirty="0">
                  <a:latin typeface="+mj-lt"/>
                  <a:cs typeface="Times New Roman" pitchFamily="18" charset="0"/>
                </a:endParaRPr>
              </a:p>
            </c:rich>
          </c:tx>
          <c:layout>
            <c:manualLayout>
              <c:xMode val="edge"/>
              <c:yMode val="edge"/>
              <c:x val="1.1809915834893504E-2"/>
              <c:y val="0.24936957399555798"/>
            </c:manualLayout>
          </c:layout>
        </c:title>
        <c:numFmt formatCode="General" sourceLinked="1"/>
        <c:tickLblPos val="nextTo"/>
        <c:txPr>
          <a:bodyPr/>
          <a:lstStyle/>
          <a:p>
            <a:pPr>
              <a:defRPr lang="es-ES" sz="3000">
                <a:latin typeface="+mj-lt"/>
                <a:cs typeface="Times New Roman" pitchFamily="18" charset="0"/>
              </a:defRPr>
            </a:pPr>
            <a:endParaRPr lang="pt-PT"/>
          </a:p>
        </c:txPr>
        <c:crossAx val="85734912"/>
        <c:crosses val="autoZero"/>
        <c:crossBetween val="midCat"/>
        <c:majorUnit val="0.1"/>
      </c:valAx>
      <c:spPr>
        <a:ln>
          <a:solidFill>
            <a:schemeClr val="tx1"/>
          </a:solidFill>
        </a:ln>
      </c:spPr>
    </c:plotArea>
    <c:legend>
      <c:legendPos val="b"/>
      <c:layout>
        <c:manualLayout>
          <c:xMode val="edge"/>
          <c:yMode val="edge"/>
          <c:x val="0.24281052706249603"/>
          <c:y val="0.88792178477690287"/>
          <c:w val="0.56762254380364596"/>
          <c:h val="0.11207821522309699"/>
        </c:manualLayout>
      </c:layout>
      <c:txPr>
        <a:bodyPr/>
        <a:lstStyle/>
        <a:p>
          <a:pPr>
            <a:defRPr lang="pt-PT" sz="2800">
              <a:latin typeface="+mj-lt"/>
              <a:cs typeface="Times New Roman" pitchFamily="18" charset="0"/>
            </a:defRPr>
          </a:pPr>
          <a:endParaRPr lang="pt-PT"/>
        </a:p>
      </c:txPr>
    </c:legend>
    <c:plotVisOnly val="1"/>
  </c:chart>
  <c:spPr>
    <a:ln>
      <a:noFill/>
    </a:ln>
  </c:sp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pt-PT"/>
  <c:clrMapOvr bg1="lt1" tx1="dk1" bg2="lt2" tx2="dk2" accent1="accent1" accent2="accent2" accent3="accent3" accent4="accent4" accent5="accent5" accent6="accent6" hlink="hlink" folHlink="folHlink"/>
  <c:chart>
    <c:plotArea>
      <c:layout>
        <c:manualLayout>
          <c:layoutTarget val="inner"/>
          <c:xMode val="edge"/>
          <c:yMode val="edge"/>
          <c:x val="0.20565998399136304"/>
          <c:y val="0.15437643481060503"/>
          <c:w val="0.55337866011429404"/>
          <c:h val="0.50202207683585798"/>
        </c:manualLayout>
      </c:layout>
      <c:scatterChart>
        <c:scatterStyle val="lineMarker"/>
        <c:ser>
          <c:idx val="0"/>
          <c:order val="0"/>
          <c:tx>
            <c:v>Glycerol</c:v>
          </c:tx>
          <c:spPr>
            <a:ln w="50800">
              <a:solidFill>
                <a:srgbClr val="333399"/>
              </a:solidFill>
            </a:ln>
          </c:spPr>
          <c:marker>
            <c:spPr>
              <a:solidFill>
                <a:schemeClr val="tx2"/>
              </a:solidFill>
              <a:ln>
                <a:solidFill>
                  <a:schemeClr val="tx2"/>
                </a:solidFill>
              </a:ln>
            </c:spPr>
          </c:marker>
          <c:errBars>
            <c:errDir val="y"/>
            <c:errBarType val="both"/>
            <c:errValType val="fixedVal"/>
            <c:val val="1"/>
            <c:spPr>
              <a:ln>
                <a:solidFill>
                  <a:schemeClr val="tx2"/>
                </a:solidFill>
              </a:ln>
            </c:spPr>
          </c:errBars>
          <c:errBars>
            <c:errDir val="x"/>
            <c:errBarType val="both"/>
            <c:errValType val="fixedVal"/>
            <c:val val="1"/>
          </c:errBars>
          <c:xVal>
            <c:numRef>
              <c:f>'summary Fe'!$A$8:$A$12</c:f>
              <c:numCache>
                <c:formatCode>General</c:formatCode>
                <c:ptCount val="5"/>
                <c:pt idx="0">
                  <c:v>0</c:v>
                </c:pt>
                <c:pt idx="1">
                  <c:v>64</c:v>
                </c:pt>
                <c:pt idx="2">
                  <c:v>88.5</c:v>
                </c:pt>
                <c:pt idx="3">
                  <c:v>112.5</c:v>
                </c:pt>
                <c:pt idx="4">
                  <c:v>136.5</c:v>
                </c:pt>
              </c:numCache>
            </c:numRef>
          </c:xVal>
          <c:yVal>
            <c:numRef>
              <c:f>'summary Fe'!$E$8:$E$12</c:f>
              <c:numCache>
                <c:formatCode>General</c:formatCode>
                <c:ptCount val="5"/>
                <c:pt idx="0">
                  <c:v>46.939797000454476</c:v>
                </c:pt>
                <c:pt idx="1">
                  <c:v>18.505478967833159</c:v>
                </c:pt>
                <c:pt idx="2">
                  <c:v>17.599919204160976</c:v>
                </c:pt>
                <c:pt idx="3">
                  <c:v>17.661324041811849</c:v>
                </c:pt>
                <c:pt idx="4">
                  <c:v>17.325213351512385</c:v>
                </c:pt>
              </c:numCache>
            </c:numRef>
          </c:yVal>
        </c:ser>
        <c:axId val="87295104"/>
        <c:axId val="87297024"/>
      </c:scatterChart>
      <c:scatterChart>
        <c:scatterStyle val="lineMarker"/>
        <c:ser>
          <c:idx val="1"/>
          <c:order val="1"/>
          <c:tx>
            <c:v>Butanol</c:v>
          </c:tx>
          <c:spPr>
            <a:ln w="50800"/>
          </c:spPr>
          <c:errBars>
            <c:errDir val="y"/>
            <c:errBarType val="both"/>
            <c:errValType val="cust"/>
            <c:plus>
              <c:numRef>
                <c:f>'summary Fe'!$F$21:$F$25</c:f>
                <c:numCache>
                  <c:formatCode>General</c:formatCode>
                  <c:ptCount val="5"/>
                  <c:pt idx="0">
                    <c:v>2.16396877851457E-2</c:v>
                  </c:pt>
                  <c:pt idx="1">
                    <c:v>0.15061346490853</c:v>
                  </c:pt>
                  <c:pt idx="2">
                    <c:v>0.31149680262273205</c:v>
                  </c:pt>
                  <c:pt idx="3">
                    <c:v>0.14563095500932902</c:v>
                  </c:pt>
                  <c:pt idx="4">
                    <c:v>8.0781519320078196E-2</c:v>
                  </c:pt>
                </c:numCache>
              </c:numRef>
            </c:plus>
            <c:minus>
              <c:numRef>
                <c:f>'summary Fe'!$F$21:$F$25</c:f>
                <c:numCache>
                  <c:formatCode>General</c:formatCode>
                  <c:ptCount val="5"/>
                  <c:pt idx="0">
                    <c:v>2.16396877851457E-2</c:v>
                  </c:pt>
                  <c:pt idx="1">
                    <c:v>0.15061346490853</c:v>
                  </c:pt>
                  <c:pt idx="2">
                    <c:v>0.31149680262273205</c:v>
                  </c:pt>
                  <c:pt idx="3">
                    <c:v>0.14563095500932902</c:v>
                  </c:pt>
                  <c:pt idx="4">
                    <c:v>8.0781519320078196E-2</c:v>
                  </c:pt>
                </c:numCache>
              </c:numRef>
            </c:minus>
            <c:spPr>
              <a:ln>
                <a:solidFill>
                  <a:srgbClr val="C00000"/>
                </a:solidFill>
              </a:ln>
            </c:spPr>
          </c:errBars>
          <c:errBars>
            <c:errDir val="x"/>
            <c:errBarType val="both"/>
            <c:errValType val="fixedVal"/>
            <c:val val="1"/>
          </c:errBars>
          <c:xVal>
            <c:numRef>
              <c:f>'summary Fe'!$A$21:$A$25</c:f>
              <c:numCache>
                <c:formatCode>General</c:formatCode>
                <c:ptCount val="5"/>
                <c:pt idx="0">
                  <c:v>0</c:v>
                </c:pt>
                <c:pt idx="1">
                  <c:v>64</c:v>
                </c:pt>
                <c:pt idx="2">
                  <c:v>88.5</c:v>
                </c:pt>
                <c:pt idx="3">
                  <c:v>112.5</c:v>
                </c:pt>
                <c:pt idx="4">
                  <c:v>136.5</c:v>
                </c:pt>
              </c:numCache>
            </c:numRef>
          </c:xVal>
          <c:yVal>
            <c:numRef>
              <c:f>'summary Fe'!$E$21:$E$25</c:f>
              <c:numCache>
                <c:formatCode>General</c:formatCode>
                <c:ptCount val="5"/>
                <c:pt idx="0">
                  <c:v>0.91640039447731692</c:v>
                </c:pt>
                <c:pt idx="1">
                  <c:v>8.5465680473372707</c:v>
                </c:pt>
                <c:pt idx="2">
                  <c:v>8.8671597633136106</c:v>
                </c:pt>
                <c:pt idx="3">
                  <c:v>8.8010059171597668</c:v>
                </c:pt>
                <c:pt idx="4">
                  <c:v>8.9536686390532623</c:v>
                </c:pt>
              </c:numCache>
            </c:numRef>
          </c:yVal>
        </c:ser>
        <c:ser>
          <c:idx val="2"/>
          <c:order val="2"/>
          <c:tx>
            <c:v>Ethanol</c:v>
          </c:tx>
          <c:spPr>
            <a:ln w="50800"/>
          </c:spPr>
          <c:errBars>
            <c:errDir val="y"/>
            <c:errBarType val="both"/>
            <c:errValType val="cust"/>
            <c:plus>
              <c:numRef>
                <c:f>'summary Fe'!$F$34:$F$38</c:f>
                <c:numCache>
                  <c:formatCode>General</c:formatCode>
                  <c:ptCount val="5"/>
                  <c:pt idx="0">
                    <c:v>2.0151024005806701E-3</c:v>
                  </c:pt>
                  <c:pt idx="1">
                    <c:v>5.2701766350104401E-2</c:v>
                  </c:pt>
                  <c:pt idx="2">
                    <c:v>4.3593330183625517E-2</c:v>
                  </c:pt>
                  <c:pt idx="3">
                    <c:v>5.2701766350104401E-2</c:v>
                  </c:pt>
                  <c:pt idx="4">
                    <c:v>6.2824675324676421E-2</c:v>
                  </c:pt>
                </c:numCache>
              </c:numRef>
            </c:plus>
            <c:minus>
              <c:numRef>
                <c:f>'summary Fe'!$F$34:$F$38</c:f>
                <c:numCache>
                  <c:formatCode>General</c:formatCode>
                  <c:ptCount val="5"/>
                  <c:pt idx="0">
                    <c:v>2.0151024005806701E-3</c:v>
                  </c:pt>
                  <c:pt idx="1">
                    <c:v>5.2701766350104401E-2</c:v>
                  </c:pt>
                  <c:pt idx="2">
                    <c:v>4.3593330183625517E-2</c:v>
                  </c:pt>
                  <c:pt idx="3">
                    <c:v>5.2701766350104401E-2</c:v>
                  </c:pt>
                  <c:pt idx="4">
                    <c:v>6.2824675324676421E-2</c:v>
                  </c:pt>
                </c:numCache>
              </c:numRef>
            </c:minus>
            <c:spPr>
              <a:ln>
                <a:solidFill>
                  <a:schemeClr val="accent3"/>
                </a:solidFill>
              </a:ln>
            </c:spPr>
          </c:errBars>
          <c:errBars>
            <c:errDir val="x"/>
            <c:errBarType val="both"/>
            <c:errValType val="fixedVal"/>
            <c:val val="1"/>
          </c:errBars>
          <c:xVal>
            <c:numRef>
              <c:f>'summary Fe'!$A$34:$A$38</c:f>
              <c:numCache>
                <c:formatCode>General</c:formatCode>
                <c:ptCount val="5"/>
                <c:pt idx="0">
                  <c:v>0</c:v>
                </c:pt>
                <c:pt idx="1">
                  <c:v>64</c:v>
                </c:pt>
                <c:pt idx="2">
                  <c:v>88.5</c:v>
                </c:pt>
                <c:pt idx="3">
                  <c:v>112.5</c:v>
                </c:pt>
                <c:pt idx="4">
                  <c:v>136.5</c:v>
                </c:pt>
              </c:numCache>
            </c:numRef>
          </c:xVal>
          <c:yVal>
            <c:numRef>
              <c:f>'summary Fe'!$E$34:$E$38</c:f>
              <c:numCache>
                <c:formatCode>General</c:formatCode>
                <c:ptCount val="5"/>
                <c:pt idx="0">
                  <c:v>0.16357683982684001</c:v>
                </c:pt>
                <c:pt idx="1">
                  <c:v>0.84883116883116794</c:v>
                </c:pt>
                <c:pt idx="2">
                  <c:v>0.87675324675324706</c:v>
                </c:pt>
                <c:pt idx="3">
                  <c:v>0.86977272727272703</c:v>
                </c:pt>
                <c:pt idx="4">
                  <c:v>0.90467532467532508</c:v>
                </c:pt>
              </c:numCache>
            </c:numRef>
          </c:yVal>
        </c:ser>
        <c:ser>
          <c:idx val="3"/>
          <c:order val="3"/>
          <c:tx>
            <c:v>1,3-PDO</c:v>
          </c:tx>
          <c:spPr>
            <a:ln w="50800"/>
          </c:spPr>
          <c:errBars>
            <c:errDir val="y"/>
            <c:errBarType val="both"/>
            <c:errValType val="cust"/>
            <c:plus>
              <c:numRef>
                <c:f>'summary Fe'!$F$47:$F$51</c:f>
                <c:numCache>
                  <c:formatCode>General</c:formatCode>
                  <c:ptCount val="5"/>
                  <c:pt idx="0">
                    <c:v>0</c:v>
                  </c:pt>
                  <c:pt idx="1">
                    <c:v>0.14498020690785701</c:v>
                  </c:pt>
                  <c:pt idx="2">
                    <c:v>2.6478263868245207E-2</c:v>
                  </c:pt>
                  <c:pt idx="3">
                    <c:v>0.14010980268824499</c:v>
                  </c:pt>
                  <c:pt idx="4">
                    <c:v>0.23692128492751502</c:v>
                  </c:pt>
                </c:numCache>
              </c:numRef>
            </c:plus>
            <c:minus>
              <c:numRef>
                <c:f>'summary Fe'!$F$47:$F$51</c:f>
                <c:numCache>
                  <c:formatCode>General</c:formatCode>
                  <c:ptCount val="5"/>
                  <c:pt idx="0">
                    <c:v>0</c:v>
                  </c:pt>
                  <c:pt idx="1">
                    <c:v>0.14498020690785701</c:v>
                  </c:pt>
                  <c:pt idx="2">
                    <c:v>2.6478263868245207E-2</c:v>
                  </c:pt>
                  <c:pt idx="3">
                    <c:v>0.14010980268824499</c:v>
                  </c:pt>
                  <c:pt idx="4">
                    <c:v>0.23692128492751502</c:v>
                  </c:pt>
                </c:numCache>
              </c:numRef>
            </c:minus>
            <c:spPr>
              <a:ln>
                <a:solidFill>
                  <a:schemeClr val="accent4"/>
                </a:solidFill>
              </a:ln>
            </c:spPr>
          </c:errBars>
          <c:errBars>
            <c:errDir val="x"/>
            <c:errBarType val="both"/>
            <c:errValType val="fixedVal"/>
            <c:val val="1"/>
          </c:errBars>
          <c:xVal>
            <c:numRef>
              <c:f>'summary Fe'!$A$47:$A$51</c:f>
              <c:numCache>
                <c:formatCode>General</c:formatCode>
                <c:ptCount val="5"/>
                <c:pt idx="0">
                  <c:v>0</c:v>
                </c:pt>
                <c:pt idx="1">
                  <c:v>64</c:v>
                </c:pt>
                <c:pt idx="2">
                  <c:v>88.5</c:v>
                </c:pt>
                <c:pt idx="3">
                  <c:v>112.5</c:v>
                </c:pt>
                <c:pt idx="4">
                  <c:v>136.5</c:v>
                </c:pt>
              </c:numCache>
            </c:numRef>
          </c:xVal>
          <c:yVal>
            <c:numRef>
              <c:f>'summary Fe'!$E$47:$E$51</c:f>
              <c:numCache>
                <c:formatCode>General</c:formatCode>
                <c:ptCount val="5"/>
                <c:pt idx="0">
                  <c:v>0</c:v>
                </c:pt>
                <c:pt idx="1">
                  <c:v>1.6634420160038221</c:v>
                </c:pt>
                <c:pt idx="2">
                  <c:v>1.4798041323301068</c:v>
                </c:pt>
                <c:pt idx="3">
                  <c:v>1.468338707751105</c:v>
                </c:pt>
                <c:pt idx="4">
                  <c:v>1.781726979577213</c:v>
                </c:pt>
              </c:numCache>
            </c:numRef>
          </c:yVal>
        </c:ser>
        <c:axId val="87317504"/>
        <c:axId val="87315584"/>
      </c:scatterChart>
      <c:valAx>
        <c:axId val="87295104"/>
        <c:scaling>
          <c:orientation val="minMax"/>
          <c:min val="0"/>
        </c:scaling>
        <c:axPos val="b"/>
        <c:title>
          <c:tx>
            <c:rich>
              <a:bodyPr/>
              <a:lstStyle/>
              <a:p>
                <a:pPr>
                  <a:defRPr lang="es-ES" sz="3000" b="0"/>
                </a:pPr>
                <a:r>
                  <a:rPr lang="es-ES" sz="3000" b="0"/>
                  <a:t>Time</a:t>
                </a:r>
                <a:r>
                  <a:rPr lang="es-ES" sz="3000" b="0" baseline="0"/>
                  <a:t> (h)</a:t>
                </a:r>
                <a:endParaRPr lang="es-ES" sz="3000" b="0"/>
              </a:p>
            </c:rich>
          </c:tx>
          <c:layout/>
        </c:title>
        <c:numFmt formatCode="General" sourceLinked="1"/>
        <c:tickLblPos val="nextTo"/>
        <c:txPr>
          <a:bodyPr/>
          <a:lstStyle/>
          <a:p>
            <a:pPr>
              <a:defRPr lang="es-ES" sz="3000">
                <a:latin typeface="+mj-lt"/>
                <a:cs typeface="Times New Roman" pitchFamily="18" charset="0"/>
              </a:defRPr>
            </a:pPr>
            <a:endParaRPr lang="pt-PT"/>
          </a:p>
        </c:txPr>
        <c:crossAx val="87297024"/>
        <c:crosses val="autoZero"/>
        <c:crossBetween val="midCat"/>
      </c:valAx>
      <c:valAx>
        <c:axId val="87297024"/>
        <c:scaling>
          <c:orientation val="minMax"/>
        </c:scaling>
        <c:axPos val="l"/>
        <c:title>
          <c:tx>
            <c:rich>
              <a:bodyPr rot="-5400000" vert="horz"/>
              <a:lstStyle/>
              <a:p>
                <a:pPr>
                  <a:defRPr lang="es-ES" sz="3000" b="0">
                    <a:latin typeface="+mj-lt"/>
                    <a:cs typeface="Times New Roman" pitchFamily="18" charset="0"/>
                  </a:defRPr>
                </a:pPr>
                <a:r>
                  <a:rPr lang="es-ES" sz="3000" b="0">
                    <a:latin typeface="+mj-lt"/>
                    <a:cs typeface="Times New Roman" pitchFamily="18" charset="0"/>
                  </a:rPr>
                  <a:t>Glycerol</a:t>
                </a:r>
                <a:r>
                  <a:rPr lang="es-ES" sz="3000" b="0" baseline="0">
                    <a:latin typeface="+mj-lt"/>
                    <a:cs typeface="Times New Roman" pitchFamily="18" charset="0"/>
                  </a:rPr>
                  <a:t> (g/l)</a:t>
                </a:r>
                <a:endParaRPr lang="es-ES" sz="3000" b="0">
                  <a:latin typeface="+mj-lt"/>
                  <a:cs typeface="Times New Roman" pitchFamily="18" charset="0"/>
                </a:endParaRPr>
              </a:p>
            </c:rich>
          </c:tx>
          <c:layout>
            <c:manualLayout>
              <c:xMode val="edge"/>
              <c:yMode val="edge"/>
              <c:x val="4.8449663467951605E-2"/>
              <c:y val="0.21452064623766001"/>
            </c:manualLayout>
          </c:layout>
        </c:title>
        <c:numFmt formatCode="General" sourceLinked="1"/>
        <c:tickLblPos val="nextTo"/>
        <c:txPr>
          <a:bodyPr/>
          <a:lstStyle/>
          <a:p>
            <a:pPr>
              <a:defRPr lang="es-ES" sz="3000">
                <a:latin typeface="+mj-lt"/>
                <a:cs typeface="Times New Roman" pitchFamily="18" charset="0"/>
              </a:defRPr>
            </a:pPr>
            <a:endParaRPr lang="pt-PT"/>
          </a:p>
        </c:txPr>
        <c:crossAx val="87295104"/>
        <c:crosses val="autoZero"/>
        <c:crossBetween val="midCat"/>
      </c:valAx>
      <c:valAx>
        <c:axId val="87315584"/>
        <c:scaling>
          <c:orientation val="minMax"/>
        </c:scaling>
        <c:axPos val="r"/>
        <c:title>
          <c:tx>
            <c:rich>
              <a:bodyPr rot="-5400000" vert="horz"/>
              <a:lstStyle/>
              <a:p>
                <a:pPr>
                  <a:defRPr lang="es-ES" sz="3000" b="0">
                    <a:latin typeface="+mj-lt"/>
                    <a:cs typeface="Times New Roman" pitchFamily="18" charset="0"/>
                  </a:defRPr>
                </a:pPr>
                <a:r>
                  <a:rPr lang="es-ES" sz="3000" b="0">
                    <a:latin typeface="+mj-lt"/>
                    <a:cs typeface="Times New Roman" pitchFamily="18" charset="0"/>
                  </a:rPr>
                  <a:t>Butanol,</a:t>
                </a:r>
                <a:r>
                  <a:rPr lang="es-ES" sz="3000" b="0" baseline="0">
                    <a:latin typeface="+mj-lt"/>
                    <a:cs typeface="Times New Roman" pitchFamily="18" charset="0"/>
                  </a:rPr>
                  <a:t> ethanol, 1,3-PDO (g/l)</a:t>
                </a:r>
                <a:endParaRPr lang="es-ES" sz="3000" b="0">
                  <a:latin typeface="+mj-lt"/>
                  <a:cs typeface="Times New Roman" pitchFamily="18" charset="0"/>
                </a:endParaRPr>
              </a:p>
            </c:rich>
          </c:tx>
          <c:layout>
            <c:manualLayout>
              <c:xMode val="edge"/>
              <c:yMode val="edge"/>
              <c:x val="0.84521639582286279"/>
              <c:y val="6.7143632907955511E-2"/>
            </c:manualLayout>
          </c:layout>
        </c:title>
        <c:numFmt formatCode="General" sourceLinked="1"/>
        <c:tickLblPos val="nextTo"/>
        <c:txPr>
          <a:bodyPr/>
          <a:lstStyle/>
          <a:p>
            <a:pPr>
              <a:defRPr lang="es-ES" sz="3000">
                <a:latin typeface="+mj-lt"/>
                <a:cs typeface="Times New Roman" pitchFamily="18" charset="0"/>
              </a:defRPr>
            </a:pPr>
            <a:endParaRPr lang="pt-PT"/>
          </a:p>
        </c:txPr>
        <c:crossAx val="87317504"/>
        <c:crosses val="max"/>
        <c:crossBetween val="midCat"/>
        <c:majorUnit val="2"/>
      </c:valAx>
      <c:valAx>
        <c:axId val="87317504"/>
        <c:scaling>
          <c:orientation val="minMax"/>
        </c:scaling>
        <c:delete val="1"/>
        <c:axPos val="b"/>
        <c:numFmt formatCode="General" sourceLinked="1"/>
        <c:tickLblPos val="none"/>
        <c:crossAx val="87315584"/>
        <c:crosses val="autoZero"/>
        <c:crossBetween val="midCat"/>
      </c:valAx>
      <c:spPr>
        <a:ln>
          <a:solidFill>
            <a:schemeClr val="tx1"/>
          </a:solidFill>
        </a:ln>
      </c:spPr>
    </c:plotArea>
    <c:legend>
      <c:legendPos val="b"/>
      <c:layout>
        <c:manualLayout>
          <c:xMode val="edge"/>
          <c:yMode val="edge"/>
          <c:x val="8.8410476875875915E-2"/>
          <c:y val="0.89143711155127492"/>
          <c:w val="0.85483483827193607"/>
          <c:h val="9.6790556979812037E-2"/>
        </c:manualLayout>
      </c:layout>
      <c:txPr>
        <a:bodyPr/>
        <a:lstStyle/>
        <a:p>
          <a:pPr>
            <a:defRPr lang="es-ES" sz="2800">
              <a:latin typeface="+mj-lt"/>
              <a:cs typeface="Times New Roman" pitchFamily="18" charset="0"/>
            </a:defRPr>
          </a:pPr>
          <a:endParaRPr lang="pt-PT"/>
        </a:p>
      </c:txPr>
    </c:legend>
    <c:plotVisOnly val="1"/>
  </c:chart>
  <c:spPr>
    <a:ln>
      <a:noFill/>
    </a:ln>
  </c:spPr>
  <c:externalData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smtClean="0">
                          <a:ln>
                            <a:noFill/>
                          </a:ln>
                          <a:solidFill>
                            <a:schemeClr val="tx1"/>
                          </a:solidFill>
                          <a:effectLst/>
                          <a:latin typeface="Arial" charset="0"/>
                          <a:ea typeface="+mn-ea"/>
                          <a:cs typeface="+mn-cs"/>
                        </a:rPr>
                        <a:t> Department of Biological Engineering</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29"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mc="http://schemas.openxmlformats.org/markup-compatibility/2006" xmlns:mv="urn:schemas-microsoft-com:mac:vml" xmlns:p14="http://schemas.microsoft.com/office/powerpoint/2010/main" xmlns="" val="31159863"/>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dirty="0" smtClean="0">
                          <a:ln>
                            <a:noFill/>
                          </a:ln>
                          <a:solidFill>
                            <a:schemeClr val="tx1"/>
                          </a:solidFill>
                          <a:effectLst/>
                          <a:latin typeface="Arial" charset="0"/>
                        </a:rPr>
                        <a:t>a </a:t>
                      </a:r>
                      <a:r>
                        <a:rPr kumimoji="0" lang="pt-PT" sz="4000" b="0" i="0" u="none" strike="noStrike" cap="none" normalizeH="0" baseline="0" dirty="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82661" y="6453187"/>
            <a:ext cx="12952800" cy="28407777"/>
          </a:xfrm>
          <a:prstGeom prst="rect">
            <a:avLst/>
          </a:prstGeom>
          <a:noFill/>
          <a:ln w="9525">
            <a:noFill/>
            <a:miter lim="800000"/>
            <a:headEnd/>
            <a:tailEnd/>
          </a:ln>
        </p:spPr>
        <p:txBody>
          <a:bodyPr wrap="square">
            <a:spAutoFit/>
          </a:bodyPr>
          <a:lstStyle/>
          <a:p>
            <a:pPr defTabSz="2952750"/>
            <a:r>
              <a:rPr lang="en-US" sz="3600" b="1" dirty="0" smtClean="0"/>
              <a:t>INTRODUCTION</a:t>
            </a:r>
          </a:p>
          <a:p>
            <a:pPr defTabSz="2952750"/>
            <a:endParaRPr lang="en-US" dirty="0" smtClean="0"/>
          </a:p>
          <a:p>
            <a:pPr algn="just"/>
            <a:r>
              <a:rPr lang="en-US" dirty="0" smtClean="0"/>
              <a:t>Butanol (C</a:t>
            </a:r>
            <a:r>
              <a:rPr lang="en-US" sz="2800" dirty="0" smtClean="0"/>
              <a:t>4</a:t>
            </a:r>
            <a:r>
              <a:rPr lang="en-US" dirty="0" smtClean="0"/>
              <a:t>H</a:t>
            </a:r>
            <a:r>
              <a:rPr lang="en-US" sz="2800" dirty="0" smtClean="0"/>
              <a:t>9</a:t>
            </a:r>
            <a:r>
              <a:rPr lang="en-US" dirty="0" smtClean="0"/>
              <a:t>OH) is an aliphatic saturated alcohol with potential as fuel/fuel additive, that can also be used in chemical synthesis and for a wide variety of industrial applications. The increasing demand for using renewable resources as feedstock for the production of chemicals combined with advances in biotechnology is generating a renewed interest in fermentative </a:t>
            </a:r>
            <a:r>
              <a:rPr lang="en-US" dirty="0" err="1" smtClean="0"/>
              <a:t>butanol</a:t>
            </a:r>
            <a:r>
              <a:rPr lang="en-US" dirty="0" smtClean="0"/>
              <a:t> production. In this context, glycerol (by-product from the biodiesel production) arises as a potential substrate for </a:t>
            </a:r>
            <a:r>
              <a:rPr lang="en-US" dirty="0" err="1" smtClean="0"/>
              <a:t>butanol</a:t>
            </a:r>
            <a:r>
              <a:rPr lang="en-US" dirty="0" smtClean="0"/>
              <a:t> production. In Europe alone, the production of glycerol has tripled within the last 10 years and its price has been considerable reduced. </a:t>
            </a:r>
          </a:p>
          <a:p>
            <a:pPr algn="just"/>
            <a:endParaRPr lang="en-US" dirty="0" smtClean="0"/>
          </a:p>
          <a:p>
            <a:pPr algn="just"/>
            <a:r>
              <a:rPr lang="en-US" dirty="0" smtClean="0"/>
              <a:t>Although fermentation of low-grade glycerol to </a:t>
            </a:r>
            <a:r>
              <a:rPr lang="en-US" dirty="0" err="1" smtClean="0"/>
              <a:t>butanol</a:t>
            </a:r>
            <a:r>
              <a:rPr lang="en-US" dirty="0" smtClean="0"/>
              <a:t> has been proven [1] , there is still place for process optimization. The main goals of the current thesis are to improve the yield of </a:t>
            </a:r>
            <a:r>
              <a:rPr lang="en-US" dirty="0" err="1" smtClean="0"/>
              <a:t>butanol</a:t>
            </a:r>
            <a:r>
              <a:rPr lang="en-US" dirty="0" smtClean="0"/>
              <a:t> production from glycerol by </a:t>
            </a:r>
            <a:r>
              <a:rPr lang="en-US" i="1" dirty="0" smtClean="0"/>
              <a:t>Clostridium </a:t>
            </a:r>
            <a:r>
              <a:rPr lang="en-US" i="1" dirty="0" err="1" smtClean="0"/>
              <a:t>pasteurianum</a:t>
            </a:r>
            <a:r>
              <a:rPr lang="en-US" dirty="0" smtClean="0"/>
              <a:t> and to reduce the </a:t>
            </a:r>
            <a:r>
              <a:rPr lang="en-US" dirty="0" err="1" smtClean="0"/>
              <a:t>butanol</a:t>
            </a:r>
            <a:r>
              <a:rPr lang="en-US" dirty="0" smtClean="0"/>
              <a:t> toxicity towards this microorganism. </a:t>
            </a:r>
            <a:endParaRPr lang="es-ES_tradnl" dirty="0" smtClean="0"/>
          </a:p>
          <a:p>
            <a:endParaRPr lang="en-US" dirty="0" smtClean="0"/>
          </a:p>
          <a:p>
            <a:r>
              <a:rPr lang="en-US" sz="3600" b="1" dirty="0" smtClean="0"/>
              <a:t>MATERIALS AND METHODS</a:t>
            </a:r>
          </a:p>
          <a:p>
            <a:pPr algn="just"/>
            <a:endParaRPr lang="en-US" dirty="0" smtClean="0"/>
          </a:p>
          <a:p>
            <a:pPr algn="just"/>
            <a:r>
              <a:rPr lang="en-US" i="1" dirty="0" smtClean="0"/>
              <a:t>Clostridium pasteurianum</a:t>
            </a:r>
            <a:r>
              <a:rPr lang="en-US" dirty="0" smtClean="0"/>
              <a:t> DSM 525 was anaerobically cultured in 500 ml serum bottles using 200 ml working volume. Ten percent volume was repeatedly transferred to increasing crude glycerol concentrations using a semi-defined medium (crude glycerol-salts-yeast extract).The initial pH was set at 7 </a:t>
            </a:r>
            <a:r>
              <a:rPr lang="en-US" dirty="0" smtClean="0">
                <a:sym typeface="Symbol"/>
              </a:rPr>
              <a:t></a:t>
            </a:r>
            <a:r>
              <a:rPr lang="en-US" dirty="0" smtClean="0"/>
              <a:t> 0,2 and cells were incubated at 37°C. Acids, glycerol and 1,3-propanediol (1,3-PDO) were measured through HPLC (</a:t>
            </a:r>
            <a:r>
              <a:rPr lang="en-US" dirty="0" err="1" smtClean="0"/>
              <a:t>Aminex</a:t>
            </a:r>
            <a:r>
              <a:rPr lang="en-US" dirty="0" smtClean="0"/>
              <a:t> </a:t>
            </a:r>
            <a:r>
              <a:rPr lang="en-US" dirty="0" err="1" smtClean="0"/>
              <a:t>cation</a:t>
            </a:r>
            <a:r>
              <a:rPr lang="en-US" dirty="0" smtClean="0"/>
              <a:t>-exchange HPX-87H column) </a:t>
            </a:r>
            <a:r>
              <a:rPr lang="en-GB" dirty="0" smtClean="0"/>
              <a:t>coupled to an UV and RI detector</a:t>
            </a:r>
            <a:r>
              <a:rPr lang="en-US" dirty="0" smtClean="0"/>
              <a:t>. Butanol and ethanol were determined by GC (TR-WAX column) </a:t>
            </a:r>
            <a:r>
              <a:rPr lang="en-GB" dirty="0" smtClean="0"/>
              <a:t>equipped with a flame ionization detector</a:t>
            </a:r>
            <a:r>
              <a:rPr lang="en-US" dirty="0" smtClean="0"/>
              <a:t>. </a:t>
            </a:r>
          </a:p>
          <a:p>
            <a:pPr algn="just"/>
            <a:endParaRPr lang="en-US" b="1" dirty="0" smtClean="0"/>
          </a:p>
          <a:p>
            <a:pPr algn="just" defTabSz="2952750"/>
            <a:r>
              <a:rPr lang="en-US" sz="3600" b="1" dirty="0" smtClean="0"/>
              <a:t>RESULTS</a:t>
            </a:r>
          </a:p>
          <a:p>
            <a:pPr algn="just" defTabSz="2952750"/>
            <a:endParaRPr lang="en-US" sz="3600" b="1" dirty="0" smtClean="0"/>
          </a:p>
          <a:p>
            <a:pPr algn="just" defTabSz="2952750"/>
            <a:endParaRPr lang="en-US" sz="3600" b="1" dirty="0" smtClean="0"/>
          </a:p>
          <a:p>
            <a:pPr algn="just" defTabSz="2952750"/>
            <a:endParaRPr lang="en-US" b="1" dirty="0" smtClean="0"/>
          </a:p>
          <a:p>
            <a:pPr algn="just" defTabSz="2952750"/>
            <a:endParaRPr lang="en-US" b="1" dirty="0" smtClean="0"/>
          </a:p>
          <a:p>
            <a:pPr algn="just" defTabSz="2952750"/>
            <a:endParaRPr lang="en-US" b="1" dirty="0" smtClean="0"/>
          </a:p>
          <a:p>
            <a:pPr algn="just" defTabSz="2952750"/>
            <a:endParaRPr lang="en-US" b="1" dirty="0" smtClean="0"/>
          </a:p>
          <a:p>
            <a:pPr algn="just" defTabSz="2952750"/>
            <a:endParaRPr lang="en-US" b="1" dirty="0" smtClean="0"/>
          </a:p>
          <a:p>
            <a:pPr algn="just"/>
            <a:endParaRPr lang="es-ES" dirty="0" smtClean="0"/>
          </a:p>
          <a:p>
            <a:pPr algn="just"/>
            <a:endParaRPr lang="en-US" i="1" dirty="0" smtClean="0"/>
          </a:p>
          <a:p>
            <a:pPr algn="just"/>
            <a:endParaRPr lang="en-US" i="1" dirty="0" smtClean="0"/>
          </a:p>
          <a:p>
            <a:pPr algn="just"/>
            <a:endParaRPr lang="en-US" i="1" dirty="0" smtClean="0"/>
          </a:p>
          <a:p>
            <a:pPr algn="just"/>
            <a:endParaRPr lang="en-US" i="1" dirty="0" smtClean="0"/>
          </a:p>
          <a:p>
            <a:pPr algn="just"/>
            <a:endParaRPr lang="en-US" i="1" dirty="0" smtClean="0"/>
          </a:p>
          <a:p>
            <a:pPr algn="just"/>
            <a:endParaRPr lang="es-ES"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n-US" sz="3600" b="1" dirty="0" smtClean="0"/>
          </a:p>
          <a:p>
            <a:endParaRPr lang="es-ES" sz="3600" b="1" dirty="0" smtClean="0"/>
          </a:p>
          <a:p>
            <a:pPr defTabSz="2952750">
              <a:spcBef>
                <a:spcPct val="50000"/>
              </a:spcBef>
            </a:pPr>
            <a:endParaRPr lang="en-US" dirty="0"/>
          </a:p>
          <a:p>
            <a:pPr defTabSz="2952750">
              <a:spcBef>
                <a:spcPct val="50000"/>
              </a:spcBef>
            </a:pPr>
            <a:endParaRPr lang="en-US"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Roberto Gallardo M.</a:t>
            </a:r>
            <a:endParaRPr lang="en-US" sz="4000" dirty="0"/>
          </a:p>
          <a:p>
            <a:pPr algn="ctr" defTabSz="2952750">
              <a:spcBef>
                <a:spcPct val="20000"/>
              </a:spcBef>
            </a:pPr>
            <a:r>
              <a:rPr lang="en-US" sz="4000" dirty="0"/>
              <a:t> Supervisors:  </a:t>
            </a:r>
            <a:r>
              <a:rPr lang="en-US" sz="4000" dirty="0" smtClean="0"/>
              <a:t>Lígia Rodrigues, Madalena Alves</a:t>
            </a:r>
            <a:endParaRPr lang="en-US" sz="4000" dirty="0"/>
          </a:p>
          <a:p>
            <a:pPr algn="ctr" defTabSz="2952750">
              <a:spcBef>
                <a:spcPct val="50000"/>
              </a:spcBef>
            </a:pPr>
            <a:r>
              <a:rPr lang="pt-PT" dirty="0"/>
              <a:t>* </a:t>
            </a:r>
            <a:r>
              <a:rPr lang="pt-PT" dirty="0" smtClean="0"/>
              <a:t>rgallardom@deb.uminho.pt</a:t>
            </a:r>
            <a:endParaRPr lang="en-US" sz="4000" dirty="0"/>
          </a:p>
        </p:txBody>
      </p:sp>
      <p:sp>
        <p:nvSpPr>
          <p:cNvPr id="1036" name="Rectangle 216"/>
          <p:cNvSpPr>
            <a:spLocks noChangeArrowheads="1"/>
          </p:cNvSpPr>
          <p:nvPr/>
        </p:nvSpPr>
        <p:spPr bwMode="auto">
          <a:xfrm>
            <a:off x="8802688" y="0"/>
            <a:ext cx="24842787" cy="2322513"/>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pt-PT" sz="4800" b="1" dirty="0" smtClean="0"/>
              <a:t>BUTANOL PRODUCTION BY </a:t>
            </a:r>
            <a:r>
              <a:rPr lang="pt-PT" sz="4800" b="1" i="1" dirty="0" smtClean="0"/>
              <a:t>CLOSTRIDIUM PASTEURIANUM </a:t>
            </a:r>
            <a:r>
              <a:rPr lang="pt-PT" sz="4800" b="1" dirty="0" smtClean="0"/>
              <a:t>USING BIODIESEL-DERIVED CRUDE GLYCEROL</a:t>
            </a:r>
            <a:endParaRPr lang="en-US" sz="4800" b="1" dirty="0"/>
          </a:p>
        </p:txBody>
      </p:sp>
      <p:pic>
        <p:nvPicPr>
          <p:cNvPr id="1037" name="Picture 217"/>
          <p:cNvPicPr>
            <a:picLocks noChangeAspect="1" noChangeArrowheads="1"/>
          </p:cNvPicPr>
          <p:nvPr/>
        </p:nvPicPr>
        <p:blipFill>
          <a:blip r:embed="rId4" cstate="print"/>
          <a:srcRect/>
          <a:stretch>
            <a:fillRect/>
          </a:stretch>
        </p:blipFill>
        <p:spPr bwMode="auto">
          <a:xfrm>
            <a:off x="37165046" y="852387"/>
            <a:ext cx="5102257" cy="1714600"/>
          </a:xfrm>
          <a:prstGeom prst="rect">
            <a:avLst/>
          </a:prstGeom>
          <a:noFill/>
          <a:ln w="9525">
            <a:noFill/>
            <a:miter lim="800000"/>
            <a:headEnd/>
            <a:tailEnd/>
          </a:ln>
        </p:spPr>
      </p:pic>
      <p:sp>
        <p:nvSpPr>
          <p:cNvPr id="1038" name="Text Box 214"/>
          <p:cNvSpPr txBox="1">
            <a:spLocks noChangeArrowheads="1"/>
          </p:cNvSpPr>
          <p:nvPr/>
        </p:nvSpPr>
        <p:spPr bwMode="auto">
          <a:xfrm>
            <a:off x="14851534" y="5922963"/>
            <a:ext cx="12817475" cy="13880727"/>
          </a:xfrm>
          <a:prstGeom prst="rect">
            <a:avLst/>
          </a:prstGeom>
          <a:noFill/>
          <a:ln w="9525">
            <a:noFill/>
            <a:miter lim="800000"/>
            <a:headEnd/>
            <a:tailEnd/>
          </a:ln>
        </p:spPr>
        <p:txBody>
          <a:bodyPr wrap="square">
            <a:spAutoFit/>
          </a:bodyPr>
          <a:lstStyle/>
          <a:p>
            <a:pPr algn="just"/>
            <a:r>
              <a:rPr lang="en-US" smtClean="0"/>
              <a:t>.</a:t>
            </a:r>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s-ES" dirty="0" smtClean="0"/>
          </a:p>
          <a:p>
            <a:r>
              <a:rPr lang="en-US" dirty="0" smtClean="0"/>
              <a:t> </a:t>
            </a:r>
            <a:endParaRPr lang="es-ES" dirty="0" smtClean="0"/>
          </a:p>
          <a:p>
            <a:endParaRPr lang="en-GB" dirty="0" smtClean="0"/>
          </a:p>
          <a:p>
            <a:pPr algn="just" defTabSz="2952750">
              <a:spcBef>
                <a:spcPct val="50000"/>
              </a:spcBef>
            </a:pPr>
            <a:endParaRPr lang="en-GB" dirty="0" smtClean="0"/>
          </a:p>
          <a:p>
            <a:pPr algn="just" defTabSz="2952750">
              <a:spcBef>
                <a:spcPct val="50000"/>
              </a:spcBef>
            </a:pPr>
            <a:endParaRPr lang="en-US" dirty="0"/>
          </a:p>
        </p:txBody>
      </p:sp>
      <p:sp>
        <p:nvSpPr>
          <p:cNvPr id="1041" name="Text Box 214"/>
          <p:cNvSpPr txBox="1">
            <a:spLocks noChangeArrowheads="1"/>
          </p:cNvSpPr>
          <p:nvPr/>
        </p:nvSpPr>
        <p:spPr bwMode="auto">
          <a:xfrm>
            <a:off x="28795662" y="6376987"/>
            <a:ext cx="12817475" cy="16112104"/>
          </a:xfrm>
          <a:prstGeom prst="rect">
            <a:avLst/>
          </a:prstGeom>
          <a:noFill/>
          <a:ln w="9525">
            <a:noFill/>
            <a:miter lim="800000"/>
            <a:headEnd/>
            <a:tailEnd/>
          </a:ln>
        </p:spPr>
        <p:txBody>
          <a:bodyPr wrap="square">
            <a:spAutoFit/>
          </a:bodyPr>
          <a:lstStyle/>
          <a:p>
            <a:pPr algn="just"/>
            <a:r>
              <a:rPr lang="en-US" dirty="0" smtClean="0"/>
              <a:t>Based on these results, it is likely that the glycerol consumption is not being affected by nutrient limitation but by some </a:t>
            </a:r>
            <a:r>
              <a:rPr lang="en-US" dirty="0" err="1" smtClean="0"/>
              <a:t>butanol</a:t>
            </a:r>
            <a:r>
              <a:rPr lang="en-US" dirty="0" smtClean="0"/>
              <a:t> inhibition. It is well know that </a:t>
            </a:r>
            <a:r>
              <a:rPr lang="en-US" dirty="0" err="1" smtClean="0"/>
              <a:t>butanol</a:t>
            </a:r>
            <a:r>
              <a:rPr lang="en-US" dirty="0" smtClean="0"/>
              <a:t> is very toxic to cells and maximum tolerance between 7 and 13 g/l has been reported for non-manipulated </a:t>
            </a:r>
            <a:r>
              <a:rPr lang="en-US" i="1" dirty="0" smtClean="0"/>
              <a:t>Clostridium</a:t>
            </a:r>
            <a:r>
              <a:rPr lang="en-US" dirty="0" smtClean="0"/>
              <a:t> strains.</a:t>
            </a:r>
          </a:p>
          <a:p>
            <a:pPr algn="just"/>
            <a:endParaRPr lang="en-US" dirty="0" smtClean="0"/>
          </a:p>
          <a:p>
            <a:pPr algn="just"/>
            <a:endParaRPr lang="en-US" dirty="0" smtClean="0"/>
          </a:p>
          <a:p>
            <a:pPr algn="just"/>
            <a:endParaRPr lang="en-US"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pPr algn="just"/>
            <a:endParaRPr lang="en-US" sz="3600" dirty="0" smtClean="0"/>
          </a:p>
          <a:p>
            <a:endParaRPr lang="es-CL" sz="3600" dirty="0" smtClean="0"/>
          </a:p>
          <a:p>
            <a:pPr algn="just" defTabSz="2952750">
              <a:spcBef>
                <a:spcPct val="50000"/>
              </a:spcBef>
            </a:pPr>
            <a:endParaRPr lang="en-US" sz="3600" b="1" dirty="0" smtClean="0"/>
          </a:p>
          <a:p>
            <a:pPr algn="just" defTabSz="2952750">
              <a:spcBef>
                <a:spcPct val="50000"/>
              </a:spcBef>
            </a:pPr>
            <a:endParaRPr lang="en-US" sz="3600" b="1" dirty="0"/>
          </a:p>
          <a:p>
            <a:pPr algn="just"/>
            <a:r>
              <a:rPr lang="en-US" dirty="0" smtClean="0"/>
              <a:t> </a:t>
            </a:r>
            <a:endParaRPr lang="es-ES" dirty="0" smtClean="0"/>
          </a:p>
          <a:p>
            <a:pPr algn="just"/>
            <a:endParaRPr lang="es-ES" dirty="0" smtClean="0"/>
          </a:p>
          <a:p>
            <a:pPr algn="just" defTabSz="2952750">
              <a:spcBef>
                <a:spcPct val="50000"/>
              </a:spcBef>
            </a:pPr>
            <a:endParaRPr lang="en-GB" dirty="0"/>
          </a:p>
          <a:p>
            <a:pPr algn="just" defTabSz="2952750">
              <a:spcBef>
                <a:spcPts val="600"/>
              </a:spcBef>
            </a:pPr>
            <a:endParaRPr lang="en-GB" dirty="0"/>
          </a:p>
          <a:p>
            <a:pPr algn="just" defTabSz="2952750">
              <a:spcBef>
                <a:spcPct val="50000"/>
              </a:spcBef>
            </a:pPr>
            <a:endParaRPr lang="en-US" dirty="0"/>
          </a:p>
          <a:p>
            <a:pPr algn="just" defTabSz="2952750">
              <a:spcBef>
                <a:spcPct val="50000"/>
              </a:spcBef>
            </a:pPr>
            <a:endParaRPr lang="en-US" dirty="0"/>
          </a:p>
        </p:txBody>
      </p:sp>
      <p:sp>
        <p:nvSpPr>
          <p:cNvPr id="23" name="22 Rectángulo"/>
          <p:cNvSpPr/>
          <p:nvPr/>
        </p:nvSpPr>
        <p:spPr>
          <a:xfrm>
            <a:off x="906462" y="22150387"/>
            <a:ext cx="12849316" cy="6001642"/>
          </a:xfrm>
          <a:prstGeom prst="rect">
            <a:avLst/>
          </a:prstGeom>
        </p:spPr>
        <p:txBody>
          <a:bodyPr wrap="square">
            <a:spAutoFit/>
          </a:bodyPr>
          <a:lstStyle/>
          <a:p>
            <a:pPr algn="just"/>
            <a:endParaRPr lang="es-ES" dirty="0" smtClean="0"/>
          </a:p>
          <a:p>
            <a:pPr algn="just"/>
            <a:r>
              <a:rPr lang="en-US" i="1" dirty="0" smtClean="0"/>
              <a:t>C. </a:t>
            </a:r>
            <a:r>
              <a:rPr lang="en-US" i="1" dirty="0" err="1" smtClean="0"/>
              <a:t>pasteurianum</a:t>
            </a:r>
            <a:r>
              <a:rPr lang="en-US" dirty="0" smtClean="0"/>
              <a:t> was serially transferred from stock cultures to media containing 5, 10, 15, 20, 25, 35 and 50 </a:t>
            </a:r>
            <a:r>
              <a:rPr lang="en-US" dirty="0" err="1" smtClean="0"/>
              <a:t>g/l</a:t>
            </a:r>
            <a:r>
              <a:rPr lang="en-US" dirty="0" smtClean="0"/>
              <a:t> crude glycerol. The strain was able to consume up to 31,3 </a:t>
            </a:r>
            <a:r>
              <a:rPr lang="en-US" dirty="0" err="1" smtClean="0"/>
              <a:t>g/l</a:t>
            </a:r>
            <a:r>
              <a:rPr lang="en-US" dirty="0" smtClean="0"/>
              <a:t> of glycerol which is slightly higher than the maximum glycerol consumption obtained by Dabrock et al. [2] (27,6 </a:t>
            </a:r>
            <a:r>
              <a:rPr lang="en-US" dirty="0" err="1" smtClean="0"/>
              <a:t>g/l</a:t>
            </a:r>
            <a:r>
              <a:rPr lang="en-US" dirty="0" smtClean="0"/>
              <a:t>) but lower to the values reported by </a:t>
            </a:r>
            <a:r>
              <a:rPr lang="en-US" dirty="0" err="1" smtClean="0"/>
              <a:t>Biebl</a:t>
            </a:r>
            <a:r>
              <a:rPr lang="en-US" dirty="0" smtClean="0"/>
              <a:t> [3](50 </a:t>
            </a:r>
            <a:r>
              <a:rPr lang="en-US" dirty="0" err="1" smtClean="0"/>
              <a:t>g/l</a:t>
            </a:r>
            <a:r>
              <a:rPr lang="en-US" dirty="0" smtClean="0"/>
              <a:t>) using pure glycerol. Besides acids (acetic, </a:t>
            </a:r>
            <a:r>
              <a:rPr lang="en-US" dirty="0" err="1" smtClean="0"/>
              <a:t>n</a:t>
            </a:r>
            <a:r>
              <a:rPr lang="en-US" dirty="0" smtClean="0"/>
              <a:t>-butyric, lactic, formic), the main products found were </a:t>
            </a:r>
            <a:r>
              <a:rPr lang="en-US" dirty="0" err="1" smtClean="0"/>
              <a:t>butanol</a:t>
            </a:r>
            <a:r>
              <a:rPr lang="en-US" dirty="0" smtClean="0"/>
              <a:t>, ethanol, and 1,3-PDO. Butanol yield increases with increasing glycerol concentrations, while 1,3-PDO yield decreases (Figure 1), thus revealing the competitive nature of these pathways and that glycerol itself  has an effect on the relative quantities of these compounds being produced. </a:t>
            </a:r>
            <a:endParaRPr lang="es-ES" dirty="0" smtClean="0"/>
          </a:p>
        </p:txBody>
      </p:sp>
      <p:graphicFrame>
        <p:nvGraphicFramePr>
          <p:cNvPr id="28" name="13 Gráfico"/>
          <p:cNvGraphicFramePr/>
          <p:nvPr/>
        </p:nvGraphicFramePr>
        <p:xfrm>
          <a:off x="16527462" y="13311187"/>
          <a:ext cx="8915400" cy="6400800"/>
        </p:xfrm>
        <a:graphic>
          <a:graphicData uri="http://schemas.openxmlformats.org/drawingml/2006/chart">
            <c:chart xmlns:c="http://schemas.openxmlformats.org/drawingml/2006/chart" xmlns:r="http://schemas.openxmlformats.org/officeDocument/2006/relationships" r:id="rId5"/>
          </a:graphicData>
        </a:graphic>
      </p:graphicFrame>
      <p:sp>
        <p:nvSpPr>
          <p:cNvPr id="5" name="Rectangle 10"/>
          <p:cNvSpPr>
            <a:spLocks noChangeArrowheads="1"/>
          </p:cNvSpPr>
          <p:nvPr/>
        </p:nvSpPr>
        <p:spPr bwMode="auto">
          <a:xfrm>
            <a:off x="28795662" y="9066027"/>
            <a:ext cx="12954000" cy="21344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dirty="0" smtClean="0">
                <a:latin typeface="+mj-lt"/>
                <a:ea typeface="Times New Roman" pitchFamily="18" charset="0"/>
                <a:cs typeface="Times New Roman" pitchFamily="18" charset="0"/>
              </a:rPr>
              <a:t>In general, the addition of 36 mM sodium butyrate resulted in higher </a:t>
            </a:r>
            <a:r>
              <a:rPr lang="en-US" dirty="0" err="1" smtClean="0">
                <a:latin typeface="+mj-lt"/>
                <a:ea typeface="Times New Roman" pitchFamily="18" charset="0"/>
                <a:cs typeface="Times New Roman" pitchFamily="18" charset="0"/>
              </a:rPr>
              <a:t>butanol</a:t>
            </a:r>
            <a:r>
              <a:rPr lang="en-US" dirty="0" smtClean="0">
                <a:latin typeface="+mj-lt"/>
                <a:ea typeface="Times New Roman" pitchFamily="18" charset="0"/>
                <a:cs typeface="Times New Roman" pitchFamily="18" charset="0"/>
              </a:rPr>
              <a:t> titers, nevertheless, </a:t>
            </a:r>
            <a:r>
              <a:rPr lang="en-US" dirty="0" smtClean="0">
                <a:ea typeface="Times New Roman" pitchFamily="18" charset="0"/>
                <a:cs typeface="Times New Roman" pitchFamily="18" charset="0"/>
              </a:rPr>
              <a:t>this difference was less pronounced for increasing glycerol concentrations. A slight difference could be observed for the experiments run with 50 g/l crude glycerol (10,11 g/l of </a:t>
            </a:r>
            <a:r>
              <a:rPr lang="en-US" dirty="0" err="1" smtClean="0">
                <a:ea typeface="Times New Roman" pitchFamily="18" charset="0"/>
                <a:cs typeface="Times New Roman" pitchFamily="18" charset="0"/>
              </a:rPr>
              <a:t>butanol</a:t>
            </a:r>
            <a:r>
              <a:rPr lang="en-US" dirty="0" smtClean="0">
                <a:ea typeface="Times New Roman" pitchFamily="18" charset="0"/>
                <a:cs typeface="Times New Roman" pitchFamily="18" charset="0"/>
              </a:rPr>
              <a:t>).</a:t>
            </a:r>
            <a:r>
              <a:rPr lang="en-US" dirty="0" smtClean="0"/>
              <a:t> It is important to stress that a higher </a:t>
            </a:r>
            <a:r>
              <a:rPr lang="en-US" dirty="0" err="1" smtClean="0"/>
              <a:t>butanol</a:t>
            </a:r>
            <a:r>
              <a:rPr lang="en-US" dirty="0" smtClean="0"/>
              <a:t> titer obtained as a result of butyrate addition does not necessarily imply a higher </a:t>
            </a:r>
            <a:r>
              <a:rPr lang="en-US" dirty="0" err="1" smtClean="0"/>
              <a:t>butanol</a:t>
            </a:r>
            <a:r>
              <a:rPr lang="en-US" dirty="0" smtClean="0"/>
              <a:t> on glycerol yield since butyrate can be directly converted into </a:t>
            </a:r>
            <a:r>
              <a:rPr lang="en-US" dirty="0" err="1" smtClean="0"/>
              <a:t>butanol</a:t>
            </a:r>
            <a:r>
              <a:rPr lang="en-US" dirty="0" smtClean="0"/>
              <a:t> via </a:t>
            </a:r>
            <a:r>
              <a:rPr lang="en-US" dirty="0" err="1" smtClean="0"/>
              <a:t>butyryl-CoA</a:t>
            </a:r>
            <a:r>
              <a:rPr lang="en-US" dirty="0" smtClean="0"/>
              <a:t> – </a:t>
            </a:r>
            <a:r>
              <a:rPr lang="en-US" dirty="0" err="1" smtClean="0"/>
              <a:t>butyraldehyde</a:t>
            </a:r>
            <a:r>
              <a:rPr lang="en-US" dirty="0" smtClean="0"/>
              <a:t> – </a:t>
            </a:r>
            <a:r>
              <a:rPr lang="en-US" dirty="0" err="1" smtClean="0"/>
              <a:t>butanol</a:t>
            </a:r>
            <a:r>
              <a:rPr lang="en-US" dirty="0" smtClean="0"/>
              <a:t>. Interestingly, as more </a:t>
            </a:r>
            <a:r>
              <a:rPr lang="en-US" dirty="0" err="1" smtClean="0"/>
              <a:t>butanol</a:t>
            </a:r>
            <a:r>
              <a:rPr lang="en-US" dirty="0" smtClean="0"/>
              <a:t> can be produced at the expenses of butyrate with the same glycerol consumption, it can be suggested that </a:t>
            </a:r>
            <a:r>
              <a:rPr lang="en-US" dirty="0" err="1" smtClean="0"/>
              <a:t>butanol</a:t>
            </a:r>
            <a:r>
              <a:rPr lang="en-US" dirty="0" smtClean="0"/>
              <a:t> does not inhibit the enzymes involved in its production from butyrate but it exerts a negative effect in the metabolic pathway involved in the glycerol uptake.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mj-lt"/>
              <a:ea typeface="Times New Roman" pitchFamily="18"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3600" b="1" dirty="0" smtClean="0">
                <a:latin typeface="+mj-lt"/>
              </a:rPr>
              <a:t>CONCLUSION</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3600" b="1" dirty="0" smtClean="0">
              <a:latin typeface="+mj-lt"/>
            </a:endParaRPr>
          </a:p>
          <a:p>
            <a:pPr algn="just"/>
            <a:r>
              <a:rPr lang="en-US" i="1" dirty="0" smtClean="0"/>
              <a:t>C. pasteurianum</a:t>
            </a:r>
            <a:r>
              <a:rPr lang="en-US" dirty="0" smtClean="0"/>
              <a:t> is capable of consuming biodiesel-derived crude glycerol showing a great potential for </a:t>
            </a:r>
            <a:r>
              <a:rPr lang="en-US" dirty="0" err="1" smtClean="0"/>
              <a:t>butanol</a:t>
            </a:r>
            <a:r>
              <a:rPr lang="en-US" dirty="0" smtClean="0"/>
              <a:t> production from crude glycerol. Nevertheless, </a:t>
            </a:r>
            <a:r>
              <a:rPr lang="en-US" dirty="0" err="1" smtClean="0"/>
              <a:t>butanol</a:t>
            </a:r>
            <a:r>
              <a:rPr lang="en-US" dirty="0" smtClean="0"/>
              <a:t> toxicity seriously limits </a:t>
            </a:r>
            <a:r>
              <a:rPr lang="en-US" dirty="0" err="1" smtClean="0"/>
              <a:t>butanol</a:t>
            </a:r>
            <a:r>
              <a:rPr lang="en-US" dirty="0" smtClean="0"/>
              <a:t> titers and therefore, it is important to find ways to overcome this problem. Future work will be focused on this issue considering that the plasmatic membrane is the main target for the negative effect exerted by </a:t>
            </a:r>
            <a:r>
              <a:rPr lang="en-US" dirty="0" err="1" smtClean="0"/>
              <a:t>butanol</a:t>
            </a:r>
            <a:r>
              <a:rPr lang="en-US" dirty="0" smtClean="0"/>
              <a:t>. It would be desirable to increase the </a:t>
            </a:r>
            <a:r>
              <a:rPr lang="en-US" dirty="0" err="1" smtClean="0"/>
              <a:t>butanol</a:t>
            </a:r>
            <a:r>
              <a:rPr lang="en-US" dirty="0" smtClean="0"/>
              <a:t> yield, for example, by shutting down genes involved in lactic acid production and/or over expressing enzymes involved in the </a:t>
            </a:r>
            <a:r>
              <a:rPr lang="en-US" dirty="0" err="1" smtClean="0"/>
              <a:t>butanol</a:t>
            </a:r>
            <a:r>
              <a:rPr lang="en-US" dirty="0" smtClean="0"/>
              <a:t> production. The complete genome of the strain has been sequenced and annotated and will be used in further work.</a:t>
            </a:r>
            <a:endParaRPr lang="en-US" b="1" dirty="0" smtClean="0">
              <a:latin typeface="+mj-lt"/>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b="1" dirty="0" smtClean="0">
              <a:latin typeface="+mj-lt"/>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3600" b="1" dirty="0" smtClean="0">
                <a:latin typeface="+mj-lt"/>
              </a:rPr>
              <a:t>REFERENCES</a:t>
            </a:r>
          </a:p>
          <a:p>
            <a:pPr marL="0" marR="0" lvl="0" indent="0" algn="just" defTabSz="914400" rtl="0" eaLnBrk="1" fontAlgn="base" latinLnBrk="0" hangingPunct="1">
              <a:lnSpc>
                <a:spcPct val="100000"/>
              </a:lnSpc>
              <a:spcBef>
                <a:spcPct val="0"/>
              </a:spcBef>
              <a:spcAft>
                <a:spcPct val="0"/>
              </a:spcAft>
              <a:buClrTx/>
              <a:buSzTx/>
              <a:buFontTx/>
              <a:buNone/>
              <a:tabLst/>
            </a:pPr>
            <a:endParaRPr lang="en-US" sz="3000" b="1" dirty="0" smtClean="0">
              <a:latin typeface="+mj-lt"/>
            </a:endParaRPr>
          </a:p>
          <a:p>
            <a:pPr algn="just">
              <a:spcAft>
                <a:spcPts val="600"/>
              </a:spcAft>
            </a:pPr>
            <a:r>
              <a:rPr lang="en-US" sz="3000" dirty="0" smtClean="0"/>
              <a:t>[1] Andrade J, </a:t>
            </a:r>
            <a:r>
              <a:rPr lang="en-US" sz="3000" dirty="0" err="1" smtClean="0"/>
              <a:t>Vasconcelos</a:t>
            </a:r>
            <a:r>
              <a:rPr lang="en-US" sz="3000" dirty="0" smtClean="0"/>
              <a:t> I (2003).</a:t>
            </a:r>
            <a:r>
              <a:rPr lang="en-US" sz="2800" dirty="0" smtClean="0"/>
              <a:t> Continuous cultures of Clostridium </a:t>
            </a:r>
            <a:r>
              <a:rPr lang="en-US" sz="2800" dirty="0" err="1" smtClean="0"/>
              <a:t>acetobutylicum</a:t>
            </a:r>
            <a:r>
              <a:rPr lang="en-US" sz="2800" dirty="0" smtClean="0"/>
              <a:t>: culture stability and low-grade glycerol utilization</a:t>
            </a:r>
            <a:r>
              <a:rPr lang="es-ES_tradnl" sz="2800" dirty="0" smtClean="0"/>
              <a:t> </a:t>
            </a:r>
            <a:r>
              <a:rPr lang="en-US" sz="3000" dirty="0" smtClean="0"/>
              <a:t> </a:t>
            </a:r>
            <a:r>
              <a:rPr lang="en-US" sz="3000" dirty="0" err="1" smtClean="0"/>
              <a:t>Biotechnol</a:t>
            </a:r>
            <a:r>
              <a:rPr lang="en-US" sz="3000" dirty="0" smtClean="0"/>
              <a:t>. </a:t>
            </a:r>
            <a:r>
              <a:rPr lang="en-US" sz="3000" dirty="0" err="1" smtClean="0"/>
              <a:t>Lett</a:t>
            </a:r>
            <a:r>
              <a:rPr lang="en-US" sz="3000" dirty="0" smtClean="0"/>
              <a:t>. 25:121–125.</a:t>
            </a:r>
          </a:p>
          <a:p>
            <a:pPr algn="just">
              <a:spcAft>
                <a:spcPts val="600"/>
              </a:spcAft>
            </a:pPr>
            <a:r>
              <a:rPr lang="en-US" sz="3000" dirty="0" smtClean="0"/>
              <a:t>[2] Dabrock B, </a:t>
            </a:r>
            <a:r>
              <a:rPr lang="en-US" sz="3000" dirty="0" err="1" smtClean="0"/>
              <a:t>Bahl</a:t>
            </a:r>
            <a:r>
              <a:rPr lang="en-US" sz="3000" dirty="0" smtClean="0"/>
              <a:t> H, Gottschalk G (1992)</a:t>
            </a:r>
            <a:r>
              <a:rPr lang="en-US" sz="2800" dirty="0" smtClean="0"/>
              <a:t> Parameters affecting solvent production by </a:t>
            </a:r>
            <a:r>
              <a:rPr lang="en-US" sz="2800" i="1" dirty="0" smtClean="0"/>
              <a:t>Clostridium </a:t>
            </a:r>
            <a:r>
              <a:rPr lang="en-US" sz="2800" i="1" dirty="0" err="1" smtClean="0"/>
              <a:t>pasteurianum</a:t>
            </a:r>
            <a:r>
              <a:rPr lang="es-ES_tradnl" sz="2800" dirty="0" smtClean="0"/>
              <a:t> </a:t>
            </a:r>
            <a:r>
              <a:rPr lang="en-US" sz="3000" dirty="0" smtClean="0"/>
              <a:t> </a:t>
            </a:r>
            <a:r>
              <a:rPr lang="es-ES" sz="3000" dirty="0" smtClean="0"/>
              <a:t>Appl. Environ. Microbiol. 58(4):1233-1239 .</a:t>
            </a:r>
            <a:endParaRPr lang="en-US" sz="3000" dirty="0" smtClean="0"/>
          </a:p>
          <a:p>
            <a:pPr algn="just">
              <a:spcAft>
                <a:spcPts val="600"/>
              </a:spcAft>
            </a:pPr>
            <a:r>
              <a:rPr lang="en-US" sz="3000" dirty="0" smtClean="0"/>
              <a:t>[3] </a:t>
            </a:r>
            <a:r>
              <a:rPr lang="en-US" sz="3000" dirty="0" err="1" smtClean="0"/>
              <a:t>Biebl</a:t>
            </a:r>
            <a:r>
              <a:rPr lang="en-US" sz="3000" dirty="0" smtClean="0"/>
              <a:t> H (2001) </a:t>
            </a:r>
            <a:r>
              <a:rPr lang="en-US" sz="2800" dirty="0" smtClean="0"/>
              <a:t>Fermentation of glycerol by </a:t>
            </a:r>
            <a:r>
              <a:rPr lang="en-US" sz="2800" i="1" dirty="0" smtClean="0"/>
              <a:t>Clostridium </a:t>
            </a:r>
            <a:r>
              <a:rPr lang="en-US" sz="2800" i="1" dirty="0" err="1" smtClean="0"/>
              <a:t>pasteurianum</a:t>
            </a:r>
            <a:r>
              <a:rPr lang="en-US" sz="2800" dirty="0" smtClean="0"/>
              <a:t> — batch and continuous culture studies. </a:t>
            </a:r>
            <a:r>
              <a:rPr lang="es-ES" sz="3000" dirty="0" smtClean="0"/>
              <a:t>J. Ind. Microbiol. Biotechnol. 27:18 – 26</a:t>
            </a:r>
            <a:endParaRPr lang="en-US" sz="3000" dirty="0" smtClean="0"/>
          </a:p>
          <a:p>
            <a:pPr algn="just"/>
            <a:endParaRPr lang="es-CL" sz="2800" dirty="0" smtClean="0"/>
          </a:p>
          <a:p>
            <a:pPr algn="just"/>
            <a:endParaRPr lang="en-US" dirty="0" smtClean="0"/>
          </a:p>
          <a:p>
            <a:pPr algn="just"/>
            <a:endParaRPr lang="es-CL" dirty="0" smtClean="0"/>
          </a:p>
          <a:p>
            <a:pPr marL="0" marR="0" lvl="0" indent="0" algn="just" defTabSz="914400" rtl="0" eaLnBrk="1" fontAlgn="base" latinLnBrk="0" hangingPunct="1">
              <a:lnSpc>
                <a:spcPct val="100000"/>
              </a:lnSpc>
              <a:spcBef>
                <a:spcPct val="0"/>
              </a:spcBef>
              <a:spcAft>
                <a:spcPct val="0"/>
              </a:spcAft>
              <a:buClrTx/>
              <a:buSzTx/>
              <a:buFontTx/>
              <a:buNone/>
              <a:tabLst/>
            </a:pPr>
            <a:endParaRPr lang="es-CL" b="1" dirty="0" smtClean="0">
              <a:latin typeface="+mj-lt"/>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 Box 11"/>
          <p:cNvSpPr txBox="1">
            <a:spLocks noChangeArrowheads="1"/>
          </p:cNvSpPr>
          <p:nvPr/>
        </p:nvSpPr>
        <p:spPr bwMode="auto">
          <a:xfrm>
            <a:off x="14851062" y="19940587"/>
            <a:ext cx="12954000" cy="1015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s-CL" sz="3000" b="0" i="0" u="none" strike="noStrike" cap="none" normalizeH="0" baseline="0" dirty="0" smtClean="0">
                <a:ln>
                  <a:noFill/>
                </a:ln>
                <a:solidFill>
                  <a:schemeClr val="tx1"/>
                </a:solidFill>
                <a:effectLst/>
                <a:latin typeface="+mj-lt"/>
                <a:cs typeface="Times New Roman" pitchFamily="18" charset="0"/>
              </a:rPr>
              <a:t>Figure 1: Butanol and 1,3-PDO </a:t>
            </a:r>
            <a:r>
              <a:rPr kumimoji="0" lang="es-CL" sz="3000" b="0" i="0" u="none" strike="noStrike" cap="none" normalizeH="0" baseline="0" dirty="0" err="1" smtClean="0">
                <a:ln>
                  <a:noFill/>
                </a:ln>
                <a:solidFill>
                  <a:schemeClr val="tx1"/>
                </a:solidFill>
                <a:effectLst/>
                <a:latin typeface="+mj-lt"/>
                <a:cs typeface="Times New Roman" pitchFamily="18" charset="0"/>
              </a:rPr>
              <a:t>yield</a:t>
            </a:r>
            <a:r>
              <a:rPr kumimoji="0" lang="es-CL" sz="3000" b="0" i="0" u="none" strike="noStrike" cap="none" normalizeH="0" baseline="0" dirty="0" smtClean="0">
                <a:ln>
                  <a:noFill/>
                </a:ln>
                <a:solidFill>
                  <a:schemeClr val="tx1"/>
                </a:solidFill>
                <a:effectLst/>
                <a:latin typeface="+mj-lt"/>
                <a:cs typeface="Times New Roman" pitchFamily="18" charset="0"/>
              </a:rPr>
              <a:t> </a:t>
            </a:r>
            <a:r>
              <a:rPr kumimoji="0" lang="es-CL" sz="3000" b="0" i="1" u="none" strike="noStrike" cap="none" normalizeH="0" baseline="0" dirty="0" smtClean="0">
                <a:ln>
                  <a:noFill/>
                </a:ln>
                <a:solidFill>
                  <a:schemeClr val="tx1"/>
                </a:solidFill>
                <a:effectLst/>
                <a:latin typeface="+mj-lt"/>
                <a:cs typeface="Times New Roman" pitchFamily="18" charset="0"/>
              </a:rPr>
              <a:t>versus</a:t>
            </a:r>
            <a:r>
              <a:rPr kumimoji="0" lang="es-CL" sz="3000" b="0" i="0" u="none" strike="noStrike" cap="none" normalizeH="0" baseline="0" dirty="0" smtClean="0">
                <a:ln>
                  <a:noFill/>
                </a:ln>
                <a:solidFill>
                  <a:schemeClr val="tx1"/>
                </a:solidFill>
                <a:effectLst/>
                <a:latin typeface="+mj-lt"/>
                <a:cs typeface="Times New Roman" pitchFamily="18" charset="0"/>
              </a:rPr>
              <a:t> </a:t>
            </a:r>
            <a:r>
              <a:rPr kumimoji="0" lang="es-CL" sz="3000" b="0" i="0" u="none" strike="noStrike" cap="none" normalizeH="0" baseline="0" dirty="0" err="1" smtClean="0">
                <a:ln>
                  <a:noFill/>
                </a:ln>
                <a:solidFill>
                  <a:schemeClr val="tx1"/>
                </a:solidFill>
                <a:effectLst/>
                <a:latin typeface="+mj-lt"/>
                <a:cs typeface="Times New Roman" pitchFamily="18" charset="0"/>
              </a:rPr>
              <a:t>crude</a:t>
            </a:r>
            <a:r>
              <a:rPr kumimoji="0" lang="es-CL" sz="3000" b="0" i="0" u="none" strike="noStrike" cap="none" normalizeH="0" baseline="0" dirty="0" smtClean="0">
                <a:ln>
                  <a:noFill/>
                </a:ln>
                <a:solidFill>
                  <a:schemeClr val="tx1"/>
                </a:solidFill>
                <a:effectLst/>
                <a:latin typeface="+mj-lt"/>
                <a:cs typeface="Times New Roman" pitchFamily="18" charset="0"/>
              </a:rPr>
              <a:t> </a:t>
            </a:r>
            <a:r>
              <a:rPr kumimoji="0" lang="es-CL" sz="3000" b="0" i="0" u="none" strike="noStrike" cap="none" normalizeH="0" baseline="0" dirty="0" err="1" smtClean="0">
                <a:ln>
                  <a:noFill/>
                </a:ln>
                <a:solidFill>
                  <a:schemeClr val="tx1"/>
                </a:solidFill>
                <a:effectLst/>
                <a:latin typeface="+mj-lt"/>
                <a:cs typeface="Times New Roman" pitchFamily="18" charset="0"/>
              </a:rPr>
              <a:t>glycerol</a:t>
            </a:r>
            <a:r>
              <a:rPr kumimoji="0" lang="es-CL" sz="3000" b="0" i="0" u="none" strike="noStrike" cap="none" normalizeH="0" baseline="0" dirty="0" smtClean="0">
                <a:ln>
                  <a:noFill/>
                </a:ln>
                <a:solidFill>
                  <a:schemeClr val="tx1"/>
                </a:solidFill>
                <a:effectLst/>
                <a:latin typeface="+mj-lt"/>
                <a:cs typeface="Times New Roman" pitchFamily="18" charset="0"/>
              </a:rPr>
              <a:t> </a:t>
            </a:r>
            <a:r>
              <a:rPr kumimoji="0" lang="es-CL" sz="3000" b="0" i="0" u="none" strike="noStrike" cap="none" normalizeH="0" baseline="0" dirty="0" err="1" smtClean="0">
                <a:ln>
                  <a:noFill/>
                </a:ln>
                <a:solidFill>
                  <a:schemeClr val="tx1"/>
                </a:solidFill>
                <a:effectLst/>
                <a:latin typeface="+mj-lt"/>
                <a:cs typeface="Times New Roman" pitchFamily="18" charset="0"/>
              </a:rPr>
              <a:t>concentration</a:t>
            </a:r>
            <a:r>
              <a:rPr kumimoji="0" lang="es-CL" sz="3000" b="0" i="0" u="none" strike="noStrike" cap="none" normalizeH="0" baseline="0" dirty="0" smtClean="0">
                <a:ln>
                  <a:noFill/>
                </a:ln>
                <a:solidFill>
                  <a:schemeClr val="tx1"/>
                </a:solidFill>
                <a:effectLst/>
                <a:latin typeface="+mj-lt"/>
                <a:cs typeface="Times New Roman" pitchFamily="18" charset="0"/>
              </a:rPr>
              <a:t> in </a:t>
            </a:r>
            <a:r>
              <a:rPr kumimoji="0" lang="es-CL" sz="3000" b="0" i="0" u="none" strike="noStrike" cap="none" normalizeH="0" baseline="0" dirty="0" err="1" smtClean="0">
                <a:ln>
                  <a:noFill/>
                </a:ln>
                <a:solidFill>
                  <a:schemeClr val="tx1"/>
                </a:solidFill>
                <a:effectLst/>
                <a:latin typeface="+mj-lt"/>
                <a:cs typeface="Times New Roman" pitchFamily="18" charset="0"/>
              </a:rPr>
              <a:t>batch</a:t>
            </a:r>
            <a:r>
              <a:rPr kumimoji="0" lang="es-CL" sz="3000" b="0" i="0" u="none" strike="noStrike" cap="none" normalizeH="0" baseline="0" dirty="0" smtClean="0">
                <a:ln>
                  <a:noFill/>
                </a:ln>
                <a:solidFill>
                  <a:schemeClr val="tx1"/>
                </a:solidFill>
                <a:effectLst/>
                <a:latin typeface="+mj-lt"/>
                <a:cs typeface="Times New Roman" pitchFamily="18" charset="0"/>
              </a:rPr>
              <a:t> fermentation</a:t>
            </a:r>
          </a:p>
        </p:txBody>
      </p:sp>
      <p:sp>
        <p:nvSpPr>
          <p:cNvPr id="35" name="34 Rectángulo"/>
          <p:cNvSpPr/>
          <p:nvPr/>
        </p:nvSpPr>
        <p:spPr>
          <a:xfrm>
            <a:off x="14851062" y="6376987"/>
            <a:ext cx="12954000" cy="6494085"/>
          </a:xfrm>
          <a:prstGeom prst="rect">
            <a:avLst/>
          </a:prstGeom>
        </p:spPr>
        <p:txBody>
          <a:bodyPr wrap="square">
            <a:spAutoFit/>
          </a:bodyPr>
          <a:lstStyle/>
          <a:p>
            <a:pPr algn="just"/>
            <a:r>
              <a:rPr lang="en-US" dirty="0" smtClean="0"/>
              <a:t>For 50 </a:t>
            </a:r>
            <a:r>
              <a:rPr lang="en-US" dirty="0" err="1" smtClean="0"/>
              <a:t>g/l</a:t>
            </a:r>
            <a:r>
              <a:rPr lang="en-US" dirty="0" smtClean="0"/>
              <a:t> crude glycerol a considerable amount of substrate remained in the culture medium.</a:t>
            </a:r>
            <a:r>
              <a:rPr lang="es-ES_tradnl" dirty="0" smtClean="0"/>
              <a:t> </a:t>
            </a:r>
            <a:r>
              <a:rPr lang="en-US" dirty="0" smtClean="0"/>
              <a:t>To overcome this problem, the concentration of different nutrients was evaluated to assess possible limitations. NHCL</a:t>
            </a:r>
            <a:r>
              <a:rPr lang="en-US" sz="2400" dirty="0" smtClean="0"/>
              <a:t>4</a:t>
            </a:r>
            <a:r>
              <a:rPr lang="en-US" dirty="0" smtClean="0"/>
              <a:t>, CaCO</a:t>
            </a:r>
            <a:r>
              <a:rPr lang="en-US" sz="2400" dirty="0" smtClean="0"/>
              <a:t>3</a:t>
            </a:r>
            <a:r>
              <a:rPr lang="en-US" dirty="0" smtClean="0"/>
              <a:t>, FeCl</a:t>
            </a:r>
            <a:r>
              <a:rPr lang="en-US" sz="2400" dirty="0" smtClean="0"/>
              <a:t>2</a:t>
            </a:r>
            <a:r>
              <a:rPr lang="en-US" dirty="0" smtClean="0"/>
              <a:t>, microelements, salts, and yeast extract were increased independently; nevertheless the glycerol consumption could not be increased. Nonetheless, a simultaneous increase in NHCl</a:t>
            </a:r>
            <a:r>
              <a:rPr lang="en-US" sz="2400" dirty="0" smtClean="0"/>
              <a:t>4</a:t>
            </a:r>
            <a:r>
              <a:rPr lang="en-US" dirty="0" smtClean="0"/>
              <a:t> (from 1 to 5 g/l) and FeCl</a:t>
            </a:r>
            <a:r>
              <a:rPr lang="en-US" sz="2400" dirty="0" smtClean="0"/>
              <a:t>2</a:t>
            </a:r>
            <a:r>
              <a:rPr lang="en-US" dirty="0" smtClean="0"/>
              <a:t> (from 1 to11 mg/l) had a positive effect in the </a:t>
            </a:r>
            <a:r>
              <a:rPr lang="en-US" dirty="0" err="1" smtClean="0"/>
              <a:t>butanol</a:t>
            </a:r>
            <a:r>
              <a:rPr lang="en-US" dirty="0" smtClean="0"/>
              <a:t> yield (from 0,19 to 0,27 g/g) whereas 1,3-PDO yield decreased (from 0,15 to 0,06 g/g), which is in agreement with [2]. These authors found that an iron limitation somehow inhibit </a:t>
            </a:r>
            <a:r>
              <a:rPr lang="en-US" dirty="0" err="1" smtClean="0"/>
              <a:t>butanol</a:t>
            </a:r>
            <a:r>
              <a:rPr lang="en-US" dirty="0" smtClean="0"/>
              <a:t> production. A 9 g/l concentration of </a:t>
            </a:r>
            <a:r>
              <a:rPr lang="en-US" dirty="0" err="1" smtClean="0"/>
              <a:t>butanol</a:t>
            </a:r>
            <a:r>
              <a:rPr lang="en-US" dirty="0" smtClean="0"/>
              <a:t> was obtained (Figure 2) which is in accordance with the values reported for </a:t>
            </a:r>
            <a:r>
              <a:rPr lang="en-US" dirty="0" err="1" smtClean="0"/>
              <a:t>solvetogenic</a:t>
            </a:r>
            <a:r>
              <a:rPr lang="en-US" dirty="0" smtClean="0"/>
              <a:t> clostridia.</a:t>
            </a:r>
            <a:endParaRPr lang="es-CL" dirty="0"/>
          </a:p>
        </p:txBody>
      </p:sp>
      <p:sp>
        <p:nvSpPr>
          <p:cNvPr id="36" name="Text Box 11"/>
          <p:cNvSpPr txBox="1">
            <a:spLocks noChangeArrowheads="1"/>
          </p:cNvSpPr>
          <p:nvPr/>
        </p:nvSpPr>
        <p:spPr bwMode="auto">
          <a:xfrm>
            <a:off x="14851062" y="27103387"/>
            <a:ext cx="13001716" cy="10156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algn="just"/>
            <a:r>
              <a:rPr lang="en-US" sz="3000" dirty="0" smtClean="0">
                <a:latin typeface="+mj-lt"/>
                <a:cs typeface="Times New Roman" pitchFamily="18" charset="0"/>
              </a:rPr>
              <a:t>Figure 2: Butanol, ethanol and 1,3-PDO production by </a:t>
            </a:r>
            <a:r>
              <a:rPr lang="en-US" sz="3000" i="1" dirty="0" smtClean="0">
                <a:latin typeface="+mj-lt"/>
                <a:cs typeface="Times New Roman" pitchFamily="18" charset="0"/>
              </a:rPr>
              <a:t>C. pasteurianum</a:t>
            </a:r>
            <a:r>
              <a:rPr lang="en-US" sz="3000" dirty="0" smtClean="0">
                <a:latin typeface="+mj-lt"/>
                <a:cs typeface="Times New Roman" pitchFamily="18" charset="0"/>
              </a:rPr>
              <a:t> in batch fermentation using a 50 g/l crude glycerol medium</a:t>
            </a:r>
            <a:r>
              <a:rPr lang="en-US" sz="2800" dirty="0" smtClean="0"/>
              <a:t>.</a:t>
            </a:r>
            <a:endParaRPr lang="es-CL" sz="2800" dirty="0"/>
          </a:p>
        </p:txBody>
      </p:sp>
      <p:graphicFrame>
        <p:nvGraphicFramePr>
          <p:cNvPr id="19" name="23 Gráfico"/>
          <p:cNvGraphicFramePr/>
          <p:nvPr/>
        </p:nvGraphicFramePr>
        <p:xfrm>
          <a:off x="16146462" y="20473987"/>
          <a:ext cx="10744200" cy="662940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2463</TotalTime>
  <Words>1086</Words>
  <Application>Microsoft Office PowerPoint</Application>
  <PresentationFormat>Custom</PresentationFormat>
  <Paragraphs>111</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152</cp:revision>
  <dcterms:created xsi:type="dcterms:W3CDTF">2011-09-05T15:32:09Z</dcterms:created>
  <dcterms:modified xsi:type="dcterms:W3CDTF">2011-10-07T00:46:34Z</dcterms:modified>
</cp:coreProperties>
</file>