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7099300" cy="10234613"/>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630" y="348"/>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3" Type="http://schemas.openxmlformats.org/officeDocument/2006/relationships/oleObject" Target="../embeddings/oleObject1.bin"/><Relationship Id="rId7" Type="http://schemas.openxmlformats.org/officeDocument/2006/relationships/image" Target="../media/image5.png"/><Relationship Id="rId12" Type="http://schemas.openxmlformats.org/officeDocument/2006/relationships/image" Target="../media/image10.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p14="http://schemas.microsoft.com/office/powerpoint/2010/main" xmlns="" val="1120539390"/>
              </p:ext>
            </p:extLst>
          </p:nvPr>
        </p:nvGraphicFramePr>
        <p:xfrm>
          <a:off x="0" y="-1"/>
          <a:ext cx="42808525" cy="5274892"/>
        </p:xfrm>
        <a:graphic>
          <a:graphicData uri="http://schemas.openxmlformats.org/drawingml/2006/table">
            <a:tbl>
              <a:tblPr/>
              <a:tblGrid>
                <a:gridCol w="19243675"/>
                <a:gridCol w="23564850"/>
              </a:tblGrid>
              <a:tr h="2951812">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323080">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a:t>
                      </a:r>
                      <a:r>
                        <a:rPr kumimoji="0" lang="pt-PT" sz="2400" b="0" i="0" u="none" strike="noStrike" cap="none" normalizeH="0" baseline="0" dirty="0" err="1" smtClean="0">
                          <a:ln>
                            <a:noFill/>
                          </a:ln>
                          <a:solidFill>
                            <a:schemeClr val="tx1"/>
                          </a:solidFill>
                          <a:effectLst/>
                          <a:latin typeface="Arial" charset="0"/>
                        </a:rPr>
                        <a:t>Algoritmi</a:t>
                      </a:r>
                      <a:r>
                        <a:rPr kumimoji="0" lang="pt-PT" sz="2400" b="0" i="0" u="none" strike="noStrike" cap="none" normalizeH="0" baseline="0" dirty="0" smtClean="0">
                          <a:ln>
                            <a:noFill/>
                          </a:ln>
                          <a:solidFill>
                            <a:schemeClr val="tx1"/>
                          </a:solidFill>
                          <a:effectLst/>
                          <a:latin typeface="Arial" charset="0"/>
                        </a:rPr>
                        <a:t> Centre</a:t>
                      </a:r>
                      <a:endParaRPr kumimoji="0" lang="en-US"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30" name="Photo Editor Photo" r:id="rId3" imgW="4009524" imgH="1991003" progId="">
              <p:embed/>
            </p:oleObj>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xmlns="" val="2224916600"/>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- 20 a 26 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5851401"/>
            <a:ext cx="12817475" cy="23360241"/>
          </a:xfrm>
          <a:prstGeom prst="rect">
            <a:avLst/>
          </a:prstGeom>
          <a:noFill/>
          <a:ln w="9525">
            <a:noFill/>
            <a:miter lim="800000"/>
            <a:headEnd/>
            <a:tailEnd/>
          </a:ln>
        </p:spPr>
        <p:txBody>
          <a:bodyPr>
            <a:spAutoFit/>
          </a:bodyPr>
          <a:lstStyle/>
          <a:p>
            <a:pPr defTabSz="2952750">
              <a:spcBef>
                <a:spcPct val="50000"/>
              </a:spcBef>
            </a:pPr>
            <a:r>
              <a:rPr lang="en-US" sz="3600" b="1" dirty="0" smtClean="0"/>
              <a:t>Keywords</a:t>
            </a:r>
          </a:p>
          <a:p>
            <a:pPr defTabSz="2952750">
              <a:spcBef>
                <a:spcPct val="50000"/>
              </a:spcBef>
            </a:pPr>
            <a:r>
              <a:rPr lang="en-US" dirty="0" smtClean="0"/>
              <a:t>Security, authentication, biometry, gesture dynamics, cognitive biometrics, skin conductivity, multimodal.</a:t>
            </a:r>
          </a:p>
          <a:p>
            <a:pPr defTabSz="2952750">
              <a:spcBef>
                <a:spcPct val="50000"/>
              </a:spcBef>
            </a:pPr>
            <a:r>
              <a:rPr lang="en-US" sz="3600" b="1" dirty="0" smtClean="0"/>
              <a:t>Motivation</a:t>
            </a:r>
            <a:endParaRPr lang="en-US" b="1" dirty="0" smtClean="0"/>
          </a:p>
          <a:p>
            <a:pPr defTabSz="2952750">
              <a:spcBef>
                <a:spcPct val="50000"/>
              </a:spcBef>
            </a:pPr>
            <a:r>
              <a:rPr lang="en-US" dirty="0" smtClean="0"/>
              <a:t>There different ways to recognize an individual.</a:t>
            </a:r>
          </a:p>
          <a:p>
            <a:pPr defTabSz="2952750">
              <a:spcBef>
                <a:spcPct val="50000"/>
              </a:spcBef>
            </a:pPr>
            <a:endParaRPr lang="en-US" dirty="0" smtClean="0"/>
          </a:p>
          <a:p>
            <a:pPr defTabSz="2952750">
              <a:spcBef>
                <a:spcPct val="50000"/>
              </a:spcBef>
            </a:pPr>
            <a:endParaRPr lang="en-US" dirty="0" smtClean="0"/>
          </a:p>
          <a:p>
            <a:pPr defTabSz="2952750">
              <a:spcBef>
                <a:spcPct val="50000"/>
              </a:spcBef>
            </a:pPr>
            <a:endParaRPr lang="en-US" dirty="0" smtClean="0"/>
          </a:p>
          <a:p>
            <a:pPr defTabSz="2952750">
              <a:spcBef>
                <a:spcPct val="50000"/>
              </a:spcBef>
            </a:pPr>
            <a:endParaRPr lang="en-US" dirty="0" smtClean="0"/>
          </a:p>
          <a:p>
            <a:pPr defTabSz="2952750">
              <a:spcBef>
                <a:spcPct val="50000"/>
              </a:spcBef>
            </a:pPr>
            <a:endParaRPr lang="en-US" dirty="0" smtClean="0"/>
          </a:p>
          <a:p>
            <a:pPr defTabSz="2952750">
              <a:spcBef>
                <a:spcPct val="50000"/>
              </a:spcBef>
            </a:pPr>
            <a:endParaRPr lang="en-US" dirty="0" smtClean="0"/>
          </a:p>
          <a:p>
            <a:pPr defTabSz="2952750">
              <a:spcBef>
                <a:spcPct val="50000"/>
              </a:spcBef>
            </a:pPr>
            <a:endParaRPr lang="en-US" dirty="0" smtClean="0"/>
          </a:p>
          <a:p>
            <a:pPr defTabSz="2952750">
              <a:spcBef>
                <a:spcPct val="50000"/>
              </a:spcBef>
            </a:pPr>
            <a:r>
              <a:rPr lang="en-US" dirty="0" smtClean="0"/>
              <a:t>The latter methods are known as biometrics, which overcomes the problem of transmissibility that the first two ways have.</a:t>
            </a:r>
          </a:p>
          <a:p>
            <a:pPr defTabSz="2952750">
              <a:spcBef>
                <a:spcPct val="50000"/>
              </a:spcBef>
            </a:pPr>
            <a:r>
              <a:rPr lang="en-US" dirty="0" smtClean="0"/>
              <a:t>Biometrics classification:</a:t>
            </a:r>
          </a:p>
          <a:p>
            <a:pPr defTabSz="2952750">
              <a:spcBef>
                <a:spcPct val="50000"/>
              </a:spcBef>
            </a:pPr>
            <a:endParaRPr lang="en-US" dirty="0" smtClean="0"/>
          </a:p>
          <a:p>
            <a:pPr defTabSz="2952750">
              <a:spcBef>
                <a:spcPct val="50000"/>
              </a:spcBef>
            </a:pPr>
            <a:endParaRPr lang="en-US" dirty="0" smtClean="0"/>
          </a:p>
          <a:p>
            <a:pPr defTabSz="2952750">
              <a:spcBef>
                <a:spcPct val="50000"/>
              </a:spcBef>
            </a:pPr>
            <a:endParaRPr lang="en-US" dirty="0" smtClean="0"/>
          </a:p>
          <a:p>
            <a:pPr defTabSz="2952750">
              <a:spcBef>
                <a:spcPct val="50000"/>
              </a:spcBef>
            </a:pPr>
            <a:endParaRPr lang="en-US" dirty="0" smtClean="0"/>
          </a:p>
          <a:p>
            <a:pPr defTabSz="2952750">
              <a:spcBef>
                <a:spcPct val="50000"/>
              </a:spcBef>
            </a:pPr>
            <a:endParaRPr lang="en-US" dirty="0" smtClean="0"/>
          </a:p>
          <a:p>
            <a:pPr defTabSz="2952750">
              <a:spcBef>
                <a:spcPct val="50000"/>
              </a:spcBef>
            </a:pPr>
            <a:endParaRPr lang="en-US" dirty="0" smtClean="0"/>
          </a:p>
          <a:p>
            <a:pPr defTabSz="2952750">
              <a:spcBef>
                <a:spcPct val="50000"/>
              </a:spcBef>
            </a:pPr>
            <a:endParaRPr lang="en-US" dirty="0" smtClean="0"/>
          </a:p>
          <a:p>
            <a:pPr defTabSz="2952750">
              <a:spcBef>
                <a:spcPct val="50000"/>
              </a:spcBef>
            </a:pPr>
            <a:r>
              <a:rPr lang="en-US" dirty="0" smtClean="0"/>
              <a:t>However, biometrics is not foolproof because it can be replicated. Today there are several fraudulent ways to replicate a biometric characteristic, and this raises new challenges.</a:t>
            </a:r>
          </a:p>
          <a:p>
            <a:pPr defTabSz="2952750">
              <a:spcBef>
                <a:spcPct val="50000"/>
              </a:spcBef>
            </a:pPr>
            <a:r>
              <a:rPr lang="en-US" dirty="0" smtClean="0"/>
              <a:t>A potential solution lies in cognitive biometrics, which uses biological signals representative of the mental and emotional states for the authentication of users. </a:t>
            </a:r>
          </a:p>
          <a:p>
            <a:pPr defTabSz="2952750">
              <a:spcBef>
                <a:spcPct val="50000"/>
              </a:spcBef>
            </a:pPr>
            <a:endParaRPr lang="en-US" sz="3600" b="1" dirty="0" smtClean="0"/>
          </a:p>
          <a:p>
            <a:pPr defTabSz="2952750">
              <a:spcBef>
                <a:spcPct val="50000"/>
              </a:spcBef>
            </a:pPr>
            <a:endParaRPr lang="en-US" sz="3600" b="1" dirty="0" smtClean="0"/>
          </a:p>
          <a:p>
            <a:pPr defTabSz="2952750">
              <a:spcBef>
                <a:spcPct val="50000"/>
              </a:spcBef>
            </a:pPr>
            <a:endParaRPr lang="en-US" sz="3600" b="1" dirty="0" smtClean="0"/>
          </a:p>
          <a:p>
            <a:pPr defTabSz="2952750">
              <a:spcBef>
                <a:spcPct val="50000"/>
              </a:spcBef>
            </a:pPr>
            <a:endParaRPr lang="en-US" sz="3600" b="1" dirty="0" smtClean="0"/>
          </a:p>
          <a:p>
            <a:pPr defTabSz="2952750">
              <a:spcBef>
                <a:spcPct val="50000"/>
              </a:spcBef>
            </a:pPr>
            <a:endParaRPr lang="en-US" sz="3600" b="1" dirty="0" smtClean="0"/>
          </a:p>
        </p:txBody>
      </p:sp>
      <p:sp>
        <p:nvSpPr>
          <p:cNvPr id="1035" name="Rectangle 215"/>
          <p:cNvSpPr>
            <a:spLocks noChangeArrowheads="1"/>
          </p:cNvSpPr>
          <p:nvPr/>
        </p:nvSpPr>
        <p:spPr bwMode="auto">
          <a:xfrm>
            <a:off x="8874125" y="2179142"/>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pt-PT" sz="4000" dirty="0" smtClean="0"/>
              <a:t>VÍTOR JÚLIO DA SILVA E SÁ *</a:t>
            </a:r>
            <a:endParaRPr lang="en-US" sz="4000" dirty="0"/>
          </a:p>
          <a:p>
            <a:pPr algn="ctr" defTabSz="2952750">
              <a:spcBef>
                <a:spcPct val="20000"/>
              </a:spcBef>
            </a:pPr>
            <a:r>
              <a:rPr lang="en-US" sz="4000" dirty="0"/>
              <a:t> </a:t>
            </a:r>
            <a:r>
              <a:rPr lang="en-US" sz="4000" dirty="0" smtClean="0"/>
              <a:t>Supervisor:  </a:t>
            </a:r>
            <a:r>
              <a:rPr lang="pt-PT" sz="4000" smtClean="0"/>
              <a:t>Henrique Dinis </a:t>
            </a:r>
            <a:r>
              <a:rPr lang="pt-PT" sz="4000" dirty="0" smtClean="0"/>
              <a:t>dos </a:t>
            </a:r>
            <a:r>
              <a:rPr lang="pt-PT" sz="4000" dirty="0" smtClean="0"/>
              <a:t>Santos</a:t>
            </a:r>
            <a:endParaRPr lang="en-US" sz="4000" dirty="0"/>
          </a:p>
          <a:p>
            <a:pPr algn="ctr" defTabSz="2952750">
              <a:spcBef>
                <a:spcPct val="50000"/>
              </a:spcBef>
            </a:pPr>
            <a:r>
              <a:rPr lang="pt-PT" dirty="0"/>
              <a:t>* </a:t>
            </a:r>
            <a:r>
              <a:rPr lang="pt-PT" dirty="0" smtClean="0"/>
              <a:t>vitor.sa@braga.ucp.pt</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800" b="1" cap="all" dirty="0" smtClean="0"/>
              <a:t>Gesture Dynamics with skin conductivity - a Multimodal Approach to Biometric Authentication</a:t>
            </a:r>
            <a:endParaRPr lang="en-US" sz="4800" b="1" cap="all" dirty="0"/>
          </a:p>
        </p:txBody>
      </p:sp>
      <p:sp>
        <p:nvSpPr>
          <p:cNvPr id="1038" name="Text Box 214"/>
          <p:cNvSpPr txBox="1">
            <a:spLocks noChangeArrowheads="1"/>
          </p:cNvSpPr>
          <p:nvPr/>
        </p:nvSpPr>
        <p:spPr bwMode="auto">
          <a:xfrm>
            <a:off x="14851063" y="5706939"/>
            <a:ext cx="12817475" cy="23193529"/>
          </a:xfrm>
          <a:prstGeom prst="rect">
            <a:avLst/>
          </a:prstGeom>
          <a:noFill/>
          <a:ln w="9525">
            <a:noFill/>
            <a:miter lim="800000"/>
            <a:headEnd/>
            <a:tailEnd/>
          </a:ln>
        </p:spPr>
        <p:txBody>
          <a:bodyPr wrap="square">
            <a:spAutoFit/>
          </a:bodyPr>
          <a:lstStyle/>
          <a:p>
            <a:pPr defTabSz="2952750">
              <a:spcBef>
                <a:spcPct val="50000"/>
              </a:spcBef>
            </a:pPr>
            <a:r>
              <a:rPr lang="en-US" sz="3600" b="1" dirty="0" smtClean="0"/>
              <a:t>Problem</a:t>
            </a:r>
          </a:p>
          <a:p>
            <a:pPr defTabSz="2952750">
              <a:spcBef>
                <a:spcPct val="50000"/>
              </a:spcBef>
            </a:pPr>
            <a:r>
              <a:rPr lang="en-US" dirty="0" smtClean="0"/>
              <a:t>In the current solution we have identified the following problems: </a:t>
            </a:r>
            <a:r>
              <a:rPr lang="en-US" dirty="0" err="1" smtClean="0"/>
              <a:t>replicability</a:t>
            </a:r>
            <a:r>
              <a:rPr lang="en-US" dirty="0" smtClean="0"/>
              <a:t> is possible even with the common biometric technology; requirement of continuous authentication; constant need to improve the accuracy of the systems (information systems with more users imply a need to lower error rates); constant need (inherent in the existence of a business) to lower the cost; need to keep the mobility of the systems, with restrictions on the type of hardware needed (dimension, energy, etc.) and on the use conditions (light, noise, etc.).</a:t>
            </a:r>
          </a:p>
          <a:p>
            <a:pPr defTabSz="2952750">
              <a:spcBef>
                <a:spcPct val="50000"/>
              </a:spcBef>
            </a:pPr>
            <a:r>
              <a:rPr lang="en-US" dirty="0" smtClean="0"/>
              <a:t>There is recent work in cognitive biometrics, particularly in the conductivity of the skin that seems to indicate that this technology has potential (with or without activation of the knowledge component). The current size of the conductivity sensors enables its integration into mobile devices. There is also work done and consolidated in gesture dynamics.</a:t>
            </a:r>
          </a:p>
          <a:p>
            <a:pPr defTabSz="2952750">
              <a:spcBef>
                <a:spcPct val="50000"/>
              </a:spcBef>
            </a:pPr>
            <a:r>
              <a:rPr lang="en-US" dirty="0" smtClean="0"/>
              <a:t>Thus, we intend to prove the following: </a:t>
            </a:r>
            <a:r>
              <a:rPr lang="en-US" i="1" dirty="0" smtClean="0"/>
              <a:t>it is possible to implement, with comparative advantages, a multimodal biometric authentication solution using gesture dynamics with skin conductivity.</a:t>
            </a:r>
          </a:p>
          <a:p>
            <a:pPr algn="just" defTabSz="2952750">
              <a:spcBef>
                <a:spcPct val="50000"/>
              </a:spcBef>
            </a:pPr>
            <a:endParaRPr lang="en-US" i="1" dirty="0" smtClean="0"/>
          </a:p>
          <a:p>
            <a:pPr algn="just" defTabSz="2952750">
              <a:spcBef>
                <a:spcPct val="50000"/>
              </a:spcBef>
            </a:pPr>
            <a:r>
              <a:rPr lang="en-US" sz="3600" b="1" dirty="0" smtClean="0"/>
              <a:t>Methodological Approach</a:t>
            </a:r>
          </a:p>
          <a:p>
            <a:pPr defTabSz="2952750">
              <a:spcBef>
                <a:spcPts val="1900"/>
              </a:spcBef>
            </a:pPr>
            <a:r>
              <a:rPr lang="en-US" dirty="0" smtClean="0"/>
              <a:t>Given the nature of this work the research methodology is based on a proof of concept with a study of acceptance. For that, it will be developed a prototype for graphical data collection and a prototype for </a:t>
            </a:r>
            <a:r>
              <a:rPr lang="en-US" dirty="0" err="1" smtClean="0"/>
              <a:t>dermoelectric</a:t>
            </a:r>
            <a:r>
              <a:rPr lang="en-US" dirty="0" smtClean="0"/>
              <a:t> data collection, for further definition of algorithms that determine authentication patterns.</a:t>
            </a:r>
          </a:p>
          <a:p>
            <a:pPr defTabSz="2952750">
              <a:spcBef>
                <a:spcPts val="1900"/>
              </a:spcBef>
            </a:pPr>
            <a:endParaRPr lang="en-US" dirty="0" smtClean="0"/>
          </a:p>
          <a:p>
            <a:pPr defTabSz="2952750">
              <a:spcBef>
                <a:spcPts val="1900"/>
              </a:spcBef>
            </a:pPr>
            <a:endParaRPr lang="en-US" dirty="0" smtClean="0"/>
          </a:p>
          <a:p>
            <a:pPr defTabSz="2952750">
              <a:spcBef>
                <a:spcPts val="1900"/>
              </a:spcBef>
            </a:pPr>
            <a:endParaRPr lang="en-US" dirty="0" smtClean="0"/>
          </a:p>
          <a:p>
            <a:pPr defTabSz="2952750">
              <a:spcBef>
                <a:spcPts val="600"/>
              </a:spcBef>
            </a:pPr>
            <a:r>
              <a:rPr lang="en-US" dirty="0" smtClean="0"/>
              <a:t>The main challenges will be to find a good algorithm for each of the biometrics and find the thresholds that combine successfully these same algorithms. This does not correspond to the simple junction of the two since it will take advantage of the synergistic multimodal integration or even, in some situations, the alternate one.</a:t>
            </a:r>
          </a:p>
          <a:p>
            <a:pPr defTabSz="2952750">
              <a:spcBef>
                <a:spcPts val="600"/>
              </a:spcBef>
            </a:pPr>
            <a:r>
              <a:rPr lang="en-US" dirty="0" smtClean="0"/>
              <a:t>Later we will proceed to the test of the defined algorithms, with half of the data to test and half of them to attack.</a:t>
            </a:r>
          </a:p>
          <a:p>
            <a:pPr defTabSz="2952750">
              <a:spcBef>
                <a:spcPts val="600"/>
              </a:spcBef>
            </a:pPr>
            <a:r>
              <a:rPr lang="en-US" dirty="0" smtClean="0"/>
              <a:t>Developed the solution, the aim is also to evaluate the user acceptance of such a system. We plan to use the Technology Acceptance Model (TAM) for its wide dissemination and acceptance in this context.</a:t>
            </a:r>
          </a:p>
          <a:p>
            <a:pPr defTabSz="2952750">
              <a:spcBef>
                <a:spcPts val="600"/>
              </a:spcBef>
            </a:pPr>
            <a:endParaRPr lang="en-US" dirty="0" smtClean="0"/>
          </a:p>
        </p:txBody>
      </p:sp>
      <p:sp>
        <p:nvSpPr>
          <p:cNvPr id="1041" name="Text Box 214"/>
          <p:cNvSpPr txBox="1">
            <a:spLocks noChangeArrowheads="1"/>
          </p:cNvSpPr>
          <p:nvPr/>
        </p:nvSpPr>
        <p:spPr bwMode="auto">
          <a:xfrm>
            <a:off x="28676600" y="5706939"/>
            <a:ext cx="12817475" cy="22065015"/>
          </a:xfrm>
          <a:prstGeom prst="rect">
            <a:avLst/>
          </a:prstGeom>
          <a:noFill/>
          <a:ln w="9525">
            <a:noFill/>
            <a:miter lim="800000"/>
            <a:headEnd/>
            <a:tailEnd/>
          </a:ln>
        </p:spPr>
        <p:txBody>
          <a:bodyPr>
            <a:spAutoFit/>
          </a:bodyPr>
          <a:lstStyle/>
          <a:p>
            <a:pPr defTabSz="2952750">
              <a:spcBef>
                <a:spcPts val="600"/>
              </a:spcBef>
            </a:pPr>
            <a:r>
              <a:rPr lang="en-US" sz="3600" b="1" dirty="0" smtClean="0"/>
              <a:t>Research Plan</a:t>
            </a:r>
          </a:p>
          <a:p>
            <a:pPr defTabSz="2952750">
              <a:spcBef>
                <a:spcPts val="1900"/>
              </a:spcBef>
            </a:pPr>
            <a:r>
              <a:rPr lang="en-US" dirty="0" smtClean="0"/>
              <a:t>For better exposure of the tasks involved, results, goals, resources and timing, the research plan was developed in a project management tool, with the corresponding set of deliverables, activities, effort, duration, dependencies and milestones.</a:t>
            </a:r>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r>
              <a:rPr lang="en-US" sz="3600" b="1" dirty="0" smtClean="0"/>
              <a:t>Publications</a:t>
            </a:r>
          </a:p>
          <a:p>
            <a:pPr indent="-468000">
              <a:spcBef>
                <a:spcPts val="1800"/>
              </a:spcBef>
            </a:pPr>
            <a:r>
              <a:rPr lang="pt-PT" dirty="0" smtClean="0"/>
              <a:t>Borges, D.; </a:t>
            </a:r>
            <a:r>
              <a:rPr lang="pt-PT" u="sng" dirty="0" smtClean="0"/>
              <a:t>Sá, V. J.</a:t>
            </a:r>
            <a:r>
              <a:rPr lang="pt-PT" dirty="0" smtClean="0"/>
              <a:t>; Magalhães, S. T.; Santos, H. D. 2011. </a:t>
            </a:r>
            <a:r>
              <a:rPr lang="en-US" dirty="0" smtClean="0"/>
              <a:t>“Study of the perception on the biometric technology by the Portuguese citizens”. </a:t>
            </a:r>
            <a:r>
              <a:rPr lang="en-US" i="1" dirty="0" smtClean="0"/>
              <a:t>Proceedings of the 7th ICGS3 / 4th e-Democracy Joint Conferences</a:t>
            </a:r>
            <a:r>
              <a:rPr lang="en-US" dirty="0" smtClean="0"/>
              <a:t>, </a:t>
            </a:r>
            <a:r>
              <a:rPr lang="en-US" dirty="0" err="1" smtClean="0"/>
              <a:t>Salónica</a:t>
            </a:r>
            <a:r>
              <a:rPr lang="en-US" dirty="0" smtClean="0"/>
              <a:t>, </a:t>
            </a:r>
            <a:r>
              <a:rPr lang="en-US" dirty="0" err="1" smtClean="0"/>
              <a:t>Grécia</a:t>
            </a:r>
            <a:r>
              <a:rPr lang="en-US" dirty="0" smtClean="0"/>
              <a:t>.</a:t>
            </a:r>
            <a:endParaRPr lang="pt-PT" dirty="0" smtClean="0"/>
          </a:p>
          <a:p>
            <a:pPr indent="-468000">
              <a:spcBef>
                <a:spcPts val="1800"/>
              </a:spcBef>
            </a:pPr>
            <a:r>
              <a:rPr lang="pt-PT" dirty="0" smtClean="0"/>
              <a:t>Cerqueira, I.; </a:t>
            </a:r>
            <a:r>
              <a:rPr lang="pt-PT" u="sng" dirty="0" smtClean="0"/>
              <a:t>Sá, V. J.</a:t>
            </a:r>
            <a:r>
              <a:rPr lang="pt-PT" dirty="0" smtClean="0"/>
              <a:t>; Magalhães, S. T. 2011. “</a:t>
            </a:r>
            <a:r>
              <a:rPr lang="en-US" dirty="0" smtClean="0"/>
              <a:t>Study of The Perception on The Portuguese Citizen Card and Electronic Signature</a:t>
            </a:r>
            <a:r>
              <a:rPr lang="pt-PT" dirty="0" smtClean="0"/>
              <a:t>”. </a:t>
            </a:r>
            <a:r>
              <a:rPr lang="en-US" i="1" dirty="0" smtClean="0"/>
              <a:t>Proceedings of the 7th ICGS3 / 4th e-Democracy Joint Conferences</a:t>
            </a:r>
            <a:r>
              <a:rPr lang="en-US" dirty="0" smtClean="0"/>
              <a:t>, </a:t>
            </a:r>
            <a:r>
              <a:rPr lang="en-US" dirty="0" err="1" smtClean="0"/>
              <a:t>Salónica</a:t>
            </a:r>
            <a:r>
              <a:rPr lang="en-US" dirty="0" smtClean="0"/>
              <a:t>, </a:t>
            </a:r>
            <a:r>
              <a:rPr lang="en-US" dirty="0" err="1" smtClean="0"/>
              <a:t>Grécia</a:t>
            </a:r>
            <a:r>
              <a:rPr lang="en-US" dirty="0" smtClean="0"/>
              <a:t>.</a:t>
            </a:r>
            <a:endParaRPr lang="pt-PT" dirty="0" smtClean="0"/>
          </a:p>
          <a:p>
            <a:pPr indent="-468000">
              <a:spcBef>
                <a:spcPts val="1800"/>
              </a:spcBef>
            </a:pPr>
            <a:r>
              <a:rPr lang="pt-PT" dirty="0" smtClean="0"/>
              <a:t>Faria, L.; </a:t>
            </a:r>
            <a:r>
              <a:rPr lang="pt-PT" u="sng" dirty="0" smtClean="0"/>
              <a:t>Sá, V. J.</a:t>
            </a:r>
            <a:r>
              <a:rPr lang="pt-PT" dirty="0" smtClean="0"/>
              <a:t>; Magalhães, S. T. 2011. “Biometrias Multimodais Cognitivas - Uma nova abordagem no reconhecimento de utilizadores”. In </a:t>
            </a:r>
            <a:r>
              <a:rPr lang="pt-PT" i="1" dirty="0" err="1" smtClean="0"/>
              <a:t>Actas</a:t>
            </a:r>
            <a:r>
              <a:rPr lang="pt-PT" i="1" dirty="0" smtClean="0"/>
              <a:t> da 6ª Conferência Ibérica de Sistemas e Tecnologias de Informação</a:t>
            </a:r>
            <a:r>
              <a:rPr lang="pt-PT" dirty="0" smtClean="0"/>
              <a:t>, Chaves, Portugal.</a:t>
            </a:r>
          </a:p>
          <a:p>
            <a:pPr indent="-468000">
              <a:spcBef>
                <a:spcPts val="1800"/>
              </a:spcBef>
            </a:pPr>
            <a:r>
              <a:rPr lang="en-US" dirty="0" smtClean="0"/>
              <a:t>Hildebrand, A. and </a:t>
            </a:r>
            <a:r>
              <a:rPr lang="en-US" u="sng" dirty="0" smtClean="0"/>
              <a:t>Sá, V. J.</a:t>
            </a:r>
            <a:r>
              <a:rPr lang="en-US" dirty="0" smtClean="0"/>
              <a:t> 2001. “EMBASSI: Electronic Multimedia and Service Assistance”. In: </a:t>
            </a:r>
            <a:r>
              <a:rPr lang="en-US" dirty="0" err="1" smtClean="0"/>
              <a:t>Heuer</a:t>
            </a:r>
            <a:r>
              <a:rPr lang="en-US" dirty="0" smtClean="0"/>
              <a:t>, A., </a:t>
            </a:r>
            <a:r>
              <a:rPr lang="en-US" dirty="0" err="1" smtClean="0"/>
              <a:t>Kirste</a:t>
            </a:r>
            <a:r>
              <a:rPr lang="en-US" dirty="0" smtClean="0"/>
              <a:t>, T. (eds.) </a:t>
            </a:r>
            <a:r>
              <a:rPr lang="en-US" i="1" dirty="0" smtClean="0"/>
              <a:t>Intelligent Interactive Assistance and Mobile Multimedia Computing</a:t>
            </a:r>
            <a:r>
              <a:rPr lang="en-US" dirty="0" smtClean="0"/>
              <a:t>, ISBN 3-935319-75-4, pp. 50-59, </a:t>
            </a:r>
            <a:r>
              <a:rPr lang="en-US" dirty="0" err="1" smtClean="0"/>
              <a:t>Neuer</a:t>
            </a:r>
            <a:r>
              <a:rPr lang="en-US" dirty="0" smtClean="0"/>
              <a:t> </a:t>
            </a:r>
            <a:r>
              <a:rPr lang="en-US" dirty="0" err="1" smtClean="0"/>
              <a:t>Hochschulschriftenverlag</a:t>
            </a:r>
            <a:r>
              <a:rPr lang="en-US" dirty="0" smtClean="0"/>
              <a:t>, Rostock.</a:t>
            </a:r>
            <a:endParaRPr lang="pt-PT" dirty="0" smtClean="0"/>
          </a:p>
          <a:p>
            <a:pPr indent="-468000">
              <a:spcBef>
                <a:spcPts val="1800"/>
              </a:spcBef>
            </a:pPr>
            <a:r>
              <a:rPr lang="en-US" u="sng" dirty="0" smtClean="0"/>
              <a:t>Sá, V. J.</a:t>
            </a:r>
            <a:r>
              <a:rPr lang="en-US" dirty="0" smtClean="0"/>
              <a:t>; </a:t>
            </a:r>
            <a:r>
              <a:rPr lang="en-US" dirty="0" err="1" smtClean="0"/>
              <a:t>Malerczyk</a:t>
            </a:r>
            <a:r>
              <a:rPr lang="en-US" dirty="0" smtClean="0"/>
              <a:t>, C.; </a:t>
            </a:r>
            <a:r>
              <a:rPr lang="en-US" dirty="0" err="1" smtClean="0"/>
              <a:t>Schnaider</a:t>
            </a:r>
            <a:r>
              <a:rPr lang="en-US" dirty="0" smtClean="0"/>
              <a:t>, M. (2002). Vision Based Interaction Within a Multimodal Framework. </a:t>
            </a:r>
            <a:r>
              <a:rPr lang="en-US" i="1" dirty="0" smtClean="0"/>
              <a:t>Selected Readings in Computer Graphics 2001</a:t>
            </a:r>
            <a:r>
              <a:rPr lang="en-US" dirty="0" smtClean="0"/>
              <a:t>, ISBN: 3-8167-6163-1, </a:t>
            </a:r>
            <a:r>
              <a:rPr lang="en-US" dirty="0" err="1" smtClean="0"/>
              <a:t>Fraunhofer</a:t>
            </a:r>
            <a:r>
              <a:rPr lang="en-US" dirty="0" smtClean="0"/>
              <a:t> IRB </a:t>
            </a:r>
            <a:r>
              <a:rPr lang="en-US" dirty="0" err="1" smtClean="0"/>
              <a:t>Verlag</a:t>
            </a:r>
            <a:r>
              <a:rPr lang="en-US" dirty="0" smtClean="0"/>
              <a:t>, Stuttgart.</a:t>
            </a:r>
          </a:p>
        </p:txBody>
      </p:sp>
      <p:pic>
        <p:nvPicPr>
          <p:cNvPr id="13" name="Imagem 12"/>
          <p:cNvPicPr/>
          <p:nvPr/>
        </p:nvPicPr>
        <p:blipFill>
          <a:blip r:embed="rId4" cstate="print"/>
          <a:srcRect/>
          <a:stretch>
            <a:fillRect/>
          </a:stretch>
        </p:blipFill>
        <p:spPr bwMode="auto">
          <a:xfrm>
            <a:off x="2973810" y="9609782"/>
            <a:ext cx="5469012" cy="4450085"/>
          </a:xfrm>
          <a:prstGeom prst="rect">
            <a:avLst/>
          </a:prstGeom>
          <a:noFill/>
        </p:spPr>
      </p:pic>
      <p:pic>
        <p:nvPicPr>
          <p:cNvPr id="14" name="Imagem 13"/>
          <p:cNvPicPr/>
          <p:nvPr/>
        </p:nvPicPr>
        <p:blipFill>
          <a:blip r:embed="rId5" cstate="print"/>
          <a:srcRect/>
          <a:stretch>
            <a:fillRect/>
          </a:stretch>
        </p:blipFill>
        <p:spPr bwMode="auto">
          <a:xfrm>
            <a:off x="3114230" y="16364123"/>
            <a:ext cx="5184576" cy="5040560"/>
          </a:xfrm>
          <a:prstGeom prst="rect">
            <a:avLst/>
          </a:prstGeom>
          <a:noFill/>
        </p:spPr>
      </p:pic>
      <p:pic>
        <p:nvPicPr>
          <p:cNvPr id="15" name="Picture 2"/>
          <p:cNvPicPr>
            <a:picLocks noChangeAspect="1" noChangeArrowheads="1"/>
          </p:cNvPicPr>
          <p:nvPr/>
        </p:nvPicPr>
        <p:blipFill>
          <a:blip r:embed="rId6" cstate="print"/>
          <a:srcRect/>
          <a:stretch>
            <a:fillRect/>
          </a:stretch>
        </p:blipFill>
        <p:spPr bwMode="auto">
          <a:xfrm>
            <a:off x="10554200" y="12749060"/>
            <a:ext cx="864096" cy="1094783"/>
          </a:xfrm>
          <a:prstGeom prst="rect">
            <a:avLst/>
          </a:prstGeom>
          <a:noFill/>
          <a:ln w="9525">
            <a:noFill/>
            <a:miter lim="800000"/>
            <a:headEnd/>
            <a:tailEnd/>
          </a:ln>
        </p:spPr>
      </p:pic>
      <p:pic>
        <p:nvPicPr>
          <p:cNvPr id="17" name="Picture 2"/>
          <p:cNvPicPr>
            <a:picLocks noChangeAspect="1" noChangeArrowheads="1"/>
          </p:cNvPicPr>
          <p:nvPr/>
        </p:nvPicPr>
        <p:blipFill>
          <a:blip r:embed="rId7" cstate="print"/>
          <a:srcRect/>
          <a:stretch>
            <a:fillRect/>
          </a:stretch>
        </p:blipFill>
        <p:spPr bwMode="auto">
          <a:xfrm>
            <a:off x="10122152" y="10804844"/>
            <a:ext cx="1329662" cy="837779"/>
          </a:xfrm>
          <a:prstGeom prst="rect">
            <a:avLst/>
          </a:prstGeom>
          <a:noFill/>
          <a:ln w="9525">
            <a:noFill/>
            <a:miter lim="800000"/>
            <a:headEnd/>
            <a:tailEnd/>
          </a:ln>
        </p:spPr>
      </p:pic>
      <p:pic>
        <p:nvPicPr>
          <p:cNvPr id="16" name="Picture 2"/>
          <p:cNvPicPr>
            <a:picLocks noChangeAspect="1" noChangeArrowheads="1"/>
          </p:cNvPicPr>
          <p:nvPr/>
        </p:nvPicPr>
        <p:blipFill>
          <a:blip r:embed="rId8" cstate="print"/>
          <a:srcRect/>
          <a:stretch>
            <a:fillRect/>
          </a:stretch>
        </p:blipFill>
        <p:spPr bwMode="auto">
          <a:xfrm>
            <a:off x="10842232" y="11308900"/>
            <a:ext cx="1272998" cy="1080120"/>
          </a:xfrm>
          <a:prstGeom prst="rect">
            <a:avLst/>
          </a:prstGeom>
          <a:noFill/>
          <a:ln w="9525">
            <a:noFill/>
            <a:miter lim="800000"/>
            <a:headEnd/>
            <a:tailEnd/>
          </a:ln>
        </p:spPr>
      </p:pic>
      <p:grpSp>
        <p:nvGrpSpPr>
          <p:cNvPr id="20" name="Grupo 19"/>
          <p:cNvGrpSpPr/>
          <p:nvPr/>
        </p:nvGrpSpPr>
        <p:grpSpPr>
          <a:xfrm>
            <a:off x="9954990" y="19604483"/>
            <a:ext cx="2827630" cy="1512168"/>
            <a:chOff x="9954990" y="19604483"/>
            <a:chExt cx="2827630" cy="1512168"/>
          </a:xfrm>
        </p:grpSpPr>
        <p:pic>
          <p:nvPicPr>
            <p:cNvPr id="18" name="Picture 2"/>
            <p:cNvPicPr>
              <a:picLocks noChangeAspect="1" noChangeArrowheads="1"/>
            </p:cNvPicPr>
            <p:nvPr/>
          </p:nvPicPr>
          <p:blipFill>
            <a:blip r:embed="rId9" cstate="print"/>
            <a:srcRect/>
            <a:stretch>
              <a:fillRect/>
            </a:stretch>
          </p:blipFill>
          <p:spPr bwMode="auto">
            <a:xfrm>
              <a:off x="9954990" y="19604483"/>
              <a:ext cx="2827630" cy="1512168"/>
            </a:xfrm>
            <a:prstGeom prst="rect">
              <a:avLst/>
            </a:prstGeom>
            <a:noFill/>
            <a:ln w="9525">
              <a:noFill/>
              <a:miter lim="800000"/>
              <a:headEnd/>
              <a:tailEnd/>
            </a:ln>
          </p:spPr>
        </p:pic>
        <p:sp>
          <p:nvSpPr>
            <p:cNvPr id="19" name="Rectângulo 18"/>
            <p:cNvSpPr/>
            <p:nvPr/>
          </p:nvSpPr>
          <p:spPr bwMode="auto">
            <a:xfrm>
              <a:off x="9954990" y="20972635"/>
              <a:ext cx="1152128"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grpSp>
      <p:pic>
        <p:nvPicPr>
          <p:cNvPr id="21" name="Imagem 20"/>
          <p:cNvPicPr/>
          <p:nvPr/>
        </p:nvPicPr>
        <p:blipFill>
          <a:blip r:embed="rId10" cstate="print"/>
          <a:srcRect/>
          <a:stretch>
            <a:fillRect/>
          </a:stretch>
        </p:blipFill>
        <p:spPr bwMode="auto">
          <a:xfrm>
            <a:off x="3906318" y="24717051"/>
            <a:ext cx="4896544" cy="4536504"/>
          </a:xfrm>
          <a:prstGeom prst="rect">
            <a:avLst/>
          </a:prstGeom>
          <a:noFill/>
        </p:spPr>
      </p:pic>
      <p:pic>
        <p:nvPicPr>
          <p:cNvPr id="22" name="Picture 2"/>
          <p:cNvPicPr>
            <a:picLocks noChangeAspect="1" noChangeArrowheads="1"/>
          </p:cNvPicPr>
          <p:nvPr/>
        </p:nvPicPr>
        <p:blipFill>
          <a:blip r:embed="rId11" cstate="print"/>
          <a:srcRect/>
          <a:stretch>
            <a:fillRect/>
          </a:stretch>
        </p:blipFill>
        <p:spPr bwMode="auto">
          <a:xfrm>
            <a:off x="10099006" y="25149099"/>
            <a:ext cx="1296144" cy="1555372"/>
          </a:xfrm>
          <a:prstGeom prst="rect">
            <a:avLst/>
          </a:prstGeom>
          <a:noFill/>
          <a:ln w="9525">
            <a:noFill/>
            <a:miter lim="800000"/>
            <a:headEnd/>
            <a:tailEnd/>
          </a:ln>
        </p:spPr>
      </p:pic>
      <p:pic>
        <p:nvPicPr>
          <p:cNvPr id="24" name="Picture 2" descr="http://us.st12.yimg.com/us.st.yimg.com/I/yhst-2651487348468_2009_2467459"/>
          <p:cNvPicPr>
            <a:picLocks noChangeAspect="1" noChangeArrowheads="1"/>
          </p:cNvPicPr>
          <p:nvPr/>
        </p:nvPicPr>
        <p:blipFill>
          <a:blip r:embed="rId12" cstate="print"/>
          <a:srcRect/>
          <a:stretch>
            <a:fillRect/>
          </a:stretch>
        </p:blipFill>
        <p:spPr bwMode="auto">
          <a:xfrm>
            <a:off x="22052334" y="20180547"/>
            <a:ext cx="2179700" cy="1008112"/>
          </a:xfrm>
          <a:prstGeom prst="rect">
            <a:avLst/>
          </a:prstGeom>
          <a:noFill/>
        </p:spPr>
      </p:pic>
      <p:pic>
        <p:nvPicPr>
          <p:cNvPr id="25" name="Picture 5"/>
          <p:cNvPicPr>
            <a:picLocks noChangeAspect="1" noChangeArrowheads="1"/>
          </p:cNvPicPr>
          <p:nvPr/>
        </p:nvPicPr>
        <p:blipFill>
          <a:blip r:embed="rId13" cstate="print"/>
          <a:srcRect/>
          <a:stretch>
            <a:fillRect/>
          </a:stretch>
        </p:blipFill>
        <p:spPr bwMode="auto">
          <a:xfrm>
            <a:off x="28644869" y="8731275"/>
            <a:ext cx="13569705" cy="6768752"/>
          </a:xfrm>
          <a:prstGeom prst="rect">
            <a:avLst/>
          </a:prstGeom>
          <a:noFill/>
          <a:ln w="9525">
            <a:noFill/>
            <a:miter lim="800000"/>
            <a:headEnd/>
            <a:tailEnd/>
          </a:ln>
          <a:effectLst/>
        </p:spPr>
      </p:pic>
      <p:pic>
        <p:nvPicPr>
          <p:cNvPr id="1031" name="Picture 7"/>
          <p:cNvPicPr>
            <a:picLocks noChangeAspect="1" noChangeArrowheads="1"/>
          </p:cNvPicPr>
          <p:nvPr/>
        </p:nvPicPr>
        <p:blipFill>
          <a:blip r:embed="rId14" cstate="print"/>
          <a:srcRect/>
          <a:stretch>
            <a:fillRect/>
          </a:stretch>
        </p:blipFill>
        <p:spPr bwMode="auto">
          <a:xfrm>
            <a:off x="18144442" y="19873566"/>
            <a:ext cx="2880320" cy="1531117"/>
          </a:xfrm>
          <a:prstGeom prst="rect">
            <a:avLst/>
          </a:prstGeom>
          <a:noFill/>
          <a:ln w="9525">
            <a:noFill/>
            <a:miter lim="800000"/>
            <a:headEnd/>
            <a:tailEnd/>
          </a:ln>
        </p:spPr>
      </p:pic>
      <p:sp>
        <p:nvSpPr>
          <p:cNvPr id="27" name="Rectângulo 26"/>
          <p:cNvSpPr/>
          <p:nvPr/>
        </p:nvSpPr>
        <p:spPr bwMode="auto">
          <a:xfrm>
            <a:off x="28533054" y="8659267"/>
            <a:ext cx="504056" cy="684076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
        <p:nvSpPr>
          <p:cNvPr id="28" name="Rectângulo 27"/>
          <p:cNvSpPr/>
          <p:nvPr/>
        </p:nvSpPr>
        <p:spPr bwMode="auto">
          <a:xfrm>
            <a:off x="40630398" y="8659267"/>
            <a:ext cx="1584176" cy="684076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1923</TotalTime>
  <Words>827</Words>
  <Application>Microsoft Office PowerPoint</Application>
  <PresentationFormat>Personalizados</PresentationFormat>
  <Paragraphs>66</Paragraphs>
  <Slides>1</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1</vt:i4>
      </vt:variant>
    </vt:vector>
  </HeadingPairs>
  <TitlesOfParts>
    <vt:vector size="3" baseType="lpstr">
      <vt:lpstr>Default Design</vt:lpstr>
      <vt:lpstr>Photo Editor Photo</vt:lpstr>
      <vt:lpstr>Diapositivo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Vitor Sa</cp:lastModifiedBy>
  <cp:revision>95</cp:revision>
  <dcterms:created xsi:type="dcterms:W3CDTF">2005-08-05T10:55:41Z</dcterms:created>
  <dcterms:modified xsi:type="dcterms:W3CDTF">2011-09-14T00:22:38Z</dcterms:modified>
</cp:coreProperties>
</file>