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77833" autoAdjust="0"/>
  </p:normalViewPr>
  <p:slideViewPr>
    <p:cSldViewPr>
      <p:cViewPr>
        <p:scale>
          <a:sx n="25" d="100"/>
          <a:sy n="25" d="100"/>
        </p:scale>
        <p:origin x="-270" y="1722"/>
      </p:cViewPr>
      <p:guideLst>
        <p:guide orient="horz" pos="-15"/>
        <p:guide pos="-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F51F363-589C-415B-9F75-227EF41FB1F6}" type="datetimeFigureOut">
              <a:rPr lang="pt-PT" smtClean="0"/>
              <a:pPr/>
              <a:t>07-10-2011</a:t>
            </a:fld>
            <a:endParaRPr lang="pt-PT"/>
          </a:p>
        </p:txBody>
      </p:sp>
      <p:sp>
        <p:nvSpPr>
          <p:cNvPr id="4" name="Marcador de Posição da Imagem do Diapositivo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44D36E6-5F22-4086-816E-A7B0B583DA2F}" type="slidenum">
              <a:rPr lang="pt-PT" smtClean="0"/>
              <a:pPr/>
              <a:t>‹nº›</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844D36E6-5F22-4086-816E-A7B0B583DA2F}" type="slidenum">
              <a:rPr lang="pt-PT" smtClean="0"/>
              <a:pPr/>
              <a:t>1</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hyperlink" Target="mailto:msampaio@dep.uminho.pt" TargetMode="External"/><Relationship Id="rId10" Type="http://schemas.openxmlformats.org/officeDocument/2006/relationships/image" Target="../media/image6.png"/><Relationship Id="rId4" Type="http://schemas.openxmlformats.org/officeDocument/2006/relationships/oleObject" Target="../embeddings/oleObject1.bin"/><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 xmlns:p14="http://schemas.microsoft.com/office/powerpoint/2010/main" xmlns:mv="urn:schemas-microsoft-com:mac:vml" xmlns:mc="http://schemas.openxmlformats.org/markup-compatibility/2006"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Institute</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of</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Polymers</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and</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Composites</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4"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xmlns:mv="urn:schemas-microsoft-com:mac:vml" xmlns:mc="http://schemas.openxmlformats.org/markup-compatibility/2006"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9" y="5635625"/>
            <a:ext cx="9782174" cy="26684238"/>
          </a:xfrm>
          <a:prstGeom prst="rect">
            <a:avLst/>
          </a:prstGeom>
          <a:noFill/>
          <a:ln w="9525">
            <a:noFill/>
            <a:miter lim="800000"/>
            <a:headEnd/>
            <a:tailEnd/>
          </a:ln>
        </p:spPr>
        <p:txBody>
          <a:bodyPr wrap="square">
            <a:spAutoFit/>
          </a:bodyPr>
          <a:lstStyle/>
          <a:p>
            <a:pPr defTabSz="2952750">
              <a:spcBef>
                <a:spcPct val="50000"/>
              </a:spcBef>
            </a:pPr>
            <a:r>
              <a:rPr lang="en-US" sz="3600" b="1" dirty="0" smtClean="0"/>
              <a:t>Introduction</a:t>
            </a:r>
            <a:endParaRPr lang="en-US" dirty="0" smtClean="0"/>
          </a:p>
          <a:p>
            <a:pPr defTabSz="2952750">
              <a:spcBef>
                <a:spcPct val="50000"/>
              </a:spcBef>
            </a:pPr>
            <a:endParaRPr lang="en-US" sz="2000" dirty="0" smtClean="0"/>
          </a:p>
          <a:p>
            <a:pPr algn="just" defTabSz="2952750"/>
            <a:r>
              <a:rPr lang="en-US" dirty="0" smtClean="0"/>
              <a:t>Health care providers are evermore interested in tracking different assets within their facilities. </a:t>
            </a:r>
          </a:p>
          <a:p>
            <a:pPr algn="just" defTabSz="2952750"/>
            <a:r>
              <a:rPr lang="en-US" dirty="0" smtClean="0"/>
              <a:t>In most cases they are labeling products with RFID technologies</a:t>
            </a:r>
            <a:r>
              <a:rPr lang="pt-PT" dirty="0" smtClean="0"/>
              <a:t>.</a:t>
            </a:r>
            <a:r>
              <a:rPr lang="en-US" b="1" dirty="0" smtClean="0"/>
              <a:t> </a:t>
            </a:r>
            <a:r>
              <a:rPr lang="en-US" dirty="0" smtClean="0"/>
              <a:t>However, this trend represents a challenge that has limited the feasibility of applying these technologies:</a:t>
            </a:r>
          </a:p>
          <a:p>
            <a:pPr algn="just" defTabSz="2952750"/>
            <a:r>
              <a:rPr lang="en-US" dirty="0" smtClean="0"/>
              <a:t> </a:t>
            </a:r>
          </a:p>
          <a:p>
            <a:pPr marL="514350" indent="-514350" algn="just" defTabSz="2952750">
              <a:buAutoNum type="arabicPeriod"/>
            </a:pPr>
            <a:r>
              <a:rPr lang="en-US" dirty="0" smtClean="0"/>
              <a:t>The existence of distinct products in terms of shape, scale and use. </a:t>
            </a:r>
          </a:p>
          <a:p>
            <a:pPr marL="514350" indent="-514350" algn="just" defTabSz="2952750">
              <a:buAutoNum type="arabicPeriod"/>
            </a:pPr>
            <a:r>
              <a:rPr lang="en-US" dirty="0" smtClean="0"/>
              <a:t>In some cases the existing products are fully optimized and any changes, as little as they can be, are impossible.</a:t>
            </a:r>
            <a:r>
              <a:rPr lang="pt-PT" dirty="0" smtClean="0"/>
              <a:t> </a:t>
            </a:r>
          </a:p>
          <a:p>
            <a:pPr algn="just" defTabSz="2952750"/>
            <a:endParaRPr lang="pt-PT" dirty="0" smtClean="0"/>
          </a:p>
          <a:p>
            <a:pPr algn="just" defTabSz="2952750"/>
            <a:r>
              <a:rPr lang="en-US" dirty="0" smtClean="0"/>
              <a:t>This is the case of surgical instruments (SI).</a:t>
            </a:r>
          </a:p>
          <a:p>
            <a:pPr algn="just" defTabSz="2952750"/>
            <a:endParaRPr lang="en-US" b="1" dirty="0" smtClean="0"/>
          </a:p>
          <a:p>
            <a:pPr algn="just" defTabSz="2952750"/>
            <a:r>
              <a:rPr lang="en-US" dirty="0" smtClean="0"/>
              <a:t>Labeling SI with tracing technologies can reduce task times, and optimize the nurse efforts to manage the number of uses of each instrument and generally improve patient safety.</a:t>
            </a:r>
            <a:r>
              <a:rPr lang="pt-PT" dirty="0" smtClean="0"/>
              <a:t> </a:t>
            </a:r>
            <a:endParaRPr lang="en-US" b="1" dirty="0" smtClean="0"/>
          </a:p>
          <a:p>
            <a:pPr algn="just" defTabSz="2952750"/>
            <a:endParaRPr lang="en-US" sz="3600" dirty="0" smtClean="0"/>
          </a:p>
          <a:p>
            <a:pPr algn="just" defTabSz="2952750"/>
            <a:r>
              <a:rPr lang="pt-PT" sz="3600" b="1" dirty="0" smtClean="0"/>
              <a:t>The Design </a:t>
            </a:r>
            <a:r>
              <a:rPr lang="pt-PT" sz="3600" b="1" dirty="0" err="1" smtClean="0"/>
              <a:t>Approach</a:t>
            </a:r>
            <a:endParaRPr lang="pt-PT" sz="3600" b="1" dirty="0" smtClean="0"/>
          </a:p>
          <a:p>
            <a:pPr algn="just" defTabSz="2952750"/>
            <a:endParaRPr lang="pt-PT" sz="3600" dirty="0" smtClean="0"/>
          </a:p>
          <a:p>
            <a:pPr algn="just"/>
            <a:r>
              <a:rPr lang="en-US" dirty="0" smtClean="0"/>
              <a:t>Our goal is to achieve a solution trough a polymer-based add-on product that features the embedded RFID, this task unquestionably requires a detail analysis of the shape, size, and other physical and functional characteristics of the SI. </a:t>
            </a:r>
          </a:p>
          <a:p>
            <a:pPr algn="just"/>
            <a:endParaRPr lang="pt-PT" dirty="0" smtClean="0"/>
          </a:p>
          <a:p>
            <a:pPr algn="just"/>
            <a:r>
              <a:rPr lang="en-US" dirty="0" smtClean="0"/>
              <a:t>Another issue is that changes or improvements to medical devices, protocols or procedures must be carefully studied, as surgical proceedings cannot be modified easily, nor can these modifications to the surgical instruments hamper the way surgeons handle them. </a:t>
            </a:r>
          </a:p>
          <a:p>
            <a:pPr algn="just"/>
            <a:endParaRPr lang="pt-PT" dirty="0" smtClean="0"/>
          </a:p>
          <a:p>
            <a:pPr algn="just"/>
            <a:r>
              <a:rPr lang="en-US" dirty="0" smtClean="0"/>
              <a:t>In this framework, we have developed a method (Figure 1 in black) which did not exist in any of the usual product development processes:</a:t>
            </a:r>
          </a:p>
          <a:p>
            <a:pPr algn="just"/>
            <a:endParaRPr lang="en-US" dirty="0" smtClean="0"/>
          </a:p>
          <a:p>
            <a:pPr marL="514350" lvl="0" indent="-514350" algn="just">
              <a:buAutoNum type="arabicPeriod"/>
            </a:pPr>
            <a:r>
              <a:rPr lang="en-US" dirty="0" smtClean="0"/>
              <a:t>We investigated the shape and functional features of all surgical instruments in a generic surgical instruments set, in order to find similarities and common geometries, and;</a:t>
            </a:r>
          </a:p>
          <a:p>
            <a:pPr marL="514350" lvl="0" indent="-514350" algn="just">
              <a:buAutoNum type="arabicPeriod"/>
            </a:pPr>
            <a:r>
              <a:rPr lang="en-US" dirty="0" smtClean="0"/>
              <a:t>Understanding exactly how surgeons use surgical instruments.</a:t>
            </a:r>
          </a:p>
          <a:p>
            <a:pPr algn="just"/>
            <a:endParaRPr lang="en-US" dirty="0" smtClean="0"/>
          </a:p>
          <a:p>
            <a:pPr algn="just"/>
            <a:endParaRPr lang="en-US" dirty="0" smtClean="0"/>
          </a:p>
          <a:p>
            <a:pPr marL="514350" lvl="0" indent="-514350" algn="just"/>
            <a:endParaRPr lang="en-US" dirty="0" smtClean="0"/>
          </a:p>
          <a:p>
            <a:pPr marL="514350" lvl="0" indent="-514350" algn="just"/>
            <a:endParaRPr lang="en-US" dirty="0" smtClean="0"/>
          </a:p>
          <a:p>
            <a:pPr marL="514350" lvl="0" indent="-514350" algn="just"/>
            <a:endParaRPr lang="pt-PT" dirty="0" smtClean="0"/>
          </a:p>
          <a:p>
            <a:pPr algn="just"/>
            <a:endParaRPr lang="pt-PT" b="1" dirty="0" smtClean="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err="1" smtClean="0"/>
              <a:t>ÁLVARO</a:t>
            </a:r>
            <a:r>
              <a:rPr lang="en-US" sz="4000" dirty="0" smtClean="0"/>
              <a:t> </a:t>
            </a:r>
            <a:r>
              <a:rPr lang="en-US" sz="4000" dirty="0" smtClean="0"/>
              <a:t>M. SAMPAIO</a:t>
            </a:r>
          </a:p>
          <a:p>
            <a:pPr algn="ctr" defTabSz="2952750">
              <a:spcBef>
                <a:spcPct val="20000"/>
              </a:spcBef>
            </a:pPr>
            <a:r>
              <a:rPr lang="en-US" sz="4000" dirty="0"/>
              <a:t> Supervisors: </a:t>
            </a:r>
            <a:r>
              <a:rPr lang="en-US" sz="4000" dirty="0" smtClean="0"/>
              <a:t> António Pontes, </a:t>
            </a:r>
            <a:r>
              <a:rPr lang="en-US" sz="4000" dirty="0"/>
              <a:t>Co-</a:t>
            </a:r>
            <a:r>
              <a:rPr lang="en-US" sz="4000" dirty="0" smtClean="0"/>
              <a:t>Supervisor: Ricardo Simões</a:t>
            </a:r>
          </a:p>
          <a:p>
            <a:pPr algn="ctr" defTabSz="2952750">
              <a:spcBef>
                <a:spcPct val="50000"/>
              </a:spcBef>
            </a:pPr>
            <a:r>
              <a:rPr lang="pt-PT" dirty="0"/>
              <a:t>*</a:t>
            </a:r>
            <a:r>
              <a:rPr lang="pt-PT" dirty="0" smtClean="0"/>
              <a:t> </a:t>
            </a:r>
            <a:r>
              <a:rPr lang="pt-PT" dirty="0" err="1" smtClean="0">
                <a:hlinkClick r:id="rId5"/>
              </a:rPr>
              <a:t>msampaio@dep.uminho.pt</a:t>
            </a:r>
            <a:r>
              <a:rPr lang="pt-PT" dirty="0" smtClean="0"/>
              <a:t> </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PRODUCT DESIGN AND DEVELOPMENT OF PRODUCTS WITH EMBEDDED MICROELECTRONICS </a:t>
            </a:r>
            <a:r>
              <a:rPr lang="en-US" sz="4800" b="1" dirty="0" smtClean="0"/>
              <a:t>– </a:t>
            </a:r>
            <a:r>
              <a:rPr lang="pt-PT" sz="4800" b="1" dirty="0" smtClean="0"/>
              <a:t>SURGICAL INSTRUMENTS TRACEABILITY</a:t>
            </a:r>
            <a:endParaRPr lang="en-US" sz="4800" b="1" dirty="0"/>
          </a:p>
        </p:txBody>
      </p:sp>
      <p:pic>
        <p:nvPicPr>
          <p:cNvPr id="1037" name="Picture 217"/>
          <p:cNvPicPr>
            <a:picLocks noChangeAspect="1" noChangeArrowheads="1"/>
          </p:cNvPicPr>
          <p:nvPr/>
        </p:nvPicPr>
        <p:blipFill>
          <a:blip r:embed="rId6" cstate="print"/>
          <a:srcRect/>
          <a:stretch>
            <a:fillRect/>
          </a:stretch>
        </p:blipFill>
        <p:spPr bwMode="auto">
          <a:xfrm>
            <a:off x="37893625" y="2754313"/>
            <a:ext cx="4289425" cy="1441450"/>
          </a:xfrm>
          <a:prstGeom prst="rect">
            <a:avLst/>
          </a:prstGeom>
          <a:noFill/>
          <a:ln w="9525">
            <a:noFill/>
            <a:miter lim="800000"/>
            <a:headEnd/>
            <a:tailEnd/>
          </a:ln>
        </p:spPr>
      </p:pic>
      <p:pic>
        <p:nvPicPr>
          <p:cNvPr id="13" name="Picture 12" descr="Figure2.jpg"/>
          <p:cNvPicPr>
            <a:picLocks noChangeAspect="1"/>
          </p:cNvPicPr>
          <p:nvPr/>
        </p:nvPicPr>
        <p:blipFill>
          <a:blip r:embed="rId7" cstate="print"/>
          <a:stretch>
            <a:fillRect/>
          </a:stretch>
        </p:blipFill>
        <p:spPr>
          <a:xfrm>
            <a:off x="13250862" y="5843587"/>
            <a:ext cx="5867400" cy="4041390"/>
          </a:xfrm>
          <a:prstGeom prst="rect">
            <a:avLst/>
          </a:prstGeom>
        </p:spPr>
      </p:pic>
      <p:sp>
        <p:nvSpPr>
          <p:cNvPr id="14" name="Text Box 214"/>
          <p:cNvSpPr txBox="1">
            <a:spLocks noChangeArrowheads="1"/>
          </p:cNvSpPr>
          <p:nvPr/>
        </p:nvSpPr>
        <p:spPr bwMode="auto">
          <a:xfrm>
            <a:off x="11317288" y="9524634"/>
            <a:ext cx="9782174" cy="19636153"/>
          </a:xfrm>
          <a:prstGeom prst="rect">
            <a:avLst/>
          </a:prstGeom>
          <a:noFill/>
          <a:ln w="9525">
            <a:noFill/>
            <a:miter lim="800000"/>
            <a:headEnd/>
            <a:tailEnd/>
          </a:ln>
        </p:spPr>
        <p:txBody>
          <a:bodyPr wrap="square">
            <a:spAutoFit/>
          </a:bodyPr>
          <a:lstStyle/>
          <a:p>
            <a:pPr marL="514350" lvl="0" indent="-514350" algn="just"/>
            <a:endParaRPr lang="en-US" dirty="0" smtClean="0"/>
          </a:p>
          <a:p>
            <a:pPr algn="just"/>
            <a:r>
              <a:rPr lang="en-US" dirty="0" smtClean="0"/>
              <a:t>The shape analysis provided us with the knowledge on where to grab the add-on product in a possible universal solution and, in the same way, finding out how surgeons grab the instruments will provide insight about neutral zones. Both studies allowed us to establish which areas of the instruments were candidates for coupling an external component.</a:t>
            </a:r>
            <a:endParaRPr lang="en-US" sz="3600" b="1" dirty="0" smtClean="0"/>
          </a:p>
          <a:p>
            <a:pPr defTabSz="2952750">
              <a:spcBef>
                <a:spcPct val="50000"/>
              </a:spcBef>
            </a:pPr>
            <a:r>
              <a:rPr lang="en-US" sz="3600" b="1" dirty="0" smtClean="0"/>
              <a:t>Shape analysis</a:t>
            </a:r>
          </a:p>
          <a:p>
            <a:pPr algn="just" defTabSz="2952750"/>
            <a:endParaRPr lang="pt-PT" dirty="0" smtClean="0"/>
          </a:p>
          <a:p>
            <a:pPr algn="just" defTabSz="2952750"/>
            <a:r>
              <a:rPr lang="en-US" dirty="0" smtClean="0"/>
              <a:t>3D models were obtained </a:t>
            </a:r>
            <a:r>
              <a:rPr lang="pt-PT" dirty="0" err="1" smtClean="0"/>
              <a:t>with</a:t>
            </a:r>
            <a:r>
              <a:rPr lang="pt-PT" dirty="0" smtClean="0"/>
              <a:t> a scanner </a:t>
            </a:r>
            <a:r>
              <a:rPr lang="en-US" dirty="0" smtClean="0"/>
              <a:t>for each type of SI in a generic set</a:t>
            </a:r>
            <a:r>
              <a:rPr lang="pt-PT" dirty="0" smtClean="0"/>
              <a:t>.</a:t>
            </a:r>
          </a:p>
          <a:p>
            <a:pPr algn="just" defTabSz="2952750"/>
            <a:r>
              <a:rPr lang="en-US" dirty="0" smtClean="0"/>
              <a:t>Models were analyzed in terms of 3D comparison of forms and measurements. To perform this analysis the </a:t>
            </a:r>
            <a:r>
              <a:rPr lang="en-US" dirty="0" err="1" smtClean="0"/>
              <a:t>Geomagic</a:t>
            </a:r>
            <a:r>
              <a:rPr lang="en-US" dirty="0" smtClean="0"/>
              <a:t> Qualify v.12 software was employed.</a:t>
            </a:r>
            <a:r>
              <a:rPr lang="pt-PT" dirty="0" smtClean="0"/>
              <a:t> </a:t>
            </a:r>
          </a:p>
          <a:p>
            <a:pPr algn="just" defTabSz="2952750"/>
            <a:r>
              <a:rPr lang="en-US" dirty="0" smtClean="0"/>
              <a:t>As the analysis have been developed, we have focus our investigation on finding similar shape-parts of a combination of instruments and then measuring those shapes in order to had a value on their variations.</a:t>
            </a:r>
            <a:r>
              <a:rPr lang="pt-PT" dirty="0" smtClean="0"/>
              <a:t> </a:t>
            </a:r>
          </a:p>
          <a:p>
            <a:pPr algn="just" defTabSz="2952750"/>
            <a:endParaRPr lang="pt-PT" dirty="0" smtClean="0"/>
          </a:p>
          <a:p>
            <a:pPr algn="just" defTabSz="2952750"/>
            <a:endParaRPr lang="pt-PT" dirty="0" smtClean="0"/>
          </a:p>
          <a:p>
            <a:pPr algn="just" defTabSz="2952750"/>
            <a:endParaRPr lang="pt-PT" dirty="0" smtClean="0"/>
          </a:p>
          <a:p>
            <a:pPr algn="just" defTabSz="2952750"/>
            <a:endParaRPr lang="pt-PT" dirty="0" smtClean="0"/>
          </a:p>
          <a:p>
            <a:pPr algn="just" defTabSz="2952750"/>
            <a:endParaRPr lang="pt-PT" dirty="0" smtClean="0"/>
          </a:p>
          <a:p>
            <a:pPr algn="just" defTabSz="2952750"/>
            <a:endParaRPr lang="pt-PT" dirty="0" smtClean="0"/>
          </a:p>
          <a:p>
            <a:pPr algn="just" defTabSz="2952750"/>
            <a:endParaRPr lang="pt-PT" dirty="0" smtClean="0"/>
          </a:p>
          <a:p>
            <a:pPr algn="just" defTabSz="2952750"/>
            <a:endParaRPr lang="pt-PT" dirty="0" smtClean="0"/>
          </a:p>
          <a:p>
            <a:pPr algn="just" defTabSz="2952750"/>
            <a:endParaRPr lang="pt-PT" dirty="0" smtClean="0"/>
          </a:p>
          <a:p>
            <a:pPr algn="just"/>
            <a:r>
              <a:rPr lang="en-US" dirty="0" smtClean="0"/>
              <a:t>The first combination of shape-parts analyzed was the ‘straight’ instruments. Were we had find a common geometry on the extreme top of the instruments and find that this similarity had a range unit of 1.6mm.</a:t>
            </a:r>
          </a:p>
          <a:p>
            <a:pPr algn="just"/>
            <a:r>
              <a:rPr lang="en-US" dirty="0" smtClean="0"/>
              <a:t>The other combinations were centered in the group of the ‘Scissors-like’ instruments. Within this group we have find two common geometries the ellipsoidal handle part and the spindles. </a:t>
            </a:r>
            <a:endParaRPr lang="pt-PT" dirty="0" smtClean="0"/>
          </a:p>
        </p:txBody>
      </p:sp>
      <p:sp>
        <p:nvSpPr>
          <p:cNvPr id="15" name="Text Box 214"/>
          <p:cNvSpPr txBox="1">
            <a:spLocks noChangeArrowheads="1"/>
          </p:cNvSpPr>
          <p:nvPr/>
        </p:nvSpPr>
        <p:spPr bwMode="auto">
          <a:xfrm>
            <a:off x="21861462" y="5691187"/>
            <a:ext cx="9782174" cy="23914235"/>
          </a:xfrm>
          <a:prstGeom prst="rect">
            <a:avLst/>
          </a:prstGeom>
          <a:noFill/>
          <a:ln w="9525">
            <a:noFill/>
            <a:miter lim="800000"/>
            <a:headEnd/>
            <a:tailEnd/>
          </a:ln>
        </p:spPr>
        <p:txBody>
          <a:bodyPr wrap="square">
            <a:spAutoFit/>
          </a:bodyPr>
          <a:lstStyle/>
          <a:p>
            <a:pPr algn="just" defTabSz="2952750">
              <a:spcBef>
                <a:spcPct val="50000"/>
              </a:spcBef>
            </a:pPr>
            <a:r>
              <a:rPr lang="en-US" sz="3600" dirty="0" smtClean="0"/>
              <a:t>These shape-parts ranged within 2.32mm and 2mm, respectively. These measurements can be seen in table 1.</a:t>
            </a:r>
            <a:endParaRPr lang="pt-PT" sz="3600" dirty="0" smtClean="0"/>
          </a:p>
          <a:p>
            <a:pPr defTabSz="2952750">
              <a:spcBef>
                <a:spcPct val="50000"/>
              </a:spcBef>
            </a:pPr>
            <a:endParaRPr lang="en-US" sz="3600" b="1" dirty="0" smtClean="0"/>
          </a:p>
          <a:p>
            <a:pPr defTabSz="2952750">
              <a:spcBef>
                <a:spcPct val="50000"/>
              </a:spcBef>
            </a:pPr>
            <a:endParaRPr lang="en-US" sz="3600" b="1" dirty="0" smtClean="0"/>
          </a:p>
          <a:p>
            <a:pPr defTabSz="2952750">
              <a:spcBef>
                <a:spcPct val="50000"/>
              </a:spcBef>
            </a:pPr>
            <a:endParaRPr lang="en-US" sz="3600" b="1" dirty="0" smtClean="0"/>
          </a:p>
          <a:p>
            <a:pPr defTabSz="2952750">
              <a:spcBef>
                <a:spcPct val="50000"/>
              </a:spcBef>
            </a:pPr>
            <a:r>
              <a:rPr lang="en-US" sz="3600" b="1" dirty="0" smtClean="0"/>
              <a:t>Ergonomic evaluation</a:t>
            </a:r>
          </a:p>
          <a:p>
            <a:pPr algn="just" defTabSz="2952750">
              <a:spcBef>
                <a:spcPct val="50000"/>
              </a:spcBef>
            </a:pPr>
            <a:r>
              <a:rPr lang="en-US" dirty="0" smtClean="0"/>
              <a:t>In this study individual interviews with fifty-four surgeons, all right-handed, from five different surgical specialties</a:t>
            </a:r>
            <a:r>
              <a:rPr lang="pt-PT" dirty="0" smtClean="0"/>
              <a:t> </a:t>
            </a:r>
            <a:r>
              <a:rPr lang="pt-PT" dirty="0" err="1" smtClean="0"/>
              <a:t>were</a:t>
            </a:r>
            <a:r>
              <a:rPr lang="pt-PT" dirty="0" smtClean="0"/>
              <a:t> </a:t>
            </a:r>
            <a:r>
              <a:rPr lang="pt-PT" dirty="0" err="1" smtClean="0"/>
              <a:t>conducted</a:t>
            </a:r>
            <a:r>
              <a:rPr lang="pt-PT" dirty="0" smtClean="0"/>
              <a:t>.</a:t>
            </a:r>
            <a:endParaRPr lang="en-US" dirty="0" smtClean="0"/>
          </a:p>
          <a:p>
            <a:pPr algn="just" defTabSz="2952750">
              <a:spcBef>
                <a:spcPct val="50000"/>
              </a:spcBef>
            </a:pPr>
            <a:r>
              <a:rPr lang="en-US" dirty="0" smtClean="0"/>
              <a:t>The interviewed were asked to grab a surgical instrument and describe two different types of situations: First, the area of contact of the surgical instrument that touches the patient body (touching was defined by entering the human body), and second, the areas where fingers touch the surgical instrument for any surgical procedure (activity) that the surgeon might need to perform. </a:t>
            </a:r>
            <a:endParaRPr lang="pt-PT" dirty="0" smtClean="0"/>
          </a:p>
          <a:p>
            <a:pPr algn="just" defTabSz="2952750">
              <a:spcBef>
                <a:spcPct val="50000"/>
              </a:spcBef>
            </a:pPr>
            <a:r>
              <a:rPr lang="en-US" dirty="0" smtClean="0"/>
              <a:t>From these interviews it was possible to reach a satisfactory understanding of the areas used for each specific instrument (Figure 2 - Results of the needle holder).</a:t>
            </a:r>
            <a:endParaRPr lang="pt-PT" dirty="0" smtClean="0"/>
          </a:p>
          <a:p>
            <a:pPr defTabSz="2952750">
              <a:spcBef>
                <a:spcPct val="50000"/>
              </a:spcBef>
            </a:pPr>
            <a:endParaRPr lang="en-US" dirty="0" smtClean="0"/>
          </a:p>
          <a:p>
            <a:pPr defTabSz="2952750">
              <a:spcBef>
                <a:spcPct val="50000"/>
              </a:spcBef>
            </a:pPr>
            <a:endParaRPr lang="en-US" dirty="0" smtClean="0"/>
          </a:p>
          <a:p>
            <a:pPr defTabSz="2952750">
              <a:spcBef>
                <a:spcPct val="50000"/>
              </a:spcBef>
            </a:pPr>
            <a:endParaRPr lang="en-US" dirty="0" smtClean="0"/>
          </a:p>
          <a:p>
            <a:pPr defTabSz="2952750">
              <a:spcBef>
                <a:spcPct val="50000"/>
              </a:spcBef>
            </a:pPr>
            <a:endParaRPr lang="en-US" dirty="0" smtClean="0"/>
          </a:p>
          <a:p>
            <a:pPr defTabSz="2952750">
              <a:spcBef>
                <a:spcPct val="50000"/>
              </a:spcBef>
            </a:pPr>
            <a:endParaRPr lang="pt-PT" sz="3600" b="1" dirty="0" smtClean="0"/>
          </a:p>
          <a:p>
            <a:pPr defTabSz="2952750">
              <a:spcBef>
                <a:spcPct val="50000"/>
              </a:spcBef>
            </a:pPr>
            <a:endParaRPr lang="pt-PT" sz="3600" b="1" dirty="0" smtClean="0"/>
          </a:p>
          <a:p>
            <a:pPr defTabSz="2952750">
              <a:spcBef>
                <a:spcPct val="50000"/>
              </a:spcBef>
            </a:pPr>
            <a:endParaRPr lang="pt-PT" sz="3600" b="1" dirty="0" smtClean="0"/>
          </a:p>
          <a:p>
            <a:pPr algn="just"/>
            <a:r>
              <a:rPr lang="en-US" sz="3600" dirty="0" smtClean="0"/>
              <a:t>From a global point of view, although different percentages have been registered, the areas with percentages of more than 81% account for more than approximately 85% of the total registers. Thus, it can be stated that, in terms of contact points, little differences exist by the different participants.</a:t>
            </a:r>
            <a:endParaRPr lang="pt-PT" sz="3600" dirty="0" smtClean="0"/>
          </a:p>
          <a:p>
            <a:endParaRPr lang="en-US" sz="3600" dirty="0" smtClean="0"/>
          </a:p>
          <a:p>
            <a:pPr defTabSz="2952750">
              <a:spcBef>
                <a:spcPct val="50000"/>
              </a:spcBef>
            </a:pPr>
            <a:endParaRPr lang="pt-PT" sz="3600" b="1" dirty="0" smtClean="0"/>
          </a:p>
        </p:txBody>
      </p:sp>
      <p:sp>
        <p:nvSpPr>
          <p:cNvPr id="16" name="Text Box 214"/>
          <p:cNvSpPr txBox="1">
            <a:spLocks noChangeArrowheads="1"/>
          </p:cNvSpPr>
          <p:nvPr/>
        </p:nvSpPr>
        <p:spPr bwMode="auto">
          <a:xfrm>
            <a:off x="32300861" y="5767387"/>
            <a:ext cx="9782174" cy="24283583"/>
          </a:xfrm>
          <a:prstGeom prst="rect">
            <a:avLst/>
          </a:prstGeom>
          <a:noFill/>
          <a:ln w="9525">
            <a:noFill/>
            <a:miter lim="800000"/>
            <a:headEnd/>
            <a:tailEnd/>
          </a:ln>
        </p:spPr>
        <p:txBody>
          <a:bodyPr wrap="square">
            <a:spAutoFit/>
          </a:bodyPr>
          <a:lstStyle/>
          <a:p>
            <a:pPr algn="just" defTabSz="2952750">
              <a:spcBef>
                <a:spcPct val="50000"/>
              </a:spcBef>
            </a:pPr>
            <a:r>
              <a:rPr lang="en-US" sz="3600" dirty="0" smtClean="0"/>
              <a:t>These areas represent the areas that were not registered during the interviews as being handled by the surgeons. This clearly shows that surgeons have very similar ways of grabbing the devices independently of their specialty. </a:t>
            </a:r>
            <a:endParaRPr lang="en-US" sz="3600" b="1" dirty="0" smtClean="0"/>
          </a:p>
          <a:p>
            <a:pPr defTabSz="2952750">
              <a:spcBef>
                <a:spcPct val="50000"/>
              </a:spcBef>
            </a:pPr>
            <a:r>
              <a:rPr lang="en-US" sz="3600" b="1" dirty="0" smtClean="0"/>
              <a:t>Conclusions</a:t>
            </a:r>
          </a:p>
          <a:p>
            <a:pPr defTabSz="2952750">
              <a:spcBef>
                <a:spcPct val="50000"/>
              </a:spcBef>
            </a:pPr>
            <a:endParaRPr lang="en-US" sz="3600" b="1" dirty="0" smtClean="0"/>
          </a:p>
          <a:p>
            <a:pPr algn="just"/>
            <a:r>
              <a:rPr lang="en-US" dirty="0" smtClean="0"/>
              <a:t>With this method it was possible to establish the likely areas to couple the add-on on the SI. The match of the data of the two procedures (Shape analysis and ergonomic evaluation of contact points) was the final aim result pretended. Figure 3 shows the final results (in black).</a:t>
            </a:r>
          </a:p>
          <a:p>
            <a:endParaRPr lang="en-US" dirty="0" smtClean="0"/>
          </a:p>
          <a:p>
            <a:endParaRPr lang="pt-PT" dirty="0" smtClean="0"/>
          </a:p>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r>
              <a:rPr lang="en-US" dirty="0" smtClean="0"/>
              <a:t>From this method one could understand that the areas for coupling the add-on in the scalpel instrument was the same for the two analysis performed. For all the other instruments some variations exist, although it was possible to find a match for each SI. </a:t>
            </a:r>
          </a:p>
          <a:p>
            <a:pPr algn="just"/>
            <a:endParaRPr lang="en-US" dirty="0" smtClean="0"/>
          </a:p>
          <a:p>
            <a:pPr algn="just"/>
            <a:r>
              <a:rPr lang="en-US" dirty="0" smtClean="0"/>
              <a:t>The spindles are the most likely area for the majority of the instruments. Just the scissor instrument presents an ellipsoidal handle part has a possible area since all the other ‘scissors-like’ instruments had contact points in that specific area. The </a:t>
            </a:r>
            <a:r>
              <a:rPr lang="en-US" dirty="0" err="1" smtClean="0"/>
              <a:t>Mcgivney</a:t>
            </a:r>
            <a:r>
              <a:rPr lang="en-US" dirty="0" smtClean="0"/>
              <a:t> forceps instrument is the one that has the biggest area to couple the add-on.</a:t>
            </a:r>
            <a:endParaRPr lang="pt-PT" dirty="0" smtClean="0"/>
          </a:p>
          <a:p>
            <a:pPr marL="514350" indent="-514350" algn="just" defTabSz="2952750">
              <a:buAutoNum type="arabicPeriod"/>
            </a:pPr>
            <a:endParaRPr lang="pt-PT" dirty="0" smtClean="0"/>
          </a:p>
          <a:p>
            <a:pPr marL="514350" indent="-514350" algn="just" defTabSz="2952750">
              <a:buAutoNum type="arabicPeriod"/>
            </a:pPr>
            <a:endParaRPr lang="pt-PT" dirty="0" smtClean="0"/>
          </a:p>
          <a:p>
            <a:pPr marL="514350" indent="-514350" algn="just" defTabSz="2952750"/>
            <a:r>
              <a:rPr lang="en-US" b="1" dirty="0" smtClean="0"/>
              <a:t>Acknowledgments</a:t>
            </a:r>
          </a:p>
          <a:p>
            <a:pPr marL="514350" indent="-514350" algn="just" defTabSz="2952750"/>
            <a:endParaRPr lang="en-US" b="1" dirty="0" smtClean="0"/>
          </a:p>
          <a:p>
            <a:pPr marL="514350" indent="-514350" algn="just" defTabSz="2952750"/>
            <a:r>
              <a:rPr lang="en-GB" dirty="0" smtClean="0"/>
              <a:t>Foundation for Science and Technology</a:t>
            </a:r>
            <a:r>
              <a:rPr lang="pt-PT" dirty="0" smtClean="0"/>
              <a:t> </a:t>
            </a:r>
            <a:r>
              <a:rPr lang="en-GB" dirty="0" smtClean="0"/>
              <a:t>grant</a:t>
            </a:r>
            <a:r>
              <a:rPr lang="en-US" dirty="0" smtClean="0"/>
              <a:t> </a:t>
            </a:r>
          </a:p>
          <a:p>
            <a:pPr marL="514350" indent="-514350" algn="just" defTabSz="2952750"/>
            <a:r>
              <a:rPr lang="en-US" dirty="0" smtClean="0"/>
              <a:t>SFRH/PROTEC/49725/2009 </a:t>
            </a:r>
            <a:endParaRPr lang="en-US" b="1" dirty="0" smtClean="0"/>
          </a:p>
          <a:p>
            <a:pPr marL="514350" indent="-514350" algn="just" defTabSz="2952750"/>
            <a:endParaRPr lang="en-US" b="1" dirty="0" smtClean="0"/>
          </a:p>
          <a:p>
            <a:pPr marL="514350" indent="-514350" algn="just" defTabSz="2952750"/>
            <a:endParaRPr lang="pt-PT" b="1" dirty="0"/>
          </a:p>
        </p:txBody>
      </p:sp>
      <p:pic>
        <p:nvPicPr>
          <p:cNvPr id="17" name="Picture 16" descr="Figure6.jpg"/>
          <p:cNvPicPr>
            <a:picLocks noChangeAspect="1"/>
          </p:cNvPicPr>
          <p:nvPr/>
        </p:nvPicPr>
        <p:blipFill>
          <a:blip r:embed="rId8" cstate="print"/>
          <a:stretch>
            <a:fillRect/>
          </a:stretch>
        </p:blipFill>
        <p:spPr>
          <a:xfrm>
            <a:off x="22703919" y="19026187"/>
            <a:ext cx="7920543" cy="4838830"/>
          </a:xfrm>
          <a:prstGeom prst="rect">
            <a:avLst/>
          </a:prstGeom>
        </p:spPr>
      </p:pic>
      <p:pic>
        <p:nvPicPr>
          <p:cNvPr id="18" name="Picture 17" descr="Needle_hemostatic.jpg"/>
          <p:cNvPicPr>
            <a:picLocks noChangeAspect="1"/>
          </p:cNvPicPr>
          <p:nvPr/>
        </p:nvPicPr>
        <p:blipFill>
          <a:blip r:embed="rId9" cstate="print"/>
          <a:stretch>
            <a:fillRect/>
          </a:stretch>
        </p:blipFill>
        <p:spPr>
          <a:xfrm>
            <a:off x="12260262" y="19788187"/>
            <a:ext cx="7696200" cy="4025923"/>
          </a:xfrm>
          <a:prstGeom prst="rect">
            <a:avLst/>
          </a:prstGeom>
        </p:spPr>
      </p:pic>
      <p:pic>
        <p:nvPicPr>
          <p:cNvPr id="19" name="Picture 18" descr="Captura de ecrã - 2011-09-13, 22.00.02.png"/>
          <p:cNvPicPr>
            <a:picLocks noChangeAspect="1"/>
          </p:cNvPicPr>
          <p:nvPr/>
        </p:nvPicPr>
        <p:blipFill>
          <a:blip r:embed="rId10" cstate="print"/>
          <a:stretch>
            <a:fillRect/>
          </a:stretch>
        </p:blipFill>
        <p:spPr>
          <a:xfrm>
            <a:off x="22045612" y="7596187"/>
            <a:ext cx="9417050" cy="2141460"/>
          </a:xfrm>
          <a:prstGeom prst="rect">
            <a:avLst/>
          </a:prstGeom>
        </p:spPr>
      </p:pic>
      <p:pic>
        <p:nvPicPr>
          <p:cNvPr id="20" name="Picture 19" descr="Captura de ecrã - 2011-09-13, 22.35.24.png"/>
          <p:cNvPicPr>
            <a:picLocks noChangeAspect="1"/>
          </p:cNvPicPr>
          <p:nvPr/>
        </p:nvPicPr>
        <p:blipFill>
          <a:blip r:embed="rId11" cstate="print"/>
          <a:stretch>
            <a:fillRect/>
          </a:stretch>
        </p:blipFill>
        <p:spPr>
          <a:xfrm>
            <a:off x="32453261" y="13996987"/>
            <a:ext cx="9335591" cy="4572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TotalTime>
  <Words>835</Words>
  <Application>Microsoft Office PowerPoint</Application>
  <PresentationFormat>Personalizados</PresentationFormat>
  <Paragraphs>93</Paragraphs>
  <Slides>1</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Diapositivo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Windows User</cp:lastModifiedBy>
  <cp:revision>75</cp:revision>
  <dcterms:created xsi:type="dcterms:W3CDTF">2011-09-13T23:33:15Z</dcterms:created>
  <dcterms:modified xsi:type="dcterms:W3CDTF">2011-10-07T10:42:03Z</dcterms:modified>
</cp:coreProperties>
</file>