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808525" cy="30279975"/>
  <p:notesSz cx="6797675" cy="9926638"/>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D1F9"/>
    <a:srgbClr val="FFD5AB"/>
    <a:srgbClr val="FFF2B9"/>
    <a:srgbClr val="FFD215"/>
    <a:srgbClr val="FAD57A"/>
    <a:srgbClr val="FFC775"/>
    <a:srgbClr val="FFCC00"/>
    <a:srgbClr val="800000"/>
    <a:srgbClr val="93636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3" d="100"/>
          <a:sy n="33" d="100"/>
        </p:scale>
        <p:origin x="2124" y="3006"/>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oleObject" Target="../embeddings/oleObject1.bin"/><Relationship Id="rId7" Type="http://schemas.openxmlformats.org/officeDocument/2006/relationships/image" Target="../media/image5.tif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tiff"/><Relationship Id="rId10" Type="http://schemas.openxmlformats.org/officeDocument/2006/relationships/image" Target="../media/image8.tiff"/><Relationship Id="rId4" Type="http://schemas.openxmlformats.org/officeDocument/2006/relationships/image" Target="../media/image2.png"/><Relationship Id="rId9"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9" name="Group 211"/>
          <p:cNvGraphicFramePr>
            <a:graphicFrameLocks noGrp="1"/>
          </p:cNvGraphicFramePr>
          <p:nvPr>
            <p:extLst>
              <p:ext uri="{D42A27DB-BD31-4B8C-83A1-F6EECF244321}">
                <p14:modId xmlns="" xmlns:p14="http://schemas.microsoft.com/office/powerpoint/2010/main" val="1120539390"/>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bg1"/>
                          </a:solidFill>
                          <a:effectLst/>
                          <a:latin typeface="Arial" charset="0"/>
                        </a:rPr>
                        <a:t> </a:t>
                      </a:r>
                      <a:r>
                        <a:rPr kumimoji="0" lang="pt-PT" sz="2400" b="0" i="0" u="none" strike="noStrike" cap="none" normalizeH="0" baseline="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School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ISISE, Civil Engineering D</a:t>
                      </a:r>
                      <a:r>
                        <a:rPr kumimoji="0" lang="en-GB" sz="2400" b="0" i="0" u="none" strike="noStrike" cap="none" normalizeH="0" baseline="0" noProof="0" dirty="0" err="1" smtClean="0">
                          <a:ln>
                            <a:noFill/>
                          </a:ln>
                          <a:solidFill>
                            <a:schemeClr val="tx1"/>
                          </a:solidFill>
                          <a:effectLst/>
                          <a:latin typeface="Arial" charset="0"/>
                        </a:rPr>
                        <a:t>epartment</a:t>
                      </a:r>
                      <a:r>
                        <a:rPr kumimoji="0" lang="pt-PT" sz="2400" b="0" i="0" u="none" strike="noStrike" cap="none" normalizeH="0" baseline="0" dirty="0" smtClean="0">
                          <a:ln>
                            <a:noFill/>
                          </a:ln>
                          <a:solidFill>
                            <a:schemeClr val="tx1"/>
                          </a:solidFill>
                          <a:effectLst/>
                          <a:latin typeface="Arial" charset="0"/>
                        </a:rPr>
                        <a:t> </a:t>
                      </a:r>
                      <a:endParaRPr kumimoji="0" lang="en-US" sz="2400" b="0" i="0" u="none" strike="noStrike" cap="none" normalizeH="0" baseline="0" dirty="0" smtClean="0">
                        <a:ln>
                          <a:noFill/>
                        </a:ln>
                        <a:solidFill>
                          <a:schemeClr val="tx1"/>
                        </a:solidFill>
                        <a:effectLst/>
                        <a:latin typeface="Arial" charset="0"/>
                      </a:endParaRP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nvGraphicFramePr>
        <p:xfrm>
          <a:off x="593725" y="593725"/>
          <a:ext cx="4013200" cy="1990725"/>
        </p:xfrm>
        <a:graphic>
          <a:graphicData uri="http://schemas.openxmlformats.org/presentationml/2006/ole">
            <p:oleObj spid="_x0000_s1030" name="Photo Editor Photo" r:id="rId3" imgW="4009524" imgH="1991003" progId="">
              <p:embed/>
            </p:oleObj>
          </a:graphicData>
        </a:graphic>
      </p:graphicFrame>
      <p:graphicFrame>
        <p:nvGraphicFramePr>
          <p:cNvPr id="2260" name="Group 212"/>
          <p:cNvGraphicFramePr>
            <a:graphicFrameLocks noGrp="1"/>
          </p:cNvGraphicFramePr>
          <p:nvPr>
            <p:extLst>
              <p:ext uri="{D42A27DB-BD31-4B8C-83A1-F6EECF244321}">
                <p14:modId xmlns="" xmlns:p14="http://schemas.microsoft.com/office/powerpoint/2010/main" val="2224916600"/>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24 a 27 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35" name="Rectangle 215"/>
          <p:cNvSpPr>
            <a:spLocks noChangeArrowheads="1"/>
          </p:cNvSpPr>
          <p:nvPr/>
        </p:nvSpPr>
        <p:spPr bwMode="auto">
          <a:xfrm>
            <a:off x="8874125" y="2322513"/>
            <a:ext cx="23350538" cy="2879725"/>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000" dirty="0" smtClean="0"/>
              <a:t>Author:   HAMIDREZA  SALEHIAN*</a:t>
            </a:r>
            <a:endParaRPr lang="en-US" sz="4000" dirty="0"/>
          </a:p>
          <a:p>
            <a:pPr algn="ctr" defTabSz="2952750">
              <a:spcBef>
                <a:spcPct val="20000"/>
              </a:spcBef>
            </a:pPr>
            <a:r>
              <a:rPr lang="en-US" sz="4000" dirty="0"/>
              <a:t> </a:t>
            </a:r>
            <a:r>
              <a:rPr lang="en-US" sz="4000" dirty="0" smtClean="0"/>
              <a:t>Supervisor: JOAQUIM  A.O. BARROS</a:t>
            </a:r>
            <a:endParaRPr lang="en-US" sz="4000" dirty="0"/>
          </a:p>
          <a:p>
            <a:pPr algn="ctr" defTabSz="2952750">
              <a:spcBef>
                <a:spcPct val="50000"/>
              </a:spcBef>
            </a:pPr>
            <a:r>
              <a:rPr lang="pt-PT" dirty="0" smtClean="0"/>
              <a:t>salehian@civil.uminho.pt</a:t>
            </a:r>
            <a:endParaRPr lang="en-US" sz="4000" dirty="0"/>
          </a:p>
        </p:txBody>
      </p:sp>
      <p:sp>
        <p:nvSpPr>
          <p:cNvPr id="1036" name="Rectangle 216"/>
          <p:cNvSpPr>
            <a:spLocks noChangeArrowheads="1"/>
          </p:cNvSpPr>
          <p:nvPr/>
        </p:nvSpPr>
        <p:spPr bwMode="auto">
          <a:xfrm>
            <a:off x="8802688" y="144066"/>
            <a:ext cx="24842787" cy="2322513"/>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800" b="1" dirty="0" smtClean="0"/>
              <a:t>ASSESSMENT OF THE POST-CRACKING BEHAVIOUR OF SFRSCC BY FLEXURAL AND TENSILE TESTS</a:t>
            </a:r>
          </a:p>
        </p:txBody>
      </p:sp>
      <p:pic>
        <p:nvPicPr>
          <p:cNvPr id="1037" name="Picture 217"/>
          <p:cNvPicPr>
            <a:picLocks noChangeAspect="1" noChangeArrowheads="1"/>
          </p:cNvPicPr>
          <p:nvPr/>
        </p:nvPicPr>
        <p:blipFill>
          <a:blip r:embed="rId4" cstate="print"/>
          <a:srcRect/>
          <a:stretch>
            <a:fillRect/>
          </a:stretch>
        </p:blipFill>
        <p:spPr bwMode="auto">
          <a:xfrm>
            <a:off x="37637117" y="3185369"/>
            <a:ext cx="4289425" cy="1441450"/>
          </a:xfrm>
          <a:prstGeom prst="rect">
            <a:avLst/>
          </a:prstGeom>
          <a:noFill/>
          <a:ln w="9525">
            <a:noFill/>
            <a:miter lim="800000"/>
            <a:headEnd/>
            <a:tailEnd/>
          </a:ln>
        </p:spPr>
      </p:pic>
      <p:sp>
        <p:nvSpPr>
          <p:cNvPr id="14" name="Text Box 214"/>
          <p:cNvSpPr txBox="1">
            <a:spLocks noChangeArrowheads="1"/>
          </p:cNvSpPr>
          <p:nvPr/>
        </p:nvSpPr>
        <p:spPr bwMode="auto">
          <a:xfrm>
            <a:off x="809973" y="5593349"/>
            <a:ext cx="13105457" cy="24308278"/>
          </a:xfrm>
          <a:prstGeom prst="rect">
            <a:avLst/>
          </a:prstGeom>
          <a:noFill/>
          <a:ln w="9525">
            <a:noFill/>
            <a:miter lim="800000"/>
            <a:headEnd/>
            <a:tailEnd/>
          </a:ln>
        </p:spPr>
        <p:txBody>
          <a:bodyPr wrap="square">
            <a:spAutoFit/>
          </a:bodyPr>
          <a:lstStyle/>
          <a:p>
            <a:pPr algn="just" defTabSz="2952750">
              <a:spcBef>
                <a:spcPct val="50000"/>
              </a:spcBef>
            </a:pPr>
            <a:r>
              <a:rPr lang="en-US" sz="3600" b="1" dirty="0" smtClean="0"/>
              <a:t>INTRODUCTION</a:t>
            </a:r>
          </a:p>
          <a:p>
            <a:pPr algn="just" defTabSz="2952750">
              <a:spcBef>
                <a:spcPts val="1200"/>
              </a:spcBef>
            </a:pPr>
            <a:r>
              <a:rPr lang="en-US" dirty="0" smtClean="0"/>
              <a:t>To avoid the difficulties of the uniaxial tensile test setup, post cracking behaviour of SFRSCC can be determined indirectly based on flexural responses as recommended by international codes. In the present study the tensile behaviour of a SFRSCC was assessed from flexural and tensile tests and the obtained results were utilized in a proposed design oriented approach to calculate the resisting bending moment of a SFRSCC strip.  </a:t>
            </a:r>
          </a:p>
          <a:p>
            <a:pPr algn="just" defTabSz="2952750">
              <a:spcBef>
                <a:spcPts val="1200"/>
              </a:spcBef>
            </a:pPr>
            <a:endParaRPr lang="en-US" sz="300" b="1" dirty="0" smtClean="0"/>
          </a:p>
          <a:p>
            <a:pPr algn="just" defTabSz="2952750">
              <a:spcBef>
                <a:spcPts val="1200"/>
              </a:spcBef>
            </a:pPr>
            <a:r>
              <a:rPr lang="en-US" sz="3600" b="1" dirty="0" smtClean="0"/>
              <a:t>FLEXURAL TEST </a:t>
            </a:r>
          </a:p>
          <a:p>
            <a:pPr algn="just" defTabSz="2952750">
              <a:spcBef>
                <a:spcPts val="1200"/>
              </a:spcBef>
            </a:pPr>
            <a:r>
              <a:rPr lang="en-US" dirty="0" smtClean="0"/>
              <a:t>Six SFRSCC notched beams (S1 to S6) with dimensions of 600x150x150 mm were prepared and tested in a three point bending test configuration. The test was carried out in displacement control, while crack tip opening displacement (CTOD) was measured by an LVDT. Fig. 1 includes the obtained Force-CTOD curves.</a:t>
            </a:r>
          </a:p>
          <a:p>
            <a:pPr defTabSz="2952750">
              <a:spcBef>
                <a:spcPts val="1200"/>
              </a:spcBef>
            </a:pPr>
            <a:endParaRPr lang="en-US" sz="2800" b="1" dirty="0" smtClean="0"/>
          </a:p>
          <a:p>
            <a:pPr defTabSz="2952750">
              <a:spcBef>
                <a:spcPts val="1200"/>
              </a:spcBef>
            </a:pPr>
            <a:endParaRPr lang="en-US" sz="2800" b="1" dirty="0" smtClean="0"/>
          </a:p>
          <a:p>
            <a:pPr defTabSz="2952750">
              <a:spcBef>
                <a:spcPts val="1200"/>
              </a:spcBef>
            </a:pPr>
            <a:endParaRPr lang="en-US" sz="2800" b="1" dirty="0" smtClean="0"/>
          </a:p>
          <a:p>
            <a:pPr defTabSz="2952750">
              <a:spcBef>
                <a:spcPts val="1200"/>
              </a:spcBef>
            </a:pPr>
            <a:endParaRPr lang="en-US" sz="2800" b="1" dirty="0" smtClean="0"/>
          </a:p>
          <a:p>
            <a:pPr defTabSz="2952750">
              <a:spcBef>
                <a:spcPts val="1200"/>
              </a:spcBef>
            </a:pPr>
            <a:endParaRPr lang="en-US" b="1" dirty="0" smtClean="0"/>
          </a:p>
          <a:p>
            <a:pPr defTabSz="2952750">
              <a:spcBef>
                <a:spcPts val="1200"/>
              </a:spcBef>
            </a:pPr>
            <a:endParaRPr lang="en-US" b="1" dirty="0" smtClean="0"/>
          </a:p>
          <a:p>
            <a:pPr defTabSz="2952750">
              <a:spcBef>
                <a:spcPts val="1200"/>
              </a:spcBef>
            </a:pPr>
            <a:endParaRPr lang="en-US" b="1" dirty="0" smtClean="0"/>
          </a:p>
          <a:p>
            <a:pPr defTabSz="2952750">
              <a:spcBef>
                <a:spcPts val="1200"/>
              </a:spcBef>
            </a:pPr>
            <a:endParaRPr lang="en-US" sz="1800" b="1" dirty="0" smtClean="0"/>
          </a:p>
          <a:p>
            <a:pPr defTabSz="2952750">
              <a:spcBef>
                <a:spcPts val="1200"/>
              </a:spcBef>
            </a:pPr>
            <a:endParaRPr lang="en-US" sz="3600" b="1" dirty="0" smtClean="0"/>
          </a:p>
          <a:p>
            <a:pPr algn="ctr" defTabSz="2952750">
              <a:spcBef>
                <a:spcPts val="1200"/>
              </a:spcBef>
            </a:pPr>
            <a:endParaRPr lang="en-US" sz="500" i="1" dirty="0" smtClean="0"/>
          </a:p>
          <a:p>
            <a:pPr algn="just" defTabSz="2952750">
              <a:spcBef>
                <a:spcPts val="1200"/>
              </a:spcBef>
            </a:pPr>
            <a:r>
              <a:rPr lang="en-US" sz="3600" b="1" dirty="0" smtClean="0"/>
              <a:t>UNIAXIAL TENSILE TEST</a:t>
            </a:r>
          </a:p>
          <a:p>
            <a:pPr algn="just" defTabSz="2952750">
              <a:spcBef>
                <a:spcPts val="1200"/>
              </a:spcBef>
            </a:pPr>
            <a:r>
              <a:rPr lang="en-US" dirty="0" smtClean="0"/>
              <a:t>To determine the tensile behaviour of SFRSCC in tension, each flexural specimen was segmented according to the pattern schematized in Fig. 2, and </a:t>
            </a:r>
            <a:r>
              <a:rPr lang="en-US" dirty="0" smtClean="0"/>
              <a:t>8 </a:t>
            </a:r>
            <a:r>
              <a:rPr lang="en-US" dirty="0" smtClean="0"/>
              <a:t>prismatic specimens were extracted for the uniaxial tensile tests. Each specimen had a length of 250 mm and a cross section of 70x70 mm. Two transverse notches </a:t>
            </a:r>
            <a:r>
              <a:rPr lang="en-US" dirty="0" smtClean="0"/>
              <a:t>with a </a:t>
            </a:r>
            <a:r>
              <a:rPr lang="en-US" dirty="0" smtClean="0"/>
              <a:t>width and depth of 5 mm were executed at middle length of each specimen. Regarding the position of specimen in Left or Right side of the notch and in Top or Bottom layer of section with respect to the casting, LT, LB, RT, and RB designations were attributed to the </a:t>
            </a:r>
            <a:r>
              <a:rPr lang="en-US" dirty="0" smtClean="0"/>
              <a:t>specimens (see Fig. 2). </a:t>
            </a:r>
            <a:r>
              <a:rPr lang="en-US" dirty="0" smtClean="0"/>
              <a:t>The uniaxial tensile test setup is shown in Fig. 3. </a:t>
            </a:r>
          </a:p>
          <a:p>
            <a:pPr algn="ctr" defTabSz="2952750">
              <a:spcBef>
                <a:spcPct val="50000"/>
              </a:spcBef>
            </a:pPr>
            <a:endParaRPr lang="en-US" sz="3600" dirty="0" smtClean="0"/>
          </a:p>
          <a:p>
            <a:pPr algn="ctr" defTabSz="2952750">
              <a:spcBef>
                <a:spcPct val="50000"/>
              </a:spcBef>
            </a:pPr>
            <a:endParaRPr lang="en-US" sz="2400" dirty="0" smtClean="0"/>
          </a:p>
          <a:p>
            <a:pPr algn="ctr" defTabSz="2952750">
              <a:spcBef>
                <a:spcPct val="50000"/>
              </a:spcBef>
            </a:pPr>
            <a:endParaRPr lang="en-GB" sz="2800" i="1" dirty="0" smtClean="0"/>
          </a:p>
          <a:p>
            <a:pPr algn="ctr" defTabSz="2952750">
              <a:spcBef>
                <a:spcPct val="50000"/>
              </a:spcBef>
            </a:pPr>
            <a:endParaRPr lang="en-GB" sz="2800" i="1" dirty="0" smtClean="0"/>
          </a:p>
          <a:p>
            <a:pPr algn="ctr" defTabSz="2952750">
              <a:spcBef>
                <a:spcPct val="50000"/>
              </a:spcBef>
            </a:pPr>
            <a:endParaRPr lang="en-GB" sz="2800" i="1" dirty="0" smtClean="0"/>
          </a:p>
          <a:p>
            <a:pPr algn="ctr" defTabSz="2952750">
              <a:spcBef>
                <a:spcPct val="50000"/>
              </a:spcBef>
            </a:pPr>
            <a:endParaRPr lang="en-GB" sz="2400" i="1" dirty="0" smtClean="0"/>
          </a:p>
          <a:p>
            <a:pPr algn="ctr" defTabSz="2952750">
              <a:spcBef>
                <a:spcPct val="50000"/>
              </a:spcBef>
            </a:pPr>
            <a:endParaRPr lang="en-US" sz="2800" i="1" dirty="0" smtClean="0"/>
          </a:p>
        </p:txBody>
      </p:sp>
      <p:grpSp>
        <p:nvGrpSpPr>
          <p:cNvPr id="15" name="Group 14"/>
          <p:cNvGrpSpPr/>
          <p:nvPr/>
        </p:nvGrpSpPr>
        <p:grpSpPr>
          <a:xfrm>
            <a:off x="1674070" y="13595502"/>
            <a:ext cx="11377264" cy="4928861"/>
            <a:chOff x="2016529" y="13051755"/>
            <a:chExt cx="11377264" cy="4928861"/>
          </a:xfrm>
        </p:grpSpPr>
        <p:pic>
          <p:nvPicPr>
            <p:cNvPr id="16" name="Picture 15" descr="Doc7.tif"/>
            <p:cNvPicPr>
              <a:picLocks noChangeAspect="1"/>
            </p:cNvPicPr>
            <p:nvPr/>
          </p:nvPicPr>
          <p:blipFill>
            <a:blip r:embed="rId5" cstate="print"/>
            <a:srcRect/>
            <a:stretch>
              <a:fillRect/>
            </a:stretch>
          </p:blipFill>
          <p:spPr>
            <a:xfrm>
              <a:off x="2016529" y="13051755"/>
              <a:ext cx="7074365" cy="4928861"/>
            </a:xfrm>
            <a:prstGeom prst="rect">
              <a:avLst/>
            </a:prstGeom>
            <a:ln w="9525">
              <a:solidFill>
                <a:schemeClr val="bg1">
                  <a:lumMod val="65000"/>
                </a:schemeClr>
              </a:solidFill>
            </a:ln>
          </p:spPr>
        </p:pic>
        <p:sp>
          <p:nvSpPr>
            <p:cNvPr id="17" name="Rectangular Callout 16"/>
            <p:cNvSpPr/>
            <p:nvPr/>
          </p:nvSpPr>
          <p:spPr bwMode="auto">
            <a:xfrm>
              <a:off x="9433353" y="15500027"/>
              <a:ext cx="3960440" cy="2232248"/>
            </a:xfrm>
            <a:prstGeom prst="wedgeRectCallout">
              <a:avLst>
                <a:gd name="adj1" fmla="val -46334"/>
                <a:gd name="adj2" fmla="val -25016"/>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defTabSz="2952750"/>
              <a:r>
                <a:rPr lang="en-US" sz="2800" i="1" dirty="0" smtClean="0">
                  <a:latin typeface="Romantic" pitchFamily="2" charset="2"/>
                </a:rPr>
                <a:t>Fig. 1: Force versus CTOD responses obtained from three point notched SFRSCC beam bending tests.</a:t>
              </a:r>
            </a:p>
            <a:p>
              <a:pPr algn="just" defTabSz="2952750"/>
              <a:endParaRPr lang="en-US" sz="2800" i="1" dirty="0" smtClean="0">
                <a:latin typeface="Romantic" pitchFamily="2" charset="2"/>
              </a:endParaRPr>
            </a:p>
            <a:p>
              <a:pPr marL="0" marR="0" indent="0" algn="just" defTabSz="295275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dirty="0" smtClean="0">
                <a:ln>
                  <a:noFill/>
                </a:ln>
                <a:solidFill>
                  <a:schemeClr val="tx1"/>
                </a:solidFill>
                <a:effectLst/>
                <a:latin typeface="Arial" charset="0"/>
              </a:endParaRPr>
            </a:p>
          </p:txBody>
        </p:sp>
      </p:grpSp>
      <p:sp>
        <p:nvSpPr>
          <p:cNvPr id="18" name="Rectangular Callout 17"/>
          <p:cNvSpPr/>
          <p:nvPr/>
        </p:nvSpPr>
        <p:spPr bwMode="auto">
          <a:xfrm>
            <a:off x="9666958" y="27490965"/>
            <a:ext cx="3528392" cy="1330542"/>
          </a:xfrm>
          <a:prstGeom prst="wedgeRectCallout">
            <a:avLst>
              <a:gd name="adj1" fmla="val -58482"/>
              <a:gd name="adj2" fmla="val -23736"/>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2952750"/>
            <a:r>
              <a:rPr lang="en-US" sz="2800" i="1" dirty="0" smtClean="0">
                <a:latin typeface="Romantic" pitchFamily="2" charset="2"/>
              </a:rPr>
              <a:t>Fig. 2: Segmentation of a notched beam into uniaxial specimens</a:t>
            </a:r>
          </a:p>
          <a:p>
            <a:pPr defTabSz="2952750"/>
            <a:r>
              <a:rPr lang="en-US" sz="2800" i="1" dirty="0" smtClean="0">
                <a:latin typeface="Romantic" pitchFamily="2" charset="2"/>
              </a:rPr>
              <a:t>.</a:t>
            </a:r>
          </a:p>
          <a:p>
            <a:pPr marL="0" marR="0" indent="0" defTabSz="2952750" eaLnBrk="1" latinLnBrk="0" hangingPunct="1">
              <a:lnSpc>
                <a:spcPct val="100000"/>
              </a:lnSpc>
              <a:buClrTx/>
              <a:buSzTx/>
              <a:buFontTx/>
              <a:buNone/>
              <a:tabLst/>
            </a:pPr>
            <a:endParaRPr lang="en-GB" sz="2800" i="1" dirty="0" smtClean="0">
              <a:latin typeface="Romantic" pitchFamily="2" charset="2"/>
            </a:endParaRPr>
          </a:p>
        </p:txBody>
      </p:sp>
      <p:pic>
        <p:nvPicPr>
          <p:cNvPr id="19" name="Picture 3"/>
          <p:cNvPicPr>
            <a:picLocks noChangeAspect="1" noChangeArrowheads="1"/>
          </p:cNvPicPr>
          <p:nvPr/>
        </p:nvPicPr>
        <p:blipFill>
          <a:blip r:embed="rId6" cstate="print"/>
          <a:srcRect/>
          <a:stretch>
            <a:fillRect/>
          </a:stretch>
        </p:blipFill>
        <p:spPr bwMode="auto">
          <a:xfrm>
            <a:off x="2682182" y="24742767"/>
            <a:ext cx="6661398" cy="4222756"/>
          </a:xfrm>
          <a:prstGeom prst="rect">
            <a:avLst/>
          </a:prstGeom>
          <a:noFill/>
          <a:ln w="9525">
            <a:solidFill>
              <a:schemeClr val="bg1">
                <a:lumMod val="75000"/>
              </a:schemeClr>
            </a:solidFill>
            <a:miter lim="800000"/>
            <a:headEnd/>
            <a:tailEnd/>
          </a:ln>
        </p:spPr>
      </p:pic>
      <p:sp>
        <p:nvSpPr>
          <p:cNvPr id="20" name="Text Box 214"/>
          <p:cNvSpPr txBox="1">
            <a:spLocks noChangeArrowheads="1"/>
          </p:cNvSpPr>
          <p:nvPr/>
        </p:nvSpPr>
        <p:spPr bwMode="auto">
          <a:xfrm>
            <a:off x="14851534" y="5629100"/>
            <a:ext cx="13249472" cy="24822180"/>
          </a:xfrm>
          <a:prstGeom prst="rect">
            <a:avLst/>
          </a:prstGeom>
          <a:noFill/>
          <a:ln w="9525">
            <a:noFill/>
            <a:miter lim="800000"/>
            <a:headEnd/>
            <a:tailEnd/>
          </a:ln>
        </p:spPr>
        <p:txBody>
          <a:bodyPr wrap="square">
            <a:spAutoFit/>
          </a:bodyPr>
          <a:lstStyle/>
          <a:p>
            <a:pPr algn="just" defTabSz="2952750">
              <a:spcBef>
                <a:spcPct val="50000"/>
              </a:spcBef>
            </a:pPr>
            <a:endParaRPr lang="en-US" dirty="0" smtClean="0"/>
          </a:p>
          <a:p>
            <a:pPr algn="just" defTabSz="2952750">
              <a:spcBef>
                <a:spcPct val="50000"/>
              </a:spcBef>
            </a:pPr>
            <a:endParaRPr lang="en-US" sz="1800"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ctr" defTabSz="2952750">
              <a:spcBef>
                <a:spcPct val="50000"/>
              </a:spcBef>
            </a:pPr>
            <a:endParaRPr lang="en-US" sz="1200" i="1" dirty="0" smtClean="0"/>
          </a:p>
          <a:p>
            <a:pPr algn="just" defTabSz="2952750">
              <a:spcBef>
                <a:spcPts val="1200"/>
              </a:spcBef>
            </a:pPr>
            <a:r>
              <a:rPr lang="en-US" dirty="0" smtClean="0"/>
              <a:t>Test results are depicted in Fig 4, where </a:t>
            </a:r>
            <a:r>
              <a:rPr lang="en-US" i="1" dirty="0" err="1" smtClean="0"/>
              <a:t>n</a:t>
            </a:r>
            <a:r>
              <a:rPr lang="en-US" i="1" baseline="-25000" dirty="0" err="1" smtClean="0"/>
              <a:t>f</a:t>
            </a:r>
            <a:r>
              <a:rPr lang="en-US" dirty="0" smtClean="0"/>
              <a:t>. is the number of fibres counted on fracture surfaces. According to the obtained results can be concluded that:</a:t>
            </a:r>
          </a:p>
          <a:p>
            <a:pPr algn="just" defTabSz="2952750">
              <a:spcBef>
                <a:spcPts val="1800"/>
              </a:spcBef>
              <a:buClr>
                <a:srgbClr val="FFFF00"/>
              </a:buClr>
              <a:buSzPct val="150000"/>
            </a:pPr>
            <a:r>
              <a:rPr lang="en-US" dirty="0" smtClean="0">
                <a:solidFill>
                  <a:srgbClr val="9D2740"/>
                </a:solidFill>
                <a:sym typeface="Wingdings" pitchFamily="2" charset="2"/>
              </a:rPr>
              <a:t></a:t>
            </a:r>
            <a:r>
              <a:rPr lang="en-US" dirty="0" smtClean="0">
                <a:sym typeface="Wingdings" pitchFamily="2" charset="2"/>
              </a:rPr>
              <a:t> </a:t>
            </a:r>
            <a:r>
              <a:rPr lang="en-US" dirty="0" smtClean="0">
                <a:latin typeface="+mj-lt"/>
                <a:cs typeface="Times New Roman" pitchFamily="18" charset="0"/>
              </a:rPr>
              <a:t>Due to the tendency of steel fibres to lie into deeper layers, the </a:t>
            </a:r>
            <a:r>
              <a:rPr lang="en-US" i="1" dirty="0" err="1" smtClean="0">
                <a:latin typeface="+mj-lt"/>
                <a:cs typeface="Times New Roman" pitchFamily="18" charset="0"/>
              </a:rPr>
              <a:t>n</a:t>
            </a:r>
            <a:r>
              <a:rPr lang="en-US" i="1" baseline="-25000" dirty="0" err="1" smtClean="0">
                <a:latin typeface="+mj-lt"/>
                <a:cs typeface="Times New Roman" pitchFamily="18" charset="0"/>
              </a:rPr>
              <a:t>f</a:t>
            </a:r>
            <a:r>
              <a:rPr lang="en-US" dirty="0" smtClean="0">
                <a:latin typeface="+mj-lt"/>
                <a:cs typeface="Times New Roman" pitchFamily="18" charset="0"/>
              </a:rPr>
              <a:t>. was higher in the specimens at bottom. </a:t>
            </a:r>
          </a:p>
          <a:p>
            <a:pPr algn="just" defTabSz="2952750">
              <a:spcBef>
                <a:spcPts val="1800"/>
              </a:spcBef>
              <a:buClr>
                <a:srgbClr val="FFFF00"/>
              </a:buClr>
              <a:buSzPct val="150000"/>
            </a:pPr>
            <a:r>
              <a:rPr lang="en-US" dirty="0" smtClean="0">
                <a:solidFill>
                  <a:srgbClr val="9D2740"/>
                </a:solidFill>
                <a:sym typeface="Wingdings" pitchFamily="2" charset="2"/>
              </a:rPr>
              <a:t></a:t>
            </a:r>
            <a:r>
              <a:rPr lang="en-US" dirty="0" smtClean="0">
                <a:latin typeface="Times New Roman" pitchFamily="18" charset="0"/>
                <a:cs typeface="Times New Roman" pitchFamily="18" charset="0"/>
              </a:rPr>
              <a:t> </a:t>
            </a:r>
            <a:r>
              <a:rPr lang="en-US" dirty="0" smtClean="0">
                <a:latin typeface="+mn-lt"/>
                <a:cs typeface="Times New Roman" pitchFamily="18" charset="0"/>
              </a:rPr>
              <a:t>The values of the residual strength parameters of specimens located in top layers (LT1, LT2, and RT2) are significantly lower than those of bottom specimens (LB2 and RB1).</a:t>
            </a:r>
          </a:p>
          <a:p>
            <a:pPr algn="just" defTabSz="2952750">
              <a:spcBef>
                <a:spcPts val="1800"/>
              </a:spcBef>
              <a:buClr>
                <a:srgbClr val="FFFF00"/>
              </a:buClr>
              <a:buSzPct val="150000"/>
            </a:pPr>
            <a:r>
              <a:rPr lang="en-US" dirty="0" smtClean="0">
                <a:solidFill>
                  <a:srgbClr val="9D2740"/>
                </a:solidFill>
                <a:sym typeface="Wingdings" pitchFamily="2" charset="2"/>
              </a:rPr>
              <a:t> </a:t>
            </a:r>
            <a:r>
              <a:rPr lang="en-US" dirty="0" smtClean="0">
                <a:latin typeface="+mj-lt"/>
                <a:cs typeface="Times New Roman" pitchFamily="18" charset="0"/>
              </a:rPr>
              <a:t>The number of fibres has a clear influence on the post-cracking behavior of SFRSCC, with an increase of the performance of the composite with </a:t>
            </a:r>
            <a:r>
              <a:rPr lang="en-US" i="1" dirty="0" err="1" smtClean="0">
                <a:latin typeface="+mj-lt"/>
                <a:cs typeface="Times New Roman" pitchFamily="18" charset="0"/>
              </a:rPr>
              <a:t>n</a:t>
            </a:r>
            <a:r>
              <a:rPr lang="en-US" i="1" baseline="-25000" dirty="0" err="1" smtClean="0">
                <a:latin typeface="+mj-lt"/>
                <a:cs typeface="Times New Roman" pitchFamily="18" charset="0"/>
              </a:rPr>
              <a:t>f</a:t>
            </a:r>
            <a:r>
              <a:rPr lang="en-US" dirty="0" smtClean="0">
                <a:latin typeface="+mj-lt"/>
                <a:cs typeface="Times New Roman" pitchFamily="18" charset="0"/>
              </a:rPr>
              <a:t>. </a:t>
            </a:r>
          </a:p>
          <a:p>
            <a:pPr algn="just" defTabSz="2952750">
              <a:spcBef>
                <a:spcPct val="50000"/>
              </a:spcBef>
              <a:buClr>
                <a:srgbClr val="C00000"/>
              </a:buClr>
              <a:buSzPct val="150000"/>
              <a:buFont typeface="Arial" pitchFamily="34" charset="0"/>
              <a:buChar char="•"/>
            </a:pPr>
            <a:endParaRPr lang="en-US" dirty="0" smtClean="0"/>
          </a:p>
          <a:p>
            <a:pPr algn="just" defTabSz="2952750">
              <a:spcBef>
                <a:spcPct val="50000"/>
              </a:spcBef>
              <a:buClr>
                <a:srgbClr val="C00000"/>
              </a:buClr>
              <a:buSzPct val="150000"/>
            </a:pPr>
            <a:endParaRPr lang="en-US" dirty="0" smtClean="0"/>
          </a:p>
          <a:p>
            <a:pPr algn="just" defTabSz="2952750">
              <a:spcBef>
                <a:spcPct val="50000"/>
              </a:spcBef>
              <a:buClr>
                <a:srgbClr val="C00000"/>
              </a:buClr>
              <a:buSzPct val="150000"/>
            </a:pPr>
            <a:endParaRPr lang="en-US" dirty="0" smtClean="0"/>
          </a:p>
          <a:p>
            <a:pPr algn="just" defTabSz="2952750">
              <a:spcBef>
                <a:spcPct val="50000"/>
              </a:spcBef>
              <a:buClr>
                <a:srgbClr val="C00000"/>
              </a:buClr>
              <a:buSzPct val="150000"/>
            </a:pPr>
            <a:endParaRPr lang="en-US" dirty="0" smtClean="0"/>
          </a:p>
          <a:p>
            <a:pPr algn="just" defTabSz="2952750">
              <a:spcBef>
                <a:spcPct val="50000"/>
              </a:spcBef>
              <a:buClr>
                <a:srgbClr val="C00000"/>
              </a:buClr>
              <a:buSzPct val="150000"/>
            </a:pPr>
            <a:endParaRPr lang="en-US" dirty="0" smtClean="0"/>
          </a:p>
          <a:p>
            <a:pPr algn="just" defTabSz="2952750">
              <a:spcBef>
                <a:spcPct val="50000"/>
              </a:spcBef>
              <a:buClr>
                <a:srgbClr val="C00000"/>
              </a:buClr>
              <a:buSzPct val="150000"/>
              <a:buFont typeface="Arial" pitchFamily="34" charset="0"/>
              <a:buChar char="•"/>
            </a:pPr>
            <a:endParaRPr lang="en-US" sz="3600" dirty="0" smtClean="0"/>
          </a:p>
          <a:p>
            <a:pPr algn="just" defTabSz="2952750">
              <a:spcBef>
                <a:spcPct val="50000"/>
              </a:spcBef>
              <a:buClr>
                <a:srgbClr val="C00000"/>
              </a:buClr>
              <a:buSzPct val="150000"/>
            </a:pPr>
            <a:endParaRPr lang="en-US" sz="4400" dirty="0" smtClean="0"/>
          </a:p>
          <a:p>
            <a:pPr algn="just" defTabSz="2952750">
              <a:spcBef>
                <a:spcPct val="50000"/>
              </a:spcBef>
              <a:buClr>
                <a:srgbClr val="C00000"/>
              </a:buClr>
              <a:buSzPct val="150000"/>
            </a:pPr>
            <a:endParaRPr lang="en-US" sz="2000" dirty="0" smtClean="0"/>
          </a:p>
          <a:p>
            <a:pPr algn="just" defTabSz="2952750">
              <a:spcBef>
                <a:spcPct val="50000"/>
              </a:spcBef>
              <a:buClr>
                <a:srgbClr val="C00000"/>
              </a:buClr>
              <a:buSzPct val="150000"/>
            </a:pPr>
            <a:endParaRPr lang="en-US" sz="2000" dirty="0" smtClean="0"/>
          </a:p>
          <a:p>
            <a:r>
              <a:rPr lang="en-US" sz="3600" b="1" dirty="0" smtClean="0"/>
              <a:t>FLEXURAL CAPACITY OF SFRSCC</a:t>
            </a:r>
            <a:endParaRPr lang="en-US" sz="3600" dirty="0" smtClean="0"/>
          </a:p>
          <a:p>
            <a:pPr algn="just"/>
            <a:r>
              <a:rPr lang="en-US" dirty="0" smtClean="0"/>
              <a:t>Using the values obtained from the experimental tests, the stress-strain diagrams depicted in Figs. 5a and 5b were determined for modeling the tensile and compressive behavior of adopted SFRSCC. The constitutive laws were utilized in </a:t>
            </a:r>
            <a:r>
              <a:rPr lang="en-US" b="1" dirty="0" smtClean="0">
                <a:latin typeface="+mj-lt"/>
              </a:rPr>
              <a:t>FLEX</a:t>
            </a:r>
            <a:r>
              <a:rPr lang="en-US" dirty="0" smtClean="0"/>
              <a:t> software to calculate moment–curvature response of a cross section of a SFRSCC strip with a width of 1000 mm and height of 300 mm. FLEX is based on a design oriented approach that has been developed by the Authors [1] to predict flexural response of strain softening or strain hardening FRC sections reinforced with longitudinal steel and/or fibre reinforced polymeric (FRP) bars.</a:t>
            </a:r>
          </a:p>
          <a:p>
            <a:pPr algn="just" defTabSz="2952750">
              <a:spcBef>
                <a:spcPct val="50000"/>
              </a:spcBef>
              <a:buClr>
                <a:srgbClr val="C00000"/>
              </a:buClr>
              <a:buSzPct val="150000"/>
            </a:pPr>
            <a:endParaRPr lang="en-US" dirty="0" smtClean="0"/>
          </a:p>
        </p:txBody>
      </p:sp>
      <p:grpSp>
        <p:nvGrpSpPr>
          <p:cNvPr id="22" name="Group 21"/>
          <p:cNvGrpSpPr/>
          <p:nvPr/>
        </p:nvGrpSpPr>
        <p:grpSpPr>
          <a:xfrm>
            <a:off x="15787638" y="5850955"/>
            <a:ext cx="12025336" cy="5210875"/>
            <a:chOff x="15859646" y="5850955"/>
            <a:chExt cx="12025336" cy="5210875"/>
          </a:xfrm>
        </p:grpSpPr>
        <p:pic>
          <p:nvPicPr>
            <p:cNvPr id="23" name="Picture 22" descr="C:\Documents and Settings\Hamid\Desktop\Design of elevated SFRSCC slabs 9_ 18082011.tif"/>
            <p:cNvPicPr>
              <a:picLocks noChangeAspect="1"/>
            </p:cNvPicPr>
            <p:nvPr/>
          </p:nvPicPr>
          <p:blipFill>
            <a:blip r:embed="rId7" cstate="print"/>
            <a:srcRect/>
            <a:stretch>
              <a:fillRect/>
            </a:stretch>
          </p:blipFill>
          <p:spPr bwMode="auto">
            <a:xfrm>
              <a:off x="15859646" y="5850955"/>
              <a:ext cx="8208912" cy="5210875"/>
            </a:xfrm>
            <a:prstGeom prst="rect">
              <a:avLst/>
            </a:prstGeom>
            <a:solidFill>
              <a:schemeClr val="accent2">
                <a:lumMod val="75000"/>
              </a:schemeClr>
            </a:solidFill>
            <a:ln w="9525">
              <a:noFill/>
              <a:miter lim="800000"/>
              <a:headEnd/>
              <a:tailEnd/>
            </a:ln>
          </p:spPr>
        </p:pic>
        <p:sp>
          <p:nvSpPr>
            <p:cNvPr id="24" name="Rectangular Callout 23"/>
            <p:cNvSpPr/>
            <p:nvPr/>
          </p:nvSpPr>
          <p:spPr bwMode="auto">
            <a:xfrm>
              <a:off x="24356590" y="10027419"/>
              <a:ext cx="3528392" cy="1008112"/>
            </a:xfrm>
            <a:prstGeom prst="wedgeRectCallout">
              <a:avLst>
                <a:gd name="adj1" fmla="val -56426"/>
                <a:gd name="adj2" fmla="val -19416"/>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2952750"/>
              <a:r>
                <a:rPr lang="en-US" sz="2800" i="1" dirty="0" smtClean="0">
                  <a:latin typeface="Romantic" pitchFamily="2" charset="2"/>
                </a:rPr>
                <a:t>Fig. 3: Uniaxial tensile test setup</a:t>
              </a:r>
            </a:p>
            <a:p>
              <a:pPr defTabSz="2952750"/>
              <a:r>
                <a:rPr lang="en-US" sz="2800" i="1" dirty="0" smtClean="0">
                  <a:latin typeface="Romantic" pitchFamily="2" charset="2"/>
                </a:rPr>
                <a:t>.</a:t>
              </a:r>
            </a:p>
            <a:p>
              <a:pPr marL="0" marR="0" indent="0" algn="just" defTabSz="2952750" eaLnBrk="1" latinLnBrk="0" hangingPunct="1">
                <a:lnSpc>
                  <a:spcPct val="100000"/>
                </a:lnSpc>
                <a:buClrTx/>
                <a:buSzTx/>
                <a:buFontTx/>
                <a:buNone/>
                <a:tabLst/>
              </a:pPr>
              <a:endParaRPr lang="en-GB" sz="2800" i="1" dirty="0" smtClean="0">
                <a:latin typeface="Romantic" pitchFamily="2" charset="2"/>
              </a:endParaRPr>
            </a:p>
          </p:txBody>
        </p:sp>
      </p:grpSp>
      <p:grpSp>
        <p:nvGrpSpPr>
          <p:cNvPr id="25" name="Group 24"/>
          <p:cNvGrpSpPr/>
          <p:nvPr/>
        </p:nvGrpSpPr>
        <p:grpSpPr>
          <a:xfrm>
            <a:off x="15427598" y="17804283"/>
            <a:ext cx="11953328" cy="5328592"/>
            <a:chOff x="15139566" y="17300227"/>
            <a:chExt cx="11953328" cy="5328592"/>
          </a:xfrm>
        </p:grpSpPr>
        <p:pic>
          <p:nvPicPr>
            <p:cNvPr id="26" name="Picture 25" descr="Doc72.tif"/>
            <p:cNvPicPr>
              <a:picLocks noChangeAspect="1"/>
            </p:cNvPicPr>
            <p:nvPr/>
          </p:nvPicPr>
          <p:blipFill>
            <a:blip r:embed="rId8" cstate="print"/>
            <a:srcRect/>
            <a:stretch>
              <a:fillRect/>
            </a:stretch>
          </p:blipFill>
          <p:spPr>
            <a:xfrm>
              <a:off x="15139566" y="17300227"/>
              <a:ext cx="8135646" cy="5328592"/>
            </a:xfrm>
            <a:prstGeom prst="rect">
              <a:avLst/>
            </a:prstGeom>
            <a:ln>
              <a:solidFill>
                <a:schemeClr val="bg1">
                  <a:lumMod val="65000"/>
                </a:schemeClr>
              </a:solidFill>
            </a:ln>
          </p:spPr>
        </p:pic>
        <p:sp>
          <p:nvSpPr>
            <p:cNvPr id="27" name="Rectangular Callout 26"/>
            <p:cNvSpPr/>
            <p:nvPr/>
          </p:nvSpPr>
          <p:spPr bwMode="auto">
            <a:xfrm>
              <a:off x="23564502" y="20756611"/>
              <a:ext cx="3528392" cy="1872208"/>
            </a:xfrm>
            <a:prstGeom prst="wedgeRectCallout">
              <a:avLst>
                <a:gd name="adj1" fmla="val -58482"/>
                <a:gd name="adj2" fmla="val -23736"/>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2952750"/>
              <a:r>
                <a:rPr lang="en-US" sz="2800" i="1" dirty="0" smtClean="0">
                  <a:latin typeface="Romantic" pitchFamily="2" charset="2"/>
                </a:rPr>
                <a:t>Fig. 4: Force-crack width displacement relationship recorded in uniaxial tensile test.</a:t>
              </a:r>
            </a:p>
            <a:p>
              <a:pPr marL="0" marR="0" indent="0" algn="just" defTabSz="2952750" eaLnBrk="1" latinLnBrk="0" hangingPunct="1">
                <a:lnSpc>
                  <a:spcPct val="100000"/>
                </a:lnSpc>
                <a:buClrTx/>
                <a:buSzTx/>
                <a:buFontTx/>
                <a:buNone/>
                <a:tabLst/>
              </a:pPr>
              <a:endParaRPr lang="en-GB" sz="2800" i="1" dirty="0" smtClean="0">
                <a:latin typeface="Romantic" pitchFamily="2" charset="2"/>
              </a:endParaRPr>
            </a:p>
          </p:txBody>
        </p:sp>
      </p:grpSp>
      <p:sp>
        <p:nvSpPr>
          <p:cNvPr id="28" name="Text Box 214"/>
          <p:cNvSpPr txBox="1">
            <a:spLocks noChangeArrowheads="1"/>
          </p:cNvSpPr>
          <p:nvPr/>
        </p:nvSpPr>
        <p:spPr bwMode="auto">
          <a:xfrm>
            <a:off x="28749078" y="5778947"/>
            <a:ext cx="13465496" cy="23514129"/>
          </a:xfrm>
          <a:prstGeom prst="rect">
            <a:avLst/>
          </a:prstGeom>
          <a:noFill/>
          <a:ln w="9525">
            <a:noFill/>
            <a:miter lim="800000"/>
            <a:headEnd/>
            <a:tailEnd/>
          </a:ln>
        </p:spPr>
        <p:txBody>
          <a:bodyPr wrap="square">
            <a:spAutoFit/>
          </a:bodyPr>
          <a:lstStyle/>
          <a:p>
            <a:r>
              <a:rPr lang="en-US"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sz="1100" b="1" dirty="0" smtClean="0"/>
          </a:p>
          <a:p>
            <a:pPr algn="just" defTabSz="2952750">
              <a:spcBef>
                <a:spcPct val="50000"/>
              </a:spcBef>
            </a:pPr>
            <a:r>
              <a:rPr lang="en-US" dirty="0" smtClean="0"/>
              <a:t>FLEX adopts a simplified post peak response in tension as depicted by the dashed line in Fig. 5a, where stress and strain of the first post-peak point coordinate is designated by the ordered pair of (</a:t>
            </a:r>
            <a:r>
              <a:rPr lang="en-US" sz="3600" i="1" dirty="0" err="1" smtClean="0">
                <a:latin typeface="Romantic" pitchFamily="2" charset="2"/>
                <a:cs typeface="Times New Roman" pitchFamily="18" charset="0"/>
              </a:rPr>
              <a:t>x,y</a:t>
            </a:r>
            <a:r>
              <a:rPr lang="en-US" dirty="0" smtClean="0"/>
              <a:t>). Assuming the parity of fracture energy (</a:t>
            </a:r>
            <a:r>
              <a:rPr lang="en-US" i="1" dirty="0" err="1" smtClean="0"/>
              <a:t>G</a:t>
            </a:r>
            <a:r>
              <a:rPr lang="en-US" i="1" baseline="-25000" dirty="0" err="1" smtClean="0"/>
              <a:t>f</a:t>
            </a:r>
            <a:r>
              <a:rPr lang="en-US" dirty="0" smtClean="0"/>
              <a:t>), four distinct ordered pair of (</a:t>
            </a:r>
            <a:r>
              <a:rPr lang="en-US" sz="3600" i="1" dirty="0" err="1" smtClean="0">
                <a:latin typeface="Romantic" pitchFamily="2" charset="2"/>
              </a:rPr>
              <a:t>x,y</a:t>
            </a:r>
            <a:r>
              <a:rPr lang="en-US" dirty="0" smtClean="0"/>
              <a:t>), designated POS1 to 4, were adopted, by which the moment curvature relationships of the considered strip were calculated. In Fig. 6 are compared the results determined by FLEX and DOCROS [2], adopting the approach proposed by CEB-FIP Model Code 2010 [3]:</a:t>
            </a:r>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sz="2000" dirty="0" smtClean="0"/>
          </a:p>
          <a:p>
            <a:pPr algn="just" defTabSz="2952750">
              <a:spcBef>
                <a:spcPct val="50000"/>
              </a:spcBef>
            </a:pPr>
            <a:endParaRPr lang="en-US" dirty="0" smtClean="0"/>
          </a:p>
          <a:p>
            <a:pPr algn="just"/>
            <a:r>
              <a:rPr lang="en-US" dirty="0" smtClean="0">
                <a:solidFill>
                  <a:srgbClr val="9D2740"/>
                </a:solidFill>
                <a:sym typeface="Wingdings" pitchFamily="2" charset="2"/>
              </a:rPr>
              <a:t> </a:t>
            </a:r>
            <a:r>
              <a:rPr lang="en-US" dirty="0" smtClean="0">
                <a:latin typeface="+mj-lt"/>
                <a:cs typeface="Times New Roman" pitchFamily="18" charset="0"/>
              </a:rPr>
              <a:t>Despite significant effects of stress and strain values at the first post peak point on bending responses have already been reported [4], it seems that taking a constant of </a:t>
            </a:r>
            <a:r>
              <a:rPr lang="en-US" i="1" dirty="0" err="1" smtClean="0"/>
              <a:t>G</a:t>
            </a:r>
            <a:r>
              <a:rPr lang="en-US" i="1" baseline="-25000" dirty="0" err="1" smtClean="0"/>
              <a:t>f</a:t>
            </a:r>
            <a:r>
              <a:rPr lang="en-US" dirty="0" smtClean="0"/>
              <a:t> </a:t>
            </a:r>
            <a:r>
              <a:rPr lang="en-US" dirty="0" smtClean="0">
                <a:latin typeface="+mj-lt"/>
                <a:cs typeface="Times New Roman" pitchFamily="18" charset="0"/>
              </a:rPr>
              <a:t>for adopted tensile responses, the dispersion of the flexural responses is relatively low.</a:t>
            </a:r>
          </a:p>
          <a:p>
            <a:pPr algn="just"/>
            <a:endParaRPr lang="en-US" sz="1400" dirty="0" smtClean="0">
              <a:latin typeface="Romantic" pitchFamily="2" charset="2"/>
              <a:cs typeface="Times New Roman" pitchFamily="18" charset="0"/>
            </a:endParaRPr>
          </a:p>
          <a:p>
            <a:pPr algn="just">
              <a:buFont typeface="Arial" pitchFamily="34" charset="0"/>
              <a:buChar char="•"/>
            </a:pPr>
            <a:endParaRPr lang="en-US" sz="700" dirty="0" smtClean="0">
              <a:latin typeface="Times New Roman" pitchFamily="18" charset="0"/>
              <a:cs typeface="Times New Roman" pitchFamily="18" charset="0"/>
            </a:endParaRPr>
          </a:p>
          <a:p>
            <a:pPr algn="just"/>
            <a:r>
              <a:rPr lang="en-US" dirty="0" smtClean="0">
                <a:solidFill>
                  <a:srgbClr val="9D2740"/>
                </a:solidFill>
                <a:sym typeface="Wingdings" pitchFamily="2" charset="2"/>
              </a:rPr>
              <a:t> </a:t>
            </a:r>
            <a:r>
              <a:rPr lang="en-US" dirty="0" smtClean="0">
                <a:latin typeface="+mj-lt"/>
                <a:cs typeface="Times New Roman" pitchFamily="18" charset="0"/>
              </a:rPr>
              <a:t>Taking advantage of simplified post cracking behaviour of FRC utilized in FLEX software, a resisting bending moment of 95.31 </a:t>
            </a:r>
            <a:r>
              <a:rPr lang="en-US" dirty="0" err="1" smtClean="0">
                <a:latin typeface="+mj-lt"/>
                <a:cs typeface="Times New Roman" pitchFamily="18" charset="0"/>
              </a:rPr>
              <a:t>kN.m</a:t>
            </a:r>
            <a:r>
              <a:rPr lang="en-US" dirty="0" smtClean="0">
                <a:latin typeface="+mj-lt"/>
                <a:cs typeface="Times New Roman" pitchFamily="18" charset="0"/>
              </a:rPr>
              <a:t> was calculated that is 10% lower than that predicted by [3].</a:t>
            </a:r>
          </a:p>
          <a:p>
            <a:pPr algn="just" defTabSz="2952750">
              <a:spcBef>
                <a:spcPct val="50000"/>
              </a:spcBef>
            </a:pPr>
            <a:r>
              <a:rPr lang="en-US" b="1" dirty="0" smtClean="0"/>
              <a:t>5. REFERENCES</a:t>
            </a:r>
          </a:p>
          <a:p>
            <a:pPr algn="just" defTabSz="2952750">
              <a:spcBef>
                <a:spcPts val="600"/>
              </a:spcBef>
            </a:pPr>
            <a:r>
              <a:rPr lang="en-US" sz="2800" dirty="0" smtClean="0"/>
              <a:t>[1] Taheri M., Barros J.A.O., Salehian H., (2011), “A design model for strain-softening and strain-hardening fiber reinforced elements reinforced longitudinally with steel and FRP bars”, Journal of Composites: Part B engineering, 42, 1630–1640.</a:t>
            </a:r>
          </a:p>
          <a:p>
            <a:pPr algn="just" defTabSz="2952750">
              <a:spcBef>
                <a:spcPts val="600"/>
              </a:spcBef>
            </a:pPr>
            <a:r>
              <a:rPr lang="en-US" sz="2800" dirty="0" smtClean="0"/>
              <a:t>[2] </a:t>
            </a:r>
            <a:r>
              <a:rPr lang="en-US" sz="2800" dirty="0" err="1" smtClean="0"/>
              <a:t>Basto</a:t>
            </a:r>
            <a:r>
              <a:rPr lang="en-US" sz="2800" dirty="0" smtClean="0"/>
              <a:t> CAA, Barros JAO. Numeric simulation of sections submitted to bending, Technical report 08-DEC/E-46, Department of Civil Engineering, School Engineering, University of Minho, 2008, 73 pages.</a:t>
            </a:r>
          </a:p>
          <a:p>
            <a:pPr algn="just" defTabSz="2952750">
              <a:spcBef>
                <a:spcPts val="600"/>
              </a:spcBef>
            </a:pPr>
            <a:r>
              <a:rPr lang="en-US" sz="2800" dirty="0" smtClean="0"/>
              <a:t>[3] CEB-FIP Model Code 2010, First Complete draft, Volume 1, fib, March 2010.</a:t>
            </a:r>
          </a:p>
          <a:p>
            <a:pPr algn="just" defTabSz="2952750">
              <a:spcBef>
                <a:spcPts val="600"/>
              </a:spcBef>
            </a:pPr>
            <a:r>
              <a:rPr lang="en-US" sz="2800" dirty="0" smtClean="0"/>
              <a:t>[4] Taheri M., Barros J.A.O., Salehian H., (2010), “A parametric study on the use of strain softening/ hardening FRC for RC elements failing in bending”, accepted to be published in the ASCE Journal of Materials in Civil Engineering. </a:t>
            </a:r>
            <a:endParaRPr lang="en-GB" sz="4000" dirty="0" smtClean="0"/>
          </a:p>
        </p:txBody>
      </p:sp>
      <p:grpSp>
        <p:nvGrpSpPr>
          <p:cNvPr id="29" name="Group 28"/>
          <p:cNvGrpSpPr/>
          <p:nvPr/>
        </p:nvGrpSpPr>
        <p:grpSpPr>
          <a:xfrm>
            <a:off x="28821086" y="5806382"/>
            <a:ext cx="13177464" cy="3456384"/>
            <a:chOff x="28821086" y="5806382"/>
            <a:chExt cx="13177464" cy="3456384"/>
          </a:xfrm>
        </p:grpSpPr>
        <p:pic>
          <p:nvPicPr>
            <p:cNvPr id="30" name="Picture 29" descr="4545.tif"/>
            <p:cNvPicPr>
              <a:picLocks noChangeAspect="1"/>
            </p:cNvPicPr>
            <p:nvPr/>
          </p:nvPicPr>
          <p:blipFill>
            <a:blip r:embed="rId9" cstate="print"/>
            <a:srcRect/>
            <a:stretch>
              <a:fillRect/>
            </a:stretch>
          </p:blipFill>
          <p:spPr>
            <a:xfrm>
              <a:off x="28821086" y="5806382"/>
              <a:ext cx="9206498" cy="3456384"/>
            </a:xfrm>
            <a:prstGeom prst="rect">
              <a:avLst/>
            </a:prstGeom>
            <a:solidFill>
              <a:srgbClr val="FFD5AB"/>
            </a:solidFill>
            <a:ln w="9525" cap="flat" cmpd="sng" algn="ctr">
              <a:solidFill>
                <a:schemeClr val="bg1">
                  <a:lumMod val="50000"/>
                </a:schemeClr>
              </a:solidFill>
              <a:prstDash val="solid"/>
              <a:round/>
              <a:headEnd type="none" w="med" len="med"/>
              <a:tailEnd type="none" w="med" len="med"/>
            </a:ln>
            <a:effectLst/>
          </p:spPr>
        </p:pic>
        <p:sp>
          <p:nvSpPr>
            <p:cNvPr id="31" name="Rectangular Callout 30"/>
            <p:cNvSpPr/>
            <p:nvPr/>
          </p:nvSpPr>
          <p:spPr bwMode="auto">
            <a:xfrm>
              <a:off x="38398150" y="7390557"/>
              <a:ext cx="3600400" cy="1872208"/>
            </a:xfrm>
            <a:prstGeom prst="wedgeRectCallout">
              <a:avLst>
                <a:gd name="adj1" fmla="val -56426"/>
                <a:gd name="adj2" fmla="val -19416"/>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2952750">
                <a:spcBef>
                  <a:spcPct val="50000"/>
                </a:spcBef>
              </a:pPr>
              <a:r>
                <a:rPr lang="en-US" sz="2800" i="1" dirty="0" smtClean="0">
                  <a:latin typeface="Romantic" pitchFamily="2" charset="2"/>
                </a:rPr>
                <a:t>Fig. 5: Design constitutive law for SFRSCC (a) in tension, (b) in compression</a:t>
              </a:r>
            </a:p>
          </p:txBody>
        </p:sp>
      </p:grpSp>
      <p:grpSp>
        <p:nvGrpSpPr>
          <p:cNvPr id="32" name="Group 31"/>
          <p:cNvGrpSpPr/>
          <p:nvPr/>
        </p:nvGrpSpPr>
        <p:grpSpPr>
          <a:xfrm>
            <a:off x="29397150" y="13987859"/>
            <a:ext cx="11809312" cy="4824536"/>
            <a:chOff x="29253134" y="14419907"/>
            <a:chExt cx="11809312" cy="4824536"/>
          </a:xfrm>
        </p:grpSpPr>
        <p:pic>
          <p:nvPicPr>
            <p:cNvPr id="33" name="Picture 32" descr="Doc73.tif"/>
            <p:cNvPicPr>
              <a:picLocks noChangeAspect="1"/>
            </p:cNvPicPr>
            <p:nvPr/>
          </p:nvPicPr>
          <p:blipFill>
            <a:blip r:embed="rId10" cstate="print"/>
            <a:srcRect/>
            <a:stretch>
              <a:fillRect/>
            </a:stretch>
          </p:blipFill>
          <p:spPr>
            <a:xfrm>
              <a:off x="29253134" y="14419907"/>
              <a:ext cx="7632848" cy="4801532"/>
            </a:xfrm>
            <a:prstGeom prst="rect">
              <a:avLst/>
            </a:prstGeom>
            <a:ln>
              <a:solidFill>
                <a:schemeClr val="bg1">
                  <a:lumMod val="65000"/>
                </a:schemeClr>
              </a:solidFill>
            </a:ln>
          </p:spPr>
        </p:pic>
        <p:sp>
          <p:nvSpPr>
            <p:cNvPr id="34" name="Rectangular Callout 33"/>
            <p:cNvSpPr/>
            <p:nvPr/>
          </p:nvSpPr>
          <p:spPr bwMode="auto">
            <a:xfrm>
              <a:off x="37174014" y="17732275"/>
              <a:ext cx="3888432" cy="1512168"/>
            </a:xfrm>
            <a:prstGeom prst="wedgeRectCallout">
              <a:avLst>
                <a:gd name="adj1" fmla="val -56426"/>
                <a:gd name="adj2" fmla="val -19416"/>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2952750"/>
              <a:r>
                <a:rPr lang="en-US" sz="2800" i="1" dirty="0" smtClean="0">
                  <a:latin typeface="Romantic" pitchFamily="2" charset="2"/>
                </a:rPr>
                <a:t>Fig. 6: Moment curvature responses obtained by FLEX and DOCROS</a:t>
              </a:r>
            </a:p>
          </p:txBody>
        </p:sp>
      </p:grpSp>
      <p:pic>
        <p:nvPicPr>
          <p:cNvPr id="35" name="Picture 1000" descr="Untitled-2"/>
          <p:cNvPicPr>
            <a:picLocks noChangeAspect="1" noChangeArrowheads="1"/>
          </p:cNvPicPr>
          <p:nvPr/>
        </p:nvPicPr>
        <p:blipFill>
          <a:blip r:embed="rId11" cstate="print">
            <a:lum bright="-20000"/>
          </a:blip>
          <a:srcRect/>
          <a:stretch>
            <a:fillRect/>
          </a:stretch>
        </p:blipFill>
        <p:spPr bwMode="auto">
          <a:xfrm>
            <a:off x="36309918" y="378347"/>
            <a:ext cx="6220734" cy="232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1289</TotalTime>
  <Words>642</Words>
  <Application>Microsoft Office PowerPoint</Application>
  <PresentationFormat>Custom</PresentationFormat>
  <Paragraphs>88</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Photo Editor Photo</vt:lpstr>
      <vt:lpstr>Slide 1</vt:lpstr>
    </vt:vector>
  </TitlesOfParts>
  <Company>Universidade do Minho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Sony Customer</cp:lastModifiedBy>
  <cp:revision>67</cp:revision>
  <dcterms:created xsi:type="dcterms:W3CDTF">2005-08-05T10:55:41Z</dcterms:created>
  <dcterms:modified xsi:type="dcterms:W3CDTF">2011-09-18T22:02:19Z</dcterms:modified>
</cp:coreProperties>
</file>