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1F9"/>
    <a:srgbClr val="F2F2F2"/>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58" autoAdjust="0"/>
  </p:normalViewPr>
  <p:slideViewPr>
    <p:cSldViewPr>
      <p:cViewPr>
        <p:scale>
          <a:sx n="30" d="100"/>
          <a:sy n="30" d="100"/>
        </p:scale>
        <p:origin x="-1350" y="-72"/>
      </p:cViewPr>
      <p:guideLst>
        <p:guide orient="horz" pos="9537"/>
        <p:guide pos="13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lha_de_C_lculo_do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lha_de_C_lculo_do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pPr>
            <a:r>
              <a:rPr lang="pt-PT" sz="3200" b="1" i="0" baseline="0" dirty="0" err="1" smtClean="0">
                <a:effectLst/>
              </a:rPr>
              <a:t>Population</a:t>
            </a:r>
            <a:r>
              <a:rPr lang="pt-PT" sz="3200" b="1" i="0" baseline="0" dirty="0" smtClean="0">
                <a:effectLst/>
              </a:rPr>
              <a:t> </a:t>
            </a:r>
            <a:r>
              <a:rPr lang="pt-PT" sz="3200" b="1" i="0" baseline="0" dirty="0" err="1" smtClean="0">
                <a:effectLst/>
              </a:rPr>
              <a:t>Growth</a:t>
            </a:r>
            <a:r>
              <a:rPr lang="pt-PT" sz="3200" b="1" i="0" baseline="0" dirty="0" smtClean="0">
                <a:effectLst/>
              </a:rPr>
              <a:t>  in Portugal (INE 2009)</a:t>
            </a:r>
            <a:endParaRPr lang="pt-PT" sz="3200" dirty="0">
              <a:effectLst/>
            </a:endParaRPr>
          </a:p>
        </c:rich>
      </c:tx>
      <c:layout/>
      <c:overlay val="0"/>
    </c:title>
    <c:autoTitleDeleted val="0"/>
    <c:plotArea>
      <c:layout/>
      <c:barChart>
        <c:barDir val="col"/>
        <c:grouping val="percentStacked"/>
        <c:varyColors val="0"/>
        <c:ser>
          <c:idx val="0"/>
          <c:order val="0"/>
          <c:tx>
            <c:strRef>
              <c:f>Folha1!$B$1</c:f>
              <c:strCache>
                <c:ptCount val="1"/>
                <c:pt idx="0">
                  <c:v>0-14</c:v>
                </c:pt>
              </c:strCache>
            </c:strRef>
          </c:tx>
          <c:invertIfNegative val="0"/>
          <c:cat>
            <c:numRef>
              <c:f>Folha1!$A$2:$A$4</c:f>
              <c:numCache>
                <c:formatCode>General</c:formatCode>
                <c:ptCount val="3"/>
                <c:pt idx="0">
                  <c:v>1950</c:v>
                </c:pt>
                <c:pt idx="1">
                  <c:v>2000</c:v>
                </c:pt>
                <c:pt idx="2">
                  <c:v>2050</c:v>
                </c:pt>
              </c:numCache>
            </c:numRef>
          </c:cat>
          <c:val>
            <c:numRef>
              <c:f>Folha1!$B$2:$B$4</c:f>
              <c:numCache>
                <c:formatCode>General</c:formatCode>
                <c:ptCount val="3"/>
                <c:pt idx="0">
                  <c:v>27.3</c:v>
                </c:pt>
                <c:pt idx="1">
                  <c:v>18.3</c:v>
                </c:pt>
                <c:pt idx="2">
                  <c:v>15.5</c:v>
                </c:pt>
              </c:numCache>
            </c:numRef>
          </c:val>
        </c:ser>
        <c:ser>
          <c:idx val="1"/>
          <c:order val="1"/>
          <c:tx>
            <c:strRef>
              <c:f>Folha1!$C$1</c:f>
              <c:strCache>
                <c:ptCount val="1"/>
                <c:pt idx="0">
                  <c:v>15-59</c:v>
                </c:pt>
              </c:strCache>
            </c:strRef>
          </c:tx>
          <c:invertIfNegative val="0"/>
          <c:cat>
            <c:numRef>
              <c:f>Folha1!$A$2:$A$4</c:f>
              <c:numCache>
                <c:formatCode>General</c:formatCode>
                <c:ptCount val="3"/>
                <c:pt idx="0">
                  <c:v>1950</c:v>
                </c:pt>
                <c:pt idx="1">
                  <c:v>2000</c:v>
                </c:pt>
                <c:pt idx="2">
                  <c:v>2050</c:v>
                </c:pt>
              </c:numCache>
            </c:numRef>
          </c:cat>
          <c:val>
            <c:numRef>
              <c:f>Folha1!$C$2:$C$4</c:f>
              <c:numCache>
                <c:formatCode>General</c:formatCode>
                <c:ptCount val="3"/>
                <c:pt idx="0">
                  <c:v>60.9</c:v>
                </c:pt>
                <c:pt idx="1">
                  <c:v>62.3</c:v>
                </c:pt>
                <c:pt idx="2">
                  <c:v>51</c:v>
                </c:pt>
              </c:numCache>
            </c:numRef>
          </c:val>
        </c:ser>
        <c:ser>
          <c:idx val="2"/>
          <c:order val="2"/>
          <c:tx>
            <c:strRef>
              <c:f>Folha1!$D$1</c:f>
              <c:strCache>
                <c:ptCount val="1"/>
                <c:pt idx="0">
                  <c:v>60+</c:v>
                </c:pt>
              </c:strCache>
            </c:strRef>
          </c:tx>
          <c:invertIfNegative val="0"/>
          <c:cat>
            <c:numRef>
              <c:f>Folha1!$A$2:$A$4</c:f>
              <c:numCache>
                <c:formatCode>General</c:formatCode>
                <c:ptCount val="3"/>
                <c:pt idx="0">
                  <c:v>1950</c:v>
                </c:pt>
                <c:pt idx="1">
                  <c:v>2000</c:v>
                </c:pt>
                <c:pt idx="2">
                  <c:v>2050</c:v>
                </c:pt>
              </c:numCache>
            </c:numRef>
          </c:cat>
          <c:val>
            <c:numRef>
              <c:f>Folha1!$D$2:$D$4</c:f>
              <c:numCache>
                <c:formatCode>General</c:formatCode>
                <c:ptCount val="3"/>
                <c:pt idx="0">
                  <c:v>11.8</c:v>
                </c:pt>
                <c:pt idx="1">
                  <c:v>19.399999999999999</c:v>
                </c:pt>
                <c:pt idx="2">
                  <c:v>33.5</c:v>
                </c:pt>
              </c:numCache>
            </c:numRef>
          </c:val>
        </c:ser>
        <c:dLbls>
          <c:showLegendKey val="0"/>
          <c:showVal val="0"/>
          <c:showCatName val="0"/>
          <c:showSerName val="0"/>
          <c:showPercent val="0"/>
          <c:showBubbleSize val="0"/>
        </c:dLbls>
        <c:gapWidth val="55"/>
        <c:overlap val="100"/>
        <c:axId val="80593664"/>
        <c:axId val="80595200"/>
      </c:barChart>
      <c:catAx>
        <c:axId val="80593664"/>
        <c:scaling>
          <c:orientation val="minMax"/>
        </c:scaling>
        <c:delete val="0"/>
        <c:axPos val="b"/>
        <c:numFmt formatCode="General" sourceLinked="1"/>
        <c:majorTickMark val="none"/>
        <c:minorTickMark val="none"/>
        <c:tickLblPos val="nextTo"/>
        <c:crossAx val="80595200"/>
        <c:crosses val="autoZero"/>
        <c:auto val="1"/>
        <c:lblAlgn val="ctr"/>
        <c:lblOffset val="50"/>
        <c:noMultiLvlLbl val="0"/>
      </c:catAx>
      <c:valAx>
        <c:axId val="80595200"/>
        <c:scaling>
          <c:orientation val="minMax"/>
        </c:scaling>
        <c:delete val="1"/>
        <c:axPos val="l"/>
        <c:majorGridlines/>
        <c:numFmt formatCode="0%" sourceLinked="1"/>
        <c:majorTickMark val="none"/>
        <c:minorTickMark val="none"/>
        <c:tickLblPos val="nextTo"/>
        <c:crossAx val="80593664"/>
        <c:crosses val="autoZero"/>
        <c:crossBetween val="between"/>
      </c:valAx>
    </c:plotArea>
    <c:legend>
      <c:legendPos val="r"/>
      <c:layout/>
      <c:overlay val="0"/>
    </c:legend>
    <c:plotVisOnly val="1"/>
    <c:dispBlanksAs val="gap"/>
    <c:showDLblsOverMax val="0"/>
  </c:chart>
  <c:txPr>
    <a:bodyPr/>
    <a:lstStyle/>
    <a:p>
      <a:pPr>
        <a:defRPr sz="3200"/>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Folha1!$B$1</c:f>
              <c:strCache>
                <c:ptCount val="1"/>
                <c:pt idx="0">
                  <c:v>Elderly</c:v>
                </c:pt>
              </c:strCache>
            </c:strRef>
          </c:tx>
          <c:invertIfNegative val="0"/>
          <c:cat>
            <c:numRef>
              <c:f>Folha1!$A$2:$A$3</c:f>
              <c:numCache>
                <c:formatCode>General</c:formatCode>
                <c:ptCount val="2"/>
                <c:pt idx="0">
                  <c:v>2010</c:v>
                </c:pt>
                <c:pt idx="1">
                  <c:v>2050</c:v>
                </c:pt>
              </c:numCache>
            </c:numRef>
          </c:cat>
          <c:val>
            <c:numRef>
              <c:f>Folha1!$B$2:$B$3</c:f>
              <c:numCache>
                <c:formatCode>#,##0</c:formatCode>
                <c:ptCount val="2"/>
                <c:pt idx="0">
                  <c:v>2700000</c:v>
                </c:pt>
                <c:pt idx="1">
                  <c:v>3500000</c:v>
                </c:pt>
              </c:numCache>
            </c:numRef>
          </c:val>
        </c:ser>
        <c:ser>
          <c:idx val="1"/>
          <c:order val="1"/>
          <c:tx>
            <c:strRef>
              <c:f>Folha1!$C$1</c:f>
              <c:strCache>
                <c:ptCount val="1"/>
                <c:pt idx="0">
                  <c:v>MCI</c:v>
                </c:pt>
              </c:strCache>
            </c:strRef>
          </c:tx>
          <c:invertIfNegative val="0"/>
          <c:cat>
            <c:numRef>
              <c:f>Folha1!$A$2:$A$3</c:f>
              <c:numCache>
                <c:formatCode>General</c:formatCode>
                <c:ptCount val="2"/>
                <c:pt idx="0">
                  <c:v>2010</c:v>
                </c:pt>
                <c:pt idx="1">
                  <c:v>2050</c:v>
                </c:pt>
              </c:numCache>
            </c:numRef>
          </c:cat>
          <c:val>
            <c:numRef>
              <c:f>Folha1!$C$2:$C$3</c:f>
              <c:numCache>
                <c:formatCode>#,##0</c:formatCode>
                <c:ptCount val="2"/>
                <c:pt idx="0">
                  <c:v>130000</c:v>
                </c:pt>
                <c:pt idx="1">
                  <c:v>320000</c:v>
                </c:pt>
              </c:numCache>
            </c:numRef>
          </c:val>
        </c:ser>
        <c:dLbls>
          <c:showLegendKey val="0"/>
          <c:showVal val="0"/>
          <c:showCatName val="0"/>
          <c:showSerName val="0"/>
          <c:showPercent val="0"/>
          <c:showBubbleSize val="0"/>
        </c:dLbls>
        <c:gapWidth val="150"/>
        <c:axId val="85068032"/>
        <c:axId val="85069824"/>
      </c:barChart>
      <c:catAx>
        <c:axId val="85068032"/>
        <c:scaling>
          <c:orientation val="minMax"/>
        </c:scaling>
        <c:delete val="0"/>
        <c:axPos val="b"/>
        <c:numFmt formatCode="General" sourceLinked="1"/>
        <c:majorTickMark val="out"/>
        <c:minorTickMark val="none"/>
        <c:tickLblPos val="nextTo"/>
        <c:crossAx val="85069824"/>
        <c:crosses val="autoZero"/>
        <c:auto val="1"/>
        <c:lblAlgn val="ctr"/>
        <c:lblOffset val="100"/>
        <c:noMultiLvlLbl val="0"/>
      </c:catAx>
      <c:valAx>
        <c:axId val="85069824"/>
        <c:scaling>
          <c:orientation val="minMax"/>
        </c:scaling>
        <c:delete val="0"/>
        <c:axPos val="l"/>
        <c:majorGridlines/>
        <c:numFmt formatCode="#,##0" sourceLinked="1"/>
        <c:majorTickMark val="none"/>
        <c:minorTickMark val="none"/>
        <c:tickLblPos val="low"/>
        <c:crossAx val="85068032"/>
        <c:crosses val="autoZero"/>
        <c:crossBetween val="between"/>
      </c:valAx>
    </c:plotArea>
    <c:legend>
      <c:legendPos val="r"/>
      <c:layout/>
      <c:overlay val="0"/>
    </c:legend>
    <c:plotVisOnly val="1"/>
    <c:dispBlanksAs val="gap"/>
    <c:showDLblsOverMax val="0"/>
  </c:chart>
  <c:txPr>
    <a:bodyPr/>
    <a:lstStyle/>
    <a:p>
      <a:pPr>
        <a:defRPr sz="3200"/>
      </a:pPr>
      <a:endParaRPr lang="pt-P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jpg"/><Relationship Id="rId2" Type="http://schemas.openxmlformats.org/officeDocument/2006/relationships/slideLayout" Target="../slideLayouts/slideLayout7.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image" Target="../media/image6.png"/><Relationship Id="rId5" Type="http://schemas.openxmlformats.org/officeDocument/2006/relationships/image" Target="../media/image1.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4.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6" name="Picture 72" descr="C:\Users\Angelo\Dropbox\MEDI2011\interf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0393" y="10099427"/>
            <a:ext cx="7957557" cy="32977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59" name="Group 211"/>
          <p:cNvGraphicFramePr>
            <a:graphicFrameLocks noGrp="1"/>
          </p:cNvGraphicFramePr>
          <p:nvPr>
            <p:extLst>
              <p:ext uri="{D42A27DB-BD31-4B8C-83A1-F6EECF244321}">
                <p14:modId xmlns:p14="http://schemas.microsoft.com/office/powerpoint/2010/main" val="2070030016"/>
              </p:ext>
            </p:extLst>
          </p:nvPr>
        </p:nvGraphicFramePr>
        <p:xfrm>
          <a:off x="0" y="0"/>
          <a:ext cx="42808525" cy="5346700"/>
        </p:xfrm>
        <a:graphic>
          <a:graphicData uri="http://schemas.openxmlformats.org/drawingml/2006/table">
            <a:tbl>
              <a:tblPr/>
              <a:tblGrid>
                <a:gridCol w="19243675"/>
                <a:gridCol w="23564850"/>
              </a:tblGrid>
              <a:tr h="2762250">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584450">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pt-PT" sz="28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smtClean="0">
                          <a:ln>
                            <a:noFill/>
                          </a:ln>
                          <a:solidFill>
                            <a:schemeClr val="tx1"/>
                          </a:solidFill>
                          <a:effectLst/>
                          <a:latin typeface="Arial" charset="0"/>
                        </a:rPr>
                        <a:t> CCTC – Centro de Ciências e Tecnologias de Computação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extLst>
              <p:ext uri="{D42A27DB-BD31-4B8C-83A1-F6EECF244321}">
                <p14:modId xmlns:p14="http://schemas.microsoft.com/office/powerpoint/2010/main" val="648304185"/>
              </p:ext>
            </p:extLst>
          </p:nvPr>
        </p:nvGraphicFramePr>
        <p:xfrm>
          <a:off x="593725" y="593725"/>
          <a:ext cx="4013200" cy="1990725"/>
        </p:xfrm>
        <a:graphic>
          <a:graphicData uri="http://schemas.openxmlformats.org/presentationml/2006/ole">
            <mc:AlternateContent xmlns:mc="http://schemas.openxmlformats.org/markup-compatibility/2006">
              <mc:Choice xmlns:v="urn:schemas-microsoft-com:vml" Requires="v">
                <p:oleObj spid="_x0000_s1122" name="Photo Editor Photo" r:id="rId4" imgW="4009524" imgH="1991003" progId="">
                  <p:embed/>
                </p:oleObj>
              </mc:Choice>
              <mc:Fallback>
                <p:oleObj name="Photo Editor Photo" r:id="rId4" imgW="4009524" imgH="1991003" progId="">
                  <p:embed/>
                  <p:pic>
                    <p:nvPicPr>
                      <p:cNvPr id="0" name="Object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593725"/>
                        <a:ext cx="4013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val="3471251366"/>
              </p:ext>
            </p:extLst>
          </p:nvPr>
        </p:nvGraphicFramePr>
        <p:xfrm>
          <a:off x="0" y="29036963"/>
          <a:ext cx="42808525" cy="1243013"/>
        </p:xfrm>
        <a:graphic>
          <a:graphicData uri="http://schemas.openxmlformats.org/drawingml/2006/table">
            <a:tbl>
              <a:tblPr/>
              <a:tblGrid>
                <a:gridCol w="42808525"/>
              </a:tblGrid>
              <a:tr h="1243013">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5" name="Rectangle 215"/>
          <p:cNvSpPr>
            <a:spLocks noChangeArrowheads="1"/>
          </p:cNvSpPr>
          <p:nvPr/>
        </p:nvSpPr>
        <p:spPr bwMode="auto">
          <a:xfrm>
            <a:off x="8874125" y="2035175"/>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ts val="1200"/>
              </a:spcBef>
            </a:pPr>
            <a:r>
              <a:rPr lang="en-US" sz="4000" dirty="0" smtClean="0"/>
              <a:t>ÂNGELO GONÇALO COSTA</a:t>
            </a:r>
          </a:p>
          <a:p>
            <a:pPr algn="ctr" defTabSz="2952750">
              <a:spcBef>
                <a:spcPts val="1200"/>
              </a:spcBef>
            </a:pPr>
            <a:r>
              <a:rPr lang="en-US" sz="4000" dirty="0" smtClean="0"/>
              <a:t> Supervisor</a:t>
            </a:r>
            <a:r>
              <a:rPr lang="en-US" sz="4000" smtClean="0"/>
              <a:t>: </a:t>
            </a:r>
            <a:r>
              <a:rPr lang="en-US" sz="4000" smtClean="0"/>
              <a:t>Paulo </a:t>
            </a:r>
            <a:r>
              <a:rPr lang="en-US" sz="4000" dirty="0" err="1" smtClean="0"/>
              <a:t>Novais</a:t>
            </a:r>
            <a:endParaRPr lang="en-US" sz="4000" dirty="0" smtClean="0"/>
          </a:p>
          <a:p>
            <a:pPr algn="ctr" defTabSz="2952750">
              <a:spcBef>
                <a:spcPts val="1200"/>
              </a:spcBef>
            </a:pPr>
            <a:r>
              <a:rPr lang="en-US" dirty="0" smtClean="0"/>
              <a:t>acosta@di.uminho.pt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ts val="1200"/>
              </a:spcBef>
            </a:pPr>
            <a:r>
              <a:rPr lang="en-US" sz="4800" b="1" dirty="0" smtClean="0"/>
              <a:t>A </a:t>
            </a:r>
            <a:r>
              <a:rPr lang="en-US" sz="4800" b="1" dirty="0" smtClean="0"/>
              <a:t>COGNITIVE IMPAIRMENT HELPER</a:t>
            </a:r>
            <a:endParaRPr lang="en-US" sz="4800" b="1" dirty="0"/>
          </a:p>
        </p:txBody>
      </p:sp>
      <p:cxnSp>
        <p:nvCxnSpPr>
          <p:cNvPr id="5" name="Conexão recta 4"/>
          <p:cNvCxnSpPr/>
          <p:nvPr/>
        </p:nvCxnSpPr>
        <p:spPr bwMode="auto">
          <a:xfrm>
            <a:off x="13843422" y="5635625"/>
            <a:ext cx="0" cy="22897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xão recta 16"/>
          <p:cNvCxnSpPr/>
          <p:nvPr/>
        </p:nvCxnSpPr>
        <p:spPr bwMode="auto">
          <a:xfrm>
            <a:off x="28245022" y="5788025"/>
            <a:ext cx="0" cy="2289785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 Box 214"/>
          <p:cNvSpPr txBox="1">
            <a:spLocks noChangeArrowheads="1"/>
          </p:cNvSpPr>
          <p:nvPr/>
        </p:nvSpPr>
        <p:spPr bwMode="auto">
          <a:xfrm>
            <a:off x="14203462" y="5788025"/>
            <a:ext cx="13681520" cy="4524315"/>
          </a:xfrm>
          <a:prstGeom prst="rect">
            <a:avLst/>
          </a:prstGeom>
          <a:noFill/>
          <a:ln w="9525">
            <a:noFill/>
            <a:miter lim="800000"/>
            <a:headEnd/>
            <a:tailEnd/>
          </a:ln>
        </p:spPr>
        <p:txBody>
          <a:bodyPr wrap="square">
            <a:spAutoFit/>
          </a:bodyPr>
          <a:lstStyle/>
          <a:p>
            <a:pPr defTabSz="2952750">
              <a:spcBef>
                <a:spcPts val="1200"/>
              </a:spcBef>
            </a:pPr>
            <a:r>
              <a:rPr lang="en-US" sz="3600" b="1" dirty="0" smtClean="0"/>
              <a:t>iGenda – An Memory Cognitive Impairment Helper</a:t>
            </a:r>
          </a:p>
          <a:p>
            <a:pPr algn="just" defTabSz="2952750">
              <a:spcBef>
                <a:spcPts val="1200"/>
              </a:spcBef>
            </a:pPr>
            <a:r>
              <a:rPr lang="en-US" dirty="0" smtClean="0"/>
              <a:t>MCI helper through the use of memory aid.</a:t>
            </a:r>
          </a:p>
          <a:p>
            <a:pPr algn="just" defTabSz="2952750">
              <a:spcBef>
                <a:spcPts val="1200"/>
              </a:spcBef>
            </a:pPr>
            <a:r>
              <a:rPr lang="en-US" dirty="0" smtClean="0"/>
              <a:t>Intelligent event manager, and conflicts resolution.</a:t>
            </a:r>
          </a:p>
          <a:p>
            <a:pPr algn="just" defTabSz="2952750">
              <a:spcBef>
                <a:spcPts val="1200"/>
              </a:spcBef>
            </a:pPr>
            <a:r>
              <a:rPr lang="en-US" dirty="0" smtClean="0"/>
              <a:t>Social tool with connection with friends and relatives.</a:t>
            </a:r>
          </a:p>
          <a:p>
            <a:pPr algn="just" defTabSz="2952750">
              <a:spcBef>
                <a:spcPts val="1200"/>
              </a:spcBef>
            </a:pPr>
            <a:r>
              <a:rPr lang="en-US" dirty="0" smtClean="0"/>
              <a:t>Healthcare enabler, with direct connection with medical services.</a:t>
            </a:r>
          </a:p>
          <a:p>
            <a:pPr algn="just" defTabSz="2952750">
              <a:spcBef>
                <a:spcPts val="1200"/>
              </a:spcBef>
            </a:pPr>
            <a:r>
              <a:rPr lang="en-US" dirty="0" smtClean="0"/>
              <a:t>Emergency tool, panic button and positioning system.</a:t>
            </a:r>
          </a:p>
          <a:p>
            <a:pPr algn="just" defTabSz="2952750">
              <a:spcBef>
                <a:spcPts val="1200"/>
              </a:spcBef>
            </a:pPr>
            <a:r>
              <a:rPr lang="en-US" dirty="0" smtClean="0"/>
              <a:t>Playful activities generator, in form of free time manager.</a:t>
            </a:r>
            <a:endParaRPr lang="en-US" dirty="0"/>
          </a:p>
        </p:txBody>
      </p:sp>
      <p:graphicFrame>
        <p:nvGraphicFramePr>
          <p:cNvPr id="6" name="Gráfico 5"/>
          <p:cNvGraphicFramePr/>
          <p:nvPr>
            <p:extLst>
              <p:ext uri="{D42A27DB-BD31-4B8C-83A1-F6EECF244321}">
                <p14:modId xmlns:p14="http://schemas.microsoft.com/office/powerpoint/2010/main" val="3501936821"/>
              </p:ext>
            </p:extLst>
          </p:nvPr>
        </p:nvGraphicFramePr>
        <p:xfrm>
          <a:off x="500834" y="11975822"/>
          <a:ext cx="12957198" cy="4104808"/>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15" descr="D:\Work\2011\Conferencias\Handbook of Digital Homecare - ICMCC\Spring proof\Fig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42" y="18668379"/>
            <a:ext cx="12961440" cy="5537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p:cNvGraphicFramePr>
            <a:graphicFrameLocks/>
          </p:cNvGraphicFramePr>
          <p:nvPr>
            <p:extLst>
              <p:ext uri="{D42A27DB-BD31-4B8C-83A1-F6EECF244321}">
                <p14:modId xmlns:p14="http://schemas.microsoft.com/office/powerpoint/2010/main" val="1343340835"/>
              </p:ext>
            </p:extLst>
          </p:nvPr>
        </p:nvGraphicFramePr>
        <p:xfrm>
          <a:off x="497758" y="24789059"/>
          <a:ext cx="13006732" cy="4031984"/>
        </p:xfrm>
        <a:graphic>
          <a:graphicData uri="http://schemas.openxmlformats.org/drawingml/2006/chart">
            <c:chart xmlns:c="http://schemas.openxmlformats.org/drawingml/2006/chart" xmlns:r="http://schemas.openxmlformats.org/officeDocument/2006/relationships" r:id="rId8"/>
          </a:graphicData>
        </a:graphic>
      </p:graphicFrame>
      <p:pic>
        <p:nvPicPr>
          <p:cNvPr id="1044" name="Picture 20" descr="D:\Work\sitteee\islab\islab.color.fu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71822" y="1444354"/>
            <a:ext cx="5614760" cy="1404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21942" y="16308372"/>
            <a:ext cx="12961440" cy="2215991"/>
          </a:xfrm>
          <a:prstGeom prst="rect">
            <a:avLst/>
          </a:prstGeom>
          <a:noFill/>
        </p:spPr>
        <p:txBody>
          <a:bodyPr wrap="square" rtlCol="0">
            <a:spAutoFit/>
          </a:bodyPr>
          <a:lstStyle/>
          <a:p>
            <a:pPr algn="just">
              <a:spcBef>
                <a:spcPts val="1200"/>
              </a:spcBef>
            </a:pPr>
            <a:r>
              <a:rPr lang="en-US" dirty="0" smtClean="0"/>
              <a:t>Elderly population is growing unprecedented, while the remaining age groups decrease in density.</a:t>
            </a:r>
          </a:p>
          <a:p>
            <a:pPr algn="just">
              <a:spcBef>
                <a:spcPts val="1200"/>
              </a:spcBef>
            </a:pPr>
            <a:r>
              <a:rPr lang="en-US" dirty="0" smtClean="0"/>
              <a:t>From 50 years of age Mild Cognitive Impairment (MCI) begins to grow at an accelerated pace.</a:t>
            </a:r>
            <a:endParaRPr lang="en-US" dirty="0"/>
          </a:p>
        </p:txBody>
      </p:sp>
      <p:sp>
        <p:nvSpPr>
          <p:cNvPr id="3" name="CaixaDeTexto 2"/>
          <p:cNvSpPr txBox="1"/>
          <p:nvPr/>
        </p:nvSpPr>
        <p:spPr>
          <a:xfrm>
            <a:off x="521942" y="23916252"/>
            <a:ext cx="12961440" cy="584775"/>
          </a:xfrm>
          <a:prstGeom prst="rect">
            <a:avLst/>
          </a:prstGeom>
          <a:noFill/>
        </p:spPr>
        <p:txBody>
          <a:bodyPr wrap="square" rtlCol="0">
            <a:spAutoFit/>
          </a:bodyPr>
          <a:lstStyle/>
          <a:p>
            <a:pPr algn="ctr">
              <a:spcBef>
                <a:spcPts val="1200"/>
              </a:spcBef>
            </a:pPr>
            <a:r>
              <a:rPr lang="en-US" smtClean="0"/>
              <a:t>MCI Stages</a:t>
            </a:r>
            <a:endParaRPr lang="en-US"/>
          </a:p>
        </p:txBody>
      </p:sp>
      <p:pic>
        <p:nvPicPr>
          <p:cNvPr id="1065" name="Picture 41" descr="D:\Work\2011\Semana Eng\ARCH.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04982" y="10603483"/>
            <a:ext cx="13680000" cy="5695877"/>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4203462" y="16580147"/>
            <a:ext cx="13681520" cy="2523768"/>
          </a:xfrm>
          <a:prstGeom prst="rect">
            <a:avLst/>
          </a:prstGeom>
          <a:noFill/>
        </p:spPr>
        <p:txBody>
          <a:bodyPr wrap="square" rtlCol="0">
            <a:spAutoFit/>
          </a:bodyPr>
          <a:lstStyle/>
          <a:p>
            <a:pPr algn="just">
              <a:spcBef>
                <a:spcPts val="1200"/>
              </a:spcBef>
            </a:pPr>
            <a:r>
              <a:rPr lang="en-US" dirty="0" smtClean="0"/>
              <a:t>AI methods to provide better conflict resolution.</a:t>
            </a:r>
          </a:p>
          <a:p>
            <a:pPr algn="just">
              <a:spcBef>
                <a:spcPts val="1200"/>
              </a:spcBef>
            </a:pPr>
            <a:r>
              <a:rPr lang="en-US" dirty="0" smtClean="0"/>
              <a:t>Priorities values differentiated by user/service, per user configuration.</a:t>
            </a:r>
          </a:p>
          <a:p>
            <a:pPr algn="just">
              <a:spcBef>
                <a:spcPts val="1200"/>
              </a:spcBef>
            </a:pPr>
            <a:r>
              <a:rPr lang="en-US" dirty="0" smtClean="0"/>
              <a:t>Lightweight </a:t>
            </a:r>
            <a:r>
              <a:rPr lang="en-US" b="1" dirty="0" smtClean="0"/>
              <a:t>portable</a:t>
            </a:r>
            <a:r>
              <a:rPr lang="en-US" dirty="0" smtClean="0"/>
              <a:t> encrypted databases.</a:t>
            </a:r>
          </a:p>
          <a:p>
            <a:pPr algn="just">
              <a:spcBef>
                <a:spcPts val="1200"/>
              </a:spcBef>
            </a:pPr>
            <a:r>
              <a:rPr lang="en-US" dirty="0" smtClean="0"/>
              <a:t>Supports </a:t>
            </a:r>
            <a:r>
              <a:rPr lang="en-US" b="1" dirty="0" smtClean="0"/>
              <a:t>Google Calendar</a:t>
            </a:r>
            <a:r>
              <a:rPr lang="en-US" dirty="0" smtClean="0"/>
              <a:t> and local calendar files.</a:t>
            </a:r>
            <a:endParaRPr lang="en-US" dirty="0"/>
          </a:p>
        </p:txBody>
      </p:sp>
      <p:sp>
        <p:nvSpPr>
          <p:cNvPr id="7" name="CaixaDeTexto 6"/>
          <p:cNvSpPr txBox="1"/>
          <p:nvPr/>
        </p:nvSpPr>
        <p:spPr>
          <a:xfrm>
            <a:off x="14203462" y="26229219"/>
            <a:ext cx="13681520" cy="2798202"/>
          </a:xfrm>
          <a:prstGeom prst="rect">
            <a:avLst/>
          </a:prstGeom>
          <a:noFill/>
        </p:spPr>
        <p:txBody>
          <a:bodyPr wrap="square" rtlCol="0">
            <a:spAutoFit/>
          </a:bodyPr>
          <a:lstStyle/>
          <a:p>
            <a:pPr>
              <a:spcBef>
                <a:spcPts val="1200"/>
              </a:spcBef>
            </a:pPr>
            <a:r>
              <a:rPr lang="en-US" dirty="0" smtClean="0"/>
              <a:t>Full integration with Android services, ICS and Google Calendar push and retrieve.</a:t>
            </a:r>
          </a:p>
          <a:p>
            <a:pPr>
              <a:spcBef>
                <a:spcPts val="1200"/>
              </a:spcBef>
            </a:pPr>
            <a:r>
              <a:rPr lang="en-US" dirty="0" smtClean="0"/>
              <a:t>Maximum use of Android’s native apps.</a:t>
            </a:r>
            <a:br>
              <a:rPr lang="en-US" dirty="0" smtClean="0"/>
            </a:br>
            <a:r>
              <a:rPr lang="en-US" dirty="0" smtClean="0"/>
              <a:t>GPS, cell network and </a:t>
            </a:r>
            <a:r>
              <a:rPr lang="en-US" dirty="0" err="1" smtClean="0"/>
              <a:t>WiFi</a:t>
            </a:r>
            <a:r>
              <a:rPr lang="en-US" dirty="0" smtClean="0"/>
              <a:t> position system capture, for indoor and outdoor user localization.</a:t>
            </a:r>
            <a:endParaRPr lang="en-US" dirty="0"/>
          </a:p>
        </p:txBody>
      </p:sp>
      <p:sp>
        <p:nvSpPr>
          <p:cNvPr id="10" name="CaixaDeTexto 9"/>
          <p:cNvSpPr txBox="1"/>
          <p:nvPr/>
        </p:nvSpPr>
        <p:spPr>
          <a:xfrm>
            <a:off x="28554056" y="20612595"/>
            <a:ext cx="13681520" cy="584775"/>
          </a:xfrm>
          <a:prstGeom prst="rect">
            <a:avLst/>
          </a:prstGeom>
          <a:noFill/>
        </p:spPr>
        <p:txBody>
          <a:bodyPr wrap="square" rtlCol="0">
            <a:spAutoFit/>
          </a:bodyPr>
          <a:lstStyle/>
          <a:p>
            <a:pPr>
              <a:spcBef>
                <a:spcPts val="1200"/>
              </a:spcBef>
            </a:pPr>
            <a:r>
              <a:rPr lang="en-US" b="1" smtClean="0"/>
              <a:t>Sensoring System</a:t>
            </a:r>
          </a:p>
        </p:txBody>
      </p:sp>
      <p:sp>
        <p:nvSpPr>
          <p:cNvPr id="12" name="CaixaDeTexto 11"/>
          <p:cNvSpPr txBox="1"/>
          <p:nvPr/>
        </p:nvSpPr>
        <p:spPr>
          <a:xfrm>
            <a:off x="28605062" y="14123164"/>
            <a:ext cx="13577988" cy="584775"/>
          </a:xfrm>
          <a:prstGeom prst="rect">
            <a:avLst/>
          </a:prstGeom>
          <a:noFill/>
        </p:spPr>
        <p:txBody>
          <a:bodyPr wrap="square" rtlCol="0">
            <a:spAutoFit/>
          </a:bodyPr>
          <a:lstStyle/>
          <a:p>
            <a:pPr>
              <a:spcBef>
                <a:spcPts val="1200"/>
              </a:spcBef>
            </a:pPr>
            <a:r>
              <a:rPr lang="en-US" b="1" dirty="0"/>
              <a:t>Profiling </a:t>
            </a:r>
            <a:r>
              <a:rPr lang="en-US" b="1" dirty="0" smtClean="0"/>
              <a:t>System &amp; Medication Remainder</a:t>
            </a:r>
            <a:endParaRPr lang="en-US" b="1" dirty="0"/>
          </a:p>
        </p:txBody>
      </p:sp>
      <p:sp>
        <p:nvSpPr>
          <p:cNvPr id="13" name="CaixaDeTexto 12"/>
          <p:cNvSpPr txBox="1"/>
          <p:nvPr/>
        </p:nvSpPr>
        <p:spPr>
          <a:xfrm>
            <a:off x="28656068" y="5885542"/>
            <a:ext cx="5781642" cy="4185761"/>
          </a:xfrm>
          <a:prstGeom prst="rect">
            <a:avLst/>
          </a:prstGeom>
          <a:noFill/>
        </p:spPr>
        <p:txBody>
          <a:bodyPr wrap="square" rtlCol="0">
            <a:spAutoFit/>
          </a:bodyPr>
          <a:lstStyle/>
          <a:p>
            <a:pPr>
              <a:spcBef>
                <a:spcPts val="1200"/>
              </a:spcBef>
            </a:pPr>
            <a:r>
              <a:rPr lang="en-US" b="1" dirty="0" smtClean="0"/>
              <a:t>Clinical Guidelines</a:t>
            </a:r>
          </a:p>
          <a:p>
            <a:pPr>
              <a:spcBef>
                <a:spcPts val="1200"/>
              </a:spcBef>
            </a:pPr>
            <a:r>
              <a:rPr lang="en-US" dirty="0" smtClean="0"/>
              <a:t>Computerized digital clinical guidelines that help the medical decision and provide insightful suggestions to diagnose the disease and administer the appropriate treatment. </a:t>
            </a:r>
            <a:endParaRPr lang="en-US" dirty="0"/>
          </a:p>
        </p:txBody>
      </p:sp>
      <p:pic>
        <p:nvPicPr>
          <p:cNvPr id="1076" name="Picture 52" descr="D:\Work\2011\Apresentacoes\DCAI 2011\pltfor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87614" y="24501027"/>
            <a:ext cx="11298968" cy="4442196"/>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521942" y="5635625"/>
            <a:ext cx="12982548" cy="6340197"/>
          </a:xfrm>
          <a:prstGeom prst="rect">
            <a:avLst/>
          </a:prstGeom>
          <a:noFill/>
        </p:spPr>
        <p:txBody>
          <a:bodyPr wrap="square" rtlCol="0">
            <a:spAutoFit/>
          </a:bodyPr>
          <a:lstStyle/>
          <a:p>
            <a:pPr>
              <a:spcBef>
                <a:spcPts val="1200"/>
              </a:spcBef>
            </a:pPr>
            <a:r>
              <a:rPr lang="en-US" sz="3600" b="1" dirty="0" smtClean="0"/>
              <a:t>Vision</a:t>
            </a:r>
          </a:p>
          <a:p>
            <a:pPr>
              <a:spcBef>
                <a:spcPts val="1200"/>
              </a:spcBef>
            </a:pPr>
            <a:r>
              <a:rPr lang="en-US" dirty="0" smtClean="0"/>
              <a:t>Providence of intelligent computer systems that provide greater independence, security and well-being of cognitive disabled people, such as:</a:t>
            </a:r>
          </a:p>
          <a:p>
            <a:pPr>
              <a:spcBef>
                <a:spcPts val="1200"/>
              </a:spcBef>
            </a:pPr>
            <a:r>
              <a:rPr lang="en-US" dirty="0" smtClean="0"/>
              <a:t>Memory enablers, such as remainders of activities and suggestion systems.</a:t>
            </a:r>
          </a:p>
          <a:p>
            <a:pPr>
              <a:spcBef>
                <a:spcPts val="1200"/>
              </a:spcBef>
            </a:pPr>
            <a:r>
              <a:rPr lang="en-US" dirty="0" smtClean="0"/>
              <a:t>Warning systems that warn and advise accordingly to the current situation and user profile.</a:t>
            </a:r>
          </a:p>
          <a:p>
            <a:pPr>
              <a:spcBef>
                <a:spcPts val="1200"/>
              </a:spcBef>
            </a:pPr>
            <a:r>
              <a:rPr lang="en-US" dirty="0" smtClean="0"/>
              <a:t>Sensory systems that capture data to understand </a:t>
            </a:r>
            <a:r>
              <a:rPr lang="en-US" dirty="0"/>
              <a:t>t</a:t>
            </a:r>
            <a:r>
              <a:rPr lang="en-US" dirty="0" smtClean="0"/>
              <a:t>he user behavior and help him by providing just-in-time solutions and suggestions.</a:t>
            </a:r>
            <a:endParaRPr lang="en-US" b="1" dirty="0" smtClean="0"/>
          </a:p>
          <a:p>
            <a:pPr>
              <a:spcBef>
                <a:spcPts val="1200"/>
              </a:spcBef>
            </a:pPr>
            <a:r>
              <a:rPr lang="en-US" b="1" dirty="0" smtClean="0"/>
              <a:t>Context</a:t>
            </a:r>
          </a:p>
        </p:txBody>
      </p:sp>
      <p:pic>
        <p:nvPicPr>
          <p:cNvPr id="1089" name="Picture 65" descr="D:\Work\2011\Semana Eng\device_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03862" y="19778019"/>
            <a:ext cx="3780000" cy="64512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D:\Work\2011\Semana Eng\device_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32210" y="19706011"/>
            <a:ext cx="3780000" cy="64512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D:\Work\2011\Semana Eng\droid_iface_bas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39221" y="19460467"/>
            <a:ext cx="4284848" cy="64742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69" name="Picture 45" descr="D:\Work\2011\Semana Eng\igenda_droid_ifac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35838" y="19435191"/>
            <a:ext cx="4284848" cy="6433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97" name="Picture 73" descr="C:\Users\Angelo\Dropbox\MEDI2011\esquemasimple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37710" y="6138987"/>
            <a:ext cx="7776289" cy="5040009"/>
          </a:xfrm>
          <a:prstGeom prst="rect">
            <a:avLst/>
          </a:prstGeom>
          <a:noFill/>
          <a:ln>
            <a:noFill/>
          </a:ln>
          <a:effectLst>
            <a:outerShdw blurRad="190500" algn="tl" rotWithShape="0">
              <a:srgbClr val="000000">
                <a:alpha val="26000"/>
              </a:srgbClr>
            </a:outerShdw>
          </a:effectLst>
        </p:spPr>
      </p:pic>
      <p:pic>
        <p:nvPicPr>
          <p:cNvPr id="1100" name="Picture 76"/>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28554056" y="15203243"/>
            <a:ext cx="7781786" cy="4401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36335842" y="14610952"/>
            <a:ext cx="5950740" cy="6001643"/>
          </a:xfrm>
          <a:prstGeom prst="rect">
            <a:avLst/>
          </a:prstGeom>
          <a:noFill/>
        </p:spPr>
        <p:txBody>
          <a:bodyPr wrap="square" rtlCol="0">
            <a:spAutoFit/>
          </a:bodyPr>
          <a:lstStyle/>
          <a:p>
            <a:r>
              <a:rPr lang="en-US" dirty="0" smtClean="0"/>
              <a:t>The profile system assures the system is always in sync with user, keeping the general preferences updated, through the use of CBR, Bayesian Networks a learning system and statistical methods.</a:t>
            </a:r>
          </a:p>
          <a:p>
            <a:r>
              <a:rPr lang="en-US" dirty="0" smtClean="0"/>
              <a:t>The medication remainder assures that the user always takes the medication according to the information present in the profile.</a:t>
            </a:r>
            <a:endParaRPr lang="en-US" dirty="0"/>
          </a:p>
        </p:txBody>
      </p:sp>
      <p:sp>
        <p:nvSpPr>
          <p:cNvPr id="19" name="CaixaDeTexto 18"/>
          <p:cNvSpPr txBox="1"/>
          <p:nvPr/>
        </p:nvSpPr>
        <p:spPr>
          <a:xfrm>
            <a:off x="28640393" y="21620707"/>
            <a:ext cx="13646189" cy="3046988"/>
          </a:xfrm>
          <a:prstGeom prst="rect">
            <a:avLst/>
          </a:prstGeom>
          <a:noFill/>
        </p:spPr>
        <p:txBody>
          <a:bodyPr wrap="square" rtlCol="0">
            <a:spAutoFit/>
          </a:bodyPr>
          <a:lstStyle/>
          <a:p>
            <a:r>
              <a:rPr lang="en-US" dirty="0" smtClean="0"/>
              <a:t>The </a:t>
            </a:r>
            <a:r>
              <a:rPr lang="en-US" dirty="0" err="1" smtClean="0"/>
              <a:t>sensoring</a:t>
            </a:r>
            <a:r>
              <a:rPr lang="en-US" dirty="0" smtClean="0"/>
              <a:t> system measures data collected from discrete sensors placed on the user body, collecting ECG, </a:t>
            </a:r>
            <a:r>
              <a:rPr lang="en-US" dirty="0" err="1" smtClean="0"/>
              <a:t>Oximetry</a:t>
            </a:r>
            <a:r>
              <a:rPr lang="en-US" dirty="0" smtClean="0"/>
              <a:t>, Fall Detection System  among others, and processing the data collected and taking actions if certain scenarios are presented. The actions are derived from the Clinical Guidelines and the actions are based in logical functions and learning procedures.</a:t>
            </a:r>
            <a:endParaRPr lang="en-US" dirty="0"/>
          </a:p>
        </p:txBody>
      </p:sp>
      <p:sp>
        <p:nvSpPr>
          <p:cNvPr id="20" name="CaixaDeTexto 19"/>
          <p:cNvSpPr txBox="1"/>
          <p:nvPr/>
        </p:nvSpPr>
        <p:spPr>
          <a:xfrm>
            <a:off x="36671823" y="11179547"/>
            <a:ext cx="5614760" cy="3046988"/>
          </a:xfrm>
          <a:prstGeom prst="rect">
            <a:avLst/>
          </a:prstGeom>
          <a:noFill/>
        </p:spPr>
        <p:txBody>
          <a:bodyPr wrap="square" rtlCol="0">
            <a:spAutoFit/>
          </a:bodyPr>
          <a:lstStyle/>
          <a:p>
            <a:r>
              <a:rPr lang="en-US" dirty="0" smtClean="0"/>
              <a:t>A Decision Support System with evaluation of Quality of Information is used to aid and complement the decision when the knowledge is imperfect.</a:t>
            </a:r>
            <a:endParaRPr lang="en-US" dirty="0"/>
          </a:p>
        </p:txBody>
      </p:sp>
      <p:sp>
        <p:nvSpPr>
          <p:cNvPr id="14" name="CaixaDeTexto 13"/>
          <p:cNvSpPr txBox="1"/>
          <p:nvPr/>
        </p:nvSpPr>
        <p:spPr>
          <a:xfrm>
            <a:off x="521942" y="18875692"/>
            <a:ext cx="1527982" cy="584775"/>
          </a:xfrm>
          <a:prstGeom prst="rect">
            <a:avLst/>
          </a:prstGeom>
          <a:noFill/>
        </p:spPr>
        <p:txBody>
          <a:bodyPr wrap="none" rtlCol="0">
            <a:spAutoFit/>
          </a:bodyPr>
          <a:lstStyle/>
          <a:p>
            <a:r>
              <a:rPr lang="pt-PT" b="1" dirty="0" err="1" smtClean="0"/>
              <a:t>Stages</a:t>
            </a:r>
            <a:endParaRPr lang="pt-PT" b="1" dirty="0"/>
          </a:p>
        </p:txBody>
      </p:sp>
      <p:sp>
        <p:nvSpPr>
          <p:cNvPr id="15" name="CaixaDeTexto 14"/>
          <p:cNvSpPr txBox="1"/>
          <p:nvPr/>
        </p:nvSpPr>
        <p:spPr>
          <a:xfrm>
            <a:off x="36671822" y="3042643"/>
            <a:ext cx="3902030" cy="954107"/>
          </a:xfrm>
          <a:prstGeom prst="rect">
            <a:avLst/>
          </a:prstGeom>
          <a:noFill/>
        </p:spPr>
        <p:txBody>
          <a:bodyPr wrap="none" rtlCol="0">
            <a:spAutoFit/>
          </a:bodyPr>
          <a:lstStyle/>
          <a:p>
            <a:pPr lvl="0"/>
            <a:r>
              <a:rPr lang="pt-PT" sz="2800" dirty="0" err="1"/>
              <a:t>Intelligent</a:t>
            </a:r>
            <a:r>
              <a:rPr lang="pt-PT" sz="2800" dirty="0"/>
              <a:t> </a:t>
            </a:r>
            <a:r>
              <a:rPr lang="pt-PT" sz="2800" dirty="0" err="1"/>
              <a:t>Systems</a:t>
            </a:r>
            <a:r>
              <a:rPr lang="pt-PT" sz="2800" dirty="0"/>
              <a:t> </a:t>
            </a:r>
            <a:r>
              <a:rPr lang="pt-PT" sz="2800" dirty="0" err="1"/>
              <a:t>Lab</a:t>
            </a:r>
            <a:endParaRPr lang="pt-PT" sz="2800" dirty="0"/>
          </a:p>
          <a:p>
            <a:r>
              <a:rPr lang="pt-PT" sz="2800" dirty="0" smtClean="0"/>
              <a:t>Islab.di.uminho.pt</a:t>
            </a:r>
            <a:endParaRPr lang="pt-PT"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6768</TotalTime>
  <Words>424</Words>
  <Application>Microsoft Office PowerPoint</Application>
  <PresentationFormat>Personalizados</PresentationFormat>
  <Paragraphs>43</Paragraphs>
  <Slides>1</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Apresentação do PowerPoint</vt:lpstr>
    </vt:vector>
  </TitlesOfParts>
  <Company>Universidade do Minho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Ângelo Costa</dc:creator>
  <cp:lastModifiedBy>Angelo</cp:lastModifiedBy>
  <cp:revision>120</cp:revision>
  <dcterms:created xsi:type="dcterms:W3CDTF">2005-08-05T10:55:41Z</dcterms:created>
  <dcterms:modified xsi:type="dcterms:W3CDTF">2011-09-23T15:32:13Z</dcterms:modified>
</cp:coreProperties>
</file>