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808525" cy="30279975"/>
  <p:notesSz cx="6797675" cy="9926638"/>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B70"/>
    <a:srgbClr val="449FA6"/>
    <a:srgbClr val="A5D1F9"/>
    <a:srgbClr val="FFD5AB"/>
    <a:srgbClr val="FFF2B9"/>
    <a:srgbClr val="FFD215"/>
    <a:srgbClr val="FAD57A"/>
    <a:srgbClr val="FFC775"/>
    <a:srgbClr val="FFCC00"/>
    <a:srgbClr val="8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5" d="100"/>
          <a:sy n="25" d="100"/>
        </p:scale>
        <p:origin x="-306" y="-144"/>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6C125FF-8C63-4661-9B59-4D459802A7F3}" type="datetimeFigureOut">
              <a:rPr lang="pt-PT" smtClean="0"/>
              <a:pPr/>
              <a:t>23-09-2011</a:t>
            </a:fld>
            <a:endParaRPr lang="pt-PT"/>
          </a:p>
        </p:txBody>
      </p:sp>
      <p:sp>
        <p:nvSpPr>
          <p:cNvPr id="4" name="Marcador de Posição da Imagem do Diapositivo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A5A406C-7F08-41DA-BB2D-F71EA41DD541}" type="slidenum">
              <a:rPr lang="pt-PT" smtClean="0"/>
              <a:pPr/>
              <a:t>‹#›</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A5A406C-7F08-41DA-BB2D-F71EA41DD541}" type="slidenum">
              <a:rPr lang="pt-PT" smtClean="0"/>
              <a:pPr/>
              <a:t>1</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notesSlide" Target="../notesSlides/notesSlide1.xml"/><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oleObject" Target="../embeddings/oleObject1.bin"/><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Imagem 16" descr="Imagem1.jpg"/>
          <p:cNvPicPr>
            <a:picLocks noChangeAspect="1"/>
          </p:cNvPicPr>
          <p:nvPr/>
        </p:nvPicPr>
        <p:blipFill>
          <a:blip r:embed="rId4" cstate="print"/>
          <a:stretch>
            <a:fillRect/>
          </a:stretch>
        </p:blipFill>
        <p:spPr>
          <a:xfrm>
            <a:off x="9589107" y="8443243"/>
            <a:ext cx="4110299" cy="5832648"/>
          </a:xfrm>
          <a:prstGeom prst="rect">
            <a:avLst/>
          </a:prstGeom>
        </p:spPr>
      </p:pic>
      <p:graphicFrame>
        <p:nvGraphicFramePr>
          <p:cNvPr id="2259" name="Group 211"/>
          <p:cNvGraphicFramePr>
            <a:graphicFrameLocks noGrp="1"/>
          </p:cNvGraphicFramePr>
          <p:nvPr>
            <p:extLst>
              <p:ext uri="{D42A27DB-BD31-4B8C-83A1-F6EECF244321}">
                <p14:modId xmlns="" xmlns:p14="http://schemas.microsoft.com/office/powerpoint/2010/main" val="1120539390"/>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noProof="0" dirty="0" smtClean="0">
                          <a:ln>
                            <a:noFill/>
                          </a:ln>
                          <a:solidFill>
                            <a:schemeClr val="tx1"/>
                          </a:solidFill>
                          <a:effectLst/>
                          <a:latin typeface="Arial" charset="0"/>
                        </a:rPr>
                        <a:t>Institute for Polymers and Composites/I3N</a:t>
                      </a: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30" name="Photo Editor Photo" r:id="rId5" imgW="4009524" imgH="1991003" progId="">
              <p:embed/>
            </p:oleObj>
          </a:graphicData>
        </a:graphic>
      </p:graphicFrame>
      <p:graphicFrame>
        <p:nvGraphicFramePr>
          <p:cNvPr id="2260" name="Group 212"/>
          <p:cNvGraphicFramePr>
            <a:graphicFrameLocks noGrp="1"/>
          </p:cNvGraphicFramePr>
          <p:nvPr>
            <p:extLst>
              <p:ext uri="{D42A27DB-BD31-4B8C-83A1-F6EECF244321}">
                <p14:modId xmlns="" xmlns:p14="http://schemas.microsoft.com/office/powerpoint/2010/main" val="2224916600"/>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a:t>
                      </a:r>
                      <a:r>
                        <a:rPr kumimoji="0" lang="pt-PT" sz="4000" b="0" i="0" u="none" strike="noStrike" cap="none" normalizeH="0" baseline="0" dirty="0" smtClean="0">
                          <a:ln>
                            <a:noFill/>
                          </a:ln>
                          <a:solidFill>
                            <a:schemeClr val="tx1"/>
                          </a:solidFill>
                          <a:effectLst/>
                          <a:latin typeface="Arial" charset="0"/>
                        </a:rPr>
                        <a:t>24 </a:t>
                      </a:r>
                      <a:r>
                        <a:rPr kumimoji="0" lang="pt-PT" sz="4000" b="0" i="0" u="none" strike="noStrike" cap="none" normalizeH="0" baseline="0" dirty="0" smtClean="0">
                          <a:ln>
                            <a:noFill/>
                          </a:ln>
                          <a:solidFill>
                            <a:schemeClr val="tx1"/>
                          </a:solidFill>
                          <a:effectLst/>
                          <a:latin typeface="Arial" charset="0"/>
                        </a:rPr>
                        <a:t>a </a:t>
                      </a:r>
                      <a:r>
                        <a:rPr kumimoji="0" lang="pt-PT" sz="4000" b="0" i="0" u="none" strike="noStrike" cap="none" normalizeH="0" baseline="0" dirty="0" smtClean="0">
                          <a:ln>
                            <a:noFill/>
                          </a:ln>
                          <a:solidFill>
                            <a:schemeClr val="tx1"/>
                          </a:solidFill>
                          <a:effectLst/>
                          <a:latin typeface="Arial" charset="0"/>
                        </a:rPr>
                        <a:t>27 </a:t>
                      </a:r>
                      <a:r>
                        <a:rPr kumimoji="0" lang="pt-PT" sz="4000" b="0" i="0" u="none" strike="noStrike" cap="none" normalizeH="0" baseline="0" dirty="0" smtClean="0">
                          <a:ln>
                            <a:noFill/>
                          </a:ln>
                          <a:solidFill>
                            <a:schemeClr val="tx1"/>
                          </a:solidFill>
                          <a:effectLst/>
                          <a:latin typeface="Arial" charset="0"/>
                        </a:rPr>
                        <a:t>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4" name="Text Box 214"/>
          <p:cNvSpPr txBox="1">
            <a:spLocks noChangeArrowheads="1"/>
          </p:cNvSpPr>
          <p:nvPr/>
        </p:nvSpPr>
        <p:spPr bwMode="auto">
          <a:xfrm>
            <a:off x="954088" y="7291115"/>
            <a:ext cx="12817475" cy="1569660"/>
          </a:xfrm>
          <a:prstGeom prst="rect">
            <a:avLst/>
          </a:prstGeom>
          <a:noFill/>
          <a:ln w="9525">
            <a:noFill/>
            <a:miter lim="800000"/>
            <a:headEnd/>
            <a:tailEnd/>
          </a:ln>
        </p:spPr>
        <p:txBody>
          <a:bodyPr wrap="square">
            <a:spAutoFit/>
          </a:bodyPr>
          <a:lstStyle/>
          <a:p>
            <a:pPr algn="just" defTabSz="2952750">
              <a:spcBef>
                <a:spcPct val="50000"/>
              </a:spcBef>
            </a:pPr>
            <a:r>
              <a:rPr lang="en-US" dirty="0" smtClean="0"/>
              <a:t>We present a carbon nanotube (CNT)-based flexible capacitive sensor to measure the blood pressure within an aneurysm sac after an EVAR (endovascular repair) procedure. </a:t>
            </a:r>
          </a:p>
        </p:txBody>
      </p:sp>
      <p:sp>
        <p:nvSpPr>
          <p:cNvPr id="1035" name="Rectangle 215"/>
          <p:cNvSpPr>
            <a:spLocks noChangeArrowheads="1"/>
          </p:cNvSpPr>
          <p:nvPr/>
        </p:nvSpPr>
        <p:spPr bwMode="auto">
          <a:xfrm>
            <a:off x="8874125" y="2322513"/>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a:t>Author*   </a:t>
            </a:r>
            <a:r>
              <a:rPr lang="en-US" sz="4000" dirty="0" smtClean="0"/>
              <a:t>ALEXANDRA T. SEPÚLVEDA</a:t>
            </a:r>
            <a:endParaRPr lang="en-US" sz="4000" dirty="0"/>
          </a:p>
          <a:p>
            <a:pPr algn="ctr" defTabSz="2952750">
              <a:spcBef>
                <a:spcPct val="20000"/>
              </a:spcBef>
            </a:pPr>
            <a:r>
              <a:rPr lang="en-US" sz="4000" dirty="0"/>
              <a:t> Supervisors:  </a:t>
            </a:r>
            <a:r>
              <a:rPr lang="en-US" sz="4000" dirty="0" err="1" smtClean="0"/>
              <a:t>António</a:t>
            </a:r>
            <a:r>
              <a:rPr lang="en-US" sz="4000" dirty="0" smtClean="0"/>
              <a:t> J. Pontes, </a:t>
            </a:r>
            <a:r>
              <a:rPr lang="en-US" sz="4000" dirty="0" err="1" smtClean="0"/>
              <a:t>Júlio</a:t>
            </a:r>
            <a:r>
              <a:rPr lang="en-US" sz="4000" dirty="0" smtClean="0"/>
              <a:t> C. </a:t>
            </a:r>
            <a:r>
              <a:rPr lang="en-US" sz="4000" dirty="0" err="1" smtClean="0"/>
              <a:t>Viana</a:t>
            </a:r>
            <a:r>
              <a:rPr lang="en-US" sz="4000" dirty="0" smtClean="0"/>
              <a:t>, </a:t>
            </a:r>
            <a:r>
              <a:rPr lang="en-US" sz="4000" dirty="0" err="1" smtClean="0"/>
              <a:t>Luís</a:t>
            </a:r>
            <a:r>
              <a:rPr lang="en-US" sz="4000" dirty="0" smtClean="0"/>
              <a:t> A. Rocha</a:t>
            </a:r>
            <a:endParaRPr lang="en-US" sz="4000" dirty="0"/>
          </a:p>
          <a:p>
            <a:pPr algn="ctr" defTabSz="2952750">
              <a:spcBef>
                <a:spcPct val="50000"/>
              </a:spcBef>
            </a:pPr>
            <a:r>
              <a:rPr lang="pt-PT" dirty="0"/>
              <a:t>* </a:t>
            </a:r>
            <a:r>
              <a:rPr lang="pt-PT" dirty="0" smtClean="0"/>
              <a:t>xanasepulveda@dep.uminho.pt</a:t>
            </a:r>
            <a:endParaRPr lang="en-US" sz="4000" dirty="0"/>
          </a:p>
        </p:txBody>
      </p:sp>
      <p:sp>
        <p:nvSpPr>
          <p:cNvPr id="1036"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pt-PT" sz="4800" b="1" dirty="0" smtClean="0"/>
              <a:t>IMPLANTABLE FLEXIBLE SENSOR BASED ON ALIGNED-CARBON NANOTUBES FOR BLOOD PRESSURE MONITORING</a:t>
            </a:r>
            <a:endParaRPr lang="en-US" sz="4800" b="1" dirty="0"/>
          </a:p>
        </p:txBody>
      </p:sp>
      <p:pic>
        <p:nvPicPr>
          <p:cNvPr id="1037" name="Picture 217"/>
          <p:cNvPicPr>
            <a:picLocks noChangeAspect="1" noChangeArrowheads="1"/>
          </p:cNvPicPr>
          <p:nvPr/>
        </p:nvPicPr>
        <p:blipFill>
          <a:blip r:embed="rId6" cstate="print"/>
          <a:srcRect/>
          <a:stretch>
            <a:fillRect/>
          </a:stretch>
        </p:blipFill>
        <p:spPr bwMode="auto">
          <a:xfrm>
            <a:off x="37606062" y="1962523"/>
            <a:ext cx="3744416" cy="1440160"/>
          </a:xfrm>
          <a:prstGeom prst="rect">
            <a:avLst/>
          </a:prstGeom>
          <a:noFill/>
          <a:ln w="9525">
            <a:noFill/>
            <a:miter lim="800000"/>
            <a:headEnd/>
            <a:tailEnd/>
          </a:ln>
        </p:spPr>
      </p:pic>
      <p:sp>
        <p:nvSpPr>
          <p:cNvPr id="13" name="AutoShape 40"/>
          <p:cNvSpPr>
            <a:spLocks noChangeArrowheads="1"/>
          </p:cNvSpPr>
          <p:nvPr/>
        </p:nvSpPr>
        <p:spPr bwMode="auto">
          <a:xfrm>
            <a:off x="737966" y="5922963"/>
            <a:ext cx="12960000" cy="914400"/>
          </a:xfrm>
          <a:prstGeom prst="roundRect">
            <a:avLst>
              <a:gd name="adj" fmla="val 50000"/>
            </a:avLst>
          </a:prstGeom>
          <a:solidFill>
            <a:srgbClr val="A5D1F9"/>
          </a:solidFill>
          <a:ln w="57150">
            <a:solidFill>
              <a:srgbClr val="2E6B70"/>
            </a:solidFill>
            <a:round/>
            <a:headEnd/>
            <a:tailEnd/>
          </a:ln>
          <a:effectLst>
            <a:outerShdw dist="251447" dir="2700000" algn="ctr" rotWithShape="0">
              <a:srgbClr val="787878"/>
            </a:outerShdw>
          </a:effectLst>
        </p:spPr>
        <p:txBody>
          <a:bodyPr wrap="none" lIns="43748" tIns="21122" rIns="43748" bIns="21122" anchor="ctr"/>
          <a:lstStyle/>
          <a:p>
            <a:pPr defTabSz="2952750" eaLnBrk="0" hangingPunct="0">
              <a:spcBef>
                <a:spcPct val="50000"/>
              </a:spcBef>
            </a:pPr>
            <a:r>
              <a:rPr lang="en-US" sz="4400" b="1" dirty="0" smtClean="0">
                <a:solidFill>
                  <a:schemeClr val="bg1"/>
                </a:solidFill>
                <a:effectLst>
                  <a:outerShdw blurRad="38100" dist="38100" dir="2700000" algn="tl">
                    <a:srgbClr val="000000"/>
                  </a:outerShdw>
                </a:effectLst>
                <a:latin typeface="Verdana" pitchFamily="34" charset="0"/>
              </a:rPr>
              <a:t> </a:t>
            </a:r>
            <a:r>
              <a:rPr lang="en-US" sz="3600" b="1" dirty="0" smtClean="0"/>
              <a:t>Introduction</a:t>
            </a:r>
            <a:endParaRPr lang="en-US" sz="3600" b="1" dirty="0"/>
          </a:p>
        </p:txBody>
      </p:sp>
      <p:sp>
        <p:nvSpPr>
          <p:cNvPr id="14" name="Text Box 214"/>
          <p:cNvSpPr txBox="1">
            <a:spLocks noChangeArrowheads="1"/>
          </p:cNvSpPr>
          <p:nvPr/>
        </p:nvSpPr>
        <p:spPr bwMode="auto">
          <a:xfrm>
            <a:off x="953939" y="15986064"/>
            <a:ext cx="12817475" cy="6001643"/>
          </a:xfrm>
          <a:prstGeom prst="rect">
            <a:avLst/>
          </a:prstGeom>
          <a:noFill/>
          <a:ln w="9525">
            <a:noFill/>
            <a:miter lim="800000"/>
            <a:headEnd/>
            <a:tailEnd/>
          </a:ln>
        </p:spPr>
        <p:txBody>
          <a:bodyPr wrap="square">
            <a:spAutoFit/>
          </a:bodyPr>
          <a:lstStyle/>
          <a:p>
            <a:pPr algn="just" defTabSz="2952750">
              <a:spcBef>
                <a:spcPct val="50000"/>
              </a:spcBef>
            </a:pPr>
            <a:r>
              <a:rPr lang="en-US" dirty="0" smtClean="0"/>
              <a:t>The flexible pressure sensor development involve the following steps:</a:t>
            </a:r>
          </a:p>
          <a:p>
            <a:pPr marL="323850" indent="-323850" algn="just" defTabSz="2952750">
              <a:spcBef>
                <a:spcPct val="50000"/>
              </a:spcBef>
              <a:buFont typeface="+mj-lt"/>
              <a:buAutoNum type="arabicPeriod"/>
            </a:pPr>
            <a:r>
              <a:rPr lang="en-US" dirty="0" smtClean="0"/>
              <a:t> Fabrication of the PDMS flexible membranes (dielectric) using acrylic moulds;</a:t>
            </a:r>
          </a:p>
          <a:p>
            <a:pPr marL="323850" indent="-323850" algn="just" defTabSz="2952750">
              <a:spcBef>
                <a:spcPct val="50000"/>
              </a:spcBef>
              <a:buFont typeface="+mj-lt"/>
              <a:buAutoNum type="arabicPeriod"/>
            </a:pPr>
            <a:r>
              <a:rPr lang="en-US" dirty="0" smtClean="0"/>
              <a:t> Growth of forests of vertically aligned-CNTs, via an atmospheric chemical vapor deposition (CVD) process (to build the electrical components);</a:t>
            </a:r>
          </a:p>
          <a:p>
            <a:pPr marL="323850" indent="-323850" algn="just" defTabSz="2952750">
              <a:spcBef>
                <a:spcPct val="50000"/>
              </a:spcBef>
              <a:buFont typeface="+mj-lt"/>
              <a:buAutoNum type="arabicPeriod"/>
            </a:pPr>
            <a:r>
              <a:rPr lang="en-US" dirty="0" smtClean="0"/>
              <a:t> Embedding of the aligned-CNTs  into the polymeric matrix of PDMS;</a:t>
            </a:r>
          </a:p>
          <a:p>
            <a:pPr marL="323850" indent="-323850" algn="just" defTabSz="2952750">
              <a:spcBef>
                <a:spcPct val="50000"/>
              </a:spcBef>
              <a:buFont typeface="+mj-lt"/>
              <a:buAutoNum type="arabicPeriod"/>
            </a:pPr>
            <a:r>
              <a:rPr lang="en-US" dirty="0" smtClean="0"/>
              <a:t> Nanocomposite cure and bonding of the three thin layers (each one with a thickness of about 400 µm).</a:t>
            </a:r>
          </a:p>
        </p:txBody>
      </p:sp>
      <p:sp>
        <p:nvSpPr>
          <p:cNvPr id="15" name="AutoShape 40"/>
          <p:cNvSpPr>
            <a:spLocks noChangeArrowheads="1"/>
          </p:cNvSpPr>
          <p:nvPr/>
        </p:nvSpPr>
        <p:spPr bwMode="auto">
          <a:xfrm>
            <a:off x="737817" y="14617912"/>
            <a:ext cx="12960000" cy="914400"/>
          </a:xfrm>
          <a:prstGeom prst="roundRect">
            <a:avLst>
              <a:gd name="adj" fmla="val 50000"/>
            </a:avLst>
          </a:prstGeom>
          <a:solidFill>
            <a:srgbClr val="A5D1F9"/>
          </a:solidFill>
          <a:ln w="57150">
            <a:solidFill>
              <a:srgbClr val="2E6B70"/>
            </a:solidFill>
            <a:round/>
            <a:headEnd/>
            <a:tailEnd/>
          </a:ln>
          <a:effectLst>
            <a:outerShdw dist="251447" dir="2700000" algn="ctr" rotWithShape="0">
              <a:srgbClr val="787878"/>
            </a:outerShdw>
          </a:effectLst>
        </p:spPr>
        <p:txBody>
          <a:bodyPr wrap="none" lIns="43748" tIns="21122" rIns="43748" bIns="21122" anchor="ctr"/>
          <a:lstStyle/>
          <a:p>
            <a:pPr defTabSz="2952750" eaLnBrk="0" hangingPunct="0">
              <a:spcBef>
                <a:spcPct val="50000"/>
              </a:spcBef>
            </a:pPr>
            <a:r>
              <a:rPr lang="en-US" sz="4400" b="1" dirty="0" smtClean="0">
                <a:solidFill>
                  <a:schemeClr val="bg1"/>
                </a:solidFill>
                <a:effectLst>
                  <a:outerShdw blurRad="38100" dist="38100" dir="2700000" algn="tl">
                    <a:srgbClr val="000000"/>
                  </a:outerShdw>
                </a:effectLst>
                <a:latin typeface="Verdana" pitchFamily="34" charset="0"/>
              </a:rPr>
              <a:t> </a:t>
            </a:r>
            <a:r>
              <a:rPr lang="en-US" sz="3600" b="1" dirty="0" smtClean="0"/>
              <a:t>Materials &amp; Methods</a:t>
            </a:r>
            <a:endParaRPr lang="en-US" sz="3600" b="1" dirty="0"/>
          </a:p>
        </p:txBody>
      </p:sp>
      <p:sp>
        <p:nvSpPr>
          <p:cNvPr id="21" name="Text Box 214"/>
          <p:cNvSpPr txBox="1">
            <a:spLocks noChangeArrowheads="1"/>
          </p:cNvSpPr>
          <p:nvPr/>
        </p:nvSpPr>
        <p:spPr bwMode="auto">
          <a:xfrm>
            <a:off x="953990" y="8910707"/>
            <a:ext cx="8712968" cy="5509200"/>
          </a:xfrm>
          <a:prstGeom prst="rect">
            <a:avLst/>
          </a:prstGeom>
          <a:noFill/>
          <a:ln w="9525">
            <a:noFill/>
            <a:miter lim="800000"/>
            <a:headEnd/>
            <a:tailEnd/>
          </a:ln>
        </p:spPr>
        <p:txBody>
          <a:bodyPr wrap="square">
            <a:spAutoFit/>
          </a:bodyPr>
          <a:lstStyle/>
          <a:p>
            <a:pPr algn="just" defTabSz="2952750">
              <a:spcBef>
                <a:spcPct val="50000"/>
              </a:spcBef>
            </a:pPr>
            <a:r>
              <a:rPr lang="en-US" dirty="0" smtClean="0"/>
              <a:t>Given the specifications of EVAR, the device must be foldable, extremely flexible and characterized by a very small profile. Aligned-CNTs embedded in a flexible substrate of polydimethylsiloxane (PDMS) are used to fabricate the elements of the capacitive sensor (namely an inductor and the capacitor electrodes). Fabricated sensors prototypes validate our approach and show that A-CNTs/PDMS layered composites can be used to create highly flexible pressure sensors.</a:t>
            </a:r>
            <a:endParaRPr lang="en-US" dirty="0"/>
          </a:p>
        </p:txBody>
      </p:sp>
      <p:pic>
        <p:nvPicPr>
          <p:cNvPr id="29" name="Imagem 28" descr="Sem Título.jpg"/>
          <p:cNvPicPr>
            <a:picLocks noChangeAspect="1"/>
          </p:cNvPicPr>
          <p:nvPr/>
        </p:nvPicPr>
        <p:blipFill>
          <a:blip r:embed="rId7" cstate="print"/>
          <a:stretch>
            <a:fillRect/>
          </a:stretch>
        </p:blipFill>
        <p:spPr>
          <a:xfrm>
            <a:off x="1698452" y="22196771"/>
            <a:ext cx="5400601" cy="3396768"/>
          </a:xfrm>
          <a:prstGeom prst="rect">
            <a:avLst/>
          </a:prstGeom>
          <a:ln>
            <a:solidFill>
              <a:srgbClr val="2E6B70"/>
            </a:solidFill>
          </a:ln>
        </p:spPr>
      </p:pic>
      <p:sp>
        <p:nvSpPr>
          <p:cNvPr id="30" name="CaixaDeTexto 29"/>
          <p:cNvSpPr txBox="1"/>
          <p:nvPr/>
        </p:nvSpPr>
        <p:spPr>
          <a:xfrm>
            <a:off x="7247261" y="23556212"/>
            <a:ext cx="5472608" cy="584775"/>
          </a:xfrm>
          <a:prstGeom prst="rect">
            <a:avLst/>
          </a:prstGeom>
          <a:noFill/>
        </p:spPr>
        <p:txBody>
          <a:bodyPr wrap="square" rtlCol="0">
            <a:spAutoFit/>
          </a:bodyPr>
          <a:lstStyle/>
          <a:p>
            <a:r>
              <a:rPr lang="en-US" b="1" i="1" dirty="0" smtClean="0"/>
              <a:t>Moulds Fabrication</a:t>
            </a:r>
            <a:endParaRPr lang="en-US" b="1" i="1" dirty="0"/>
          </a:p>
        </p:txBody>
      </p:sp>
      <p:pic>
        <p:nvPicPr>
          <p:cNvPr id="31" name="Imagem 30" descr="Sem Título.jpg"/>
          <p:cNvPicPr>
            <a:picLocks noChangeAspect="1"/>
          </p:cNvPicPr>
          <p:nvPr/>
        </p:nvPicPr>
        <p:blipFill>
          <a:blip r:embed="rId8" cstate="print"/>
          <a:stretch>
            <a:fillRect/>
          </a:stretch>
        </p:blipFill>
        <p:spPr>
          <a:xfrm>
            <a:off x="7434710" y="25509139"/>
            <a:ext cx="5760640" cy="3151212"/>
          </a:xfrm>
          <a:prstGeom prst="rect">
            <a:avLst/>
          </a:prstGeom>
          <a:ln>
            <a:solidFill>
              <a:srgbClr val="2E6B70"/>
            </a:solidFill>
          </a:ln>
        </p:spPr>
      </p:pic>
      <p:sp>
        <p:nvSpPr>
          <p:cNvPr id="32" name="CaixaDeTexto 31"/>
          <p:cNvSpPr txBox="1"/>
          <p:nvPr/>
        </p:nvSpPr>
        <p:spPr>
          <a:xfrm>
            <a:off x="1818086" y="26724564"/>
            <a:ext cx="5472608" cy="584775"/>
          </a:xfrm>
          <a:prstGeom prst="rect">
            <a:avLst/>
          </a:prstGeom>
          <a:noFill/>
        </p:spPr>
        <p:txBody>
          <a:bodyPr wrap="square" rtlCol="0">
            <a:spAutoFit/>
          </a:bodyPr>
          <a:lstStyle/>
          <a:p>
            <a:pPr algn="r"/>
            <a:r>
              <a:rPr lang="en-US" b="1" i="1" dirty="0" smtClean="0"/>
              <a:t>A-CNTs Forest Growth</a:t>
            </a:r>
            <a:endParaRPr lang="en-US" b="1" i="1" dirty="0"/>
          </a:p>
        </p:txBody>
      </p:sp>
      <p:pic>
        <p:nvPicPr>
          <p:cNvPr id="33" name="Imagem 32" descr="Sem Título.jpg"/>
          <p:cNvPicPr>
            <a:picLocks noChangeAspect="1"/>
          </p:cNvPicPr>
          <p:nvPr/>
        </p:nvPicPr>
        <p:blipFill>
          <a:blip r:embed="rId9" cstate="print"/>
          <a:stretch>
            <a:fillRect/>
          </a:stretch>
        </p:blipFill>
        <p:spPr>
          <a:xfrm>
            <a:off x="15506401" y="6066979"/>
            <a:ext cx="5112567" cy="2570253"/>
          </a:xfrm>
          <a:prstGeom prst="rect">
            <a:avLst/>
          </a:prstGeom>
          <a:ln>
            <a:solidFill>
              <a:srgbClr val="2E6B70"/>
            </a:solidFill>
          </a:ln>
        </p:spPr>
      </p:pic>
      <p:sp>
        <p:nvSpPr>
          <p:cNvPr id="34" name="CaixaDeTexto 33"/>
          <p:cNvSpPr txBox="1"/>
          <p:nvPr/>
        </p:nvSpPr>
        <p:spPr>
          <a:xfrm>
            <a:off x="20690976" y="7003083"/>
            <a:ext cx="5472608" cy="584775"/>
          </a:xfrm>
          <a:prstGeom prst="rect">
            <a:avLst/>
          </a:prstGeom>
          <a:noFill/>
        </p:spPr>
        <p:txBody>
          <a:bodyPr wrap="square" rtlCol="0">
            <a:spAutoFit/>
          </a:bodyPr>
          <a:lstStyle/>
          <a:p>
            <a:r>
              <a:rPr lang="en-US" b="1" i="1" dirty="0" smtClean="0"/>
              <a:t>PDMS filling</a:t>
            </a:r>
            <a:endParaRPr lang="en-US" b="1" i="1" dirty="0"/>
          </a:p>
        </p:txBody>
      </p:sp>
      <p:pic>
        <p:nvPicPr>
          <p:cNvPr id="35" name="Imagem 34" descr="Sem Título.jpg"/>
          <p:cNvPicPr>
            <a:picLocks noChangeAspect="1"/>
          </p:cNvPicPr>
          <p:nvPr/>
        </p:nvPicPr>
        <p:blipFill>
          <a:blip r:embed="rId10" cstate="print"/>
          <a:stretch>
            <a:fillRect/>
          </a:stretch>
        </p:blipFill>
        <p:spPr>
          <a:xfrm>
            <a:off x="21051016" y="8299227"/>
            <a:ext cx="5177782" cy="2433667"/>
          </a:xfrm>
          <a:prstGeom prst="rect">
            <a:avLst/>
          </a:prstGeom>
          <a:ln>
            <a:solidFill>
              <a:srgbClr val="2E6B70"/>
            </a:solidFill>
          </a:ln>
        </p:spPr>
      </p:pic>
      <p:sp>
        <p:nvSpPr>
          <p:cNvPr id="36" name="CaixaDeTexto 35"/>
          <p:cNvSpPr txBox="1"/>
          <p:nvPr/>
        </p:nvSpPr>
        <p:spPr>
          <a:xfrm>
            <a:off x="15506400" y="9235331"/>
            <a:ext cx="5472608" cy="584775"/>
          </a:xfrm>
          <a:prstGeom prst="rect">
            <a:avLst/>
          </a:prstGeom>
          <a:noFill/>
        </p:spPr>
        <p:txBody>
          <a:bodyPr wrap="square" rtlCol="0">
            <a:spAutoFit/>
          </a:bodyPr>
          <a:lstStyle/>
          <a:p>
            <a:pPr algn="r"/>
            <a:r>
              <a:rPr lang="en-US" b="1" i="1" dirty="0" smtClean="0"/>
              <a:t>Layers Bonding</a:t>
            </a:r>
            <a:endParaRPr lang="en-US" b="1" i="1" dirty="0"/>
          </a:p>
        </p:txBody>
      </p:sp>
      <p:sp>
        <p:nvSpPr>
          <p:cNvPr id="37" name="Text Box 214"/>
          <p:cNvSpPr txBox="1">
            <a:spLocks noChangeArrowheads="1"/>
          </p:cNvSpPr>
          <p:nvPr/>
        </p:nvSpPr>
        <p:spPr bwMode="auto">
          <a:xfrm>
            <a:off x="14851483" y="12547699"/>
            <a:ext cx="12817475" cy="3293209"/>
          </a:xfrm>
          <a:prstGeom prst="rect">
            <a:avLst/>
          </a:prstGeom>
          <a:noFill/>
          <a:ln w="9525">
            <a:noFill/>
            <a:miter lim="800000"/>
            <a:headEnd/>
            <a:tailEnd/>
          </a:ln>
        </p:spPr>
        <p:txBody>
          <a:bodyPr wrap="square">
            <a:spAutoFit/>
          </a:bodyPr>
          <a:lstStyle/>
          <a:p>
            <a:pPr algn="just" defTabSz="2952750">
              <a:spcBef>
                <a:spcPct val="50000"/>
              </a:spcBef>
              <a:buFont typeface="Wingdings" pitchFamily="2" charset="2"/>
              <a:buChar char="q"/>
            </a:pPr>
            <a:r>
              <a:rPr lang="en-US" dirty="0" smtClean="0"/>
              <a:t> The nanocomposites, molded into rectangular shapes with dimensions of 32x14x0.4mm</a:t>
            </a:r>
            <a:r>
              <a:rPr lang="en-US" baseline="30000" dirty="0" smtClean="0"/>
              <a:t>3</a:t>
            </a:r>
            <a:r>
              <a:rPr lang="en-US" dirty="0" smtClean="0"/>
              <a:t> (</a:t>
            </a:r>
            <a:r>
              <a:rPr lang="en-US" dirty="0" err="1" smtClean="0"/>
              <a:t>LxWxH</a:t>
            </a:r>
            <a:r>
              <a:rPr lang="en-US" dirty="0" smtClean="0"/>
              <a:t>), present an increase in the Young’s modulus in the transverse direction (1.7MPa). In the axial direction, the increase is very high (up to 8MPa);</a:t>
            </a:r>
          </a:p>
          <a:p>
            <a:pPr algn="just" defTabSz="2952750">
              <a:spcBef>
                <a:spcPct val="50000"/>
              </a:spcBef>
              <a:buFont typeface="Wingdings" pitchFamily="2" charset="2"/>
              <a:buChar char="q"/>
            </a:pPr>
            <a:r>
              <a:rPr lang="en-US" dirty="0" smtClean="0"/>
              <a:t> </a:t>
            </a:r>
            <a:r>
              <a:rPr lang="en-GB" dirty="0" smtClean="0"/>
              <a:t>Pure PDMS membranes were also tested for comparison and they have a Young’s modulus (in the linear region) of ~0.9MPa;</a:t>
            </a:r>
            <a:endParaRPr lang="en-US" dirty="0" smtClean="0"/>
          </a:p>
        </p:txBody>
      </p:sp>
      <p:sp>
        <p:nvSpPr>
          <p:cNvPr id="38" name="AutoShape 40"/>
          <p:cNvSpPr>
            <a:spLocks noChangeArrowheads="1"/>
          </p:cNvSpPr>
          <p:nvPr/>
        </p:nvSpPr>
        <p:spPr bwMode="auto">
          <a:xfrm>
            <a:off x="14635361" y="11179547"/>
            <a:ext cx="12960000" cy="914400"/>
          </a:xfrm>
          <a:prstGeom prst="roundRect">
            <a:avLst>
              <a:gd name="adj" fmla="val 50000"/>
            </a:avLst>
          </a:prstGeom>
          <a:solidFill>
            <a:srgbClr val="A5D1F9"/>
          </a:solidFill>
          <a:ln w="57150">
            <a:solidFill>
              <a:srgbClr val="2E6B70"/>
            </a:solidFill>
            <a:round/>
            <a:headEnd/>
            <a:tailEnd/>
          </a:ln>
          <a:effectLst>
            <a:outerShdw dist="251447" dir="2700000" algn="ctr" rotWithShape="0">
              <a:srgbClr val="787878"/>
            </a:outerShdw>
          </a:effectLst>
        </p:spPr>
        <p:txBody>
          <a:bodyPr wrap="none" lIns="43748" tIns="21122" rIns="43748" bIns="21122" anchor="ctr"/>
          <a:lstStyle/>
          <a:p>
            <a:pPr defTabSz="2952750" eaLnBrk="0" hangingPunct="0">
              <a:spcBef>
                <a:spcPct val="50000"/>
              </a:spcBef>
            </a:pPr>
            <a:r>
              <a:rPr lang="en-US" sz="4400" b="1" dirty="0" smtClean="0">
                <a:solidFill>
                  <a:schemeClr val="bg1"/>
                </a:solidFill>
                <a:effectLst>
                  <a:outerShdw blurRad="38100" dist="38100" dir="2700000" algn="tl">
                    <a:srgbClr val="000000"/>
                  </a:outerShdw>
                </a:effectLst>
                <a:latin typeface="Verdana" pitchFamily="34" charset="0"/>
              </a:rPr>
              <a:t> </a:t>
            </a:r>
            <a:r>
              <a:rPr lang="en-US" sz="3600" b="1" dirty="0" smtClean="0"/>
              <a:t>Results</a:t>
            </a:r>
            <a:endParaRPr lang="en-US" sz="3600" b="1" dirty="0"/>
          </a:p>
        </p:txBody>
      </p:sp>
      <p:pic>
        <p:nvPicPr>
          <p:cNvPr id="39" name="Picture 3" descr="StressStrainFinal.jpg"/>
          <p:cNvPicPr/>
          <p:nvPr/>
        </p:nvPicPr>
        <p:blipFill>
          <a:blip r:embed="rId11" cstate="print"/>
          <a:stretch>
            <a:fillRect/>
          </a:stretch>
        </p:blipFill>
        <p:spPr>
          <a:xfrm>
            <a:off x="16507718" y="17171069"/>
            <a:ext cx="9217024" cy="4608512"/>
          </a:xfrm>
          <a:prstGeom prst="rect">
            <a:avLst/>
          </a:prstGeom>
          <a:ln>
            <a:solidFill>
              <a:srgbClr val="2E6B70"/>
            </a:solidFill>
          </a:ln>
        </p:spPr>
      </p:pic>
      <p:sp>
        <p:nvSpPr>
          <p:cNvPr id="40" name="CaixaDeTexto 39"/>
          <p:cNvSpPr txBox="1"/>
          <p:nvPr/>
        </p:nvSpPr>
        <p:spPr>
          <a:xfrm>
            <a:off x="14885442" y="16148099"/>
            <a:ext cx="12529392" cy="954107"/>
          </a:xfrm>
          <a:prstGeom prst="rect">
            <a:avLst/>
          </a:prstGeom>
          <a:noFill/>
        </p:spPr>
        <p:txBody>
          <a:bodyPr wrap="square" rtlCol="0">
            <a:spAutoFit/>
          </a:bodyPr>
          <a:lstStyle/>
          <a:p>
            <a:pPr algn="ctr"/>
            <a:r>
              <a:rPr lang="en-US" sz="2800" b="1" i="1" dirty="0" smtClean="0"/>
              <a:t>Stress-strain curves of pure PDMS and reinforced A-CNT/PDMS nanocomposites in the axial and transverse directions.</a:t>
            </a:r>
            <a:endParaRPr lang="pt-PT" sz="2800" b="1" i="1" dirty="0"/>
          </a:p>
        </p:txBody>
      </p:sp>
      <p:sp>
        <p:nvSpPr>
          <p:cNvPr id="41" name="Text Box 214"/>
          <p:cNvSpPr txBox="1">
            <a:spLocks noChangeArrowheads="1"/>
          </p:cNvSpPr>
          <p:nvPr/>
        </p:nvSpPr>
        <p:spPr bwMode="auto">
          <a:xfrm>
            <a:off x="14851534" y="21951031"/>
            <a:ext cx="12817475" cy="1077218"/>
          </a:xfrm>
          <a:prstGeom prst="rect">
            <a:avLst/>
          </a:prstGeom>
          <a:noFill/>
          <a:ln w="9525">
            <a:noFill/>
            <a:miter lim="800000"/>
            <a:headEnd/>
            <a:tailEnd/>
          </a:ln>
        </p:spPr>
        <p:txBody>
          <a:bodyPr wrap="square">
            <a:spAutoFit/>
          </a:bodyPr>
          <a:lstStyle/>
          <a:p>
            <a:pPr algn="just" defTabSz="2952750">
              <a:spcBef>
                <a:spcPct val="50000"/>
              </a:spcBef>
              <a:buFont typeface="Wingdings" pitchFamily="2" charset="2"/>
              <a:buChar char="q"/>
            </a:pPr>
            <a:r>
              <a:rPr lang="en-GB" dirty="0" smtClean="0"/>
              <a:t> The measured electrical conductivity, using the Van der Pauw method, was of 0.35 S.m</a:t>
            </a:r>
            <a:r>
              <a:rPr lang="en-GB" baseline="30000" dirty="0" smtClean="0"/>
              <a:t>-1</a:t>
            </a:r>
            <a:r>
              <a:rPr lang="en-GB" dirty="0" smtClean="0"/>
              <a:t> with a standard deviation of 0.37 S.m</a:t>
            </a:r>
            <a:r>
              <a:rPr lang="en-GB" baseline="30000" dirty="0" smtClean="0"/>
              <a:t>-1</a:t>
            </a:r>
            <a:r>
              <a:rPr lang="en-GB" dirty="0" smtClean="0"/>
              <a:t>;</a:t>
            </a:r>
          </a:p>
        </p:txBody>
      </p:sp>
      <p:pic>
        <p:nvPicPr>
          <p:cNvPr id="1042" name="Picture 18" descr="Figure15"/>
          <p:cNvPicPr>
            <a:picLocks noChangeAspect="1" noChangeArrowheads="1"/>
          </p:cNvPicPr>
          <p:nvPr/>
        </p:nvPicPr>
        <p:blipFill>
          <a:blip r:embed="rId12" cstate="print"/>
          <a:srcRect/>
          <a:stretch>
            <a:fillRect/>
          </a:stretch>
        </p:blipFill>
        <p:spPr bwMode="auto">
          <a:xfrm>
            <a:off x="20899065" y="25437131"/>
            <a:ext cx="6402266" cy="3024336"/>
          </a:xfrm>
          <a:prstGeom prst="rect">
            <a:avLst/>
          </a:prstGeom>
          <a:noFill/>
          <a:ln w="9525">
            <a:solidFill>
              <a:srgbClr val="2E6B70"/>
            </a:solidFill>
            <a:miter lim="800000"/>
            <a:headEnd/>
            <a:tailEnd/>
          </a:ln>
        </p:spPr>
      </p:pic>
      <p:pic>
        <p:nvPicPr>
          <p:cNvPr id="1043" name="Picture 19" descr="sensors3"/>
          <p:cNvPicPr>
            <a:picLocks noChangeAspect="1" noChangeArrowheads="1"/>
          </p:cNvPicPr>
          <p:nvPr/>
        </p:nvPicPr>
        <p:blipFill>
          <a:blip r:embed="rId13" cstate="print"/>
          <a:srcRect/>
          <a:stretch>
            <a:fillRect/>
          </a:stretch>
        </p:blipFill>
        <p:spPr bwMode="auto">
          <a:xfrm>
            <a:off x="15110991" y="24342153"/>
            <a:ext cx="5532321" cy="4536504"/>
          </a:xfrm>
          <a:prstGeom prst="rect">
            <a:avLst/>
          </a:prstGeom>
          <a:noFill/>
          <a:ln w="9525">
            <a:solidFill>
              <a:srgbClr val="2E6B70"/>
            </a:solidFill>
            <a:miter lim="800000"/>
            <a:headEnd/>
            <a:tailEnd/>
          </a:ln>
        </p:spPr>
      </p:pic>
      <p:sp>
        <p:nvSpPr>
          <p:cNvPr id="50" name="CaixaDeTexto 49"/>
          <p:cNvSpPr txBox="1"/>
          <p:nvPr/>
        </p:nvSpPr>
        <p:spPr>
          <a:xfrm>
            <a:off x="15067558" y="23219741"/>
            <a:ext cx="5616624" cy="1077218"/>
          </a:xfrm>
          <a:prstGeom prst="rect">
            <a:avLst/>
          </a:prstGeom>
          <a:noFill/>
        </p:spPr>
        <p:txBody>
          <a:bodyPr wrap="square" rtlCol="0">
            <a:spAutoFit/>
          </a:bodyPr>
          <a:lstStyle/>
          <a:p>
            <a:pPr algn="ctr"/>
            <a:r>
              <a:rPr lang="en-US" b="1" i="1" dirty="0" smtClean="0"/>
              <a:t>A-CNTs/PDMS Flexible Pressure Sensors</a:t>
            </a:r>
            <a:endParaRPr lang="en-US" b="1" i="1" dirty="0"/>
          </a:p>
        </p:txBody>
      </p:sp>
      <p:sp>
        <p:nvSpPr>
          <p:cNvPr id="51" name="CaixaDeTexto 50"/>
          <p:cNvSpPr txBox="1"/>
          <p:nvPr/>
        </p:nvSpPr>
        <p:spPr>
          <a:xfrm>
            <a:off x="20756190" y="24215897"/>
            <a:ext cx="6552728" cy="1077218"/>
          </a:xfrm>
          <a:prstGeom prst="rect">
            <a:avLst/>
          </a:prstGeom>
          <a:noFill/>
        </p:spPr>
        <p:txBody>
          <a:bodyPr wrap="square" rtlCol="0">
            <a:spAutoFit/>
          </a:bodyPr>
          <a:lstStyle/>
          <a:p>
            <a:pPr algn="ctr"/>
            <a:r>
              <a:rPr lang="en-US" b="1" i="1" dirty="0" smtClean="0"/>
              <a:t>Cross section of an A-CNTs/PDMS Pressure Sensor</a:t>
            </a:r>
            <a:endParaRPr lang="en-US" b="1" i="1" dirty="0"/>
          </a:p>
        </p:txBody>
      </p:sp>
      <p:sp>
        <p:nvSpPr>
          <p:cNvPr id="52" name="Text Box 214"/>
          <p:cNvSpPr txBox="1">
            <a:spLocks noChangeArrowheads="1"/>
          </p:cNvSpPr>
          <p:nvPr/>
        </p:nvSpPr>
        <p:spPr bwMode="auto">
          <a:xfrm>
            <a:off x="28677019" y="5994971"/>
            <a:ext cx="12817475" cy="2554545"/>
          </a:xfrm>
          <a:prstGeom prst="rect">
            <a:avLst/>
          </a:prstGeom>
          <a:noFill/>
          <a:ln w="9525">
            <a:noFill/>
            <a:miter lim="800000"/>
            <a:headEnd/>
            <a:tailEnd/>
          </a:ln>
        </p:spPr>
        <p:txBody>
          <a:bodyPr wrap="square">
            <a:spAutoFit/>
          </a:bodyPr>
          <a:lstStyle/>
          <a:p>
            <a:pPr algn="just" defTabSz="2952750">
              <a:spcBef>
                <a:spcPct val="50000"/>
              </a:spcBef>
              <a:buFont typeface="Wingdings" pitchFamily="2" charset="2"/>
              <a:buChar char="q"/>
            </a:pPr>
            <a:r>
              <a:rPr lang="en-US" dirty="0" smtClean="0"/>
              <a:t> Fabricated A-CNTs/PDMS prototype sensors were tested in a vacuum chamber. The results were compared with the respective sensor analytical model and a finite element modeling. The simulation results compare relatively well with the experimental data for large pressures differences.</a:t>
            </a:r>
          </a:p>
        </p:txBody>
      </p:sp>
      <p:pic>
        <p:nvPicPr>
          <p:cNvPr id="1044" name="Picture 20" descr="Exp1_1"/>
          <p:cNvPicPr>
            <a:picLocks noChangeAspect="1" noChangeArrowheads="1"/>
          </p:cNvPicPr>
          <p:nvPr/>
        </p:nvPicPr>
        <p:blipFill>
          <a:blip r:embed="rId14" cstate="print"/>
          <a:srcRect/>
          <a:stretch>
            <a:fillRect/>
          </a:stretch>
        </p:blipFill>
        <p:spPr bwMode="auto">
          <a:xfrm>
            <a:off x="29685182" y="9954269"/>
            <a:ext cx="10572448" cy="5833790"/>
          </a:xfrm>
          <a:prstGeom prst="rect">
            <a:avLst/>
          </a:prstGeom>
          <a:noFill/>
          <a:ln w="9525">
            <a:solidFill>
              <a:srgbClr val="2E6B70"/>
            </a:solidFill>
            <a:miter lim="800000"/>
            <a:headEnd/>
            <a:tailEnd/>
          </a:ln>
        </p:spPr>
      </p:pic>
      <p:sp>
        <p:nvSpPr>
          <p:cNvPr id="55" name="CaixaDeTexto 54"/>
          <p:cNvSpPr txBox="1"/>
          <p:nvPr/>
        </p:nvSpPr>
        <p:spPr>
          <a:xfrm>
            <a:off x="29613174" y="8857288"/>
            <a:ext cx="11305256" cy="954107"/>
          </a:xfrm>
          <a:prstGeom prst="rect">
            <a:avLst/>
          </a:prstGeom>
          <a:noFill/>
        </p:spPr>
        <p:txBody>
          <a:bodyPr wrap="square" rtlCol="0">
            <a:spAutoFit/>
          </a:bodyPr>
          <a:lstStyle/>
          <a:p>
            <a:pPr algn="ctr"/>
            <a:r>
              <a:rPr lang="en-US" sz="2800" b="1" i="1" dirty="0" smtClean="0"/>
              <a:t>Capacitive changes vs. pressure assuming ambient pressure inside the dielectric</a:t>
            </a:r>
            <a:endParaRPr lang="pt-PT" sz="2800" b="1" i="1" dirty="0"/>
          </a:p>
        </p:txBody>
      </p:sp>
      <p:sp>
        <p:nvSpPr>
          <p:cNvPr id="56" name="Text Box 214"/>
          <p:cNvSpPr txBox="1">
            <a:spLocks noChangeArrowheads="1"/>
          </p:cNvSpPr>
          <p:nvPr/>
        </p:nvSpPr>
        <p:spPr bwMode="auto">
          <a:xfrm>
            <a:off x="28677168" y="17672456"/>
            <a:ext cx="12817475" cy="4524315"/>
          </a:xfrm>
          <a:prstGeom prst="rect">
            <a:avLst/>
          </a:prstGeom>
          <a:noFill/>
          <a:ln w="9525">
            <a:noFill/>
            <a:miter lim="800000"/>
            <a:headEnd/>
            <a:tailEnd/>
          </a:ln>
        </p:spPr>
        <p:txBody>
          <a:bodyPr wrap="square">
            <a:spAutoFit/>
          </a:bodyPr>
          <a:lstStyle/>
          <a:p>
            <a:pPr algn="just"/>
            <a:r>
              <a:rPr lang="en-US" dirty="0" smtClean="0"/>
              <a:t>We demonstrate that a technology based on aligned-CNTs embedded in a flexible matrix of PDMS has proven successful in the development of flexible pressure sensors.</a:t>
            </a:r>
          </a:p>
          <a:p>
            <a:pPr algn="just"/>
            <a:r>
              <a:rPr lang="en-US" dirty="0" smtClean="0"/>
              <a:t>A surveillance mechanism based on pressure changes, to measure the pressure in an aneurysm sac, is an attractive solution to detect possible post-EVAR problems.</a:t>
            </a:r>
          </a:p>
          <a:p>
            <a:pPr algn="just"/>
            <a:r>
              <a:rPr lang="en-US" dirty="0" smtClean="0"/>
              <a:t>Future work includes the development of an inductor embedded in the nanocomposite using conductive fibers that enables the fabrication of a LC network for passive telemetry. </a:t>
            </a:r>
            <a:endParaRPr lang="pt-PT" dirty="0"/>
          </a:p>
        </p:txBody>
      </p:sp>
      <p:sp>
        <p:nvSpPr>
          <p:cNvPr id="57" name="AutoShape 40"/>
          <p:cNvSpPr>
            <a:spLocks noChangeArrowheads="1"/>
          </p:cNvSpPr>
          <p:nvPr/>
        </p:nvSpPr>
        <p:spPr bwMode="auto">
          <a:xfrm>
            <a:off x="28461046" y="16304304"/>
            <a:ext cx="12960000" cy="914400"/>
          </a:xfrm>
          <a:prstGeom prst="roundRect">
            <a:avLst>
              <a:gd name="adj" fmla="val 50000"/>
            </a:avLst>
          </a:prstGeom>
          <a:solidFill>
            <a:srgbClr val="A5D1F9"/>
          </a:solidFill>
          <a:ln w="57150">
            <a:solidFill>
              <a:srgbClr val="2E6B70"/>
            </a:solidFill>
            <a:round/>
            <a:headEnd/>
            <a:tailEnd/>
          </a:ln>
          <a:effectLst>
            <a:outerShdw dist="251447" dir="2700000" algn="ctr" rotWithShape="0">
              <a:srgbClr val="787878"/>
            </a:outerShdw>
          </a:effectLst>
        </p:spPr>
        <p:txBody>
          <a:bodyPr wrap="none" lIns="43748" tIns="21122" rIns="43748" bIns="21122" anchor="ctr"/>
          <a:lstStyle/>
          <a:p>
            <a:pPr defTabSz="2952750" eaLnBrk="0" hangingPunct="0">
              <a:spcBef>
                <a:spcPct val="50000"/>
              </a:spcBef>
            </a:pPr>
            <a:r>
              <a:rPr lang="en-US" sz="4400" b="1" dirty="0" smtClean="0">
                <a:solidFill>
                  <a:schemeClr val="bg1"/>
                </a:solidFill>
                <a:effectLst>
                  <a:outerShdw blurRad="38100" dist="38100" dir="2700000" algn="tl">
                    <a:srgbClr val="000000"/>
                  </a:outerShdw>
                </a:effectLst>
                <a:latin typeface="Verdana" pitchFamily="34" charset="0"/>
              </a:rPr>
              <a:t> </a:t>
            </a:r>
            <a:r>
              <a:rPr lang="en-US" sz="3600" b="1" dirty="0" smtClean="0"/>
              <a:t>Conclusion</a:t>
            </a:r>
            <a:endParaRPr lang="en-US" sz="3600" b="1" dirty="0"/>
          </a:p>
        </p:txBody>
      </p:sp>
      <p:sp>
        <p:nvSpPr>
          <p:cNvPr id="58" name="Text Box 214"/>
          <p:cNvSpPr txBox="1">
            <a:spLocks noChangeArrowheads="1"/>
          </p:cNvSpPr>
          <p:nvPr/>
        </p:nvSpPr>
        <p:spPr bwMode="auto">
          <a:xfrm>
            <a:off x="28677168" y="23852955"/>
            <a:ext cx="12817475" cy="4524315"/>
          </a:xfrm>
          <a:prstGeom prst="rect">
            <a:avLst/>
          </a:prstGeom>
          <a:noFill/>
          <a:ln w="9525">
            <a:noFill/>
            <a:miter lim="800000"/>
            <a:headEnd/>
            <a:tailEnd/>
          </a:ln>
        </p:spPr>
        <p:txBody>
          <a:bodyPr wrap="square">
            <a:spAutoFit/>
          </a:bodyPr>
          <a:lstStyle/>
          <a:p>
            <a:pPr algn="just"/>
            <a:r>
              <a:rPr lang="en-US" dirty="0" smtClean="0"/>
              <a:t>The first author is supported by FCT – </a:t>
            </a:r>
            <a:r>
              <a:rPr lang="en-US" dirty="0" err="1" smtClean="0"/>
              <a:t>Fundação</a:t>
            </a:r>
            <a:r>
              <a:rPr lang="en-US" dirty="0" smtClean="0"/>
              <a:t> </a:t>
            </a:r>
            <a:r>
              <a:rPr lang="en-US" dirty="0" err="1" smtClean="0"/>
              <a:t>para</a:t>
            </a:r>
            <a:r>
              <a:rPr lang="en-US" dirty="0" smtClean="0"/>
              <a:t> a </a:t>
            </a:r>
            <a:r>
              <a:rPr lang="en-US" dirty="0" err="1" smtClean="0"/>
              <a:t>Ciência</a:t>
            </a:r>
            <a:r>
              <a:rPr lang="en-US" dirty="0" smtClean="0"/>
              <a:t> e </a:t>
            </a:r>
            <a:r>
              <a:rPr lang="en-US" dirty="0" err="1" smtClean="0"/>
              <a:t>Tecnologia</a:t>
            </a:r>
            <a:r>
              <a:rPr lang="en-US" dirty="0" smtClean="0"/>
              <a:t>, Portugal, through the grant SFRH/BD/42922/2008. This work is supported by FCT under the project MIT-PT/EDAM-EMD/0007/2008. CNT-based polymer composite materials were developed with funding from Airbus S. A. S., Boeing, </a:t>
            </a:r>
            <a:r>
              <a:rPr lang="en-US" dirty="0" err="1" smtClean="0"/>
              <a:t>Embraer</a:t>
            </a:r>
            <a:r>
              <a:rPr lang="en-US" dirty="0" smtClean="0"/>
              <a:t>, Lockheed Martin, Saab AB, Spirit </a:t>
            </a:r>
            <a:r>
              <a:rPr lang="en-US" dirty="0" err="1" smtClean="0"/>
              <a:t>AeroSystems</a:t>
            </a:r>
            <a:r>
              <a:rPr lang="en-US" dirty="0" smtClean="0"/>
              <a:t>, Textron Inc., Composite Systems Technology, Hexcel, and </a:t>
            </a:r>
            <a:r>
              <a:rPr lang="en-US" dirty="0" err="1" smtClean="0"/>
              <a:t>TohoTenax</a:t>
            </a:r>
            <a:r>
              <a:rPr lang="en-US" dirty="0" smtClean="0"/>
              <a:t> Inc. through MIT´s </a:t>
            </a:r>
            <a:r>
              <a:rPr lang="en-US" dirty="0" err="1" smtClean="0"/>
              <a:t>Nano</a:t>
            </a:r>
            <a:r>
              <a:rPr lang="en-US" dirty="0" smtClean="0"/>
              <a:t>-Engineered Composite aerospace </a:t>
            </a:r>
            <a:r>
              <a:rPr lang="en-US" dirty="0" err="1" smtClean="0"/>
              <a:t>STructures</a:t>
            </a:r>
            <a:r>
              <a:rPr lang="en-US" dirty="0" smtClean="0"/>
              <a:t> (NECST) Consortium.</a:t>
            </a:r>
            <a:endParaRPr lang="pt-PT" dirty="0"/>
          </a:p>
        </p:txBody>
      </p:sp>
      <p:sp>
        <p:nvSpPr>
          <p:cNvPr id="59" name="AutoShape 40"/>
          <p:cNvSpPr>
            <a:spLocks noChangeArrowheads="1"/>
          </p:cNvSpPr>
          <p:nvPr/>
        </p:nvSpPr>
        <p:spPr bwMode="auto">
          <a:xfrm>
            <a:off x="28461046" y="22484803"/>
            <a:ext cx="12960000" cy="914400"/>
          </a:xfrm>
          <a:prstGeom prst="roundRect">
            <a:avLst>
              <a:gd name="adj" fmla="val 50000"/>
            </a:avLst>
          </a:prstGeom>
          <a:solidFill>
            <a:srgbClr val="A5D1F9"/>
          </a:solidFill>
          <a:ln w="57150">
            <a:solidFill>
              <a:srgbClr val="2E6B70"/>
            </a:solidFill>
            <a:round/>
            <a:headEnd/>
            <a:tailEnd/>
          </a:ln>
          <a:effectLst>
            <a:outerShdw dist="251447" dir="2700000" algn="ctr" rotWithShape="0">
              <a:srgbClr val="787878"/>
            </a:outerShdw>
          </a:effectLst>
        </p:spPr>
        <p:txBody>
          <a:bodyPr wrap="none" lIns="43748" tIns="21122" rIns="43748" bIns="21122" anchor="ctr"/>
          <a:lstStyle/>
          <a:p>
            <a:pPr defTabSz="2952750" eaLnBrk="0" hangingPunct="0">
              <a:spcBef>
                <a:spcPct val="50000"/>
              </a:spcBef>
            </a:pPr>
            <a:r>
              <a:rPr lang="en-US" sz="4400" b="1" dirty="0" smtClean="0">
                <a:solidFill>
                  <a:schemeClr val="bg1"/>
                </a:solidFill>
                <a:effectLst>
                  <a:outerShdw blurRad="38100" dist="38100" dir="2700000" algn="tl">
                    <a:srgbClr val="000000"/>
                  </a:outerShdw>
                </a:effectLst>
                <a:latin typeface="Verdana" pitchFamily="34" charset="0"/>
              </a:rPr>
              <a:t> </a:t>
            </a:r>
            <a:r>
              <a:rPr lang="en-US" sz="3600" b="1" dirty="0" smtClean="0"/>
              <a:t>Acknowledgments</a:t>
            </a:r>
            <a:endParaRPr lang="en-US" sz="3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1453</TotalTime>
  <Words>616</Words>
  <Application>Microsoft Office PowerPoint</Application>
  <PresentationFormat>Custom</PresentationFormat>
  <Paragraphs>37</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Photo Editor Photo</vt:lpstr>
      <vt:lpstr>Slide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Pedro Pimenta</cp:lastModifiedBy>
  <cp:revision>81</cp:revision>
  <dcterms:created xsi:type="dcterms:W3CDTF">2005-08-05T10:55:41Z</dcterms:created>
  <dcterms:modified xsi:type="dcterms:W3CDTF">2011-09-23T09:09:41Z</dcterms:modified>
</cp:coreProperties>
</file>