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808525" cy="30279975"/>
  <p:notesSz cx="6797675" cy="9926638"/>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F9"/>
    <a:srgbClr val="FFD5AB"/>
    <a:srgbClr val="FFF2B9"/>
    <a:srgbClr val="FFD215"/>
    <a:srgbClr val="FAD57A"/>
    <a:srgbClr val="FFC775"/>
    <a:srgbClr val="FFCC00"/>
    <a:srgbClr val="800000"/>
    <a:srgbClr val="93636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7" d="100"/>
          <a:sy n="17" d="100"/>
        </p:scale>
        <p:origin x="-1446" y="-48"/>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5.e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file:///\\localhost\Users\EduardoPires\Documents\Macintosh%20HD:Users:EduardoPires:Documents:Doutorado:Chempor:Extended%20abstract%20chempor.docx!OLE_LINK1"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59" name="Group 211"/>
          <p:cNvGraphicFramePr>
            <a:graphicFrameLocks noGrp="1"/>
          </p:cNvGraphicFramePr>
          <p:nvPr>
            <p:extLst>
              <p:ext uri="{D42A27DB-BD31-4B8C-83A1-F6EECF244321}">
                <p14:modId xmlns:p14="http://schemas.microsoft.com/office/powerpoint/2010/main" xmlns="" val="1257271460"/>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Centre of Biological Engineering</a:t>
                      </a: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p:oleObj spid="_x0000_s1044" name="Photo Editor Photo" r:id="rId3" imgW="4009524" imgH="1991003" progId="">
              <p:embed/>
            </p:oleObj>
          </a:graphicData>
        </a:graphic>
      </p:graphicFrame>
      <p:graphicFrame>
        <p:nvGraphicFramePr>
          <p:cNvPr id="2260" name="Group 212"/>
          <p:cNvGraphicFramePr>
            <a:graphicFrameLocks noGrp="1"/>
          </p:cNvGraphicFramePr>
          <p:nvPr>
            <p:extLst>
              <p:ext uri="{D42A27DB-BD31-4B8C-83A1-F6EECF244321}">
                <p14:modId xmlns:p14="http://schemas.microsoft.com/office/powerpoint/2010/main" xmlns="" val="31159863"/>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a:t>
                      </a:r>
                      <a:r>
                        <a:rPr kumimoji="0" lang="pt-PT" sz="4000" b="0" i="0" u="none" strike="noStrike" cap="none" normalizeH="0" baseline="0" dirty="0" smtClean="0">
                          <a:ln>
                            <a:noFill/>
                          </a:ln>
                          <a:solidFill>
                            <a:schemeClr val="tx1"/>
                          </a:solidFill>
                          <a:effectLst/>
                          <a:latin typeface="Arial" charset="0"/>
                        </a:rPr>
                        <a:t>24 </a:t>
                      </a:r>
                      <a:r>
                        <a:rPr kumimoji="0" lang="pt-PT" sz="4000" b="0" i="0" u="none" strike="noStrike" cap="none" normalizeH="0" baseline="0" dirty="0" smtClean="0">
                          <a:ln>
                            <a:noFill/>
                          </a:ln>
                          <a:solidFill>
                            <a:schemeClr val="tx1"/>
                          </a:solidFill>
                          <a:effectLst/>
                          <a:latin typeface="Arial" charset="0"/>
                        </a:rPr>
                        <a:t>a </a:t>
                      </a:r>
                      <a:r>
                        <a:rPr kumimoji="0" lang="pt-PT" sz="4000" b="0" i="0" u="none" strike="noStrike" cap="none" normalizeH="0" baseline="0" dirty="0" smtClean="0">
                          <a:ln>
                            <a:noFill/>
                          </a:ln>
                          <a:solidFill>
                            <a:schemeClr val="tx1"/>
                          </a:solidFill>
                          <a:effectLst/>
                          <a:latin typeface="Arial" charset="0"/>
                        </a:rPr>
                        <a:t>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4" name="Text Box 214"/>
          <p:cNvSpPr txBox="1">
            <a:spLocks noChangeArrowheads="1"/>
          </p:cNvSpPr>
          <p:nvPr/>
        </p:nvSpPr>
        <p:spPr bwMode="auto">
          <a:xfrm>
            <a:off x="954088" y="5635625"/>
            <a:ext cx="12817475" cy="22313805"/>
          </a:xfrm>
          <a:prstGeom prst="rect">
            <a:avLst/>
          </a:prstGeom>
          <a:noFill/>
          <a:ln w="9525">
            <a:noFill/>
            <a:miter lim="800000"/>
            <a:headEnd/>
            <a:tailEnd/>
          </a:ln>
        </p:spPr>
        <p:txBody>
          <a:bodyPr>
            <a:spAutoFit/>
          </a:bodyPr>
          <a:lstStyle/>
          <a:p>
            <a:pPr defTabSz="2952750">
              <a:spcBef>
                <a:spcPct val="50000"/>
              </a:spcBef>
            </a:pPr>
            <a:endParaRPr lang="en-US" sz="3600" b="1" dirty="0" smtClean="0"/>
          </a:p>
          <a:p>
            <a:pPr defTabSz="2952750">
              <a:spcBef>
                <a:spcPct val="50000"/>
              </a:spcBef>
            </a:pPr>
            <a:r>
              <a:rPr lang="en-US" sz="3600" b="1" dirty="0" smtClean="0"/>
              <a:t>Keywords</a:t>
            </a:r>
          </a:p>
          <a:p>
            <a:pPr algn="just" defTabSz="2952750">
              <a:spcBef>
                <a:spcPct val="50000"/>
              </a:spcBef>
            </a:pPr>
            <a:r>
              <a:rPr lang="en-US" dirty="0" smtClean="0"/>
              <a:t>Brewers </a:t>
            </a:r>
            <a:r>
              <a:rPr lang="en-US" dirty="0"/>
              <a:t>́ Spent Grains (BSG), </a:t>
            </a:r>
            <a:r>
              <a:rPr lang="en-US" dirty="0" err="1"/>
              <a:t>Ligno</a:t>
            </a:r>
            <a:r>
              <a:rPr lang="en-US" dirty="0"/>
              <a:t>-cellulosic substrate, Yeast Immobilization</a:t>
            </a:r>
            <a:r>
              <a:rPr lang="en-US" dirty="0" smtClean="0"/>
              <a:t>.</a:t>
            </a:r>
            <a:endParaRPr lang="en-US" dirty="0"/>
          </a:p>
          <a:p>
            <a:pPr algn="just" defTabSz="2952750">
              <a:spcBef>
                <a:spcPct val="50000"/>
              </a:spcBef>
            </a:pPr>
            <a:endParaRPr lang="en-US" dirty="0"/>
          </a:p>
          <a:p>
            <a:pPr defTabSz="2952750">
              <a:spcBef>
                <a:spcPct val="50000"/>
              </a:spcBef>
            </a:pPr>
            <a:r>
              <a:rPr lang="en-US" sz="3600" b="1" dirty="0" smtClean="0"/>
              <a:t>Abstract</a:t>
            </a:r>
            <a:endParaRPr lang="pt-PT" sz="3600" b="1" dirty="0" smtClean="0"/>
          </a:p>
          <a:p>
            <a:pPr algn="just" defTabSz="2952750">
              <a:spcBef>
                <a:spcPct val="50000"/>
              </a:spcBef>
            </a:pPr>
            <a:r>
              <a:rPr lang="en-US" dirty="0" smtClean="0"/>
              <a:t>Several </a:t>
            </a:r>
            <a:r>
              <a:rPr lang="en-US" dirty="0"/>
              <a:t>chemical treatments were proposed to achieve lingo-cellulosic substrates from BSG. Both lignin and cellulose content for each treatment were </a:t>
            </a:r>
            <a:r>
              <a:rPr lang="en-US" dirty="0" err="1"/>
              <a:t>analysed</a:t>
            </a:r>
            <a:r>
              <a:rPr lang="en-US" dirty="0"/>
              <a:t>. The treatments proposed efficiently originated different </a:t>
            </a:r>
            <a:r>
              <a:rPr lang="en-US" dirty="0" err="1"/>
              <a:t>ligno</a:t>
            </a:r>
            <a:r>
              <a:rPr lang="en-US" dirty="0"/>
              <a:t>- cellulosic substrates. The ideal substrate for yeast immobilization is yet to be determined and further studies shall conclude this issue</a:t>
            </a:r>
            <a:r>
              <a:rPr lang="en-US" dirty="0" smtClean="0"/>
              <a:t>.</a:t>
            </a:r>
            <a:endParaRPr lang="pt-PT" dirty="0" smtClean="0"/>
          </a:p>
          <a:p>
            <a:pPr defTabSz="2952750">
              <a:spcBef>
                <a:spcPct val="50000"/>
              </a:spcBef>
            </a:pPr>
            <a:endParaRPr lang="en-US" sz="3600" b="1" dirty="0" smtClean="0"/>
          </a:p>
          <a:p>
            <a:pPr defTabSz="2952750">
              <a:spcBef>
                <a:spcPct val="50000"/>
              </a:spcBef>
            </a:pPr>
            <a:r>
              <a:rPr lang="en-US" sz="3600" b="1" dirty="0" smtClean="0"/>
              <a:t>Introduction </a:t>
            </a:r>
            <a:endParaRPr lang="pt-PT" sz="3600" dirty="0" smtClean="0"/>
          </a:p>
          <a:p>
            <a:pPr algn="just" defTabSz="2952750">
              <a:spcBef>
                <a:spcPts val="1920"/>
              </a:spcBef>
            </a:pPr>
            <a:r>
              <a:rPr lang="en-US" dirty="0"/>
              <a:t>Caustic (</a:t>
            </a:r>
            <a:r>
              <a:rPr lang="en-US" dirty="0" err="1"/>
              <a:t>NaOH</a:t>
            </a:r>
            <a:r>
              <a:rPr lang="en-US" dirty="0"/>
              <a:t>) and acid-caustic (</a:t>
            </a:r>
            <a:r>
              <a:rPr lang="en-US" dirty="0" err="1"/>
              <a:t>HCl</a:t>
            </a:r>
            <a:r>
              <a:rPr lang="en-US" dirty="0"/>
              <a:t> + </a:t>
            </a:r>
            <a:r>
              <a:rPr lang="en-US" dirty="0" err="1"/>
              <a:t>NaOH</a:t>
            </a:r>
            <a:r>
              <a:rPr lang="en-US" dirty="0"/>
              <a:t>) treatments have both been previously proposed to prepare </a:t>
            </a:r>
            <a:r>
              <a:rPr lang="en-US" dirty="0" err="1"/>
              <a:t>ligno</a:t>
            </a:r>
            <a:r>
              <a:rPr lang="en-US" dirty="0"/>
              <a:t>-cellulosic yeast carriers from BSG (</a:t>
            </a:r>
            <a:r>
              <a:rPr lang="en-US" dirty="0" err="1"/>
              <a:t>Branyik</a:t>
            </a:r>
            <a:r>
              <a:rPr lang="en-US" dirty="0"/>
              <a:t> et al., 2001). However, these treatments are time consuming (more than 24 h). Base-treated carriers are more hydrophobic if compared to acid-base treated, enhancing adhesion in one hand, but more floatable and easily washed out from the reactor in the </a:t>
            </a:r>
            <a:r>
              <a:rPr lang="en-US" dirty="0" smtClean="0"/>
              <a:t>other hand </a:t>
            </a:r>
            <a:r>
              <a:rPr lang="en-US" dirty="0"/>
              <a:t>(</a:t>
            </a:r>
            <a:r>
              <a:rPr lang="en-US" dirty="0" err="1"/>
              <a:t>Branyik</a:t>
            </a:r>
            <a:r>
              <a:rPr lang="en-US" dirty="0"/>
              <a:t> et al., 2004). Thus, a balance between hydrophilic (cellulose) and hydrophobic (lignin) composition on carriers obtained from BSG must be idealized. </a:t>
            </a:r>
            <a:endParaRPr lang="en-US" dirty="0" smtClean="0"/>
          </a:p>
          <a:p>
            <a:pPr algn="just" defTabSz="2952750">
              <a:spcBef>
                <a:spcPts val="1920"/>
              </a:spcBef>
            </a:pPr>
            <a:endParaRPr lang="en-US" dirty="0" smtClean="0"/>
          </a:p>
          <a:p>
            <a:pPr algn="just" defTabSz="2952750">
              <a:spcBef>
                <a:spcPts val="1920"/>
              </a:spcBef>
            </a:pPr>
            <a:r>
              <a:rPr lang="en-US" sz="3600" b="1" dirty="0" smtClean="0"/>
              <a:t>Objective</a:t>
            </a:r>
            <a:endParaRPr lang="en-US" sz="3600" b="1" dirty="0"/>
          </a:p>
          <a:p>
            <a:pPr algn="just" defTabSz="2952750">
              <a:spcBef>
                <a:spcPts val="1920"/>
              </a:spcBef>
            </a:pPr>
            <a:r>
              <a:rPr lang="en-US" dirty="0"/>
              <a:t>T</a:t>
            </a:r>
            <a:r>
              <a:rPr lang="en-US" dirty="0" smtClean="0"/>
              <a:t>he </a:t>
            </a:r>
            <a:r>
              <a:rPr lang="en-US" dirty="0"/>
              <a:t>aim of this study was to idealize a fast and simple treatment on </a:t>
            </a:r>
            <a:r>
              <a:rPr lang="en-US" dirty="0" err="1"/>
              <a:t>ligno</a:t>
            </a:r>
            <a:r>
              <a:rPr lang="en-US" dirty="0"/>
              <a:t>-cellulosic substrate from BSG</a:t>
            </a:r>
            <a:r>
              <a:rPr lang="en-US" dirty="0" smtClean="0"/>
              <a:t>.</a:t>
            </a:r>
          </a:p>
          <a:p>
            <a:pPr algn="just" defTabSz="2952750">
              <a:spcBef>
                <a:spcPts val="1920"/>
              </a:spcBef>
            </a:pPr>
            <a:endParaRPr lang="pt-PT" dirty="0"/>
          </a:p>
          <a:p>
            <a:pPr algn="just" defTabSz="2952750"/>
            <a:r>
              <a:rPr lang="pt-PT" sz="3600" b="1" dirty="0" err="1" smtClean="0"/>
              <a:t>Methods</a:t>
            </a:r>
            <a:endParaRPr lang="pt-PT" sz="3600" b="1" dirty="0" smtClean="0"/>
          </a:p>
          <a:p>
            <a:pPr algn="just" defTabSz="2952750"/>
            <a:endParaRPr lang="pt-PT" dirty="0"/>
          </a:p>
          <a:p>
            <a:pPr algn="just" defTabSz="2952750"/>
            <a:r>
              <a:rPr lang="en-US" dirty="0" smtClean="0"/>
              <a:t>Two types of BSG have been used in this work: dried BSG settle as pellets for animal nutrition and fresh BSG, right from the beer industry. Both pelleted and fresh BSG received a series of different chemical treatments (Table 1 summarizes the conditions used), as well as the treatments proposed in the literature (</a:t>
            </a:r>
            <a:r>
              <a:rPr lang="en-US" dirty="0" err="1" smtClean="0"/>
              <a:t>Branyik</a:t>
            </a:r>
            <a:r>
              <a:rPr lang="en-US" dirty="0" smtClean="0"/>
              <a:t> et al., 2001). Carriers were assessed for sugars polymers determination through high performance liquid chromatography (HPLC) (Varian, </a:t>
            </a:r>
            <a:r>
              <a:rPr lang="en-US" dirty="0" err="1" smtClean="0"/>
              <a:t>Metacarb</a:t>
            </a:r>
            <a:r>
              <a:rPr lang="en-US" dirty="0" smtClean="0"/>
              <a:t> 67H Column 300 x 6.5 mm).</a:t>
            </a:r>
            <a:endParaRPr lang="pt-PT" dirty="0"/>
          </a:p>
        </p:txBody>
      </p:sp>
      <p:sp>
        <p:nvSpPr>
          <p:cNvPr id="1035" name="Rectangle 215"/>
          <p:cNvSpPr>
            <a:spLocks noChangeArrowheads="1"/>
          </p:cNvSpPr>
          <p:nvPr/>
        </p:nvSpPr>
        <p:spPr bwMode="auto">
          <a:xfrm>
            <a:off x="8874125" y="2322513"/>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smtClean="0"/>
              <a:t>EDUARDO PIRES*</a:t>
            </a:r>
          </a:p>
          <a:p>
            <a:pPr algn="ctr" defTabSz="2952750">
              <a:spcBef>
                <a:spcPct val="20000"/>
              </a:spcBef>
            </a:pPr>
            <a:r>
              <a:rPr lang="en-US" sz="4000" dirty="0" smtClean="0"/>
              <a:t> Supervisor:  </a:t>
            </a:r>
            <a:r>
              <a:rPr lang="en-US" sz="4000" dirty="0" err="1" smtClean="0"/>
              <a:t>António</a:t>
            </a:r>
            <a:r>
              <a:rPr lang="en-US" sz="4000" dirty="0" smtClean="0"/>
              <a:t> A. Vicente</a:t>
            </a:r>
          </a:p>
          <a:p>
            <a:pPr algn="ctr" defTabSz="2952750">
              <a:spcBef>
                <a:spcPct val="50000"/>
              </a:spcBef>
            </a:pPr>
            <a:r>
              <a:rPr lang="pt-PT" dirty="0" smtClean="0"/>
              <a:t>* </a:t>
            </a:r>
            <a:r>
              <a:rPr lang="pt-PT" dirty="0" err="1" smtClean="0"/>
              <a:t>eduardo.pires@deb.uminho.pt</a:t>
            </a:r>
            <a:endParaRPr lang="en-US" sz="4000" dirty="0"/>
          </a:p>
        </p:txBody>
      </p:sp>
      <p:sp>
        <p:nvSpPr>
          <p:cNvPr id="1036"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800" b="1" dirty="0"/>
              <a:t>FAST CHEMICAL TREATMENTS FOR LIGNO-CELLULOSIC SUBSTRATE ACHIEVEMENT FROM BREWERS ́ SPENT GRAINS</a:t>
            </a:r>
          </a:p>
        </p:txBody>
      </p:sp>
      <p:pic>
        <p:nvPicPr>
          <p:cNvPr id="1037" name="Picture 217"/>
          <p:cNvPicPr>
            <a:picLocks noChangeAspect="1" noChangeArrowheads="1"/>
          </p:cNvPicPr>
          <p:nvPr/>
        </p:nvPicPr>
        <p:blipFill>
          <a:blip r:embed="rId4" cstate="print"/>
          <a:srcRect/>
          <a:stretch>
            <a:fillRect/>
          </a:stretch>
        </p:blipFill>
        <p:spPr bwMode="auto">
          <a:xfrm>
            <a:off x="37893625" y="2754313"/>
            <a:ext cx="4289425" cy="1441450"/>
          </a:xfrm>
          <a:prstGeom prst="rect">
            <a:avLst/>
          </a:prstGeom>
          <a:noFill/>
          <a:ln w="9525">
            <a:noFill/>
            <a:miter lim="800000"/>
            <a:headEnd/>
            <a:tailEnd/>
          </a:ln>
        </p:spPr>
      </p:pic>
      <p:sp>
        <p:nvSpPr>
          <p:cNvPr id="1038" name="Text Box 214"/>
          <p:cNvSpPr txBox="1">
            <a:spLocks noChangeArrowheads="1"/>
          </p:cNvSpPr>
          <p:nvPr/>
        </p:nvSpPr>
        <p:spPr bwMode="auto">
          <a:xfrm>
            <a:off x="14923542" y="5706939"/>
            <a:ext cx="12817475" cy="3354765"/>
          </a:xfrm>
          <a:prstGeom prst="rect">
            <a:avLst/>
          </a:prstGeom>
          <a:noFill/>
          <a:ln w="9525">
            <a:noFill/>
            <a:miter lim="800000"/>
            <a:headEnd/>
            <a:tailEnd/>
          </a:ln>
        </p:spPr>
        <p:txBody>
          <a:bodyPr>
            <a:spAutoFit/>
          </a:bodyPr>
          <a:lstStyle/>
          <a:p>
            <a:pPr algn="just" defTabSz="2952750">
              <a:spcBef>
                <a:spcPct val="50000"/>
              </a:spcBef>
            </a:pPr>
            <a:endParaRPr lang="en-US" sz="3600" dirty="0"/>
          </a:p>
          <a:p>
            <a:pPr algn="just" defTabSz="2952750">
              <a:spcBef>
                <a:spcPct val="50000"/>
              </a:spcBef>
            </a:pPr>
            <a:r>
              <a:rPr lang="en-US" dirty="0" smtClean="0"/>
              <a:t>Briefly</a:t>
            </a:r>
            <a:r>
              <a:rPr lang="en-US" dirty="0"/>
              <a:t>, approximately 0.5 g of each dried carrier was digested with sulfuric acid. The digested material was settled in glass flasks with water, autoclaved and filtered. Then, the solids were held separately for lignin content determination, while the liquid was settled in vials for sugars assessment</a:t>
            </a:r>
            <a:r>
              <a:rPr lang="en-US" dirty="0" smtClean="0"/>
              <a:t>.</a:t>
            </a:r>
            <a:endParaRPr lang="pt-PT" dirty="0" smtClean="0"/>
          </a:p>
        </p:txBody>
      </p:sp>
      <p:sp>
        <p:nvSpPr>
          <p:cNvPr id="1041" name="Text Box 214"/>
          <p:cNvSpPr txBox="1">
            <a:spLocks noChangeArrowheads="1"/>
          </p:cNvSpPr>
          <p:nvPr/>
        </p:nvSpPr>
        <p:spPr bwMode="auto">
          <a:xfrm>
            <a:off x="28677070" y="12835731"/>
            <a:ext cx="12817475" cy="5170646"/>
          </a:xfrm>
          <a:prstGeom prst="rect">
            <a:avLst/>
          </a:prstGeom>
          <a:noFill/>
          <a:ln w="9525">
            <a:noFill/>
            <a:miter lim="800000"/>
            <a:headEnd/>
            <a:tailEnd/>
          </a:ln>
        </p:spPr>
        <p:txBody>
          <a:bodyPr>
            <a:spAutoFit/>
          </a:bodyPr>
          <a:lstStyle/>
          <a:p>
            <a:pPr algn="just" defTabSz="2952750">
              <a:spcBef>
                <a:spcPct val="50000"/>
              </a:spcBef>
            </a:pPr>
            <a:endParaRPr lang="en-US" sz="3600" b="1" dirty="0" smtClean="0"/>
          </a:p>
          <a:p>
            <a:pPr algn="just" defTabSz="2952750">
              <a:spcBef>
                <a:spcPct val="50000"/>
              </a:spcBef>
            </a:pPr>
            <a:r>
              <a:rPr lang="en-US" sz="3600" b="1" dirty="0" smtClean="0"/>
              <a:t>Conclusions</a:t>
            </a:r>
            <a:endParaRPr lang="en-US" sz="3600" b="1" dirty="0"/>
          </a:p>
          <a:p>
            <a:pPr algn="just" defTabSz="2952750">
              <a:spcBef>
                <a:spcPct val="50000"/>
              </a:spcBef>
            </a:pPr>
            <a:r>
              <a:rPr lang="en-US" dirty="0"/>
              <a:t>Thus, heat associated with caustic treatments can greatly reduce the time reaction for lignin removal from BSG, thus creating more cellulose rich carriers. The average bulk yield for treatments applied on fresh BSG was higher	</a:t>
            </a:r>
            <a:r>
              <a:rPr lang="en-US" dirty="0" smtClean="0"/>
              <a:t>compared to</a:t>
            </a:r>
            <a:r>
              <a:rPr lang="en-US" dirty="0"/>
              <a:t>	</a:t>
            </a:r>
            <a:r>
              <a:rPr lang="en-US" dirty="0" smtClean="0"/>
              <a:t>pelleted ones. Yeast </a:t>
            </a:r>
            <a:r>
              <a:rPr lang="en-US" dirty="0"/>
              <a:t>immobilization experiments can be further held on </a:t>
            </a:r>
            <a:r>
              <a:rPr lang="en-US" dirty="0" err="1"/>
              <a:t>ligno</a:t>
            </a:r>
            <a:r>
              <a:rPr lang="en-US" dirty="0"/>
              <a:t>-cellulosic carriers obtained from these treatments and the ideal treatment can be chosen</a:t>
            </a:r>
            <a:r>
              <a:rPr lang="en-US" dirty="0" smtClean="0"/>
              <a:t>.</a:t>
            </a:r>
            <a:endParaRPr lang="en-GB" dirty="0"/>
          </a:p>
        </p:txBody>
      </p:sp>
      <p:sp>
        <p:nvSpPr>
          <p:cNvPr id="2" name="Rectangle 1"/>
          <p:cNvSpPr/>
          <p:nvPr/>
        </p:nvSpPr>
        <p:spPr>
          <a:xfrm>
            <a:off x="14923543" y="16868179"/>
            <a:ext cx="12817424" cy="6155531"/>
          </a:xfrm>
          <a:prstGeom prst="rect">
            <a:avLst/>
          </a:prstGeom>
        </p:spPr>
        <p:txBody>
          <a:bodyPr wrap="square">
            <a:spAutoFit/>
          </a:bodyPr>
          <a:lstStyle/>
          <a:p>
            <a:pPr algn="just" defTabSz="2952750">
              <a:spcBef>
                <a:spcPct val="50000"/>
              </a:spcBef>
            </a:pPr>
            <a:endParaRPr lang="en-US" sz="3600" b="1" dirty="0"/>
          </a:p>
          <a:p>
            <a:pPr algn="just" defTabSz="2952750">
              <a:spcBef>
                <a:spcPct val="50000"/>
              </a:spcBef>
            </a:pPr>
            <a:r>
              <a:rPr lang="en-US" sz="3600" b="1" dirty="0"/>
              <a:t>Results</a:t>
            </a:r>
            <a:endParaRPr lang="en-US" dirty="0"/>
          </a:p>
          <a:p>
            <a:pPr algn="just">
              <a:spcBef>
                <a:spcPts val="1920"/>
              </a:spcBef>
            </a:pPr>
            <a:r>
              <a:rPr lang="en-US" dirty="0"/>
              <a:t>The bulk yields for the chemical treatments are displayed on Table 1. Treatments applied on fresh BSGs were significantly (p &lt; 0.05) more efficient if compared to pelleted ones. Considering the materials separately, all treatments showed different (p &lt; 0.05) profiles of cellulose and lignin content for both pelleted and fresh BSG (Figures 1 and 2). The coefficients of variance for cellulose (1.96% for pellet and 3.63% for fresh) and for lignin (4.69 % for pellet and 6 % for fresh) assures the reliability between the three repetitions for each treatment.</a:t>
            </a:r>
            <a:endParaRPr lang="en-GB" dirty="0"/>
          </a:p>
        </p:txBody>
      </p:sp>
      <p:graphicFrame>
        <p:nvGraphicFramePr>
          <p:cNvPr id="3" name="Object 2"/>
          <p:cNvGraphicFramePr>
            <a:graphicFrameLocks noChangeAspect="1"/>
          </p:cNvGraphicFramePr>
          <p:nvPr>
            <p:extLst>
              <p:ext uri="{D42A27DB-BD31-4B8C-83A1-F6EECF244321}">
                <p14:modId xmlns:p14="http://schemas.microsoft.com/office/powerpoint/2010/main" xmlns="" val="3544082807"/>
              </p:ext>
            </p:extLst>
          </p:nvPr>
        </p:nvGraphicFramePr>
        <p:xfrm>
          <a:off x="14923542" y="9379347"/>
          <a:ext cx="12817424" cy="8073313"/>
        </p:xfrm>
        <a:graphic>
          <a:graphicData uri="http://schemas.openxmlformats.org/presentationml/2006/ole">
            <p:oleObj spid="_x0000_s1045" name="Document" r:id="rId5" imgW="5867184" imgH="3695564" progId="Word.Document.12">
              <p:link updateAutomatic="1"/>
            </p:oleObj>
          </a:graphicData>
        </a:graphic>
      </p:graphicFrame>
      <p:pic>
        <p:nvPicPr>
          <p:cNvPr id="13" name="Picture 12"/>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14923542" y="23132875"/>
            <a:ext cx="12817424" cy="4392488"/>
          </a:xfrm>
          <a:prstGeom prst="rect">
            <a:avLst/>
          </a:prstGeom>
          <a:noFill/>
          <a:ln>
            <a:noFill/>
          </a:ln>
        </p:spPr>
      </p:pic>
      <p:pic>
        <p:nvPicPr>
          <p:cNvPr id="14" name="Picture 13"/>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28677070" y="6643043"/>
            <a:ext cx="12817424" cy="4968552"/>
          </a:xfrm>
          <a:prstGeom prst="rect">
            <a:avLst/>
          </a:prstGeom>
          <a:noFill/>
          <a:ln>
            <a:noFill/>
          </a:ln>
        </p:spPr>
      </p:pic>
      <p:sp>
        <p:nvSpPr>
          <p:cNvPr id="4" name="Rectangle 3"/>
          <p:cNvSpPr/>
          <p:nvPr/>
        </p:nvSpPr>
        <p:spPr>
          <a:xfrm>
            <a:off x="14923543" y="27669379"/>
            <a:ext cx="12817424" cy="1077218"/>
          </a:xfrm>
          <a:prstGeom prst="rect">
            <a:avLst/>
          </a:prstGeom>
        </p:spPr>
        <p:txBody>
          <a:bodyPr wrap="square">
            <a:spAutoFit/>
          </a:bodyPr>
          <a:lstStyle/>
          <a:p>
            <a:pPr algn="just"/>
            <a:r>
              <a:rPr lang="pt-PT" b="1" dirty="0"/>
              <a:t>Figure 1</a:t>
            </a:r>
            <a:r>
              <a:rPr lang="pt-PT" dirty="0"/>
              <a:t> – </a:t>
            </a:r>
            <a:r>
              <a:rPr lang="pt-PT" dirty="0" err="1"/>
              <a:t>Cellulose</a:t>
            </a:r>
            <a:r>
              <a:rPr lang="pt-PT" dirty="0"/>
              <a:t> </a:t>
            </a:r>
            <a:r>
              <a:rPr lang="pt-PT" dirty="0" err="1"/>
              <a:t>composition</a:t>
            </a:r>
            <a:r>
              <a:rPr lang="pt-PT" dirty="0"/>
              <a:t> </a:t>
            </a:r>
            <a:r>
              <a:rPr lang="pt-PT" dirty="0" err="1"/>
              <a:t>of</a:t>
            </a:r>
            <a:r>
              <a:rPr lang="pt-PT" dirty="0"/>
              <a:t> 100 g </a:t>
            </a:r>
            <a:r>
              <a:rPr lang="pt-PT" dirty="0" err="1"/>
              <a:t>dried</a:t>
            </a:r>
            <a:r>
              <a:rPr lang="pt-PT" dirty="0"/>
              <a:t> </a:t>
            </a:r>
            <a:r>
              <a:rPr lang="pt-PT" dirty="0" err="1"/>
              <a:t>carrier</a:t>
            </a:r>
            <a:r>
              <a:rPr lang="pt-PT" dirty="0"/>
              <a:t> for </a:t>
            </a:r>
            <a:r>
              <a:rPr lang="pt-PT" dirty="0" err="1"/>
              <a:t>each</a:t>
            </a:r>
            <a:r>
              <a:rPr lang="pt-PT" dirty="0"/>
              <a:t> </a:t>
            </a:r>
            <a:r>
              <a:rPr lang="pt-PT" dirty="0" err="1"/>
              <a:t>treatment</a:t>
            </a:r>
            <a:r>
              <a:rPr lang="pt-PT" dirty="0"/>
              <a:t>. * </a:t>
            </a:r>
            <a:r>
              <a:rPr lang="pt-PT" dirty="0" err="1"/>
              <a:t>Methods</a:t>
            </a:r>
            <a:r>
              <a:rPr lang="pt-PT" dirty="0"/>
              <a:t> </a:t>
            </a:r>
            <a:r>
              <a:rPr lang="pt-PT" dirty="0" err="1"/>
              <a:t>performed</a:t>
            </a:r>
            <a:r>
              <a:rPr lang="pt-PT" dirty="0"/>
              <a:t> </a:t>
            </a:r>
            <a:r>
              <a:rPr lang="pt-PT" dirty="0" err="1"/>
              <a:t>according</a:t>
            </a:r>
            <a:r>
              <a:rPr lang="pt-PT" dirty="0"/>
              <a:t> to </a:t>
            </a:r>
            <a:r>
              <a:rPr lang="pt-PT" dirty="0" err="1"/>
              <a:t>Bránik</a:t>
            </a:r>
            <a:r>
              <a:rPr lang="pt-PT" dirty="0"/>
              <a:t> </a:t>
            </a:r>
            <a:r>
              <a:rPr lang="pt-PT" dirty="0" err="1"/>
              <a:t>et</a:t>
            </a:r>
            <a:r>
              <a:rPr lang="pt-PT" dirty="0"/>
              <a:t> </a:t>
            </a:r>
            <a:r>
              <a:rPr lang="pt-PT" dirty="0" err="1"/>
              <a:t>al.</a:t>
            </a:r>
            <a:r>
              <a:rPr lang="pt-PT" dirty="0"/>
              <a:t> (2001).</a:t>
            </a:r>
          </a:p>
        </p:txBody>
      </p:sp>
      <p:sp>
        <p:nvSpPr>
          <p:cNvPr id="5" name="Rectangle 4"/>
          <p:cNvSpPr/>
          <p:nvPr/>
        </p:nvSpPr>
        <p:spPr>
          <a:xfrm>
            <a:off x="28677071" y="11611595"/>
            <a:ext cx="12817424" cy="1077218"/>
          </a:xfrm>
          <a:prstGeom prst="rect">
            <a:avLst/>
          </a:prstGeom>
        </p:spPr>
        <p:txBody>
          <a:bodyPr wrap="square">
            <a:spAutoFit/>
          </a:bodyPr>
          <a:lstStyle/>
          <a:p>
            <a:pPr algn="just"/>
            <a:r>
              <a:rPr lang="pt-PT" b="1" dirty="0"/>
              <a:t>Figure 2</a:t>
            </a:r>
            <a:r>
              <a:rPr lang="pt-PT" dirty="0"/>
              <a:t> – </a:t>
            </a:r>
            <a:r>
              <a:rPr lang="pt-PT" dirty="0" err="1"/>
              <a:t>Lignin</a:t>
            </a:r>
            <a:r>
              <a:rPr lang="pt-PT" dirty="0"/>
              <a:t> </a:t>
            </a:r>
            <a:r>
              <a:rPr lang="pt-PT" dirty="0" err="1"/>
              <a:t>composition</a:t>
            </a:r>
            <a:r>
              <a:rPr lang="pt-PT" dirty="0"/>
              <a:t> </a:t>
            </a:r>
            <a:r>
              <a:rPr lang="pt-PT" dirty="0" err="1"/>
              <a:t>of</a:t>
            </a:r>
            <a:r>
              <a:rPr lang="pt-PT" dirty="0"/>
              <a:t> 100 g </a:t>
            </a:r>
            <a:r>
              <a:rPr lang="pt-PT" dirty="0" err="1"/>
              <a:t>dried</a:t>
            </a:r>
            <a:r>
              <a:rPr lang="pt-PT" dirty="0"/>
              <a:t> </a:t>
            </a:r>
            <a:r>
              <a:rPr lang="pt-PT" dirty="0" err="1"/>
              <a:t>carrier</a:t>
            </a:r>
            <a:r>
              <a:rPr lang="pt-PT" dirty="0"/>
              <a:t> for </a:t>
            </a:r>
            <a:r>
              <a:rPr lang="pt-PT" dirty="0" err="1"/>
              <a:t>each</a:t>
            </a:r>
            <a:r>
              <a:rPr lang="pt-PT" dirty="0"/>
              <a:t> </a:t>
            </a:r>
            <a:r>
              <a:rPr lang="pt-PT" dirty="0" err="1"/>
              <a:t>treatment</a:t>
            </a:r>
            <a:r>
              <a:rPr lang="pt-PT" dirty="0"/>
              <a:t>. * </a:t>
            </a:r>
            <a:r>
              <a:rPr lang="pt-PT" dirty="0" err="1"/>
              <a:t>Methods</a:t>
            </a:r>
            <a:r>
              <a:rPr lang="pt-PT" dirty="0"/>
              <a:t> </a:t>
            </a:r>
            <a:r>
              <a:rPr lang="pt-PT" dirty="0" err="1"/>
              <a:t>performed</a:t>
            </a:r>
            <a:r>
              <a:rPr lang="pt-PT" dirty="0"/>
              <a:t> </a:t>
            </a:r>
            <a:r>
              <a:rPr lang="pt-PT" dirty="0" err="1"/>
              <a:t>according</a:t>
            </a:r>
            <a:r>
              <a:rPr lang="pt-PT" dirty="0"/>
              <a:t> to </a:t>
            </a:r>
            <a:r>
              <a:rPr lang="pt-PT" dirty="0" err="1"/>
              <a:t>Bránik</a:t>
            </a:r>
            <a:r>
              <a:rPr lang="pt-PT" dirty="0"/>
              <a:t> </a:t>
            </a:r>
            <a:r>
              <a:rPr lang="pt-PT" dirty="0" err="1"/>
              <a:t>et</a:t>
            </a:r>
            <a:r>
              <a:rPr lang="pt-PT" dirty="0"/>
              <a:t> </a:t>
            </a:r>
            <a:r>
              <a:rPr lang="pt-PT" dirty="0" err="1"/>
              <a:t>al.</a:t>
            </a:r>
            <a:r>
              <a:rPr lang="pt-PT" dirty="0"/>
              <a:t> (2001). </a:t>
            </a:r>
            <a:endParaRPr lang="en-US" dirty="0"/>
          </a:p>
        </p:txBody>
      </p:sp>
      <p:sp>
        <p:nvSpPr>
          <p:cNvPr id="6" name="Rectangle 5"/>
          <p:cNvSpPr/>
          <p:nvPr/>
        </p:nvSpPr>
        <p:spPr>
          <a:xfrm>
            <a:off x="28677071" y="18812395"/>
            <a:ext cx="12817424" cy="2367315"/>
          </a:xfrm>
          <a:prstGeom prst="rect">
            <a:avLst/>
          </a:prstGeom>
        </p:spPr>
        <p:txBody>
          <a:bodyPr wrap="square">
            <a:spAutoFit/>
          </a:bodyPr>
          <a:lstStyle/>
          <a:p>
            <a:pPr algn="just"/>
            <a:r>
              <a:rPr lang="en-US" sz="3600" b="1" dirty="0"/>
              <a:t>A</a:t>
            </a:r>
            <a:r>
              <a:rPr lang="en-US" sz="3600" b="1" dirty="0" smtClean="0"/>
              <a:t>cknowledgements</a:t>
            </a:r>
          </a:p>
          <a:p>
            <a:pPr algn="just">
              <a:spcBef>
                <a:spcPts val="1920"/>
              </a:spcBef>
            </a:pPr>
            <a:r>
              <a:rPr lang="pt-BR" dirty="0" smtClean="0"/>
              <a:t>The </a:t>
            </a:r>
            <a:r>
              <a:rPr lang="pt-BR" dirty="0"/>
              <a:t>financial </a:t>
            </a:r>
            <a:r>
              <a:rPr lang="pt-BR" dirty="0" err="1"/>
              <a:t>support</a:t>
            </a:r>
            <a:r>
              <a:rPr lang="pt-BR" dirty="0"/>
              <a:t> </a:t>
            </a:r>
            <a:r>
              <a:rPr lang="pt-BR" dirty="0" err="1"/>
              <a:t>from</a:t>
            </a:r>
            <a:r>
              <a:rPr lang="pt-BR" dirty="0"/>
              <a:t> Fundação para a Ciência e Tecnologia (FCT) </a:t>
            </a:r>
            <a:r>
              <a:rPr lang="pt-BR" dirty="0" err="1"/>
              <a:t>through</a:t>
            </a:r>
            <a:r>
              <a:rPr lang="pt-BR" dirty="0"/>
              <a:t> </a:t>
            </a:r>
            <a:r>
              <a:rPr lang="pt-BR" dirty="0" err="1"/>
              <a:t>the</a:t>
            </a:r>
            <a:r>
              <a:rPr lang="pt-BR" dirty="0"/>
              <a:t> PhD </a:t>
            </a:r>
            <a:r>
              <a:rPr lang="pt-BR" dirty="0" err="1"/>
              <a:t>grant</a:t>
            </a:r>
            <a:r>
              <a:rPr lang="pt-BR" dirty="0"/>
              <a:t> SFRH / BD / 61777 / 2009 </a:t>
            </a:r>
            <a:r>
              <a:rPr lang="pt-BR" dirty="0" err="1"/>
              <a:t>given</a:t>
            </a:r>
            <a:r>
              <a:rPr lang="pt-BR" dirty="0"/>
              <a:t> </a:t>
            </a:r>
            <a:r>
              <a:rPr lang="pt-BR" dirty="0" err="1"/>
              <a:t>to</a:t>
            </a:r>
            <a:r>
              <a:rPr lang="pt-BR" dirty="0"/>
              <a:t> Pires, E. J.</a:t>
            </a:r>
            <a:endParaRPr lang="en-US" dirty="0"/>
          </a:p>
        </p:txBody>
      </p:sp>
      <p:sp>
        <p:nvSpPr>
          <p:cNvPr id="7" name="Rectangle 6"/>
          <p:cNvSpPr/>
          <p:nvPr/>
        </p:nvSpPr>
        <p:spPr>
          <a:xfrm>
            <a:off x="28677071" y="22052755"/>
            <a:ext cx="12817424" cy="5016757"/>
          </a:xfrm>
          <a:prstGeom prst="rect">
            <a:avLst/>
          </a:prstGeom>
        </p:spPr>
        <p:txBody>
          <a:bodyPr wrap="square">
            <a:spAutoFit/>
          </a:bodyPr>
          <a:lstStyle/>
          <a:p>
            <a:pPr algn="just"/>
            <a:r>
              <a:rPr lang="en-US" b="1" dirty="0"/>
              <a:t>REFERENCES</a:t>
            </a:r>
          </a:p>
          <a:p>
            <a:pPr algn="just">
              <a:spcBef>
                <a:spcPts val="1920"/>
              </a:spcBef>
            </a:pPr>
            <a:r>
              <a:rPr lang="en-US" dirty="0" err="1"/>
              <a:t>Branyik</a:t>
            </a:r>
            <a:r>
              <a:rPr lang="en-US" dirty="0"/>
              <a:t> T., Vicente A. A., Machado Cruz J. M., Teixeira J. A., Spent grains - a new support for brewing yeast </a:t>
            </a:r>
            <a:r>
              <a:rPr lang="en-US" dirty="0" err="1"/>
              <a:t>immobilisation</a:t>
            </a:r>
            <a:r>
              <a:rPr lang="en-US" dirty="0"/>
              <a:t>. Biotechnology Letters 23 (2001) 1073-1078</a:t>
            </a:r>
            <a:r>
              <a:rPr lang="en-US" dirty="0" smtClean="0"/>
              <a:t>.</a:t>
            </a:r>
          </a:p>
          <a:p>
            <a:pPr algn="just">
              <a:spcBef>
                <a:spcPts val="1920"/>
              </a:spcBef>
            </a:pPr>
            <a:endParaRPr lang="en-US" dirty="0"/>
          </a:p>
          <a:p>
            <a:pPr algn="just"/>
            <a:r>
              <a:rPr lang="en-US" dirty="0" err="1"/>
              <a:t>Branyik</a:t>
            </a:r>
            <a:r>
              <a:rPr lang="en-US" dirty="0"/>
              <a:t> T., Vicente A. A., Oliveira R., Teixeira J., Physicochemical surface properties of brewing yeast influencing their immobilization onto spent grains in a continuous reactor. Biotechnology and Bioengineering 88 (2004) 84-93.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1441</TotalTime>
  <Words>706</Words>
  <Application>Microsoft Office PowerPoint</Application>
  <PresentationFormat>Custom</PresentationFormat>
  <Paragraphs>40</Paragraphs>
  <Slides>1</Slides>
  <Notes>0</Notes>
  <HiddenSlides>0</HiddenSlides>
  <MMClips>0</MMClips>
  <ScaleCrop>false</ScaleCrop>
  <HeadingPairs>
    <vt:vector size="8" baseType="variant">
      <vt:variant>
        <vt:lpstr>Theme</vt:lpstr>
      </vt:variant>
      <vt:variant>
        <vt:i4>1</vt:i4>
      </vt:variant>
      <vt:variant>
        <vt:lpstr>Links</vt:lpstr>
      </vt:variant>
      <vt:variant>
        <vt:i4>1</vt:i4>
      </vt:variant>
      <vt:variant>
        <vt:lpstr>Embedded OLE Servers</vt:lpstr>
      </vt:variant>
      <vt:variant>
        <vt:i4>1</vt:i4>
      </vt:variant>
      <vt:variant>
        <vt:lpstr>Slide Titles</vt:lpstr>
      </vt:variant>
      <vt:variant>
        <vt:i4>1</vt:i4>
      </vt:variant>
    </vt:vector>
  </HeadingPairs>
  <TitlesOfParts>
    <vt:vector size="4" baseType="lpstr">
      <vt:lpstr>Default Design</vt:lpstr>
      <vt:lpstr>\\localhost\Users\EduardoPires\Documents\Macintosh HD:Users:EduardoPires:Documents:Doutorado:Chempor:Extended abstract chempor.docx!OLE_LINK1</vt:lpstr>
      <vt:lpstr>Photo Editor Photo</vt:lpstr>
      <vt:lpstr>Slide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Pedro Pimenta</cp:lastModifiedBy>
  <cp:revision>71</cp:revision>
  <dcterms:created xsi:type="dcterms:W3CDTF">2005-08-05T10:55:41Z</dcterms:created>
  <dcterms:modified xsi:type="dcterms:W3CDTF">2011-11-09T16:44:22Z</dcterms:modified>
</cp:coreProperties>
</file>