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42808525" cy="30279975"/>
  <p:notesSz cx="9926638" cy="1435576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5D1F9"/>
    <a:srgbClr val="FFD5AB"/>
    <a:srgbClr val="FFF2B9"/>
    <a:srgbClr val="FFD215"/>
    <a:srgbClr val="FAD57A"/>
    <a:srgbClr val="FFC775"/>
    <a:srgbClr val="FFCC00"/>
    <a:srgbClr val="800000"/>
    <a:srgbClr val="936363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5620"/>
    <p:restoredTop sz="97311" autoAdjust="0"/>
  </p:normalViewPr>
  <p:slideViewPr>
    <p:cSldViewPr>
      <p:cViewPr>
        <p:scale>
          <a:sx n="33" d="100"/>
          <a:sy n="33" d="100"/>
        </p:scale>
        <p:origin x="1686" y="3384"/>
      </p:cViewPr>
      <p:guideLst>
        <p:guide orient="horz" pos="9537"/>
        <p:guide pos="13483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3209369" y="9405939"/>
            <a:ext cx="36389788" cy="6491287"/>
          </a:xfrm>
        </p:spPr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6421917" y="17159289"/>
            <a:ext cx="29964696" cy="77374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PT" smtClean="0"/>
              <a:t>Faça clique para editar o estilo</a:t>
            </a:r>
            <a:endParaRPr lang="pt-P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112FAB-FDCB-4207-9EB5-7C4254C758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F71158-5AED-4140-84FF-2351DE637D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31035546" y="1212851"/>
            <a:ext cx="9631282" cy="25836563"/>
          </a:xfrm>
        </p:spPr>
        <p:txBody>
          <a:bodyPr vert="eaVert"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2141697" y="1212851"/>
            <a:ext cx="28588800" cy="25836563"/>
          </a:xfrm>
        </p:spPr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31B07F-4A93-419D-87AC-EBF105AE0E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ítulo e objec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38131A-9BE1-4D12-A34E-D84518A3A0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380959" y="19457988"/>
            <a:ext cx="36386612" cy="60134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3380959" y="12833350"/>
            <a:ext cx="36386612" cy="6624638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732C5C-1102-485E-939F-3A5B5A39E9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2141698" y="7065963"/>
            <a:ext cx="19110041" cy="199834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21556788" y="7065963"/>
            <a:ext cx="19110041" cy="199834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0B3842-9728-4FBB-8923-CD5B390BDD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2141697" y="6778626"/>
            <a:ext cx="18913030" cy="28241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2141697" y="9602789"/>
            <a:ext cx="18913030" cy="174466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5" name="Marcador de Posição do Texto 4"/>
          <p:cNvSpPr>
            <a:spLocks noGrp="1"/>
          </p:cNvSpPr>
          <p:nvPr>
            <p:ph type="body" sz="quarter" idx="3"/>
          </p:nvPr>
        </p:nvSpPr>
        <p:spPr>
          <a:xfrm>
            <a:off x="21747444" y="6778626"/>
            <a:ext cx="18919385" cy="28241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6" name="Marcador de Posição de Conteúdo 5"/>
          <p:cNvSpPr>
            <a:spLocks noGrp="1"/>
          </p:cNvSpPr>
          <p:nvPr>
            <p:ph sz="quarter" idx="4"/>
          </p:nvPr>
        </p:nvSpPr>
        <p:spPr>
          <a:xfrm>
            <a:off x="21747444" y="9602789"/>
            <a:ext cx="18919385" cy="174466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DFB641-0E0B-43AB-8709-769999003D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29C6F3-B373-4C58-B364-03C397BEBA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13AB5E-15E9-477B-B9CE-FDDAE8267C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141697" y="1204913"/>
            <a:ext cx="14083090" cy="51308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16736380" y="1204913"/>
            <a:ext cx="23930447" cy="258445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2141697" y="6335713"/>
            <a:ext cx="14083090" cy="207137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27DDBB-10C4-491C-8878-6698F325947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2023" y="21196300"/>
            <a:ext cx="25684478" cy="25019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a Imagem 2"/>
          <p:cNvSpPr>
            <a:spLocks noGrp="1"/>
          </p:cNvSpPr>
          <p:nvPr>
            <p:ph type="pic" idx="1"/>
          </p:nvPr>
        </p:nvSpPr>
        <p:spPr>
          <a:xfrm>
            <a:off x="8392023" y="2705100"/>
            <a:ext cx="25684478" cy="1816893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PT" noProof="0" smtClean="0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8392023" y="23698201"/>
            <a:ext cx="25684478" cy="355441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096722-211F-4B95-B00C-794E801BFD5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141538" y="1212850"/>
            <a:ext cx="38525450" cy="5046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295232" tIns="147616" rIns="295232" bIns="147616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141538" y="7065963"/>
            <a:ext cx="38525450" cy="19983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295232" tIns="147616" rIns="295232" bIns="14761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141538" y="27574875"/>
            <a:ext cx="9986962" cy="210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95232" tIns="147616" rIns="295232" bIns="147616" numCol="1" anchor="t" anchorCtr="0" compatLnSpc="1">
            <a:prstTxWarp prst="textNoShape">
              <a:avLst/>
            </a:prstTxWarp>
          </a:bodyPr>
          <a:lstStyle>
            <a:lvl1pPr>
              <a:defRPr sz="4500"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4627225" y="27574875"/>
            <a:ext cx="13554075" cy="210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95232" tIns="147616" rIns="295232" bIns="147616" numCol="1" anchor="t" anchorCtr="0" compatLnSpc="1">
            <a:prstTxWarp prst="textNoShape">
              <a:avLst/>
            </a:prstTxWarp>
          </a:bodyPr>
          <a:lstStyle>
            <a:lvl1pPr algn="ctr">
              <a:defRPr sz="4500"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0680025" y="27574875"/>
            <a:ext cx="9986963" cy="210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95232" tIns="147616" rIns="295232" bIns="147616" numCol="1" anchor="t" anchorCtr="0" compatLnSpc="1">
            <a:prstTxWarp prst="textNoShape">
              <a:avLst/>
            </a:prstTxWarp>
          </a:bodyPr>
          <a:lstStyle>
            <a:lvl1pPr algn="r">
              <a:defRPr sz="4500"/>
            </a:lvl1pPr>
          </a:lstStyle>
          <a:p>
            <a:pPr>
              <a:defRPr/>
            </a:pPr>
            <a:fld id="{FC7A8EC3-4143-4760-A800-89271910763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defTabSz="2952750" rtl="0" eaLnBrk="0" fontAlgn="base" hangingPunct="0">
        <a:spcBef>
          <a:spcPct val="0"/>
        </a:spcBef>
        <a:spcAft>
          <a:spcPct val="0"/>
        </a:spcAft>
        <a:defRPr sz="14200">
          <a:solidFill>
            <a:schemeClr val="tx2"/>
          </a:solidFill>
          <a:latin typeface="+mj-lt"/>
          <a:ea typeface="+mj-ea"/>
          <a:cs typeface="+mj-cs"/>
        </a:defRPr>
      </a:lvl1pPr>
      <a:lvl2pPr algn="ctr" defTabSz="2952750" rtl="0" eaLnBrk="0" fontAlgn="base" hangingPunct="0">
        <a:spcBef>
          <a:spcPct val="0"/>
        </a:spcBef>
        <a:spcAft>
          <a:spcPct val="0"/>
        </a:spcAft>
        <a:defRPr sz="14200">
          <a:solidFill>
            <a:schemeClr val="tx2"/>
          </a:solidFill>
          <a:latin typeface="Arial" charset="0"/>
        </a:defRPr>
      </a:lvl2pPr>
      <a:lvl3pPr algn="ctr" defTabSz="2952750" rtl="0" eaLnBrk="0" fontAlgn="base" hangingPunct="0">
        <a:spcBef>
          <a:spcPct val="0"/>
        </a:spcBef>
        <a:spcAft>
          <a:spcPct val="0"/>
        </a:spcAft>
        <a:defRPr sz="14200">
          <a:solidFill>
            <a:schemeClr val="tx2"/>
          </a:solidFill>
          <a:latin typeface="Arial" charset="0"/>
        </a:defRPr>
      </a:lvl3pPr>
      <a:lvl4pPr algn="ctr" defTabSz="2952750" rtl="0" eaLnBrk="0" fontAlgn="base" hangingPunct="0">
        <a:spcBef>
          <a:spcPct val="0"/>
        </a:spcBef>
        <a:spcAft>
          <a:spcPct val="0"/>
        </a:spcAft>
        <a:defRPr sz="14200">
          <a:solidFill>
            <a:schemeClr val="tx2"/>
          </a:solidFill>
          <a:latin typeface="Arial" charset="0"/>
        </a:defRPr>
      </a:lvl4pPr>
      <a:lvl5pPr algn="ctr" defTabSz="2952750" rtl="0" eaLnBrk="0" fontAlgn="base" hangingPunct="0">
        <a:spcBef>
          <a:spcPct val="0"/>
        </a:spcBef>
        <a:spcAft>
          <a:spcPct val="0"/>
        </a:spcAft>
        <a:defRPr sz="14200">
          <a:solidFill>
            <a:schemeClr val="tx2"/>
          </a:solidFill>
          <a:latin typeface="Arial" charset="0"/>
        </a:defRPr>
      </a:lvl5pPr>
      <a:lvl6pPr marL="457200" algn="ctr" defTabSz="2952750" rtl="0" fontAlgn="base">
        <a:spcBef>
          <a:spcPct val="0"/>
        </a:spcBef>
        <a:spcAft>
          <a:spcPct val="0"/>
        </a:spcAft>
        <a:defRPr sz="14200">
          <a:solidFill>
            <a:schemeClr val="tx2"/>
          </a:solidFill>
          <a:latin typeface="Arial" charset="0"/>
        </a:defRPr>
      </a:lvl6pPr>
      <a:lvl7pPr marL="914400" algn="ctr" defTabSz="2952750" rtl="0" fontAlgn="base">
        <a:spcBef>
          <a:spcPct val="0"/>
        </a:spcBef>
        <a:spcAft>
          <a:spcPct val="0"/>
        </a:spcAft>
        <a:defRPr sz="14200">
          <a:solidFill>
            <a:schemeClr val="tx2"/>
          </a:solidFill>
          <a:latin typeface="Arial" charset="0"/>
        </a:defRPr>
      </a:lvl7pPr>
      <a:lvl8pPr marL="1371600" algn="ctr" defTabSz="2952750" rtl="0" fontAlgn="base">
        <a:spcBef>
          <a:spcPct val="0"/>
        </a:spcBef>
        <a:spcAft>
          <a:spcPct val="0"/>
        </a:spcAft>
        <a:defRPr sz="14200">
          <a:solidFill>
            <a:schemeClr val="tx2"/>
          </a:solidFill>
          <a:latin typeface="Arial" charset="0"/>
        </a:defRPr>
      </a:lvl8pPr>
      <a:lvl9pPr marL="1828800" algn="ctr" defTabSz="2952750" rtl="0" fontAlgn="base">
        <a:spcBef>
          <a:spcPct val="0"/>
        </a:spcBef>
        <a:spcAft>
          <a:spcPct val="0"/>
        </a:spcAft>
        <a:defRPr sz="14200">
          <a:solidFill>
            <a:schemeClr val="tx2"/>
          </a:solidFill>
          <a:latin typeface="Arial" charset="0"/>
        </a:defRPr>
      </a:lvl9pPr>
    </p:titleStyle>
    <p:bodyStyle>
      <a:lvl1pPr marL="1106488" indent="-1106488" algn="l" defTabSz="2952750" rtl="0" eaLnBrk="0" fontAlgn="base" hangingPunct="0">
        <a:spcBef>
          <a:spcPct val="20000"/>
        </a:spcBef>
        <a:spcAft>
          <a:spcPct val="0"/>
        </a:spcAft>
        <a:buChar char="•"/>
        <a:defRPr sz="10300">
          <a:solidFill>
            <a:schemeClr val="tx1"/>
          </a:solidFill>
          <a:latin typeface="+mn-lt"/>
          <a:ea typeface="+mn-ea"/>
          <a:cs typeface="+mn-cs"/>
        </a:defRPr>
      </a:lvl1pPr>
      <a:lvl2pPr marL="2398713" indent="-922338" algn="l" defTabSz="2952750" rtl="0" eaLnBrk="0" fontAlgn="base" hangingPunct="0">
        <a:spcBef>
          <a:spcPct val="20000"/>
        </a:spcBef>
        <a:spcAft>
          <a:spcPct val="0"/>
        </a:spcAft>
        <a:buChar char="–"/>
        <a:defRPr sz="9000">
          <a:solidFill>
            <a:schemeClr val="tx1"/>
          </a:solidFill>
          <a:latin typeface="+mn-lt"/>
        </a:defRPr>
      </a:lvl2pPr>
      <a:lvl3pPr marL="3690938" indent="-738188" algn="l" defTabSz="2952750" rtl="0" eaLnBrk="0" fontAlgn="base" hangingPunct="0">
        <a:spcBef>
          <a:spcPct val="20000"/>
        </a:spcBef>
        <a:spcAft>
          <a:spcPct val="0"/>
        </a:spcAft>
        <a:buChar char="•"/>
        <a:defRPr sz="7700">
          <a:solidFill>
            <a:schemeClr val="tx1"/>
          </a:solidFill>
          <a:latin typeface="+mn-lt"/>
        </a:defRPr>
      </a:lvl3pPr>
      <a:lvl4pPr marL="5167313" indent="-738188" algn="l" defTabSz="2952750" rtl="0" eaLnBrk="0" fontAlgn="base" hangingPunct="0">
        <a:spcBef>
          <a:spcPct val="20000"/>
        </a:spcBef>
        <a:spcAft>
          <a:spcPct val="0"/>
        </a:spcAft>
        <a:buChar char="–"/>
        <a:defRPr sz="6500">
          <a:solidFill>
            <a:schemeClr val="tx1"/>
          </a:solidFill>
          <a:latin typeface="+mn-lt"/>
        </a:defRPr>
      </a:lvl4pPr>
      <a:lvl5pPr marL="6642100" indent="-738188" algn="l" defTabSz="2952750" rtl="0" eaLnBrk="0" fontAlgn="base" hangingPunct="0">
        <a:spcBef>
          <a:spcPct val="20000"/>
        </a:spcBef>
        <a:spcAft>
          <a:spcPct val="0"/>
        </a:spcAft>
        <a:buChar char="»"/>
        <a:defRPr sz="6500">
          <a:solidFill>
            <a:schemeClr val="tx1"/>
          </a:solidFill>
          <a:latin typeface="+mn-lt"/>
        </a:defRPr>
      </a:lvl5pPr>
      <a:lvl6pPr marL="7099300" indent="-738188" algn="l" defTabSz="2952750" rtl="0" fontAlgn="base">
        <a:spcBef>
          <a:spcPct val="20000"/>
        </a:spcBef>
        <a:spcAft>
          <a:spcPct val="0"/>
        </a:spcAft>
        <a:buChar char="»"/>
        <a:defRPr sz="6500">
          <a:solidFill>
            <a:schemeClr val="tx1"/>
          </a:solidFill>
          <a:latin typeface="+mn-lt"/>
        </a:defRPr>
      </a:lvl6pPr>
      <a:lvl7pPr marL="7556500" indent="-738188" algn="l" defTabSz="2952750" rtl="0" fontAlgn="base">
        <a:spcBef>
          <a:spcPct val="20000"/>
        </a:spcBef>
        <a:spcAft>
          <a:spcPct val="0"/>
        </a:spcAft>
        <a:buChar char="»"/>
        <a:defRPr sz="6500">
          <a:solidFill>
            <a:schemeClr val="tx1"/>
          </a:solidFill>
          <a:latin typeface="+mn-lt"/>
        </a:defRPr>
      </a:lvl7pPr>
      <a:lvl8pPr marL="8013700" indent="-738188" algn="l" defTabSz="2952750" rtl="0" fontAlgn="base">
        <a:spcBef>
          <a:spcPct val="20000"/>
        </a:spcBef>
        <a:spcAft>
          <a:spcPct val="0"/>
        </a:spcAft>
        <a:buChar char="»"/>
        <a:defRPr sz="6500">
          <a:solidFill>
            <a:schemeClr val="tx1"/>
          </a:solidFill>
          <a:latin typeface="+mn-lt"/>
        </a:defRPr>
      </a:lvl8pPr>
      <a:lvl9pPr marL="8470900" indent="-738188" algn="l" defTabSz="2952750" rtl="0" fontAlgn="base">
        <a:spcBef>
          <a:spcPct val="20000"/>
        </a:spcBef>
        <a:spcAft>
          <a:spcPct val="0"/>
        </a:spcAft>
        <a:buChar char="»"/>
        <a:defRPr sz="6500">
          <a:solidFill>
            <a:schemeClr val="tx1"/>
          </a:solidFill>
          <a:latin typeface="+mn-lt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oleObject" Target="../embeddings/oleObject1.bin"/><Relationship Id="rId7" Type="http://schemas.openxmlformats.org/officeDocument/2006/relationships/image" Target="../media/image5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259" name="Group 2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40330614"/>
              </p:ext>
            </p:extLst>
          </p:nvPr>
        </p:nvGraphicFramePr>
        <p:xfrm>
          <a:off x="0" y="-1"/>
          <a:ext cx="42808525" cy="5635626"/>
        </p:xfrm>
        <a:graphic>
          <a:graphicData uri="http://schemas.openxmlformats.org/drawingml/2006/table">
            <a:tbl>
              <a:tblPr/>
              <a:tblGrid>
                <a:gridCol w="19243675"/>
                <a:gridCol w="23564850"/>
              </a:tblGrid>
              <a:tr h="2911517">
                <a:tc>
                  <a:txBody>
                    <a:bodyPr/>
                    <a:lstStyle/>
                    <a:p>
                      <a:pPr marL="0" marR="0" lvl="0" indent="0" algn="l" defTabSz="295275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PT" sz="9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3029" marR="183029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5D1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295275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PT" sz="4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180147" marR="180147" marT="46800" marB="4680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5D1F9"/>
                    </a:solidFill>
                  </a:tcPr>
                </a:tc>
              </a:tr>
              <a:tr h="2724109">
                <a:tc>
                  <a:txBody>
                    <a:bodyPr/>
                    <a:lstStyle/>
                    <a:p>
                      <a:pPr marL="0" marR="0" lvl="0" indent="0" algn="l" defTabSz="295275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PT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pt-PT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University of Minho</a:t>
                      </a:r>
                    </a:p>
                    <a:p>
                      <a:pPr marL="0" marR="0" lvl="0" indent="0" algn="l" defTabSz="295275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PT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School of Engineering</a:t>
                      </a:r>
                    </a:p>
                    <a:p>
                      <a:pPr marL="0" marR="0" lvl="0" indent="0" algn="l" defTabSz="295275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PT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CITEPE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504412" marR="180147" marT="46800" marB="4680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5D1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295275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PT" sz="4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180147" marR="180147" marT="46800" marB="4680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5D1F9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26" name="Object 27"/>
          <p:cNvGraphicFramePr>
            <a:graphicFrameLocks/>
          </p:cNvGraphicFramePr>
          <p:nvPr/>
        </p:nvGraphicFramePr>
        <p:xfrm>
          <a:off x="593725" y="593725"/>
          <a:ext cx="4013200" cy="1990725"/>
        </p:xfrm>
        <a:graphic>
          <a:graphicData uri="http://schemas.openxmlformats.org/presentationml/2006/ole">
            <p:oleObj spid="_x0000_s1145" name="Photo Editor Photo" r:id="rId3" imgW="4009524" imgH="1991003" progId="">
              <p:embed/>
            </p:oleObj>
          </a:graphicData>
        </a:graphic>
      </p:graphicFrame>
      <p:graphicFrame>
        <p:nvGraphicFramePr>
          <p:cNvPr id="2260" name="Group 2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67256106"/>
              </p:ext>
            </p:extLst>
          </p:nvPr>
        </p:nvGraphicFramePr>
        <p:xfrm>
          <a:off x="-18699" y="29037531"/>
          <a:ext cx="42827224" cy="1242444"/>
        </p:xfrm>
        <a:graphic>
          <a:graphicData uri="http://schemas.openxmlformats.org/drawingml/2006/table">
            <a:tbl>
              <a:tblPr/>
              <a:tblGrid>
                <a:gridCol w="42827224"/>
              </a:tblGrid>
              <a:tr h="1242444">
                <a:tc>
                  <a:txBody>
                    <a:bodyPr/>
                    <a:lstStyle/>
                    <a:p>
                      <a:pPr marL="0" marR="0" lvl="0" indent="0" algn="ctr" defTabSz="295275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PT" sz="4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Uma Escola a Reinventar o Futuro – Semana da Escola de Engenharia - </a:t>
                      </a:r>
                      <a:r>
                        <a:rPr kumimoji="0" lang="pt-PT" sz="4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24 </a:t>
                      </a:r>
                      <a:r>
                        <a:rPr kumimoji="0" lang="pt-PT" sz="4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 </a:t>
                      </a:r>
                      <a:r>
                        <a:rPr kumimoji="0" lang="pt-PT" sz="4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27 </a:t>
                      </a:r>
                      <a:r>
                        <a:rPr kumimoji="0" lang="pt-PT" sz="4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de Outubro de 2011</a:t>
                      </a:r>
                    </a:p>
                  </a:txBody>
                  <a:tcPr marL="180147" marR="180147" marT="46800" marB="4680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5D1F9"/>
                    </a:solidFill>
                  </a:tcPr>
                </a:tc>
              </a:tr>
            </a:tbl>
          </a:graphicData>
        </a:graphic>
      </p:graphicFrame>
      <p:sp>
        <p:nvSpPr>
          <p:cNvPr id="1034" name="Text Box 214"/>
          <p:cNvSpPr txBox="1">
            <a:spLocks noChangeArrowheads="1"/>
          </p:cNvSpPr>
          <p:nvPr/>
        </p:nvSpPr>
        <p:spPr bwMode="auto">
          <a:xfrm>
            <a:off x="954088" y="5635625"/>
            <a:ext cx="12817475" cy="134472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2952750">
              <a:spcBef>
                <a:spcPct val="50000"/>
              </a:spcBef>
            </a:pPr>
            <a:r>
              <a:rPr lang="en-US" sz="3600" b="1" dirty="0" smtClean="0"/>
              <a:t>Motivation</a:t>
            </a:r>
          </a:p>
          <a:p>
            <a:pPr algn="just" defTabSz="2952750">
              <a:spcBef>
                <a:spcPct val="50000"/>
              </a:spcBef>
            </a:pPr>
            <a:r>
              <a:rPr lang="en-US" dirty="0" smtClean="0"/>
              <a:t>The </a:t>
            </a:r>
            <a:r>
              <a:rPr lang="en-US" dirty="0"/>
              <a:t>current economic climate, characterized by the effects of globalization such as fierce competition and faster-paced introduction of new technologies, is forcing companies to constantly readapt their strategies in what concerns product development and technology investments. Being confronted with such forces, firms </a:t>
            </a:r>
            <a:r>
              <a:rPr lang="en-US" dirty="0" smtClean="0"/>
              <a:t>are facing </a:t>
            </a:r>
            <a:r>
              <a:rPr lang="en-US" dirty="0"/>
              <a:t>difficulties in making the right decisions concerning new technological developments, for the objective of maximizing the value of their businesses.</a:t>
            </a:r>
            <a:endParaRPr lang="pt-PT" dirty="0"/>
          </a:p>
          <a:p>
            <a:pPr algn="just" defTabSz="2952750">
              <a:spcBef>
                <a:spcPct val="50000"/>
              </a:spcBef>
            </a:pPr>
            <a:r>
              <a:rPr lang="en-US" dirty="0"/>
              <a:t>Any complex decision is always associated with </a:t>
            </a:r>
            <a:r>
              <a:rPr lang="en-US" dirty="0" smtClean="0"/>
              <a:t>a certain </a:t>
            </a:r>
            <a:r>
              <a:rPr lang="en-US" dirty="0"/>
              <a:t>level of uncertainty. In the case of technology strategy decisions, R&amp;D investment might exceed the initial budget, supplies costs may increase, demand can be higher than expected, etc. </a:t>
            </a:r>
            <a:r>
              <a:rPr lang="en-US" dirty="0" smtClean="0"/>
              <a:t>A suitable approach </a:t>
            </a:r>
            <a:r>
              <a:rPr lang="en-US" dirty="0"/>
              <a:t>to deal with uncertainty, capable to minimize losses and maximize gains, is </a:t>
            </a:r>
            <a:r>
              <a:rPr lang="en-US" dirty="0" smtClean="0"/>
              <a:t>highly desirable by firms dealing with technologies.</a:t>
            </a:r>
            <a:endParaRPr lang="en-US" sz="3600" b="1" dirty="0" smtClean="0"/>
          </a:p>
          <a:p>
            <a:pPr algn="just" defTabSz="2952750">
              <a:spcBef>
                <a:spcPts val="1920"/>
              </a:spcBef>
            </a:pPr>
            <a:r>
              <a:rPr lang="en-US" dirty="0" smtClean="0"/>
              <a:t>The aim </a:t>
            </a:r>
            <a:r>
              <a:rPr lang="en-US" dirty="0"/>
              <a:t>of the present </a:t>
            </a:r>
            <a:r>
              <a:rPr lang="en-US" dirty="0" smtClean="0"/>
              <a:t>research is to define a proper framework of analyses that support the process of technology strategy formulation in firms. The developed framework will be tested and validated in a medium sized company in the business of sheet metal processing equipment.</a:t>
            </a:r>
          </a:p>
          <a:p>
            <a:pPr defTabSz="2952750">
              <a:spcBef>
                <a:spcPct val="50000"/>
              </a:spcBef>
            </a:pPr>
            <a:endParaRPr lang="en-US" dirty="0"/>
          </a:p>
          <a:p>
            <a:pPr defTabSz="2952750">
              <a:spcBef>
                <a:spcPct val="50000"/>
              </a:spcBef>
            </a:pPr>
            <a:endParaRPr lang="en-US" dirty="0"/>
          </a:p>
          <a:p>
            <a:pPr defTabSz="2952750">
              <a:spcBef>
                <a:spcPct val="50000"/>
              </a:spcBef>
            </a:pPr>
            <a:endParaRPr lang="pt-PT" dirty="0"/>
          </a:p>
        </p:txBody>
      </p:sp>
      <p:sp>
        <p:nvSpPr>
          <p:cNvPr id="1035" name="Rectangle 215"/>
          <p:cNvSpPr>
            <a:spLocks noChangeArrowheads="1"/>
          </p:cNvSpPr>
          <p:nvPr/>
        </p:nvSpPr>
        <p:spPr bwMode="auto">
          <a:xfrm>
            <a:off x="8874125" y="2322513"/>
            <a:ext cx="23350538" cy="2879725"/>
          </a:xfrm>
          <a:prstGeom prst="rect">
            <a:avLst/>
          </a:prstGeom>
          <a:solidFill>
            <a:srgbClr val="A5D1F9"/>
          </a:solidFill>
          <a:ln w="9525">
            <a:noFill/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pPr algn="ctr" defTabSz="2952750">
              <a:spcBef>
                <a:spcPct val="20000"/>
              </a:spcBef>
            </a:pPr>
            <a:r>
              <a:rPr lang="en-US" sz="4000" dirty="0" smtClean="0"/>
              <a:t>CLÁUDIO SANTOS*</a:t>
            </a:r>
          </a:p>
          <a:p>
            <a:pPr algn="ctr" defTabSz="2952750">
              <a:spcBef>
                <a:spcPct val="20000"/>
              </a:spcBef>
            </a:pPr>
            <a:r>
              <a:rPr lang="en-US" sz="4000" dirty="0" smtClean="0"/>
              <a:t>Supervisors</a:t>
            </a:r>
            <a:r>
              <a:rPr lang="en-US" sz="4000"/>
              <a:t>: </a:t>
            </a:r>
            <a:r>
              <a:rPr lang="en-US" sz="4000" smtClean="0"/>
              <a:t>Madalena </a:t>
            </a:r>
            <a:r>
              <a:rPr lang="en-US" sz="4000" dirty="0" smtClean="0"/>
              <a:t>Araújo (</a:t>
            </a:r>
            <a:r>
              <a:rPr lang="en-US" sz="4000" dirty="0" err="1" smtClean="0"/>
              <a:t>UMinho</a:t>
            </a:r>
            <a:r>
              <a:rPr lang="en-US" sz="4000" dirty="0" smtClean="0"/>
              <a:t>), </a:t>
            </a:r>
            <a:r>
              <a:rPr lang="en-US" sz="4000" dirty="0" err="1" smtClean="0"/>
              <a:t>Nuno</a:t>
            </a:r>
            <a:r>
              <a:rPr lang="en-US" sz="4000" dirty="0" smtClean="0"/>
              <a:t> </a:t>
            </a:r>
            <a:r>
              <a:rPr lang="en-US" sz="4000" dirty="0" err="1" smtClean="0"/>
              <a:t>Correia</a:t>
            </a:r>
            <a:r>
              <a:rPr lang="en-US" sz="4000" dirty="0" smtClean="0"/>
              <a:t> (INEGI) and Jeremy Gregory (MIT)</a:t>
            </a:r>
          </a:p>
          <a:p>
            <a:pPr algn="ctr" defTabSz="2952750">
              <a:spcBef>
                <a:spcPct val="20000"/>
              </a:spcBef>
            </a:pPr>
            <a:r>
              <a:rPr lang="pt-PT" dirty="0" smtClean="0"/>
              <a:t>* id2696@alunos.uminho.pt</a:t>
            </a:r>
            <a:endParaRPr lang="en-US" sz="4000" dirty="0"/>
          </a:p>
        </p:txBody>
      </p:sp>
      <p:sp>
        <p:nvSpPr>
          <p:cNvPr id="1036" name="Rectangle 216"/>
          <p:cNvSpPr>
            <a:spLocks noChangeArrowheads="1"/>
          </p:cNvSpPr>
          <p:nvPr/>
        </p:nvSpPr>
        <p:spPr bwMode="auto">
          <a:xfrm>
            <a:off x="8802688" y="144066"/>
            <a:ext cx="24842787" cy="2322513"/>
          </a:xfrm>
          <a:prstGeom prst="rect">
            <a:avLst/>
          </a:prstGeom>
          <a:solidFill>
            <a:srgbClr val="A5D1F9"/>
          </a:solidFill>
          <a:ln w="9525">
            <a:noFill/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pPr algn="ctr" defTabSz="2952750">
              <a:spcBef>
                <a:spcPct val="20000"/>
              </a:spcBef>
            </a:pPr>
            <a:r>
              <a:rPr lang="pt-PT" sz="4800" b="1" dirty="0" smtClean="0"/>
              <a:t>SHEET METAL PROCESSING EQUIPMENT AND MARKETS UNDER UNCERTAIN FUTURE ENVIRONMENTS: A FRAMEWORK TO ASSIST TECHNOLOGY STRATEGY DECISIONS</a:t>
            </a:r>
            <a:endParaRPr lang="en-US" sz="4800" b="1" dirty="0"/>
          </a:p>
        </p:txBody>
      </p:sp>
      <p:pic>
        <p:nvPicPr>
          <p:cNvPr id="1037" name="Picture 21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7893625" y="2754313"/>
            <a:ext cx="4289425" cy="144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8" name="Text Box 214"/>
          <p:cNvSpPr txBox="1">
            <a:spLocks noChangeArrowheads="1"/>
          </p:cNvSpPr>
          <p:nvPr/>
        </p:nvSpPr>
        <p:spPr bwMode="auto">
          <a:xfrm>
            <a:off x="14851063" y="5634931"/>
            <a:ext cx="12817475" cy="26219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2952750">
              <a:spcBef>
                <a:spcPct val="50000"/>
              </a:spcBef>
            </a:pPr>
            <a:r>
              <a:rPr lang="en-US" sz="3600" b="1" dirty="0" smtClean="0"/>
              <a:t>A Systems </a:t>
            </a:r>
            <a:r>
              <a:rPr lang="en-US" sz="3600" b="1" dirty="0"/>
              <a:t>A</a:t>
            </a:r>
            <a:r>
              <a:rPr lang="en-US" sz="3600" b="1" dirty="0" smtClean="0"/>
              <a:t>pproach</a:t>
            </a:r>
            <a:endParaRPr lang="en-US" sz="3600" b="1" dirty="0"/>
          </a:p>
          <a:p>
            <a:pPr algn="just" defTabSz="2952750">
              <a:spcBef>
                <a:spcPts val="1920"/>
              </a:spcBef>
            </a:pPr>
            <a:r>
              <a:rPr lang="en-US" dirty="0"/>
              <a:t>Such machines incorporate multiple streams </a:t>
            </a:r>
            <a:r>
              <a:rPr lang="en-US" dirty="0" smtClean="0"/>
              <a:t>of technologies, “</a:t>
            </a:r>
            <a:r>
              <a:rPr lang="en-US" i="1" dirty="0"/>
              <a:t>“made up of many interacting components and subsystems, belonging to different technical fields”</a:t>
            </a:r>
            <a:r>
              <a:rPr lang="en-US" dirty="0"/>
              <a:t> whose nature is basically </a:t>
            </a:r>
            <a:r>
              <a:rPr lang="en-US" i="1" dirty="0"/>
              <a:t>“</a:t>
            </a:r>
            <a:r>
              <a:rPr lang="en-US" i="1" dirty="0" err="1"/>
              <a:t>multitechnological</a:t>
            </a:r>
            <a:r>
              <a:rPr lang="en-US" i="1" dirty="0" smtClean="0"/>
              <a:t>” </a:t>
            </a:r>
            <a:r>
              <a:rPr lang="en-US" dirty="0" smtClean="0"/>
              <a:t>(</a:t>
            </a:r>
            <a:r>
              <a:rPr lang="en-US" dirty="0" err="1" smtClean="0"/>
              <a:t>Prencipe</a:t>
            </a:r>
            <a:r>
              <a:rPr lang="en-US" dirty="0" smtClean="0"/>
              <a:t>, 1997, 1262).</a:t>
            </a:r>
          </a:p>
          <a:p>
            <a:pPr algn="just" defTabSz="2952750">
              <a:spcBef>
                <a:spcPts val="0"/>
              </a:spcBef>
            </a:pPr>
            <a:endParaRPr lang="en-US" b="1" dirty="0" smtClean="0"/>
          </a:p>
          <a:p>
            <a:pPr algn="just" defTabSz="2952750">
              <a:spcBef>
                <a:spcPts val="0"/>
              </a:spcBef>
            </a:pPr>
            <a:endParaRPr lang="en-US" b="1" dirty="0"/>
          </a:p>
          <a:p>
            <a:pPr algn="just" defTabSz="2952750">
              <a:spcBef>
                <a:spcPts val="0"/>
              </a:spcBef>
            </a:pPr>
            <a:endParaRPr lang="en-US" b="1" dirty="0"/>
          </a:p>
          <a:p>
            <a:pPr algn="just" defTabSz="2952750">
              <a:spcBef>
                <a:spcPts val="0"/>
              </a:spcBef>
            </a:pPr>
            <a:endParaRPr lang="en-US" b="1" dirty="0" smtClean="0"/>
          </a:p>
          <a:p>
            <a:pPr algn="just" defTabSz="2952750">
              <a:spcBef>
                <a:spcPts val="0"/>
              </a:spcBef>
            </a:pPr>
            <a:endParaRPr lang="en-US" b="1" dirty="0"/>
          </a:p>
          <a:p>
            <a:pPr algn="just" defTabSz="2952750">
              <a:spcBef>
                <a:spcPts val="0"/>
              </a:spcBef>
            </a:pPr>
            <a:endParaRPr lang="en-US" b="1" dirty="0" smtClean="0"/>
          </a:p>
          <a:p>
            <a:pPr algn="just" defTabSz="2952750">
              <a:spcBef>
                <a:spcPts val="0"/>
              </a:spcBef>
            </a:pPr>
            <a:endParaRPr lang="en-US" b="1" dirty="0"/>
          </a:p>
          <a:p>
            <a:pPr algn="just" defTabSz="2952750">
              <a:spcBef>
                <a:spcPts val="0"/>
              </a:spcBef>
            </a:pPr>
            <a:endParaRPr lang="en-US" b="1" dirty="0" smtClean="0"/>
          </a:p>
          <a:p>
            <a:pPr algn="just" defTabSz="2952750">
              <a:spcBef>
                <a:spcPts val="0"/>
              </a:spcBef>
            </a:pPr>
            <a:endParaRPr lang="en-US" b="1" dirty="0" smtClean="0"/>
          </a:p>
          <a:p>
            <a:pPr algn="just" defTabSz="2952750">
              <a:spcBef>
                <a:spcPts val="0"/>
              </a:spcBef>
            </a:pPr>
            <a:endParaRPr lang="en-US" b="1" dirty="0" smtClean="0"/>
          </a:p>
          <a:p>
            <a:pPr algn="just" defTabSz="2952750">
              <a:spcBef>
                <a:spcPct val="50000"/>
              </a:spcBef>
            </a:pPr>
            <a:endParaRPr lang="en-US" dirty="0" smtClean="0"/>
          </a:p>
          <a:p>
            <a:pPr algn="ctr" defTabSz="2952750">
              <a:spcBef>
                <a:spcPts val="1800"/>
              </a:spcBef>
            </a:pPr>
            <a:r>
              <a:rPr lang="en-US" sz="2400" b="1" dirty="0" smtClean="0"/>
              <a:t>Figure 1 </a:t>
            </a:r>
            <a:r>
              <a:rPr lang="en-US" sz="2400" b="1" dirty="0"/>
              <a:t>– </a:t>
            </a:r>
            <a:r>
              <a:rPr lang="en-US" sz="2400" dirty="0" smtClean="0"/>
              <a:t>Generic technology strategies</a:t>
            </a:r>
            <a:endParaRPr lang="en-US" sz="2400" dirty="0"/>
          </a:p>
          <a:p>
            <a:pPr algn="just" defTabSz="2952750">
              <a:spcBef>
                <a:spcPts val="1800"/>
              </a:spcBef>
            </a:pPr>
            <a:r>
              <a:rPr lang="en-US" dirty="0" smtClean="0"/>
              <a:t>But how is the firm positioned in terms of technological competencies and capabilities (strengths and weaknesses)? How will the </a:t>
            </a:r>
            <a:r>
              <a:rPr lang="en-US" dirty="0"/>
              <a:t>expected technological evolution </a:t>
            </a:r>
            <a:r>
              <a:rPr lang="en-US" dirty="0" smtClean="0"/>
              <a:t>affect the performance of these systems?</a:t>
            </a:r>
            <a:r>
              <a:rPr lang="en-US" dirty="0"/>
              <a:t> Which trends can we foresee in technologies and markets</a:t>
            </a:r>
            <a:r>
              <a:rPr lang="en-US" dirty="0" smtClean="0"/>
              <a:t>? </a:t>
            </a:r>
            <a:r>
              <a:rPr lang="en-US" dirty="0"/>
              <a:t>Which technologies shall provide the firm with sustained competitive advantage</a:t>
            </a:r>
            <a:r>
              <a:rPr lang="en-US" dirty="0" smtClean="0"/>
              <a:t>? </a:t>
            </a:r>
          </a:p>
          <a:p>
            <a:pPr algn="just" defTabSz="2952750">
              <a:spcBef>
                <a:spcPct val="50000"/>
              </a:spcBef>
            </a:pPr>
            <a:r>
              <a:rPr lang="en-US" dirty="0" smtClean="0"/>
              <a:t>In </a:t>
            </a:r>
            <a:r>
              <a:rPr lang="en-US" dirty="0"/>
              <a:t>order to answer to these questions, </a:t>
            </a:r>
            <a:r>
              <a:rPr lang="en-US" dirty="0" smtClean="0"/>
              <a:t>firms should take a rational approach  for the formulation of their technology strategies.</a:t>
            </a:r>
            <a:endParaRPr lang="en-US" dirty="0"/>
          </a:p>
          <a:p>
            <a:pPr algn="just" defTabSz="2952750">
              <a:spcBef>
                <a:spcPct val="50000"/>
              </a:spcBef>
            </a:pPr>
            <a:endParaRPr lang="en-US" dirty="0" smtClean="0"/>
          </a:p>
          <a:p>
            <a:pPr algn="just" defTabSz="2952750">
              <a:spcBef>
                <a:spcPct val="50000"/>
              </a:spcBef>
            </a:pPr>
            <a:endParaRPr lang="en-US" dirty="0"/>
          </a:p>
          <a:p>
            <a:pPr algn="just" defTabSz="2952750">
              <a:spcBef>
                <a:spcPct val="50000"/>
              </a:spcBef>
            </a:pPr>
            <a:endParaRPr lang="en-US" dirty="0"/>
          </a:p>
          <a:p>
            <a:pPr algn="just" defTabSz="2952750">
              <a:spcBef>
                <a:spcPct val="50000"/>
              </a:spcBef>
            </a:pPr>
            <a:endParaRPr lang="en-US" dirty="0" smtClean="0"/>
          </a:p>
          <a:p>
            <a:pPr algn="just" defTabSz="2952750">
              <a:spcBef>
                <a:spcPct val="50000"/>
              </a:spcBef>
            </a:pPr>
            <a:endParaRPr lang="en-US" dirty="0"/>
          </a:p>
          <a:p>
            <a:pPr algn="just" defTabSz="2952750">
              <a:spcBef>
                <a:spcPts val="0"/>
              </a:spcBef>
            </a:pPr>
            <a:endParaRPr lang="en-US" b="1" dirty="0" smtClean="0"/>
          </a:p>
          <a:p>
            <a:pPr algn="just" defTabSz="2952750">
              <a:spcBef>
                <a:spcPts val="0"/>
              </a:spcBef>
            </a:pPr>
            <a:endParaRPr lang="en-US" sz="3600" b="1" dirty="0"/>
          </a:p>
          <a:p>
            <a:pPr algn="just" defTabSz="2952750">
              <a:spcBef>
                <a:spcPts val="0"/>
              </a:spcBef>
            </a:pPr>
            <a:endParaRPr lang="en-US" sz="3600" b="1" dirty="0" smtClean="0"/>
          </a:p>
          <a:p>
            <a:pPr algn="just" defTabSz="2952750">
              <a:spcBef>
                <a:spcPts val="0"/>
              </a:spcBef>
            </a:pPr>
            <a:endParaRPr lang="en-US" sz="3600" b="1" dirty="0" smtClean="0"/>
          </a:p>
          <a:p>
            <a:pPr algn="just" defTabSz="2952750">
              <a:spcBef>
                <a:spcPts val="0"/>
              </a:spcBef>
            </a:pPr>
            <a:endParaRPr lang="en-US" sz="3600" b="1" dirty="0"/>
          </a:p>
          <a:p>
            <a:pPr algn="just" defTabSz="2952750">
              <a:spcBef>
                <a:spcPts val="0"/>
              </a:spcBef>
            </a:pPr>
            <a:endParaRPr lang="en-US" sz="3600" b="1" dirty="0" smtClean="0"/>
          </a:p>
          <a:p>
            <a:pPr algn="just" defTabSz="2952750">
              <a:spcBef>
                <a:spcPts val="0"/>
              </a:spcBef>
            </a:pPr>
            <a:endParaRPr lang="en-US" sz="3600" b="1" dirty="0"/>
          </a:p>
          <a:p>
            <a:pPr algn="just" defTabSz="2952750">
              <a:spcBef>
                <a:spcPts val="0"/>
              </a:spcBef>
            </a:pPr>
            <a:endParaRPr lang="en-US" sz="3600" b="1" dirty="0" smtClean="0"/>
          </a:p>
          <a:p>
            <a:pPr algn="just" defTabSz="2952750">
              <a:spcBef>
                <a:spcPts val="0"/>
              </a:spcBef>
            </a:pPr>
            <a:endParaRPr lang="en-US" sz="3600" b="1" dirty="0" smtClean="0"/>
          </a:p>
          <a:p>
            <a:pPr algn="just" defTabSz="2952750">
              <a:spcBef>
                <a:spcPts val="0"/>
              </a:spcBef>
            </a:pPr>
            <a:endParaRPr lang="en-US" sz="3600" b="1" dirty="0" smtClean="0"/>
          </a:p>
          <a:p>
            <a:pPr algn="ctr" defTabSz="2952750">
              <a:spcBef>
                <a:spcPts val="1000"/>
              </a:spcBef>
            </a:pPr>
            <a:r>
              <a:rPr lang="en-US" sz="2400" b="1" dirty="0"/>
              <a:t>Figure 2 – </a:t>
            </a:r>
            <a:r>
              <a:rPr lang="en-US" sz="2400" dirty="0"/>
              <a:t>Analyses and decisions during the process of technology strategy formulation, based on </a:t>
            </a:r>
            <a:r>
              <a:rPr lang="en-US" sz="2400" dirty="0" smtClean="0"/>
              <a:t>(</a:t>
            </a:r>
            <a:r>
              <a:rPr lang="en-US" sz="2400" dirty="0" err="1" smtClean="0"/>
              <a:t>Burgelman</a:t>
            </a:r>
            <a:r>
              <a:rPr lang="en-US" sz="2400" dirty="0" smtClean="0"/>
              <a:t> et al, 2004) and (</a:t>
            </a:r>
            <a:r>
              <a:rPr lang="en-US" sz="2400" dirty="0" err="1" smtClean="0"/>
              <a:t>Chiesa</a:t>
            </a:r>
            <a:r>
              <a:rPr lang="en-US" sz="2400" dirty="0" smtClean="0"/>
              <a:t>, 2001)</a:t>
            </a:r>
            <a:endParaRPr lang="en-US" sz="2400" dirty="0"/>
          </a:p>
          <a:p>
            <a:pPr algn="just" defTabSz="2952750">
              <a:spcBef>
                <a:spcPts val="0"/>
              </a:spcBef>
            </a:pPr>
            <a:endParaRPr lang="en-US" sz="3600" b="1" dirty="0" smtClean="0"/>
          </a:p>
          <a:p>
            <a:pPr algn="just" defTabSz="2952750">
              <a:spcBef>
                <a:spcPts val="0"/>
              </a:spcBef>
            </a:pPr>
            <a:endParaRPr lang="en-US" sz="3600" b="1" dirty="0"/>
          </a:p>
          <a:p>
            <a:pPr algn="just" defTabSz="2952750">
              <a:spcBef>
                <a:spcPts val="0"/>
              </a:spcBef>
            </a:pPr>
            <a:endParaRPr lang="en-US" sz="3600" b="1" dirty="0" smtClean="0"/>
          </a:p>
          <a:p>
            <a:pPr algn="just" defTabSz="2952750">
              <a:spcBef>
                <a:spcPts val="0"/>
              </a:spcBef>
            </a:pPr>
            <a:endParaRPr lang="en-US" sz="3600" b="1" dirty="0"/>
          </a:p>
        </p:txBody>
      </p:sp>
      <p:sp>
        <p:nvSpPr>
          <p:cNvPr id="1041" name="Text Box 214"/>
          <p:cNvSpPr txBox="1">
            <a:spLocks noChangeArrowheads="1"/>
          </p:cNvSpPr>
          <p:nvPr/>
        </p:nvSpPr>
        <p:spPr bwMode="auto">
          <a:xfrm>
            <a:off x="28676600" y="5627264"/>
            <a:ext cx="12817475" cy="276101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defTabSz="2952750">
              <a:spcBef>
                <a:spcPts val="600"/>
              </a:spcBef>
            </a:pPr>
            <a:r>
              <a:rPr lang="en-US" sz="3600" b="1" dirty="0"/>
              <a:t>Research</a:t>
            </a:r>
            <a:r>
              <a:rPr lang="en-US" sz="1000" dirty="0" smtClean="0"/>
              <a:t> </a:t>
            </a:r>
            <a:r>
              <a:rPr lang="en-US" sz="3600" b="1" dirty="0" smtClean="0"/>
              <a:t>Methodology</a:t>
            </a:r>
            <a:endParaRPr lang="en-US" dirty="0" smtClean="0"/>
          </a:p>
          <a:p>
            <a:pPr algn="just" defTabSz="2952750">
              <a:spcBef>
                <a:spcPts val="1920"/>
              </a:spcBef>
            </a:pPr>
            <a:r>
              <a:rPr lang="en-US" dirty="0" smtClean="0"/>
              <a:t>The research is conducted along a number of stages, depicted in the Figure below.</a:t>
            </a:r>
          </a:p>
          <a:p>
            <a:pPr algn="just" defTabSz="2952750">
              <a:spcBef>
                <a:spcPts val="600"/>
              </a:spcBef>
            </a:pPr>
            <a:endParaRPr lang="en-US" dirty="0"/>
          </a:p>
          <a:p>
            <a:pPr algn="just" defTabSz="2952750">
              <a:spcBef>
                <a:spcPts val="600"/>
              </a:spcBef>
            </a:pPr>
            <a:endParaRPr lang="en-US" dirty="0" smtClean="0"/>
          </a:p>
          <a:p>
            <a:pPr algn="just" defTabSz="2952750">
              <a:spcBef>
                <a:spcPts val="600"/>
              </a:spcBef>
            </a:pPr>
            <a:endParaRPr lang="en-US" dirty="0"/>
          </a:p>
          <a:p>
            <a:pPr algn="just" defTabSz="2952750">
              <a:spcBef>
                <a:spcPts val="600"/>
              </a:spcBef>
            </a:pPr>
            <a:endParaRPr lang="en-US" dirty="0" smtClean="0"/>
          </a:p>
          <a:p>
            <a:pPr algn="just" defTabSz="2952750">
              <a:spcBef>
                <a:spcPts val="600"/>
              </a:spcBef>
            </a:pPr>
            <a:endParaRPr lang="en-US" dirty="0" smtClean="0"/>
          </a:p>
          <a:p>
            <a:pPr algn="just" defTabSz="2952750">
              <a:spcBef>
                <a:spcPts val="600"/>
              </a:spcBef>
            </a:pPr>
            <a:endParaRPr lang="en-US" dirty="0"/>
          </a:p>
          <a:p>
            <a:pPr algn="just" defTabSz="2952750">
              <a:spcBef>
                <a:spcPts val="600"/>
              </a:spcBef>
            </a:pPr>
            <a:endParaRPr lang="en-US" dirty="0" smtClean="0"/>
          </a:p>
          <a:p>
            <a:pPr algn="just" defTabSz="2952750">
              <a:spcBef>
                <a:spcPts val="600"/>
              </a:spcBef>
            </a:pPr>
            <a:endParaRPr lang="en-US" dirty="0"/>
          </a:p>
          <a:p>
            <a:pPr algn="just" defTabSz="2952750">
              <a:spcBef>
                <a:spcPts val="600"/>
              </a:spcBef>
            </a:pPr>
            <a:endParaRPr lang="en-US" dirty="0" smtClean="0"/>
          </a:p>
          <a:p>
            <a:pPr algn="just" defTabSz="2952750">
              <a:spcBef>
                <a:spcPts val="600"/>
              </a:spcBef>
            </a:pPr>
            <a:endParaRPr lang="en-US" dirty="0"/>
          </a:p>
          <a:p>
            <a:pPr algn="just" defTabSz="2952750">
              <a:spcBef>
                <a:spcPts val="600"/>
              </a:spcBef>
            </a:pPr>
            <a:endParaRPr lang="en-US" dirty="0" smtClean="0"/>
          </a:p>
          <a:p>
            <a:pPr algn="just" defTabSz="2952750">
              <a:spcBef>
                <a:spcPts val="600"/>
              </a:spcBef>
            </a:pPr>
            <a:endParaRPr lang="en-US" dirty="0"/>
          </a:p>
          <a:p>
            <a:pPr algn="just" defTabSz="2952750">
              <a:spcBef>
                <a:spcPts val="600"/>
              </a:spcBef>
            </a:pPr>
            <a:endParaRPr lang="en-US" dirty="0" smtClean="0"/>
          </a:p>
          <a:p>
            <a:pPr algn="just" defTabSz="2952750">
              <a:spcBef>
                <a:spcPts val="600"/>
              </a:spcBef>
            </a:pPr>
            <a:endParaRPr lang="en-US" dirty="0"/>
          </a:p>
          <a:p>
            <a:pPr algn="just" defTabSz="2952750">
              <a:spcBef>
                <a:spcPts val="600"/>
              </a:spcBef>
            </a:pPr>
            <a:endParaRPr lang="en-US" dirty="0" smtClean="0"/>
          </a:p>
          <a:p>
            <a:pPr algn="ctr" defTabSz="2952750">
              <a:spcBef>
                <a:spcPts val="600"/>
              </a:spcBef>
            </a:pPr>
            <a:endParaRPr lang="en-US" sz="2400" b="1" dirty="0" smtClean="0"/>
          </a:p>
          <a:p>
            <a:pPr algn="ctr" defTabSz="2952750">
              <a:spcBef>
                <a:spcPts val="1200"/>
              </a:spcBef>
            </a:pPr>
            <a:r>
              <a:rPr lang="en-US" sz="2400" b="1" dirty="0" smtClean="0"/>
              <a:t>Figure 3 </a:t>
            </a:r>
            <a:r>
              <a:rPr lang="en-US" sz="2400" dirty="0" smtClean="0"/>
              <a:t>– Stages in the Research Methodology</a:t>
            </a:r>
            <a:endParaRPr lang="en-US" dirty="0"/>
          </a:p>
          <a:p>
            <a:pPr algn="just" defTabSz="2952750">
              <a:spcBef>
                <a:spcPts val="2400"/>
              </a:spcBef>
            </a:pPr>
            <a:r>
              <a:rPr lang="en-US" sz="3600" b="1" dirty="0" smtClean="0"/>
              <a:t>Preliminary Results</a:t>
            </a:r>
          </a:p>
          <a:p>
            <a:pPr algn="just" defTabSz="2952750">
              <a:spcBef>
                <a:spcPts val="1920"/>
              </a:spcBef>
            </a:pPr>
            <a:r>
              <a:rPr lang="en-US" dirty="0"/>
              <a:t>At the present </a:t>
            </a:r>
            <a:r>
              <a:rPr lang="en-US" dirty="0" smtClean="0"/>
              <a:t>state of the research and after an internship period at the company, a first draft of the method for evaluating technological competencies and capabilities has been developed, which shall be validated by specialists in the area of </a:t>
            </a:r>
            <a:r>
              <a:rPr lang="en-US" smtClean="0"/>
              <a:t>technology management and </a:t>
            </a:r>
            <a:r>
              <a:rPr lang="en-US" dirty="0" smtClean="0"/>
              <a:t>then implemented in the context of the company.</a:t>
            </a:r>
          </a:p>
          <a:p>
            <a:pPr algn="just" defTabSz="2952750">
              <a:spcBef>
                <a:spcPts val="2160"/>
              </a:spcBef>
            </a:pPr>
            <a:r>
              <a:rPr lang="en-US" sz="3600" b="1" dirty="0" smtClean="0"/>
              <a:t>Acknowledgements</a:t>
            </a:r>
          </a:p>
          <a:p>
            <a:pPr algn="just" defTabSz="2952750">
              <a:spcBef>
                <a:spcPts val="1920"/>
              </a:spcBef>
            </a:pPr>
            <a:r>
              <a:rPr lang="en-US" dirty="0" smtClean="0"/>
              <a:t>This research is supported by </a:t>
            </a:r>
            <a:r>
              <a:rPr lang="en-US" dirty="0" err="1" smtClean="0"/>
              <a:t>Fundação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</a:t>
            </a:r>
            <a:r>
              <a:rPr lang="en-US" dirty="0" err="1" smtClean="0"/>
              <a:t>Ciência</a:t>
            </a:r>
            <a:r>
              <a:rPr lang="en-US" dirty="0" smtClean="0"/>
              <a:t> e </a:t>
            </a:r>
            <a:r>
              <a:rPr lang="en-US" dirty="0" err="1" smtClean="0"/>
              <a:t>Tecnologia</a:t>
            </a:r>
            <a:r>
              <a:rPr lang="en-US" dirty="0" smtClean="0"/>
              <a:t> (scholarship reference </a:t>
            </a:r>
            <a:r>
              <a:rPr lang="pt-PT" dirty="0"/>
              <a:t>SFRH / BD / 33727 / </a:t>
            </a:r>
            <a:r>
              <a:rPr lang="pt-PT" dirty="0" smtClean="0"/>
              <a:t>2009)</a:t>
            </a:r>
            <a:r>
              <a:rPr lang="en-US" dirty="0" smtClean="0"/>
              <a:t>, within the framework of the MIT Portugal Program.</a:t>
            </a:r>
            <a:endParaRPr lang="en-US" sz="3600" b="1" dirty="0"/>
          </a:p>
          <a:p>
            <a:pPr algn="just" defTabSz="2952750">
              <a:spcBef>
                <a:spcPts val="2160"/>
              </a:spcBef>
            </a:pPr>
            <a:r>
              <a:rPr lang="en-US" sz="3600" b="1" dirty="0" smtClean="0"/>
              <a:t>References </a:t>
            </a:r>
          </a:p>
          <a:p>
            <a:pPr algn="just">
              <a:spcBef>
                <a:spcPts val="1920"/>
              </a:spcBef>
            </a:pPr>
            <a:r>
              <a:rPr lang="en-US" dirty="0" smtClean="0"/>
              <a:t>BURGELMAN</a:t>
            </a:r>
            <a:r>
              <a:rPr lang="en-US" dirty="0"/>
              <a:t>, R. A., CHRISTENSEN, C. M. &amp; WHEELWRIGHT, S. C. 2004. Strategic Management of Technology and Innovation, McGraw Hill/Irwin</a:t>
            </a:r>
            <a:r>
              <a:rPr lang="en-US" dirty="0" smtClean="0"/>
              <a:t>.</a:t>
            </a:r>
          </a:p>
          <a:p>
            <a:pPr algn="just">
              <a:spcBef>
                <a:spcPts val="1800"/>
              </a:spcBef>
            </a:pPr>
            <a:r>
              <a:rPr lang="en-US" dirty="0" smtClean="0"/>
              <a:t>CHIESA</a:t>
            </a:r>
            <a:r>
              <a:rPr lang="en-US" dirty="0"/>
              <a:t>, V. 2001. R&amp;D Strategy and Organization: Managing Technical Change in Dynamic Environments, London, Imperial College Press</a:t>
            </a:r>
            <a:r>
              <a:rPr lang="en-US" dirty="0" smtClean="0"/>
              <a:t>.</a:t>
            </a:r>
          </a:p>
          <a:p>
            <a:pPr algn="just">
              <a:spcBef>
                <a:spcPts val="1800"/>
              </a:spcBef>
            </a:pPr>
            <a:r>
              <a:rPr lang="en-US" dirty="0"/>
              <a:t>PRENCIPE, A. 1997. Technological competencies and product's evolutionary dynamics a case study from the aero-engine industry. Research Policy, 25, 1261-1276.</a:t>
            </a:r>
            <a:endParaRPr lang="pt-PT" dirty="0"/>
          </a:p>
          <a:p>
            <a:pPr algn="just" defTabSz="2952750">
              <a:spcBef>
                <a:spcPts val="600"/>
              </a:spcBef>
            </a:pPr>
            <a:endParaRPr lang="en-US" sz="3600" b="1" dirty="0" smtClean="0"/>
          </a:p>
          <a:p>
            <a:pPr defTabSz="2952750">
              <a:spcBef>
                <a:spcPts val="600"/>
              </a:spcBef>
            </a:pPr>
            <a:endParaRPr lang="en-US" sz="3600" b="1" dirty="0"/>
          </a:p>
          <a:p>
            <a:pPr defTabSz="2952750">
              <a:spcBef>
                <a:spcPts val="600"/>
              </a:spcBef>
            </a:pPr>
            <a:endParaRPr lang="en-US" sz="3600" b="1" dirty="0" smtClean="0"/>
          </a:p>
          <a:p>
            <a:pPr defTabSz="2952750">
              <a:spcBef>
                <a:spcPts val="600"/>
              </a:spcBef>
            </a:pPr>
            <a:endParaRPr lang="en-US" sz="3600" b="1" dirty="0"/>
          </a:p>
          <a:p>
            <a:pPr defTabSz="2952750">
              <a:spcBef>
                <a:spcPts val="600"/>
              </a:spcBef>
            </a:pPr>
            <a:endParaRPr lang="en-US" sz="3600" b="1" dirty="0" smtClean="0"/>
          </a:p>
          <a:p>
            <a:pPr defTabSz="2952750">
              <a:spcBef>
                <a:spcPts val="600"/>
              </a:spcBef>
            </a:pPr>
            <a:endParaRPr lang="en-US" sz="3600" b="1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85616" y="16940187"/>
            <a:ext cx="5666400" cy="4248472"/>
          </a:xfrm>
          <a:prstGeom prst="rect">
            <a:avLst/>
          </a:prstGeom>
          <a:ln>
            <a:solidFill>
              <a:schemeClr val="tx2"/>
            </a:solidFill>
          </a:ln>
          <a:effectLst>
            <a:outerShdw blurRad="50800" dist="50800" dir="5400000" algn="ctr" rotWithShape="0">
              <a:schemeClr val="bg1"/>
            </a:outerShdw>
          </a:effec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85616" y="24409467"/>
            <a:ext cx="6785919" cy="4071552"/>
          </a:xfrm>
          <a:prstGeom prst="rect">
            <a:avLst/>
          </a:prstGeom>
          <a:ln>
            <a:solidFill>
              <a:schemeClr val="tx2"/>
            </a:solidFill>
          </a:ln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5422890" y="600385"/>
            <a:ext cx="6760160" cy="1409873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7074670" y="18515652"/>
            <a:ext cx="475963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b="1" dirty="0" smtClean="0"/>
              <a:t>Laser </a:t>
            </a:r>
            <a:r>
              <a:rPr lang="pt-PT" b="1" dirty="0" err="1" smtClean="0"/>
              <a:t>cutting</a:t>
            </a:r>
            <a:r>
              <a:rPr lang="pt-PT" b="1" dirty="0" smtClean="0"/>
              <a:t> </a:t>
            </a:r>
            <a:r>
              <a:rPr lang="pt-PT" b="1" dirty="0" err="1" smtClean="0"/>
              <a:t>machines</a:t>
            </a:r>
            <a:endParaRPr lang="pt-PT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4554047" y="22260068"/>
            <a:ext cx="273664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b="1" dirty="0" err="1" smtClean="0"/>
              <a:t>Press</a:t>
            </a:r>
            <a:r>
              <a:rPr lang="pt-PT" b="1" dirty="0" smtClean="0"/>
              <a:t> </a:t>
            </a:r>
            <a:r>
              <a:rPr lang="pt-PT" b="1" dirty="0" err="1" smtClean="0"/>
              <a:t>brakes</a:t>
            </a:r>
            <a:endParaRPr lang="pt-PT" b="1" dirty="0"/>
          </a:p>
        </p:txBody>
      </p:sp>
      <p:sp>
        <p:nvSpPr>
          <p:cNvPr id="19" name="TextBox 18"/>
          <p:cNvSpPr txBox="1"/>
          <p:nvPr/>
        </p:nvSpPr>
        <p:spPr>
          <a:xfrm>
            <a:off x="8082782" y="26532447"/>
            <a:ext cx="155202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b="1" dirty="0" err="1" smtClean="0"/>
              <a:t>Shears</a:t>
            </a:r>
            <a:endParaRPr lang="pt-PT" b="1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442822" y="20300403"/>
            <a:ext cx="5328741" cy="5328741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9" name="Rounded Rectangle 8"/>
          <p:cNvSpPr/>
          <p:nvPr/>
        </p:nvSpPr>
        <p:spPr bwMode="auto">
          <a:xfrm>
            <a:off x="17658220" y="19172435"/>
            <a:ext cx="7112666" cy="936104"/>
          </a:xfrm>
          <a:prstGeom prst="roundRect">
            <a:avLst/>
          </a:prstGeom>
          <a:solidFill>
            <a:schemeClr val="accent3"/>
          </a:solidFill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295275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PT" sz="3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Technology</a:t>
            </a:r>
            <a:r>
              <a:rPr kumimoji="0" lang="pt-PT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 </a:t>
            </a:r>
            <a:r>
              <a:rPr kumimoji="0" lang="pt-PT" sz="3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strategy</a:t>
            </a:r>
            <a:endParaRPr kumimoji="0" lang="pt-PT" sz="3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0" name="Right Arrow 9"/>
          <p:cNvSpPr/>
          <p:nvPr/>
        </p:nvSpPr>
        <p:spPr bwMode="auto">
          <a:xfrm rot="18000000">
            <a:off x="16685325" y="20539795"/>
            <a:ext cx="924090" cy="649989"/>
          </a:xfrm>
          <a:prstGeom prst="rightArrow">
            <a:avLst/>
          </a:prstGeom>
          <a:solidFill>
            <a:schemeClr val="bg1">
              <a:lumMod val="6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295275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3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2" name="Trapezoid 11"/>
          <p:cNvSpPr/>
          <p:nvPr/>
        </p:nvSpPr>
        <p:spPr bwMode="auto">
          <a:xfrm>
            <a:off x="15849958" y="21561671"/>
            <a:ext cx="10729191" cy="2448272"/>
          </a:xfrm>
          <a:prstGeom prst="trapezoid">
            <a:avLst>
              <a:gd name="adj" fmla="val 31225"/>
            </a:avLst>
          </a:prstGeom>
          <a:solidFill>
            <a:schemeClr val="accent3"/>
          </a:solidFill>
          <a:ln w="38100" cap="flat" cmpd="sng" algn="ctr">
            <a:solidFill>
              <a:schemeClr val="accent2"/>
            </a:solidFill>
            <a:prstDash val="dash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295275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PT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DECISIONS</a:t>
            </a:r>
          </a:p>
        </p:txBody>
      </p:sp>
      <p:sp>
        <p:nvSpPr>
          <p:cNvPr id="46" name="Trapezoid 45"/>
          <p:cNvSpPr/>
          <p:nvPr/>
        </p:nvSpPr>
        <p:spPr bwMode="auto">
          <a:xfrm>
            <a:off x="14874156" y="25535083"/>
            <a:ext cx="12794381" cy="2592288"/>
          </a:xfrm>
          <a:prstGeom prst="trapezoid">
            <a:avLst/>
          </a:prstGeom>
          <a:solidFill>
            <a:schemeClr val="accent3"/>
          </a:solidFill>
          <a:ln w="38100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295275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PT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ANALYSES</a:t>
            </a:r>
          </a:p>
        </p:txBody>
      </p:sp>
      <p:sp>
        <p:nvSpPr>
          <p:cNvPr id="49" name="Right Arrow 48"/>
          <p:cNvSpPr/>
          <p:nvPr/>
        </p:nvSpPr>
        <p:spPr bwMode="auto">
          <a:xfrm rot="17400000">
            <a:off x="18041476" y="20522490"/>
            <a:ext cx="924090" cy="649989"/>
          </a:xfrm>
          <a:prstGeom prst="rightArrow">
            <a:avLst/>
          </a:prstGeom>
          <a:solidFill>
            <a:schemeClr val="bg1">
              <a:lumMod val="6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295275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3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50" name="Right Arrow 49"/>
          <p:cNvSpPr/>
          <p:nvPr/>
        </p:nvSpPr>
        <p:spPr bwMode="auto">
          <a:xfrm rot="3600000" flipH="1">
            <a:off x="24822229" y="20539795"/>
            <a:ext cx="924090" cy="649989"/>
          </a:xfrm>
          <a:prstGeom prst="rightArrow">
            <a:avLst/>
          </a:prstGeom>
          <a:solidFill>
            <a:schemeClr val="bg1">
              <a:lumMod val="6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295275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3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5" name="Straight Connector 14"/>
          <p:cNvCxnSpPr/>
          <p:nvPr/>
        </p:nvCxnSpPr>
        <p:spPr bwMode="auto">
          <a:xfrm>
            <a:off x="17803862" y="22268779"/>
            <a:ext cx="0" cy="144016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2" name="Straight Connector 51"/>
          <p:cNvCxnSpPr/>
          <p:nvPr/>
        </p:nvCxnSpPr>
        <p:spPr bwMode="auto">
          <a:xfrm>
            <a:off x="19496050" y="22268779"/>
            <a:ext cx="0" cy="144016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3" name="Straight Connector 52"/>
          <p:cNvCxnSpPr/>
          <p:nvPr/>
        </p:nvCxnSpPr>
        <p:spPr bwMode="auto">
          <a:xfrm>
            <a:off x="21188238" y="22268779"/>
            <a:ext cx="0" cy="144016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5" name="Straight Connector 54"/>
          <p:cNvCxnSpPr/>
          <p:nvPr/>
        </p:nvCxnSpPr>
        <p:spPr bwMode="auto">
          <a:xfrm>
            <a:off x="22880426" y="22268779"/>
            <a:ext cx="0" cy="144016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6" name="Straight Connector 55"/>
          <p:cNvCxnSpPr/>
          <p:nvPr/>
        </p:nvCxnSpPr>
        <p:spPr bwMode="auto">
          <a:xfrm>
            <a:off x="24572614" y="22268779"/>
            <a:ext cx="0" cy="144016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8" name="TextBox 57"/>
          <p:cNvSpPr txBox="1"/>
          <p:nvPr/>
        </p:nvSpPr>
        <p:spPr>
          <a:xfrm>
            <a:off x="16172223" y="22700827"/>
            <a:ext cx="163163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sz="1600" dirty="0" err="1" smtClean="0"/>
              <a:t>Technology</a:t>
            </a:r>
            <a:r>
              <a:rPr lang="pt-PT" sz="1600" dirty="0" smtClean="0"/>
              <a:t>(</a:t>
            </a:r>
            <a:r>
              <a:rPr lang="pt-PT" sz="1600" dirty="0" err="1" smtClean="0"/>
              <a:t>ies</a:t>
            </a:r>
            <a:r>
              <a:rPr lang="pt-PT" sz="1600" dirty="0" smtClean="0"/>
              <a:t>) </a:t>
            </a:r>
            <a:r>
              <a:rPr lang="pt-PT" sz="1600" dirty="0" err="1" smtClean="0"/>
              <a:t>selection</a:t>
            </a:r>
            <a:endParaRPr lang="pt-PT" sz="1600" dirty="0"/>
          </a:p>
        </p:txBody>
      </p:sp>
      <p:sp>
        <p:nvSpPr>
          <p:cNvPr id="59" name="TextBox 58"/>
          <p:cNvSpPr txBox="1"/>
          <p:nvPr/>
        </p:nvSpPr>
        <p:spPr>
          <a:xfrm>
            <a:off x="19534799" y="22340787"/>
            <a:ext cx="167975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sz="1600" dirty="0" err="1" smtClean="0"/>
              <a:t>Technology</a:t>
            </a:r>
            <a:r>
              <a:rPr lang="pt-PT" sz="1600" dirty="0" smtClean="0"/>
              <a:t>(</a:t>
            </a:r>
            <a:r>
              <a:rPr lang="pt-PT" sz="1600" dirty="0" err="1" smtClean="0"/>
              <a:t>ies</a:t>
            </a:r>
            <a:r>
              <a:rPr lang="pt-PT" sz="1600" dirty="0" smtClean="0"/>
              <a:t>) </a:t>
            </a:r>
            <a:r>
              <a:rPr lang="pt-PT" sz="1600" dirty="0" err="1" smtClean="0"/>
              <a:t>acquisition</a:t>
            </a:r>
            <a:r>
              <a:rPr lang="pt-PT" sz="1600" dirty="0" smtClean="0"/>
              <a:t> </a:t>
            </a:r>
            <a:r>
              <a:rPr lang="pt-PT" sz="1600" dirty="0" err="1" smtClean="0"/>
              <a:t>mode</a:t>
            </a:r>
            <a:r>
              <a:rPr lang="pt-PT" sz="1600" dirty="0" smtClean="0"/>
              <a:t> (</a:t>
            </a:r>
            <a:r>
              <a:rPr lang="pt-PT" sz="1600" dirty="0" err="1" smtClean="0"/>
              <a:t>internally</a:t>
            </a:r>
            <a:r>
              <a:rPr lang="pt-PT" sz="1600" dirty="0" smtClean="0"/>
              <a:t>, </a:t>
            </a:r>
            <a:r>
              <a:rPr lang="pt-PT" sz="1600" dirty="0" err="1" smtClean="0"/>
              <a:t>partnership</a:t>
            </a:r>
            <a:r>
              <a:rPr lang="pt-PT" sz="1600" dirty="0" smtClean="0"/>
              <a:t> </a:t>
            </a:r>
            <a:r>
              <a:rPr lang="pt-PT" sz="1600" dirty="0" err="1" smtClean="0"/>
              <a:t>or</a:t>
            </a:r>
            <a:r>
              <a:rPr lang="pt-PT" sz="1600" dirty="0" smtClean="0"/>
              <a:t> </a:t>
            </a:r>
            <a:r>
              <a:rPr lang="pt-PT" sz="1600" dirty="0" err="1" smtClean="0"/>
              <a:t>externally</a:t>
            </a:r>
            <a:r>
              <a:rPr lang="pt-PT" sz="1600" dirty="0" smtClean="0"/>
              <a:t>)</a:t>
            </a:r>
            <a:endParaRPr lang="pt-PT" sz="1600" dirty="0"/>
          </a:p>
        </p:txBody>
      </p:sp>
      <p:sp>
        <p:nvSpPr>
          <p:cNvPr id="60" name="TextBox 59"/>
          <p:cNvSpPr txBox="1"/>
          <p:nvPr/>
        </p:nvSpPr>
        <p:spPr>
          <a:xfrm>
            <a:off x="21331499" y="22313492"/>
            <a:ext cx="147767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sz="1600" dirty="0" err="1" smtClean="0"/>
              <a:t>Timing</a:t>
            </a:r>
            <a:r>
              <a:rPr lang="pt-PT" sz="1600" dirty="0" smtClean="0"/>
              <a:t> </a:t>
            </a:r>
            <a:r>
              <a:rPr lang="pt-PT" sz="1600" dirty="0" err="1" smtClean="0"/>
              <a:t>of</a:t>
            </a:r>
            <a:r>
              <a:rPr lang="pt-PT" sz="1600" dirty="0" smtClean="0"/>
              <a:t> </a:t>
            </a:r>
            <a:r>
              <a:rPr lang="pt-PT" sz="1600" dirty="0" err="1" smtClean="0"/>
              <a:t>technology</a:t>
            </a:r>
            <a:r>
              <a:rPr lang="pt-PT" sz="1600" dirty="0" smtClean="0"/>
              <a:t> </a:t>
            </a:r>
            <a:r>
              <a:rPr lang="pt-PT" sz="1600" dirty="0" err="1" smtClean="0"/>
              <a:t>development</a:t>
            </a:r>
            <a:r>
              <a:rPr lang="pt-PT" sz="1600" dirty="0" smtClean="0"/>
              <a:t> </a:t>
            </a:r>
            <a:r>
              <a:rPr lang="pt-PT" sz="1600" dirty="0" err="1" smtClean="0"/>
              <a:t>and</a:t>
            </a:r>
            <a:r>
              <a:rPr lang="pt-PT" sz="1600" dirty="0" smtClean="0"/>
              <a:t> </a:t>
            </a:r>
            <a:r>
              <a:rPr lang="pt-PT" sz="1600" dirty="0" err="1" smtClean="0"/>
              <a:t>introduction</a:t>
            </a:r>
            <a:endParaRPr lang="pt-PT" sz="1600" dirty="0"/>
          </a:p>
        </p:txBody>
      </p:sp>
      <p:sp>
        <p:nvSpPr>
          <p:cNvPr id="61" name="TextBox 60"/>
          <p:cNvSpPr txBox="1"/>
          <p:nvPr/>
        </p:nvSpPr>
        <p:spPr>
          <a:xfrm>
            <a:off x="17910364" y="22385500"/>
            <a:ext cx="147767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sz="1600" dirty="0" err="1" smtClean="0"/>
              <a:t>Technological</a:t>
            </a:r>
            <a:r>
              <a:rPr lang="pt-PT" sz="1600" dirty="0" smtClean="0"/>
              <a:t> </a:t>
            </a:r>
            <a:r>
              <a:rPr lang="pt-PT" sz="1600" dirty="0" err="1" smtClean="0"/>
              <a:t>competencies</a:t>
            </a:r>
            <a:r>
              <a:rPr lang="pt-PT" sz="1600" dirty="0" smtClean="0"/>
              <a:t> </a:t>
            </a:r>
            <a:r>
              <a:rPr lang="pt-PT" sz="1600" dirty="0" err="1" smtClean="0"/>
              <a:t>and</a:t>
            </a:r>
            <a:r>
              <a:rPr lang="pt-PT" sz="1600" dirty="0" smtClean="0"/>
              <a:t> </a:t>
            </a:r>
            <a:r>
              <a:rPr lang="pt-PT" sz="1600" dirty="0" err="1" smtClean="0"/>
              <a:t>capabilities</a:t>
            </a:r>
            <a:endParaRPr lang="pt-PT" sz="1600" dirty="0" smtClean="0"/>
          </a:p>
          <a:p>
            <a:pPr algn="ctr"/>
            <a:r>
              <a:rPr lang="pt-PT" sz="1600" dirty="0" err="1" smtClean="0"/>
              <a:t>development</a:t>
            </a:r>
            <a:endParaRPr lang="pt-PT" sz="1600" dirty="0"/>
          </a:p>
        </p:txBody>
      </p:sp>
      <p:sp>
        <p:nvSpPr>
          <p:cNvPr id="62" name="TextBox 61"/>
          <p:cNvSpPr txBox="1"/>
          <p:nvPr/>
        </p:nvSpPr>
        <p:spPr>
          <a:xfrm>
            <a:off x="22950924" y="22412795"/>
            <a:ext cx="154126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sz="1600" dirty="0" err="1" smtClean="0"/>
              <a:t>Investment</a:t>
            </a:r>
            <a:r>
              <a:rPr lang="pt-PT" sz="1600" dirty="0" smtClean="0"/>
              <a:t> </a:t>
            </a:r>
            <a:r>
              <a:rPr lang="pt-PT" sz="1600" dirty="0" err="1" smtClean="0"/>
              <a:t>level</a:t>
            </a:r>
            <a:r>
              <a:rPr lang="pt-PT" sz="1600" dirty="0" smtClean="0"/>
              <a:t> </a:t>
            </a:r>
            <a:r>
              <a:rPr lang="pt-PT" sz="1600" dirty="0" err="1" smtClean="0"/>
              <a:t>in</a:t>
            </a:r>
            <a:r>
              <a:rPr lang="pt-PT" sz="1600" dirty="0" smtClean="0"/>
              <a:t> </a:t>
            </a:r>
            <a:r>
              <a:rPr lang="pt-PT" sz="1600" dirty="0" err="1" smtClean="0"/>
              <a:t>technological</a:t>
            </a:r>
            <a:r>
              <a:rPr lang="pt-PT" sz="1600" dirty="0" smtClean="0"/>
              <a:t> </a:t>
            </a:r>
            <a:r>
              <a:rPr lang="pt-PT" sz="1600" dirty="0" err="1" smtClean="0"/>
              <a:t>developments</a:t>
            </a:r>
            <a:endParaRPr lang="pt-PT" sz="1600" dirty="0"/>
          </a:p>
        </p:txBody>
      </p:sp>
      <p:sp>
        <p:nvSpPr>
          <p:cNvPr id="63" name="TextBox 62"/>
          <p:cNvSpPr txBox="1"/>
          <p:nvPr/>
        </p:nvSpPr>
        <p:spPr>
          <a:xfrm>
            <a:off x="24615528" y="22412795"/>
            <a:ext cx="154126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sz="1600" dirty="0" err="1" smtClean="0"/>
              <a:t>Management</a:t>
            </a:r>
            <a:r>
              <a:rPr lang="pt-PT" sz="1600" dirty="0" smtClean="0"/>
              <a:t> </a:t>
            </a:r>
            <a:r>
              <a:rPr lang="pt-PT" sz="1600" dirty="0" err="1" smtClean="0"/>
              <a:t>form</a:t>
            </a:r>
            <a:r>
              <a:rPr lang="pt-PT" sz="1600" dirty="0" smtClean="0"/>
              <a:t> for </a:t>
            </a:r>
            <a:r>
              <a:rPr lang="pt-PT" sz="1600" dirty="0" err="1" smtClean="0"/>
              <a:t>technological</a:t>
            </a:r>
            <a:r>
              <a:rPr lang="pt-PT" sz="1600" dirty="0" smtClean="0"/>
              <a:t> </a:t>
            </a:r>
            <a:r>
              <a:rPr lang="pt-PT" sz="1600" dirty="0" err="1" smtClean="0"/>
              <a:t>innovations</a:t>
            </a:r>
            <a:endParaRPr lang="pt-PT" sz="1600" dirty="0"/>
          </a:p>
        </p:txBody>
      </p:sp>
      <p:cxnSp>
        <p:nvCxnSpPr>
          <p:cNvPr id="64" name="Straight Connector 63"/>
          <p:cNvCxnSpPr/>
          <p:nvPr/>
        </p:nvCxnSpPr>
        <p:spPr bwMode="auto">
          <a:xfrm>
            <a:off x="21188238" y="26229219"/>
            <a:ext cx="0" cy="144016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0" name="TextBox 19"/>
          <p:cNvSpPr txBox="1"/>
          <p:nvPr/>
        </p:nvSpPr>
        <p:spPr>
          <a:xfrm>
            <a:off x="17731854" y="25869179"/>
            <a:ext cx="1205779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sz="2200" b="1" u="sng" dirty="0" err="1" smtClean="0"/>
              <a:t>Internal</a:t>
            </a:r>
            <a:endParaRPr lang="pt-PT" sz="2200" b="1" u="sng" dirty="0"/>
          </a:p>
        </p:txBody>
      </p:sp>
      <p:sp>
        <p:nvSpPr>
          <p:cNvPr id="65" name="TextBox 64"/>
          <p:cNvSpPr txBox="1"/>
          <p:nvPr/>
        </p:nvSpPr>
        <p:spPr>
          <a:xfrm>
            <a:off x="23591001" y="25869179"/>
            <a:ext cx="1298753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sz="2200" b="1" u="sng" dirty="0" err="1" smtClean="0"/>
              <a:t>External</a:t>
            </a:r>
            <a:endParaRPr lang="pt-PT" sz="2200" b="1" u="sng" dirty="0"/>
          </a:p>
        </p:txBody>
      </p:sp>
      <p:sp>
        <p:nvSpPr>
          <p:cNvPr id="67" name="Right Arrow 66"/>
          <p:cNvSpPr/>
          <p:nvPr/>
        </p:nvSpPr>
        <p:spPr bwMode="auto">
          <a:xfrm rot="16800000">
            <a:off x="19397627" y="20488615"/>
            <a:ext cx="924090" cy="649989"/>
          </a:xfrm>
          <a:prstGeom prst="rightArrow">
            <a:avLst/>
          </a:prstGeom>
          <a:solidFill>
            <a:schemeClr val="bg1">
              <a:lumMod val="6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295275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3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2" name="Right Arrow 71"/>
          <p:cNvSpPr/>
          <p:nvPr/>
        </p:nvSpPr>
        <p:spPr bwMode="auto">
          <a:xfrm rot="16200000">
            <a:off x="20753778" y="20439200"/>
            <a:ext cx="924090" cy="649989"/>
          </a:xfrm>
          <a:prstGeom prst="rightArrow">
            <a:avLst/>
          </a:prstGeom>
          <a:solidFill>
            <a:schemeClr val="bg1">
              <a:lumMod val="6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295275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3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15499606" y="26373235"/>
            <a:ext cx="5598582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Tx/>
              <a:buChar char="-"/>
            </a:pPr>
            <a:r>
              <a:rPr lang="pt-PT" sz="2000" dirty="0" err="1" smtClean="0"/>
              <a:t>Identify</a:t>
            </a:r>
            <a:r>
              <a:rPr lang="pt-PT" sz="2000" dirty="0" smtClean="0"/>
              <a:t> </a:t>
            </a:r>
            <a:r>
              <a:rPr lang="pt-PT" sz="2000" dirty="0" err="1" smtClean="0"/>
              <a:t>the</a:t>
            </a:r>
            <a:r>
              <a:rPr lang="pt-PT" sz="2000" dirty="0" smtClean="0"/>
              <a:t> </a:t>
            </a:r>
            <a:r>
              <a:rPr lang="pt-PT" sz="2000" dirty="0" err="1" smtClean="0"/>
              <a:t>firm’s</a:t>
            </a:r>
            <a:r>
              <a:rPr lang="pt-PT" sz="2000" dirty="0" smtClean="0"/>
              <a:t> </a:t>
            </a:r>
            <a:r>
              <a:rPr lang="pt-PT" sz="2000" dirty="0" err="1" smtClean="0"/>
              <a:t>technological</a:t>
            </a:r>
            <a:r>
              <a:rPr lang="pt-PT" sz="2000" dirty="0" smtClean="0"/>
              <a:t> base (</a:t>
            </a:r>
            <a:r>
              <a:rPr lang="pt-PT" sz="2000" dirty="0" err="1" smtClean="0"/>
              <a:t>capabilities</a:t>
            </a:r>
            <a:r>
              <a:rPr lang="pt-PT" sz="2000" dirty="0" smtClean="0"/>
              <a:t>, </a:t>
            </a:r>
            <a:r>
              <a:rPr lang="pt-PT" sz="2000" dirty="0" err="1" smtClean="0"/>
              <a:t>competencies</a:t>
            </a:r>
            <a:r>
              <a:rPr lang="pt-PT" sz="2000" dirty="0" smtClean="0"/>
              <a:t>, </a:t>
            </a:r>
            <a:r>
              <a:rPr lang="pt-PT" sz="2000" dirty="0" err="1" smtClean="0"/>
              <a:t>facilities</a:t>
            </a:r>
            <a:r>
              <a:rPr lang="pt-PT" sz="2000" dirty="0" smtClean="0"/>
              <a:t>, </a:t>
            </a:r>
            <a:r>
              <a:rPr lang="pt-PT" sz="2000" dirty="0" err="1" smtClean="0"/>
              <a:t>skills</a:t>
            </a:r>
            <a:r>
              <a:rPr lang="pt-PT" sz="2000" dirty="0" smtClean="0"/>
              <a:t>, etc.)</a:t>
            </a:r>
          </a:p>
          <a:p>
            <a:pPr marL="285750" indent="-285750" algn="just">
              <a:buFontTx/>
              <a:buChar char="-"/>
            </a:pPr>
            <a:r>
              <a:rPr lang="pt-PT" sz="2000" dirty="0" err="1" smtClean="0"/>
              <a:t>Evaluate</a:t>
            </a:r>
            <a:r>
              <a:rPr lang="pt-PT" sz="2000" dirty="0" smtClean="0"/>
              <a:t> </a:t>
            </a:r>
            <a:r>
              <a:rPr lang="pt-PT" sz="2000" dirty="0" err="1" smtClean="0"/>
              <a:t>the</a:t>
            </a:r>
            <a:r>
              <a:rPr lang="pt-PT" sz="2000" dirty="0" smtClean="0"/>
              <a:t> </a:t>
            </a:r>
            <a:r>
              <a:rPr lang="pt-PT" sz="2000" dirty="0" err="1" smtClean="0"/>
              <a:t>technological</a:t>
            </a:r>
            <a:r>
              <a:rPr lang="pt-PT" sz="2000" dirty="0" smtClean="0"/>
              <a:t> </a:t>
            </a:r>
            <a:r>
              <a:rPr lang="pt-PT" sz="2000" dirty="0" err="1" smtClean="0"/>
              <a:t>positioning</a:t>
            </a:r>
            <a:r>
              <a:rPr lang="pt-PT" sz="2000" dirty="0" smtClean="0"/>
              <a:t> </a:t>
            </a:r>
            <a:r>
              <a:rPr lang="pt-PT" sz="2000" dirty="0" err="1" smtClean="0"/>
              <a:t>of</a:t>
            </a:r>
            <a:r>
              <a:rPr lang="pt-PT" sz="2000" dirty="0" smtClean="0"/>
              <a:t> </a:t>
            </a:r>
            <a:r>
              <a:rPr lang="pt-PT" sz="2000" dirty="0" err="1" smtClean="0"/>
              <a:t>the</a:t>
            </a:r>
            <a:r>
              <a:rPr lang="pt-PT" sz="2000" dirty="0" smtClean="0"/>
              <a:t> </a:t>
            </a:r>
            <a:r>
              <a:rPr lang="pt-PT" sz="2000" dirty="0" err="1" smtClean="0"/>
              <a:t>firm</a:t>
            </a:r>
            <a:r>
              <a:rPr lang="pt-PT" sz="2000" dirty="0" smtClean="0"/>
              <a:t> (</a:t>
            </a:r>
            <a:r>
              <a:rPr lang="pt-PT" sz="2000" dirty="0" err="1" smtClean="0"/>
              <a:t>current</a:t>
            </a:r>
            <a:r>
              <a:rPr lang="pt-PT" sz="2000" dirty="0" smtClean="0"/>
              <a:t> </a:t>
            </a:r>
            <a:r>
              <a:rPr lang="pt-PT" sz="2000" dirty="0" err="1" smtClean="0"/>
              <a:t>state</a:t>
            </a:r>
            <a:r>
              <a:rPr lang="pt-PT" sz="2000" dirty="0" smtClean="0"/>
              <a:t>)</a:t>
            </a:r>
            <a:endParaRPr lang="pt-PT" sz="2000" dirty="0"/>
          </a:p>
        </p:txBody>
      </p:sp>
      <p:sp>
        <p:nvSpPr>
          <p:cNvPr id="75" name="Right Arrow 74"/>
          <p:cNvSpPr/>
          <p:nvPr/>
        </p:nvSpPr>
        <p:spPr bwMode="auto">
          <a:xfrm rot="16200000">
            <a:off x="20769555" y="24315187"/>
            <a:ext cx="924090" cy="649989"/>
          </a:xfrm>
          <a:prstGeom prst="rightArrow">
            <a:avLst/>
          </a:prstGeom>
          <a:solidFill>
            <a:schemeClr val="bg1">
              <a:lumMod val="6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295275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3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6" name="Right Arrow 75"/>
          <p:cNvSpPr/>
          <p:nvPr/>
        </p:nvSpPr>
        <p:spPr bwMode="auto">
          <a:xfrm rot="4200000" flipH="1">
            <a:off x="23466080" y="20522490"/>
            <a:ext cx="924090" cy="649989"/>
          </a:xfrm>
          <a:prstGeom prst="rightArrow">
            <a:avLst/>
          </a:prstGeom>
          <a:solidFill>
            <a:schemeClr val="bg1">
              <a:lumMod val="6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295275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3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7" name="Right Arrow 76"/>
          <p:cNvSpPr/>
          <p:nvPr/>
        </p:nvSpPr>
        <p:spPr bwMode="auto">
          <a:xfrm rot="4800000" flipH="1">
            <a:off x="22109929" y="20488615"/>
            <a:ext cx="924090" cy="649989"/>
          </a:xfrm>
          <a:prstGeom prst="rightArrow">
            <a:avLst/>
          </a:prstGeom>
          <a:solidFill>
            <a:schemeClr val="bg1">
              <a:lumMod val="6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295275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3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21592258" y="26373235"/>
            <a:ext cx="559858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Tx/>
              <a:buChar char="-"/>
            </a:pPr>
            <a:r>
              <a:rPr lang="pt-PT" sz="2000" dirty="0" err="1" smtClean="0"/>
              <a:t>Conduct</a:t>
            </a:r>
            <a:r>
              <a:rPr lang="pt-PT" sz="2000" dirty="0" smtClean="0"/>
              <a:t> </a:t>
            </a:r>
            <a:r>
              <a:rPr lang="pt-PT" sz="2000" dirty="0" err="1" smtClean="0"/>
              <a:t>technology</a:t>
            </a:r>
            <a:r>
              <a:rPr lang="pt-PT" sz="2000" dirty="0" smtClean="0"/>
              <a:t> </a:t>
            </a:r>
            <a:r>
              <a:rPr lang="pt-PT" sz="2000" dirty="0" err="1" smtClean="0"/>
              <a:t>foresight</a:t>
            </a:r>
            <a:endParaRPr lang="pt-PT" sz="2000" dirty="0" smtClean="0"/>
          </a:p>
          <a:p>
            <a:pPr algn="just"/>
            <a:endParaRPr lang="pt-PT" sz="2000" dirty="0" smtClean="0"/>
          </a:p>
          <a:p>
            <a:pPr marL="285750" indent="-285750" algn="just">
              <a:buFontTx/>
              <a:buChar char="-"/>
            </a:pPr>
            <a:r>
              <a:rPr lang="pt-PT" sz="2000" dirty="0" err="1" smtClean="0"/>
              <a:t>Develop</a:t>
            </a:r>
            <a:r>
              <a:rPr lang="pt-PT" sz="2000" dirty="0" smtClean="0"/>
              <a:t> a </a:t>
            </a:r>
            <a:r>
              <a:rPr lang="pt-PT" sz="2000" dirty="0" err="1" smtClean="0"/>
              <a:t>scenario</a:t>
            </a:r>
            <a:r>
              <a:rPr lang="pt-PT" sz="2000" dirty="0" smtClean="0"/>
              <a:t> </a:t>
            </a:r>
            <a:r>
              <a:rPr lang="pt-PT" sz="2000" dirty="0" err="1" smtClean="0"/>
              <a:t>of</a:t>
            </a:r>
            <a:r>
              <a:rPr lang="pt-PT" sz="2000" dirty="0" smtClean="0"/>
              <a:t> </a:t>
            </a:r>
            <a:r>
              <a:rPr lang="pt-PT" sz="2000" dirty="0" err="1" smtClean="0"/>
              <a:t>the</a:t>
            </a:r>
            <a:r>
              <a:rPr lang="pt-PT" sz="2000" dirty="0" smtClean="0"/>
              <a:t> future </a:t>
            </a:r>
            <a:r>
              <a:rPr lang="pt-PT" sz="2000" dirty="0" err="1" smtClean="0"/>
              <a:t>technological</a:t>
            </a:r>
            <a:r>
              <a:rPr lang="pt-PT" sz="2000" dirty="0" smtClean="0"/>
              <a:t> </a:t>
            </a:r>
            <a:r>
              <a:rPr lang="pt-PT" sz="2000" dirty="0" err="1" smtClean="0"/>
              <a:t>options</a:t>
            </a:r>
            <a:endParaRPr lang="pt-PT" sz="2000" dirty="0"/>
          </a:p>
        </p:txBody>
      </p:sp>
      <p:sp>
        <p:nvSpPr>
          <p:cNvPr id="79" name="Right Arrow 78"/>
          <p:cNvSpPr/>
          <p:nvPr/>
        </p:nvSpPr>
        <p:spPr bwMode="auto">
          <a:xfrm rot="18300000">
            <a:off x="15583519" y="24418036"/>
            <a:ext cx="924090" cy="649989"/>
          </a:xfrm>
          <a:prstGeom prst="rightArrow">
            <a:avLst/>
          </a:prstGeom>
          <a:solidFill>
            <a:schemeClr val="bg1">
              <a:lumMod val="6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295275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3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1" name="Right Arrow 80"/>
          <p:cNvSpPr/>
          <p:nvPr/>
        </p:nvSpPr>
        <p:spPr bwMode="auto">
          <a:xfrm rot="18000000">
            <a:off x="16880028" y="24415782"/>
            <a:ext cx="924090" cy="649989"/>
          </a:xfrm>
          <a:prstGeom prst="rightArrow">
            <a:avLst/>
          </a:prstGeom>
          <a:solidFill>
            <a:schemeClr val="bg1">
              <a:lumMod val="6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295275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3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2" name="Right Arrow 81"/>
          <p:cNvSpPr/>
          <p:nvPr/>
        </p:nvSpPr>
        <p:spPr bwMode="auto">
          <a:xfrm rot="17400000">
            <a:off x="18176537" y="24398477"/>
            <a:ext cx="924090" cy="649989"/>
          </a:xfrm>
          <a:prstGeom prst="rightArrow">
            <a:avLst/>
          </a:prstGeom>
          <a:solidFill>
            <a:schemeClr val="bg1">
              <a:lumMod val="6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295275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3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3" name="Right Arrow 82"/>
          <p:cNvSpPr/>
          <p:nvPr/>
        </p:nvSpPr>
        <p:spPr bwMode="auto">
          <a:xfrm rot="16800000">
            <a:off x="19473046" y="24364602"/>
            <a:ext cx="924090" cy="649989"/>
          </a:xfrm>
          <a:prstGeom prst="rightArrow">
            <a:avLst/>
          </a:prstGeom>
          <a:solidFill>
            <a:schemeClr val="bg1">
              <a:lumMod val="6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295275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3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4" name="Right Arrow 83"/>
          <p:cNvSpPr/>
          <p:nvPr/>
        </p:nvSpPr>
        <p:spPr bwMode="auto">
          <a:xfrm rot="3300000" flipH="1">
            <a:off x="25955594" y="24418036"/>
            <a:ext cx="924090" cy="649989"/>
          </a:xfrm>
          <a:prstGeom prst="rightArrow">
            <a:avLst/>
          </a:prstGeom>
          <a:solidFill>
            <a:schemeClr val="bg1">
              <a:lumMod val="6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295275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3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5" name="Right Arrow 84"/>
          <p:cNvSpPr/>
          <p:nvPr/>
        </p:nvSpPr>
        <p:spPr bwMode="auto">
          <a:xfrm rot="3600000" flipH="1">
            <a:off x="24659082" y="24415782"/>
            <a:ext cx="924090" cy="649989"/>
          </a:xfrm>
          <a:prstGeom prst="rightArrow">
            <a:avLst/>
          </a:prstGeom>
          <a:solidFill>
            <a:schemeClr val="bg1">
              <a:lumMod val="6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295275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3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6" name="Right Arrow 85"/>
          <p:cNvSpPr/>
          <p:nvPr/>
        </p:nvSpPr>
        <p:spPr bwMode="auto">
          <a:xfrm rot="4200000" flipH="1">
            <a:off x="23362573" y="24398477"/>
            <a:ext cx="924090" cy="649989"/>
          </a:xfrm>
          <a:prstGeom prst="rightArrow">
            <a:avLst/>
          </a:prstGeom>
          <a:solidFill>
            <a:schemeClr val="bg1">
              <a:lumMod val="6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295275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3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7" name="Right Arrow 86"/>
          <p:cNvSpPr/>
          <p:nvPr/>
        </p:nvSpPr>
        <p:spPr bwMode="auto">
          <a:xfrm rot="4800000" flipH="1">
            <a:off x="22066064" y="24364602"/>
            <a:ext cx="924090" cy="649989"/>
          </a:xfrm>
          <a:prstGeom prst="rightArrow">
            <a:avLst/>
          </a:prstGeom>
          <a:solidFill>
            <a:schemeClr val="bg1">
              <a:lumMod val="6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295275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3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31" name="Rounded Rectangle 130"/>
          <p:cNvSpPr/>
          <p:nvPr/>
        </p:nvSpPr>
        <p:spPr bwMode="auto">
          <a:xfrm>
            <a:off x="15292806" y="10995316"/>
            <a:ext cx="2611477" cy="636356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295275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PT" sz="1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Generic</a:t>
            </a:r>
            <a:r>
              <a:rPr kumimoji="0" lang="pt-PT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 </a:t>
            </a:r>
            <a:r>
              <a:rPr kumimoji="0" lang="pt-PT" sz="1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technology</a:t>
            </a:r>
            <a:r>
              <a:rPr kumimoji="0" lang="pt-PT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 </a:t>
            </a:r>
            <a:r>
              <a:rPr kumimoji="0" lang="pt-PT" sz="1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strategies</a:t>
            </a:r>
            <a:endParaRPr kumimoji="0" lang="pt-PT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32" name="Right Arrow 131"/>
          <p:cNvSpPr/>
          <p:nvPr/>
        </p:nvSpPr>
        <p:spPr bwMode="auto">
          <a:xfrm rot="19006205">
            <a:off x="17795322" y="10107071"/>
            <a:ext cx="1629556" cy="518230"/>
          </a:xfrm>
          <a:prstGeom prst="rightArrow">
            <a:avLst/>
          </a:prstGeom>
          <a:solidFill>
            <a:schemeClr val="bg1">
              <a:lumMod val="6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295275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33" name="Rounded Rectangle 132"/>
          <p:cNvSpPr/>
          <p:nvPr/>
        </p:nvSpPr>
        <p:spPr bwMode="auto">
          <a:xfrm>
            <a:off x="19586874" y="9298226"/>
            <a:ext cx="2490561" cy="621614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295275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PT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Maintain</a:t>
            </a:r>
            <a:r>
              <a:rPr kumimoji="0" lang="pt-PT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 </a:t>
            </a:r>
            <a:r>
              <a:rPr kumimoji="0" lang="pt-PT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main</a:t>
            </a:r>
            <a:r>
              <a:rPr kumimoji="0" lang="pt-PT" sz="16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 </a:t>
            </a:r>
            <a:r>
              <a:rPr kumimoji="0" lang="pt-PT" sz="16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technological</a:t>
            </a:r>
            <a:r>
              <a:rPr kumimoji="0" lang="pt-PT" sz="16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 </a:t>
            </a:r>
            <a:r>
              <a:rPr kumimoji="0" lang="pt-PT" sz="16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systems</a:t>
            </a:r>
            <a:endParaRPr kumimoji="0" lang="pt-PT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34" name="Right Arrow 133"/>
          <p:cNvSpPr/>
          <p:nvPr/>
        </p:nvSpPr>
        <p:spPr bwMode="auto">
          <a:xfrm>
            <a:off x="18115535" y="11096455"/>
            <a:ext cx="989131" cy="518230"/>
          </a:xfrm>
          <a:prstGeom prst="rightArrow">
            <a:avLst/>
          </a:prstGeom>
          <a:solidFill>
            <a:schemeClr val="bg1">
              <a:lumMod val="6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295275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35" name="Rounded Rectangle 134"/>
          <p:cNvSpPr/>
          <p:nvPr/>
        </p:nvSpPr>
        <p:spPr bwMode="auto">
          <a:xfrm>
            <a:off x="19586874" y="11041235"/>
            <a:ext cx="2490560" cy="645658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295275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PT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Change</a:t>
            </a:r>
            <a:r>
              <a:rPr kumimoji="0" lang="pt-PT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 </a:t>
            </a:r>
            <a:r>
              <a:rPr kumimoji="0" lang="pt-PT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technology</a:t>
            </a:r>
            <a:r>
              <a:rPr kumimoji="0" lang="pt-PT" sz="16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 </a:t>
            </a:r>
            <a:r>
              <a:rPr kumimoji="0" lang="pt-PT" sz="16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sub</a:t>
            </a:r>
            <a:r>
              <a:rPr kumimoji="0" lang="pt-PT" sz="16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 </a:t>
            </a:r>
            <a:r>
              <a:rPr kumimoji="0" lang="pt-PT" sz="16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systems</a:t>
            </a:r>
            <a:endParaRPr kumimoji="0" lang="pt-PT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36" name="Rounded Rectangle 135"/>
          <p:cNvSpPr/>
          <p:nvPr/>
        </p:nvSpPr>
        <p:spPr bwMode="auto">
          <a:xfrm>
            <a:off x="22877882" y="8862157"/>
            <a:ext cx="3321859" cy="450259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295275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PT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New </a:t>
            </a:r>
            <a:r>
              <a:rPr kumimoji="0" lang="pt-PT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applications</a:t>
            </a:r>
            <a:r>
              <a:rPr kumimoji="0" lang="pt-PT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 (</a:t>
            </a:r>
            <a:r>
              <a:rPr kumimoji="0" lang="pt-PT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polymers</a:t>
            </a:r>
            <a:r>
              <a:rPr kumimoji="0" lang="pt-PT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,</a:t>
            </a:r>
            <a:r>
              <a:rPr kumimoji="0" lang="pt-PT" sz="1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 </a:t>
            </a:r>
            <a:r>
              <a:rPr kumimoji="0" lang="pt-PT" sz="14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ceramics</a:t>
            </a:r>
            <a:r>
              <a:rPr kumimoji="0" lang="pt-PT" sz="1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, </a:t>
            </a:r>
            <a:r>
              <a:rPr kumimoji="0" lang="pt-PT" sz="14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composites</a:t>
            </a:r>
            <a:r>
              <a:rPr kumimoji="0" lang="pt-PT" sz="1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, </a:t>
            </a:r>
            <a:r>
              <a:rPr kumimoji="0" lang="pt-PT" sz="14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other</a:t>
            </a:r>
            <a:r>
              <a:rPr kumimoji="0" lang="pt-PT" sz="1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 </a:t>
            </a:r>
            <a:r>
              <a:rPr kumimoji="0" lang="pt-PT" sz="14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metals</a:t>
            </a:r>
            <a:r>
              <a:rPr kumimoji="0" lang="pt-PT" sz="1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)</a:t>
            </a:r>
            <a:endParaRPr kumimoji="0" lang="pt-PT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37" name="Rounded Rectangle 136"/>
          <p:cNvSpPr/>
          <p:nvPr/>
        </p:nvSpPr>
        <p:spPr bwMode="auto">
          <a:xfrm>
            <a:off x="22918404" y="10524221"/>
            <a:ext cx="3281337" cy="414339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295275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PT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Product</a:t>
            </a:r>
            <a:r>
              <a:rPr kumimoji="0" lang="pt-PT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 </a:t>
            </a:r>
            <a:r>
              <a:rPr kumimoji="0" lang="pt-PT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architecture</a:t>
            </a:r>
            <a:endParaRPr kumimoji="0" lang="pt-PT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38" name="Right Arrow 137"/>
          <p:cNvSpPr/>
          <p:nvPr/>
        </p:nvSpPr>
        <p:spPr bwMode="auto">
          <a:xfrm rot="20376421">
            <a:off x="22157814" y="9089222"/>
            <a:ext cx="571001" cy="352942"/>
          </a:xfrm>
          <a:prstGeom prst="rightArrow">
            <a:avLst/>
          </a:prstGeom>
          <a:solidFill>
            <a:schemeClr val="bg1">
              <a:lumMod val="6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295275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39" name="Right Arrow 138"/>
          <p:cNvSpPr/>
          <p:nvPr/>
        </p:nvSpPr>
        <p:spPr bwMode="auto">
          <a:xfrm rot="2593795" flipV="1">
            <a:off x="17795322" y="12085839"/>
            <a:ext cx="1629556" cy="518230"/>
          </a:xfrm>
          <a:prstGeom prst="rightArrow">
            <a:avLst/>
          </a:prstGeom>
          <a:solidFill>
            <a:schemeClr val="bg1">
              <a:lumMod val="6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295275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0" name="Rounded Rectangle 139"/>
          <p:cNvSpPr/>
          <p:nvPr/>
        </p:nvSpPr>
        <p:spPr bwMode="auto">
          <a:xfrm>
            <a:off x="19586874" y="12642625"/>
            <a:ext cx="2490560" cy="645658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295275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PT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Change</a:t>
            </a:r>
            <a:r>
              <a:rPr kumimoji="0" lang="pt-PT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 </a:t>
            </a:r>
            <a:r>
              <a:rPr kumimoji="0" lang="pt-PT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main</a:t>
            </a:r>
            <a:r>
              <a:rPr kumimoji="0" lang="pt-PT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 </a:t>
            </a:r>
            <a:r>
              <a:rPr kumimoji="0" lang="pt-PT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technology</a:t>
            </a:r>
            <a:r>
              <a:rPr kumimoji="0" lang="pt-PT" sz="16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 </a:t>
            </a:r>
            <a:r>
              <a:rPr kumimoji="0" lang="pt-PT" sz="16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systems</a:t>
            </a:r>
            <a:endParaRPr kumimoji="0" lang="pt-PT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1" name="Rounded Rectangle 140"/>
          <p:cNvSpPr/>
          <p:nvPr/>
        </p:nvSpPr>
        <p:spPr bwMode="auto">
          <a:xfrm>
            <a:off x="22936248" y="11049567"/>
            <a:ext cx="3281337" cy="414339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295275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PT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Engineering</a:t>
            </a:r>
            <a:r>
              <a:rPr kumimoji="0" lang="pt-PT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 </a:t>
            </a:r>
            <a:r>
              <a:rPr kumimoji="0" lang="pt-PT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systems</a:t>
            </a:r>
            <a:endParaRPr kumimoji="0" lang="pt-PT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2" name="Rounded Rectangle 141"/>
          <p:cNvSpPr/>
          <p:nvPr/>
        </p:nvSpPr>
        <p:spPr bwMode="auto">
          <a:xfrm>
            <a:off x="22918404" y="11574916"/>
            <a:ext cx="3281337" cy="414339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295275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PT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New </a:t>
            </a:r>
            <a:r>
              <a:rPr kumimoji="0" lang="pt-PT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products</a:t>
            </a:r>
            <a:endParaRPr kumimoji="0" lang="pt-PT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3" name="Rounded Rectangle 142"/>
          <p:cNvSpPr/>
          <p:nvPr/>
        </p:nvSpPr>
        <p:spPr bwMode="auto">
          <a:xfrm>
            <a:off x="22912021" y="12349384"/>
            <a:ext cx="3315461" cy="414339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295275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PT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New </a:t>
            </a:r>
            <a:r>
              <a:rPr kumimoji="0" lang="pt-PT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technologies</a:t>
            </a:r>
            <a:r>
              <a:rPr kumimoji="0" lang="pt-PT" sz="1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 </a:t>
            </a:r>
            <a:r>
              <a:rPr kumimoji="0" lang="pt-PT" sz="14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and</a:t>
            </a:r>
            <a:r>
              <a:rPr kumimoji="0" lang="pt-PT" sz="1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 </a:t>
            </a:r>
            <a:r>
              <a:rPr kumimoji="0" lang="pt-PT" sz="14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systems</a:t>
            </a:r>
            <a:r>
              <a:rPr kumimoji="0" lang="pt-PT" sz="1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 </a:t>
            </a:r>
            <a:r>
              <a:rPr kumimoji="0" lang="pt-PT" sz="14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from</a:t>
            </a:r>
            <a:r>
              <a:rPr kumimoji="0" lang="pt-PT" sz="1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 </a:t>
            </a:r>
            <a:r>
              <a:rPr kumimoji="0" lang="pt-PT" sz="14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scratch</a:t>
            </a:r>
            <a:endParaRPr kumimoji="0" lang="pt-PT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4" name="Rounded Rectangle 143"/>
          <p:cNvSpPr/>
          <p:nvPr/>
        </p:nvSpPr>
        <p:spPr bwMode="auto">
          <a:xfrm>
            <a:off x="22918404" y="13233063"/>
            <a:ext cx="3321859" cy="414339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295275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PT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New </a:t>
            </a:r>
            <a:r>
              <a:rPr kumimoji="0" lang="pt-PT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products</a:t>
            </a:r>
            <a:endParaRPr kumimoji="0" lang="pt-PT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5" name="Rounded Rectangle 144"/>
          <p:cNvSpPr/>
          <p:nvPr/>
        </p:nvSpPr>
        <p:spPr bwMode="auto">
          <a:xfrm>
            <a:off x="22918404" y="9712670"/>
            <a:ext cx="3281337" cy="414339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295275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PT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Incremental </a:t>
            </a:r>
            <a:r>
              <a:rPr kumimoji="0" lang="pt-PT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improvements</a:t>
            </a:r>
            <a:endParaRPr kumimoji="0" lang="pt-PT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6" name="Right Arrow 145"/>
          <p:cNvSpPr/>
          <p:nvPr/>
        </p:nvSpPr>
        <p:spPr bwMode="auto">
          <a:xfrm rot="1223579" flipV="1">
            <a:off x="22183780" y="9693059"/>
            <a:ext cx="571001" cy="352942"/>
          </a:xfrm>
          <a:prstGeom prst="rightArrow">
            <a:avLst/>
          </a:prstGeom>
          <a:solidFill>
            <a:schemeClr val="bg1">
              <a:lumMod val="6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295275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7" name="Right Arrow 146"/>
          <p:cNvSpPr/>
          <p:nvPr/>
        </p:nvSpPr>
        <p:spPr bwMode="auto">
          <a:xfrm rot="1223579" flipV="1">
            <a:off x="22211006" y="13140180"/>
            <a:ext cx="571001" cy="352942"/>
          </a:xfrm>
          <a:prstGeom prst="rightArrow">
            <a:avLst/>
          </a:prstGeom>
          <a:solidFill>
            <a:schemeClr val="bg1">
              <a:lumMod val="6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295275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8" name="Right Arrow 147"/>
          <p:cNvSpPr/>
          <p:nvPr/>
        </p:nvSpPr>
        <p:spPr bwMode="auto">
          <a:xfrm rot="20376421">
            <a:off x="22195565" y="12538380"/>
            <a:ext cx="571001" cy="352942"/>
          </a:xfrm>
          <a:prstGeom prst="rightArrow">
            <a:avLst/>
          </a:prstGeom>
          <a:solidFill>
            <a:schemeClr val="bg1">
              <a:lumMod val="6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295275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9" name="Right Arrow 148"/>
          <p:cNvSpPr/>
          <p:nvPr/>
        </p:nvSpPr>
        <p:spPr bwMode="auto">
          <a:xfrm rot="20376421">
            <a:off x="22195565" y="10618399"/>
            <a:ext cx="571001" cy="352942"/>
          </a:xfrm>
          <a:prstGeom prst="rightArrow">
            <a:avLst/>
          </a:prstGeom>
          <a:solidFill>
            <a:schemeClr val="bg1">
              <a:lumMod val="6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295275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50" name="Right Arrow 149"/>
          <p:cNvSpPr/>
          <p:nvPr/>
        </p:nvSpPr>
        <p:spPr bwMode="auto">
          <a:xfrm rot="1223579" flipV="1">
            <a:off x="22241060" y="11612365"/>
            <a:ext cx="571001" cy="352942"/>
          </a:xfrm>
          <a:prstGeom prst="rightArrow">
            <a:avLst/>
          </a:prstGeom>
          <a:solidFill>
            <a:schemeClr val="bg1">
              <a:lumMod val="6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295275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51" name="Right Arrow 150"/>
          <p:cNvSpPr/>
          <p:nvPr/>
        </p:nvSpPr>
        <p:spPr bwMode="auto">
          <a:xfrm flipV="1">
            <a:off x="22279366" y="11113069"/>
            <a:ext cx="571001" cy="352942"/>
          </a:xfrm>
          <a:prstGeom prst="rightArrow">
            <a:avLst/>
          </a:prstGeom>
          <a:solidFill>
            <a:schemeClr val="bg1">
              <a:lumMod val="6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295275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52" name="Rounded Rectangle 151"/>
          <p:cNvSpPr/>
          <p:nvPr/>
        </p:nvSpPr>
        <p:spPr>
          <a:xfrm>
            <a:off x="19329231" y="10366186"/>
            <a:ext cx="7385798" cy="3419080"/>
          </a:xfrm>
          <a:prstGeom prst="roundRect">
            <a:avLst/>
          </a:prstGeom>
          <a:noFill/>
          <a:ln w="38100">
            <a:solidFill>
              <a:schemeClr val="accent2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 sz="2800"/>
          </a:p>
        </p:txBody>
      </p:sp>
      <p:sp>
        <p:nvSpPr>
          <p:cNvPr id="153" name="Rounded Rectangle 152"/>
          <p:cNvSpPr/>
          <p:nvPr/>
        </p:nvSpPr>
        <p:spPr>
          <a:xfrm>
            <a:off x="19329231" y="8664253"/>
            <a:ext cx="7385798" cy="1586909"/>
          </a:xfrm>
          <a:prstGeom prst="roundRect">
            <a:avLst/>
          </a:prstGeom>
          <a:noFill/>
          <a:ln w="38100">
            <a:solidFill>
              <a:schemeClr val="accent2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 sz="2800"/>
          </a:p>
        </p:txBody>
      </p:sp>
      <p:sp>
        <p:nvSpPr>
          <p:cNvPr id="154" name="TextBox 153"/>
          <p:cNvSpPr txBox="1"/>
          <p:nvPr/>
        </p:nvSpPr>
        <p:spPr>
          <a:xfrm>
            <a:off x="21024013" y="8337951"/>
            <a:ext cx="40906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sz="1800" b="1" dirty="0" smtClean="0"/>
              <a:t>CONCENTRIC DIVESIFICATION</a:t>
            </a:r>
            <a:endParaRPr lang="pt-PT" sz="1800" b="1" dirty="0"/>
          </a:p>
        </p:txBody>
      </p:sp>
      <p:sp>
        <p:nvSpPr>
          <p:cNvPr id="155" name="TextBox 154"/>
          <p:cNvSpPr txBox="1"/>
          <p:nvPr/>
        </p:nvSpPr>
        <p:spPr>
          <a:xfrm>
            <a:off x="20779712" y="13833361"/>
            <a:ext cx="45789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sz="1800" b="1" dirty="0" smtClean="0"/>
              <a:t>CONGLOMERATE DIVESIFICATION</a:t>
            </a:r>
            <a:endParaRPr lang="pt-PT" sz="1800" b="1" dirty="0"/>
          </a:p>
        </p:txBody>
      </p:sp>
      <p:grpSp>
        <p:nvGrpSpPr>
          <p:cNvPr id="4" name="Group 3"/>
          <p:cNvGrpSpPr/>
          <p:nvPr/>
        </p:nvGrpSpPr>
        <p:grpSpPr>
          <a:xfrm>
            <a:off x="30821920" y="7806313"/>
            <a:ext cx="8503490" cy="8352268"/>
            <a:chOff x="30821920" y="7806313"/>
            <a:chExt cx="8503490" cy="8352268"/>
          </a:xfrm>
        </p:grpSpPr>
        <p:sp>
          <p:nvSpPr>
            <p:cNvPr id="25" name="Down Arrow Callout 24"/>
            <p:cNvSpPr/>
            <p:nvPr/>
          </p:nvSpPr>
          <p:spPr bwMode="auto">
            <a:xfrm>
              <a:off x="30845264" y="7806313"/>
              <a:ext cx="8480146" cy="1789058"/>
            </a:xfrm>
            <a:prstGeom prst="downArrowCallout">
              <a:avLst/>
            </a:prstGeom>
            <a:solidFill>
              <a:schemeClr val="accent3"/>
            </a:solidFill>
            <a:ln w="38100" cap="flat" cmpd="sng" algn="ctr">
              <a:solidFill>
                <a:schemeClr val="tx1"/>
              </a:solidFill>
              <a:prstDash val="solid"/>
              <a:bevel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29527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t-PT" sz="24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</a:rPr>
                <a:t>Identification</a:t>
              </a:r>
              <a:r>
                <a:rPr lang="pt-PT" sz="2400" dirty="0" smtClean="0"/>
                <a:t>, </a:t>
              </a:r>
              <a:r>
                <a:rPr lang="pt-PT" sz="2400" dirty="0" err="1" smtClean="0"/>
                <a:t>analysis</a:t>
              </a:r>
              <a:r>
                <a:rPr lang="pt-PT" sz="2400" dirty="0" smtClean="0"/>
                <a:t> </a:t>
              </a:r>
              <a:r>
                <a:rPr lang="pt-PT" sz="2400" dirty="0" err="1" smtClean="0"/>
                <a:t>and</a:t>
              </a:r>
              <a:r>
                <a:rPr lang="pt-PT" sz="2400" dirty="0" smtClean="0"/>
                <a:t> </a:t>
              </a:r>
              <a:r>
                <a:rPr lang="pt-PT" sz="2400" dirty="0" err="1" smtClean="0"/>
                <a:t>evaluation</a:t>
              </a:r>
              <a:r>
                <a:rPr lang="pt-PT" sz="2400" dirty="0" smtClean="0"/>
                <a:t> </a:t>
              </a:r>
              <a:r>
                <a:rPr lang="pt-PT" sz="2400" dirty="0" err="1" smtClean="0"/>
                <a:t>of</a:t>
              </a:r>
              <a:r>
                <a:rPr lang="pt-PT" sz="2400" dirty="0" smtClean="0"/>
                <a:t> </a:t>
              </a:r>
              <a:r>
                <a:rPr lang="pt-PT" sz="2400" dirty="0" err="1" smtClean="0"/>
                <a:t>the</a:t>
              </a:r>
              <a:r>
                <a:rPr lang="pt-PT" sz="2400" dirty="0" smtClean="0"/>
                <a:t> </a:t>
              </a:r>
              <a:r>
                <a:rPr lang="pt-PT" sz="2400" dirty="0" err="1" smtClean="0"/>
                <a:t>company’s</a:t>
              </a:r>
              <a:r>
                <a:rPr lang="pt-PT" sz="2400" dirty="0" smtClean="0"/>
                <a:t> </a:t>
              </a:r>
              <a:r>
                <a:rPr lang="pt-PT" sz="2400" dirty="0" err="1" smtClean="0"/>
                <a:t>technological</a:t>
              </a:r>
              <a:r>
                <a:rPr lang="pt-PT" sz="2400" dirty="0" smtClean="0"/>
                <a:t> </a:t>
              </a:r>
              <a:r>
                <a:rPr lang="pt-PT" sz="2400" dirty="0" err="1" smtClean="0"/>
                <a:t>competencies</a:t>
              </a:r>
              <a:r>
                <a:rPr lang="pt-PT" sz="2400" dirty="0" smtClean="0"/>
                <a:t> </a:t>
              </a:r>
              <a:r>
                <a:rPr lang="pt-PT" sz="2400" dirty="0" err="1" smtClean="0"/>
                <a:t>and</a:t>
              </a:r>
              <a:r>
                <a:rPr lang="pt-PT" sz="2400" dirty="0" smtClean="0"/>
                <a:t> </a:t>
              </a:r>
              <a:r>
                <a:rPr lang="pt-PT" sz="2400" dirty="0" err="1" smtClean="0"/>
                <a:t>capabilities</a:t>
              </a:r>
              <a:endParaRPr lang="pt-PT" sz="2400" dirty="0" smtClean="0"/>
            </a:p>
            <a:p>
              <a:pPr marL="0" marR="0" indent="0" algn="ctr" defTabSz="29527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t-PT" sz="24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</a:rPr>
                <a:t>Internship</a:t>
              </a:r>
              <a:r>
                <a:rPr kumimoji="0" lang="pt-PT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</a:rPr>
                <a:t> </a:t>
              </a:r>
              <a:r>
                <a:rPr kumimoji="0" lang="pt-PT" sz="24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</a:rPr>
                <a:t>period</a:t>
              </a:r>
              <a:r>
                <a:rPr kumimoji="0" lang="pt-PT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</a:rPr>
                <a:t> </a:t>
              </a:r>
              <a:r>
                <a:rPr kumimoji="0" lang="pt-PT" sz="24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</a:rPr>
                <a:t>at</a:t>
              </a:r>
              <a:r>
                <a:rPr kumimoji="0" lang="pt-PT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</a:rPr>
                <a:t> </a:t>
              </a:r>
              <a:r>
                <a:rPr kumimoji="0" lang="pt-PT" sz="24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</a:rPr>
                <a:t>the</a:t>
              </a:r>
              <a:r>
                <a:rPr kumimoji="0" lang="pt-PT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</a:rPr>
                <a:t> </a:t>
              </a:r>
              <a:r>
                <a:rPr kumimoji="0" lang="pt-PT" sz="24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</a:rPr>
                <a:t>company</a:t>
              </a:r>
              <a:endParaRPr kumimoji="0" lang="pt-PT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157" name="Down Arrow Callout 156"/>
            <p:cNvSpPr/>
            <p:nvPr/>
          </p:nvSpPr>
          <p:spPr bwMode="auto">
            <a:xfrm>
              <a:off x="30845264" y="9615311"/>
              <a:ext cx="8480146" cy="1790722"/>
            </a:xfrm>
            <a:prstGeom prst="downArrowCallout">
              <a:avLst/>
            </a:prstGeom>
            <a:solidFill>
              <a:schemeClr val="accent3"/>
            </a:solidFill>
            <a:ln w="38100" cap="flat" cmpd="sng" algn="ctr">
              <a:solidFill>
                <a:schemeClr val="tx1"/>
              </a:solidFill>
              <a:prstDash val="solid"/>
              <a:bevel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29527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t-PT" sz="24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</a:rPr>
                <a:t>Foresight</a:t>
              </a:r>
              <a:r>
                <a:rPr kumimoji="0" lang="pt-PT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</a:rPr>
                <a:t> </a:t>
              </a:r>
              <a:r>
                <a:rPr kumimoji="0" lang="pt-PT" sz="24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</a:rPr>
                <a:t>techniques</a:t>
              </a:r>
              <a:r>
                <a:rPr kumimoji="0" lang="pt-PT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</a:rPr>
                <a:t> to explore </a:t>
              </a:r>
              <a:r>
                <a:rPr kumimoji="0" lang="pt-PT" sz="24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</a:rPr>
                <a:t>the</a:t>
              </a:r>
              <a:r>
                <a:rPr kumimoji="0" lang="pt-PT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</a:rPr>
                <a:t> future </a:t>
              </a:r>
              <a:r>
                <a:rPr kumimoji="0" lang="pt-PT" sz="24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</a:rPr>
                <a:t>of</a:t>
              </a:r>
              <a:r>
                <a:rPr kumimoji="0" lang="pt-PT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</a:rPr>
                <a:t> </a:t>
              </a:r>
              <a:r>
                <a:rPr kumimoji="0" lang="pt-PT" sz="24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</a:rPr>
                <a:t>the</a:t>
              </a:r>
              <a:r>
                <a:rPr kumimoji="0" lang="pt-PT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</a:rPr>
                <a:t> </a:t>
              </a:r>
              <a:r>
                <a:rPr kumimoji="0" lang="pt-PT" sz="24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</a:rPr>
                <a:t>technologies</a:t>
              </a:r>
              <a:r>
                <a:rPr kumimoji="0" lang="pt-PT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</a:rPr>
                <a:t> </a:t>
              </a:r>
              <a:r>
                <a:rPr kumimoji="0" lang="pt-PT" sz="24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</a:rPr>
                <a:t>identified</a:t>
              </a:r>
              <a:r>
                <a:rPr kumimoji="0" lang="pt-PT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</a:rPr>
                <a:t> </a:t>
              </a:r>
              <a:r>
                <a:rPr kumimoji="0" lang="pt-PT" sz="24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</a:rPr>
                <a:t>in</a:t>
              </a:r>
              <a:r>
                <a:rPr kumimoji="0" lang="pt-PT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</a:rPr>
                <a:t> </a:t>
              </a:r>
              <a:r>
                <a:rPr kumimoji="0" lang="pt-PT" sz="24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</a:rPr>
                <a:t>the</a:t>
              </a:r>
              <a:r>
                <a:rPr kumimoji="0" lang="pt-PT" sz="2400" b="0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</a:rPr>
                <a:t> </a:t>
              </a:r>
              <a:r>
                <a:rPr kumimoji="0" lang="pt-PT" sz="2400" b="0" i="0" u="none" strike="noStrike" cap="none" normalizeH="0" dirty="0" err="1" smtClean="0">
                  <a:ln>
                    <a:noFill/>
                  </a:ln>
                  <a:solidFill>
                    <a:schemeClr val="tx1"/>
                  </a:solidFill>
                  <a:effectLst/>
                </a:rPr>
                <a:t>previous</a:t>
              </a:r>
              <a:r>
                <a:rPr kumimoji="0" lang="pt-PT" sz="2400" b="0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</a:rPr>
                <a:t> </a:t>
              </a:r>
              <a:r>
                <a:rPr kumimoji="0" lang="pt-PT" sz="2400" b="0" i="0" u="none" strike="noStrike" cap="none" normalizeH="0" dirty="0" err="1" smtClean="0">
                  <a:ln>
                    <a:noFill/>
                  </a:ln>
                  <a:solidFill>
                    <a:schemeClr val="tx1"/>
                  </a:solidFill>
                  <a:effectLst/>
                </a:rPr>
                <a:t>stage</a:t>
              </a:r>
              <a:endParaRPr kumimoji="0" lang="pt-PT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158" name="Down Arrow Callout 157"/>
            <p:cNvSpPr/>
            <p:nvPr/>
          </p:nvSpPr>
          <p:spPr bwMode="auto">
            <a:xfrm>
              <a:off x="30822740" y="11425973"/>
              <a:ext cx="8502670" cy="1740399"/>
            </a:xfrm>
            <a:prstGeom prst="downArrowCallout">
              <a:avLst/>
            </a:prstGeom>
            <a:solidFill>
              <a:schemeClr val="accent3"/>
            </a:solidFill>
            <a:ln w="38100" cap="flat" cmpd="sng" algn="ctr">
              <a:solidFill>
                <a:schemeClr val="tx1"/>
              </a:solidFill>
              <a:prstDash val="solid"/>
              <a:bevel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29527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t-PT" sz="24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</a:rPr>
                <a:t>Generation</a:t>
              </a:r>
              <a:r>
                <a:rPr kumimoji="0" lang="pt-PT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</a:rPr>
                <a:t> </a:t>
              </a:r>
              <a:r>
                <a:rPr kumimoji="0" lang="pt-PT" sz="24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</a:rPr>
                <a:t>of</a:t>
              </a:r>
              <a:r>
                <a:rPr kumimoji="0" lang="pt-PT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</a:rPr>
                <a:t> </a:t>
              </a:r>
              <a:r>
                <a:rPr kumimoji="0" lang="pt-PT" sz="24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</a:rPr>
                <a:t>the</a:t>
              </a:r>
              <a:r>
                <a:rPr kumimoji="0" lang="pt-PT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</a:rPr>
                <a:t> </a:t>
              </a:r>
              <a:r>
                <a:rPr kumimoji="0" lang="pt-PT" sz="24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</a:rPr>
                <a:t>technology</a:t>
              </a:r>
              <a:r>
                <a:rPr kumimoji="0" lang="pt-PT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</a:rPr>
                <a:t> </a:t>
              </a:r>
              <a:r>
                <a:rPr kumimoji="0" lang="pt-PT" sz="24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</a:rPr>
                <a:t>development</a:t>
              </a:r>
              <a:r>
                <a:rPr kumimoji="0" lang="pt-PT" sz="2400" b="0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</a:rPr>
                <a:t> </a:t>
              </a:r>
              <a:r>
                <a:rPr kumimoji="0" lang="pt-PT" sz="2400" b="0" i="0" u="none" strike="noStrike" cap="none" normalizeH="0" dirty="0" err="1" smtClean="0">
                  <a:ln>
                    <a:noFill/>
                  </a:ln>
                  <a:solidFill>
                    <a:schemeClr val="tx1"/>
                  </a:solidFill>
                  <a:effectLst/>
                </a:rPr>
                <a:t>alternatives</a:t>
              </a:r>
              <a:endParaRPr kumimoji="0" lang="pt-PT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159" name="Down Arrow Callout 158"/>
            <p:cNvSpPr/>
            <p:nvPr/>
          </p:nvSpPr>
          <p:spPr bwMode="auto">
            <a:xfrm>
              <a:off x="30822740" y="13186312"/>
              <a:ext cx="8502670" cy="1789718"/>
            </a:xfrm>
            <a:prstGeom prst="downArrowCallout">
              <a:avLst/>
            </a:prstGeom>
            <a:solidFill>
              <a:schemeClr val="accent3"/>
            </a:solidFill>
            <a:ln w="38100" cap="flat" cmpd="sng" algn="ctr">
              <a:solidFill>
                <a:schemeClr val="tx1"/>
              </a:solidFill>
              <a:prstDash val="solid"/>
              <a:bevel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29527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t-PT" sz="24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</a:rPr>
                <a:t>Model</a:t>
              </a:r>
              <a:r>
                <a:rPr kumimoji="0" lang="pt-PT" sz="2400" b="0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</a:rPr>
                <a:t> to </a:t>
              </a:r>
              <a:r>
                <a:rPr kumimoji="0" lang="pt-PT" sz="2400" b="0" i="0" u="none" strike="noStrike" cap="none" normalizeH="0" dirty="0" err="1" smtClean="0">
                  <a:ln>
                    <a:noFill/>
                  </a:ln>
                  <a:solidFill>
                    <a:schemeClr val="tx1"/>
                  </a:solidFill>
                  <a:effectLst/>
                </a:rPr>
                <a:t>support</a:t>
              </a:r>
              <a:r>
                <a:rPr kumimoji="0" lang="pt-PT" sz="2400" b="0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</a:rPr>
                <a:t> </a:t>
              </a:r>
              <a:r>
                <a:rPr kumimoji="0" lang="pt-PT" sz="2400" b="0" i="0" u="none" strike="noStrike" cap="none" normalizeH="0" dirty="0" err="1" smtClean="0">
                  <a:ln>
                    <a:noFill/>
                  </a:ln>
                  <a:solidFill>
                    <a:schemeClr val="tx1"/>
                  </a:solidFill>
                  <a:effectLst/>
                </a:rPr>
                <a:t>decision-making</a:t>
              </a:r>
              <a:r>
                <a:rPr kumimoji="0" lang="pt-PT" sz="2400" b="0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</a:rPr>
                <a:t> </a:t>
              </a:r>
              <a:r>
                <a:rPr kumimoji="0" lang="pt-PT" sz="2400" b="0" i="0" u="none" strike="noStrike" cap="none" normalizeH="0" dirty="0" err="1" smtClean="0">
                  <a:ln>
                    <a:noFill/>
                  </a:ln>
                  <a:solidFill>
                    <a:schemeClr val="tx1"/>
                  </a:solidFill>
                  <a:effectLst/>
                </a:rPr>
                <a:t>over</a:t>
              </a:r>
              <a:r>
                <a:rPr kumimoji="0" lang="pt-PT" sz="2400" b="0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</a:rPr>
                <a:t> </a:t>
              </a:r>
              <a:r>
                <a:rPr kumimoji="0" lang="pt-PT" sz="2400" b="0" i="0" u="none" strike="noStrike" cap="none" normalizeH="0" dirty="0" err="1" smtClean="0">
                  <a:ln>
                    <a:noFill/>
                  </a:ln>
                  <a:solidFill>
                    <a:schemeClr val="tx1"/>
                  </a:solidFill>
                  <a:effectLst/>
                </a:rPr>
                <a:t>strategic</a:t>
              </a:r>
              <a:r>
                <a:rPr kumimoji="0" lang="pt-PT" sz="2400" b="0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</a:rPr>
                <a:t> </a:t>
              </a:r>
              <a:r>
                <a:rPr kumimoji="0" lang="pt-PT" sz="2400" b="0" i="0" u="none" strike="noStrike" cap="none" normalizeH="0" dirty="0" err="1" smtClean="0">
                  <a:ln>
                    <a:noFill/>
                  </a:ln>
                  <a:solidFill>
                    <a:schemeClr val="tx1"/>
                  </a:solidFill>
                  <a:effectLst/>
                </a:rPr>
                <a:t>alternatives</a:t>
              </a:r>
              <a:endParaRPr kumimoji="0" lang="pt-PT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  <a:p>
              <a:pPr marL="0" marR="0" indent="0" algn="ctr" defTabSz="29527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t-PT" sz="24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</a:rPr>
                <a:t>Ensure</a:t>
              </a:r>
              <a:r>
                <a:rPr kumimoji="0" lang="pt-PT" sz="2400" b="0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</a:rPr>
                <a:t> </a:t>
              </a:r>
              <a:r>
                <a:rPr kumimoji="0" lang="pt-PT" sz="2400" b="0" i="0" u="none" strike="noStrike" cap="none" normalizeH="0" dirty="0" err="1" smtClean="0">
                  <a:ln>
                    <a:noFill/>
                  </a:ln>
                  <a:solidFill>
                    <a:schemeClr val="tx1"/>
                  </a:solidFill>
                  <a:effectLst/>
                </a:rPr>
                <a:t>alignment</a:t>
              </a:r>
              <a:r>
                <a:rPr kumimoji="0" lang="pt-PT" sz="2400" b="0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</a:rPr>
                <a:t> </a:t>
              </a:r>
              <a:r>
                <a:rPr kumimoji="0" lang="pt-PT" sz="2400" b="0" i="0" u="none" strike="noStrike" cap="none" normalizeH="0" dirty="0" err="1" smtClean="0">
                  <a:ln>
                    <a:noFill/>
                  </a:ln>
                  <a:solidFill>
                    <a:schemeClr val="tx1"/>
                  </a:solidFill>
                  <a:effectLst/>
                </a:rPr>
                <a:t>with</a:t>
              </a:r>
              <a:r>
                <a:rPr kumimoji="0" lang="pt-PT" sz="2400" b="0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</a:rPr>
                <a:t> </a:t>
              </a:r>
              <a:r>
                <a:rPr kumimoji="0" lang="pt-PT" sz="2400" b="0" i="0" u="none" strike="noStrike" cap="none" normalizeH="0" dirty="0" err="1" smtClean="0">
                  <a:ln>
                    <a:noFill/>
                  </a:ln>
                  <a:solidFill>
                    <a:schemeClr val="tx1"/>
                  </a:solidFill>
                  <a:effectLst/>
                </a:rPr>
                <a:t>the</a:t>
              </a:r>
              <a:r>
                <a:rPr kumimoji="0" lang="pt-PT" sz="2400" b="0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</a:rPr>
                <a:t> </a:t>
              </a:r>
              <a:r>
                <a:rPr kumimoji="0" lang="pt-PT" sz="2400" b="0" i="0" u="none" strike="noStrike" cap="none" normalizeH="0" dirty="0" err="1" smtClean="0">
                  <a:ln>
                    <a:noFill/>
                  </a:ln>
                  <a:solidFill>
                    <a:schemeClr val="tx1"/>
                  </a:solidFill>
                  <a:effectLst/>
                </a:rPr>
                <a:t>corporate</a:t>
              </a:r>
              <a:r>
                <a:rPr kumimoji="0" lang="pt-PT" sz="2400" b="0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</a:rPr>
                <a:t> </a:t>
              </a:r>
              <a:r>
                <a:rPr kumimoji="0" lang="pt-PT" sz="2400" b="0" i="0" u="none" strike="noStrike" cap="none" normalizeH="0" dirty="0" err="1" smtClean="0">
                  <a:ln>
                    <a:noFill/>
                  </a:ln>
                  <a:solidFill>
                    <a:schemeClr val="tx1"/>
                  </a:solidFill>
                  <a:effectLst/>
                </a:rPr>
                <a:t>strategy</a:t>
              </a:r>
              <a:r>
                <a:rPr kumimoji="0" lang="pt-PT" sz="2400" b="0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</a:rPr>
                <a:t> </a:t>
              </a:r>
              <a:r>
                <a:rPr kumimoji="0" lang="pt-PT" sz="2400" b="0" i="0" u="none" strike="noStrike" cap="none" normalizeH="0" dirty="0" err="1" smtClean="0">
                  <a:ln>
                    <a:noFill/>
                  </a:ln>
                  <a:solidFill>
                    <a:schemeClr val="tx1"/>
                  </a:solidFill>
                  <a:effectLst/>
                </a:rPr>
                <a:t>during</a:t>
              </a:r>
              <a:r>
                <a:rPr kumimoji="0" lang="pt-PT" sz="2400" b="0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</a:rPr>
                <a:t> </a:t>
              </a:r>
              <a:r>
                <a:rPr kumimoji="0" lang="pt-PT" sz="2400" b="0" i="0" u="none" strike="noStrike" cap="none" normalizeH="0" dirty="0" err="1" smtClean="0">
                  <a:ln>
                    <a:noFill/>
                  </a:ln>
                  <a:solidFill>
                    <a:schemeClr val="tx1"/>
                  </a:solidFill>
                  <a:effectLst/>
                </a:rPr>
                <a:t>the</a:t>
              </a:r>
              <a:r>
                <a:rPr kumimoji="0" lang="pt-PT" sz="2400" b="0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</a:rPr>
                <a:t> </a:t>
              </a:r>
              <a:r>
                <a:rPr kumimoji="0" lang="pt-PT" sz="2400" b="0" i="0" u="none" strike="noStrike" cap="none" normalizeH="0" dirty="0" err="1" smtClean="0">
                  <a:ln>
                    <a:noFill/>
                  </a:ln>
                  <a:solidFill>
                    <a:schemeClr val="tx1"/>
                  </a:solidFill>
                  <a:effectLst/>
                </a:rPr>
                <a:t>process</a:t>
              </a:r>
              <a:endParaRPr kumimoji="0" lang="pt-PT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26" name="Rectangle 25"/>
            <p:cNvSpPr/>
            <p:nvPr/>
          </p:nvSpPr>
          <p:spPr bwMode="auto">
            <a:xfrm>
              <a:off x="30821920" y="14995971"/>
              <a:ext cx="8503490" cy="1162610"/>
            </a:xfrm>
            <a:prstGeom prst="rect">
              <a:avLst/>
            </a:prstGeom>
            <a:solidFill>
              <a:schemeClr val="accent3"/>
            </a:solidFill>
            <a:ln w="38100" cap="flat" cmpd="sng" algn="ctr">
              <a:solidFill>
                <a:schemeClr val="tx1"/>
              </a:solidFill>
              <a:prstDash val="solid"/>
              <a:bevel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2952750"/>
              <a:r>
                <a:rPr lang="pt-PT" sz="2400" dirty="0" err="1"/>
                <a:t>Economic</a:t>
              </a:r>
              <a:r>
                <a:rPr lang="pt-PT" sz="2400" dirty="0"/>
                <a:t> </a:t>
              </a:r>
              <a:r>
                <a:rPr lang="pt-PT" sz="2400" dirty="0" err="1"/>
                <a:t>evaluation</a:t>
              </a:r>
              <a:r>
                <a:rPr lang="pt-PT" sz="2400" dirty="0"/>
                <a:t> </a:t>
              </a:r>
              <a:r>
                <a:rPr lang="pt-PT" sz="2400" dirty="0" err="1"/>
                <a:t>model</a:t>
              </a:r>
              <a:r>
                <a:rPr lang="pt-PT" sz="2400" dirty="0"/>
                <a:t> </a:t>
              </a:r>
              <a:r>
                <a:rPr lang="pt-PT" sz="2400" dirty="0" err="1"/>
                <a:t>of</a:t>
              </a:r>
              <a:r>
                <a:rPr lang="pt-PT" sz="2400" dirty="0"/>
                <a:t> </a:t>
              </a:r>
              <a:r>
                <a:rPr lang="pt-PT" sz="2400" dirty="0" err="1"/>
                <a:t>technology</a:t>
              </a:r>
              <a:r>
                <a:rPr lang="pt-PT" sz="2400" dirty="0"/>
                <a:t> </a:t>
              </a:r>
              <a:r>
                <a:rPr lang="pt-PT" sz="2400" dirty="0" err="1"/>
                <a:t>projects</a:t>
              </a:r>
              <a:r>
                <a:rPr lang="pt-PT" sz="2400" dirty="0"/>
                <a:t> </a:t>
              </a:r>
              <a:r>
                <a:rPr lang="pt-PT" sz="2400" dirty="0" err="1"/>
                <a:t>in</a:t>
              </a:r>
              <a:r>
                <a:rPr lang="pt-PT" sz="2400" dirty="0"/>
                <a:t> face </a:t>
              </a:r>
              <a:r>
                <a:rPr lang="pt-PT" sz="2400" dirty="0" err="1"/>
                <a:t>of</a:t>
              </a:r>
              <a:r>
                <a:rPr lang="pt-PT" sz="2400" dirty="0"/>
                <a:t> </a:t>
              </a:r>
              <a:r>
                <a:rPr lang="pt-PT" sz="2400" dirty="0" err="1"/>
                <a:t>uncertainties</a:t>
              </a:r>
              <a:endParaRPr lang="pt-PT" sz="2400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295275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295275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3604</TotalTime>
  <Words>799</Words>
  <Application>Microsoft Office PowerPoint</Application>
  <PresentationFormat>Custom</PresentationFormat>
  <Paragraphs>118</Paragraphs>
  <Slides>1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Default Design</vt:lpstr>
      <vt:lpstr>Photo Editor Photo</vt:lpstr>
      <vt:lpstr>Slide 1</vt:lpstr>
    </vt:vector>
  </TitlesOfParts>
  <Company>Universidade do Minho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Júlia Lourenço</dc:creator>
  <cp:lastModifiedBy>Pedro Pimenta</cp:lastModifiedBy>
  <cp:revision>163</cp:revision>
  <cp:lastPrinted>2011-09-02T17:47:13Z</cp:lastPrinted>
  <dcterms:created xsi:type="dcterms:W3CDTF">2005-08-05T10:55:41Z</dcterms:created>
  <dcterms:modified xsi:type="dcterms:W3CDTF">2011-09-22T19:09:45Z</dcterms:modified>
</cp:coreProperties>
</file>