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9926638" cy="1435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1F9"/>
    <a:srgbClr val="FFD5AB"/>
    <a:srgbClr val="FFF2B9"/>
    <a:srgbClr val="FFD215"/>
    <a:srgbClr val="FAD57A"/>
    <a:srgbClr val="FFC775"/>
    <a:srgbClr val="FFCC00"/>
    <a:srgbClr val="800000"/>
    <a:srgbClr val="9363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311" autoAdjust="0"/>
  </p:normalViewPr>
  <p:slideViewPr>
    <p:cSldViewPr>
      <p:cViewPr>
        <p:scale>
          <a:sx n="33" d="100"/>
          <a:sy n="33" d="100"/>
        </p:scale>
        <p:origin x="1686" y="3384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330614"/>
              </p:ext>
            </p:extLst>
          </p:nvPr>
        </p:nvGraphicFramePr>
        <p:xfrm>
          <a:off x="0" y="-1"/>
          <a:ext cx="42808525" cy="5635626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51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09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CITEPE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p:oleObj spid="_x0000_s1145" name="Photo Editor Photo" r:id="rId3" imgW="4009524" imgH="1991003" progId="">
              <p:embed/>
            </p:oleObj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256106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-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4" name="Text Box 214"/>
          <p:cNvSpPr txBox="1">
            <a:spLocks noChangeArrowheads="1"/>
          </p:cNvSpPr>
          <p:nvPr/>
        </p:nvSpPr>
        <p:spPr bwMode="auto">
          <a:xfrm>
            <a:off x="954088" y="5635625"/>
            <a:ext cx="12817475" cy="1344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952750">
              <a:spcBef>
                <a:spcPct val="50000"/>
              </a:spcBef>
            </a:pPr>
            <a:r>
              <a:rPr lang="en-US" sz="3600" b="1" dirty="0" smtClean="0"/>
              <a:t>Motivation</a:t>
            </a:r>
          </a:p>
          <a:p>
            <a:pPr algn="just" defTabSz="2952750">
              <a:spcBef>
                <a:spcPct val="50000"/>
              </a:spcBef>
            </a:pPr>
            <a:r>
              <a:rPr lang="en-US" dirty="0" smtClean="0"/>
              <a:t>The </a:t>
            </a:r>
            <a:r>
              <a:rPr lang="en-US" dirty="0"/>
              <a:t>current economic climate, characterized by the effects of globalization such as fierce competition and faster-paced introduction of new technologies, is forcing companies to constantly readapt their strategies in what concerns product development and technology investments. Being confronted with such forces, firms </a:t>
            </a:r>
            <a:r>
              <a:rPr lang="en-US" dirty="0" smtClean="0"/>
              <a:t>are facing </a:t>
            </a:r>
            <a:r>
              <a:rPr lang="en-US" dirty="0"/>
              <a:t>difficulties in making the right decisions concerning new technological developments, for the objective of maximizing the value of their businesses.</a:t>
            </a:r>
            <a:endParaRPr lang="pt-PT" dirty="0"/>
          </a:p>
          <a:p>
            <a:pPr algn="just" defTabSz="2952750">
              <a:spcBef>
                <a:spcPct val="50000"/>
              </a:spcBef>
            </a:pPr>
            <a:r>
              <a:rPr lang="en-US" dirty="0"/>
              <a:t>Any complex decision is always associated with </a:t>
            </a:r>
            <a:r>
              <a:rPr lang="en-US" dirty="0" smtClean="0"/>
              <a:t>a certain </a:t>
            </a:r>
            <a:r>
              <a:rPr lang="en-US" dirty="0"/>
              <a:t>level of uncertainty. In the case of technology strategy decisions, R&amp;D investment might exceed the initial budget, supplies costs may increase, demand can be higher than expected, etc. </a:t>
            </a:r>
            <a:r>
              <a:rPr lang="en-US" dirty="0" smtClean="0"/>
              <a:t>A suitable approach </a:t>
            </a:r>
            <a:r>
              <a:rPr lang="en-US" dirty="0"/>
              <a:t>to deal with uncertainty, capable to minimize losses and maximize gains, is </a:t>
            </a:r>
            <a:r>
              <a:rPr lang="en-US" dirty="0" smtClean="0"/>
              <a:t>highly desirable by firms dealing with technologies.</a:t>
            </a:r>
            <a:endParaRPr lang="en-US" sz="3600" b="1" dirty="0" smtClean="0"/>
          </a:p>
          <a:p>
            <a:pPr algn="just" defTabSz="2952750">
              <a:spcBef>
                <a:spcPts val="1920"/>
              </a:spcBef>
            </a:pPr>
            <a:r>
              <a:rPr lang="en-US" dirty="0" smtClean="0"/>
              <a:t>The aim </a:t>
            </a:r>
            <a:r>
              <a:rPr lang="en-US" dirty="0"/>
              <a:t>of the present </a:t>
            </a:r>
            <a:r>
              <a:rPr lang="en-US" dirty="0" smtClean="0"/>
              <a:t>research is to define a proper framework of analyses that support the process of technology strategy formulation in firms. The developed framework will be tested and validated in a medium sized company in the business of sheet metal processing equipment.</a:t>
            </a:r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en-US" dirty="0"/>
          </a:p>
          <a:p>
            <a:pPr defTabSz="2952750">
              <a:spcBef>
                <a:spcPct val="50000"/>
              </a:spcBef>
            </a:pPr>
            <a:endParaRPr lang="pt-PT" dirty="0"/>
          </a:p>
        </p:txBody>
      </p:sp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 smtClean="0"/>
              <a:t>CLÁUDIO SANTOS*</a:t>
            </a:r>
          </a:p>
          <a:p>
            <a:pPr algn="ctr" defTabSz="2952750">
              <a:spcBef>
                <a:spcPct val="20000"/>
              </a:spcBef>
            </a:pPr>
            <a:r>
              <a:rPr lang="en-US" sz="4000" dirty="0" smtClean="0"/>
              <a:t>Supervisors</a:t>
            </a:r>
            <a:r>
              <a:rPr lang="en-US" sz="4000"/>
              <a:t>: </a:t>
            </a:r>
            <a:r>
              <a:rPr lang="en-US" sz="4000" smtClean="0"/>
              <a:t>Madalena </a:t>
            </a:r>
            <a:r>
              <a:rPr lang="en-US" sz="4000" dirty="0" smtClean="0"/>
              <a:t>Araújo (</a:t>
            </a:r>
            <a:r>
              <a:rPr lang="en-US" sz="4000" dirty="0" err="1" smtClean="0"/>
              <a:t>UMinho</a:t>
            </a:r>
            <a:r>
              <a:rPr lang="en-US" sz="4000" dirty="0" smtClean="0"/>
              <a:t>), </a:t>
            </a:r>
            <a:r>
              <a:rPr lang="en-US" sz="4000" dirty="0" err="1" smtClean="0"/>
              <a:t>Nuno</a:t>
            </a:r>
            <a:r>
              <a:rPr lang="en-US" sz="4000" dirty="0" smtClean="0"/>
              <a:t> </a:t>
            </a:r>
            <a:r>
              <a:rPr lang="en-US" sz="4000" dirty="0" err="1" smtClean="0"/>
              <a:t>Correia</a:t>
            </a:r>
            <a:r>
              <a:rPr lang="en-US" sz="4000" dirty="0" smtClean="0"/>
              <a:t> (INEGI) and Jeremy Gregory (MIT)</a:t>
            </a:r>
          </a:p>
          <a:p>
            <a:pPr algn="ctr" defTabSz="2952750">
              <a:spcBef>
                <a:spcPct val="20000"/>
              </a:spcBef>
            </a:pPr>
            <a:r>
              <a:rPr lang="pt-PT" dirty="0" smtClean="0"/>
              <a:t>* id2696@alunos.uminho.pt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8802688" y="144066"/>
            <a:ext cx="24842787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pt-PT" sz="4800" b="1" dirty="0" smtClean="0"/>
              <a:t>SHEET METAL PROCESSING EQUIPMENT AND MARKETS UNDER UNCERTAIN FUTURE ENVIRONMENTS: A FRAMEWORK TO ASSIST TECHNOLOGY STRATEGY DECISIONS</a:t>
            </a:r>
            <a:endParaRPr lang="en-US" sz="4800" b="1" dirty="0"/>
          </a:p>
        </p:txBody>
      </p:sp>
      <p:pic>
        <p:nvPicPr>
          <p:cNvPr id="1037" name="Picture 2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93625" y="2754313"/>
            <a:ext cx="42894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 Box 214"/>
          <p:cNvSpPr txBox="1">
            <a:spLocks noChangeArrowheads="1"/>
          </p:cNvSpPr>
          <p:nvPr/>
        </p:nvSpPr>
        <p:spPr bwMode="auto">
          <a:xfrm>
            <a:off x="14851063" y="5634931"/>
            <a:ext cx="12817475" cy="2621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952750">
              <a:spcBef>
                <a:spcPct val="50000"/>
              </a:spcBef>
            </a:pPr>
            <a:r>
              <a:rPr lang="en-US" sz="3600" b="1" dirty="0" smtClean="0"/>
              <a:t>A Systems </a:t>
            </a:r>
            <a:r>
              <a:rPr lang="en-US" sz="3600" b="1" dirty="0"/>
              <a:t>A</a:t>
            </a:r>
            <a:r>
              <a:rPr lang="en-US" sz="3600" b="1" dirty="0" smtClean="0"/>
              <a:t>pproach</a:t>
            </a:r>
            <a:endParaRPr lang="en-US" sz="3600" b="1" dirty="0"/>
          </a:p>
          <a:p>
            <a:pPr algn="just" defTabSz="2952750">
              <a:spcBef>
                <a:spcPts val="1920"/>
              </a:spcBef>
            </a:pPr>
            <a:r>
              <a:rPr lang="en-US" dirty="0"/>
              <a:t>Such machines incorporate multiple streams </a:t>
            </a:r>
            <a:r>
              <a:rPr lang="en-US" dirty="0" smtClean="0"/>
              <a:t>of technologies, “</a:t>
            </a:r>
            <a:r>
              <a:rPr lang="en-US" i="1" dirty="0"/>
              <a:t>“made up of many interacting components and subsystems, belonging to different technical fields”</a:t>
            </a:r>
            <a:r>
              <a:rPr lang="en-US" dirty="0"/>
              <a:t> whose nature is basically </a:t>
            </a:r>
            <a:r>
              <a:rPr lang="en-US" i="1" dirty="0"/>
              <a:t>“</a:t>
            </a:r>
            <a:r>
              <a:rPr lang="en-US" i="1" dirty="0" err="1"/>
              <a:t>multitechnological</a:t>
            </a:r>
            <a:r>
              <a:rPr lang="en-US" i="1" dirty="0" smtClean="0"/>
              <a:t>” </a:t>
            </a:r>
            <a:r>
              <a:rPr lang="en-US" dirty="0" smtClean="0"/>
              <a:t>(</a:t>
            </a:r>
            <a:r>
              <a:rPr lang="en-US" dirty="0" err="1" smtClean="0"/>
              <a:t>Prencipe</a:t>
            </a:r>
            <a:r>
              <a:rPr lang="en-US" dirty="0" smtClean="0"/>
              <a:t>, 1997, 1262).</a:t>
            </a:r>
          </a:p>
          <a:p>
            <a:pPr algn="just" defTabSz="2952750">
              <a:spcBef>
                <a:spcPts val="0"/>
              </a:spcBef>
            </a:pPr>
            <a:endParaRPr lang="en-US" b="1" dirty="0" smtClean="0"/>
          </a:p>
          <a:p>
            <a:pPr algn="just" defTabSz="2952750">
              <a:spcBef>
                <a:spcPts val="0"/>
              </a:spcBef>
            </a:pPr>
            <a:endParaRPr lang="en-US" b="1" dirty="0"/>
          </a:p>
          <a:p>
            <a:pPr algn="just" defTabSz="2952750">
              <a:spcBef>
                <a:spcPts val="0"/>
              </a:spcBef>
            </a:pPr>
            <a:endParaRPr lang="en-US" b="1" dirty="0"/>
          </a:p>
          <a:p>
            <a:pPr algn="just" defTabSz="2952750">
              <a:spcBef>
                <a:spcPts val="0"/>
              </a:spcBef>
            </a:pPr>
            <a:endParaRPr lang="en-US" b="1" dirty="0" smtClean="0"/>
          </a:p>
          <a:p>
            <a:pPr algn="just" defTabSz="2952750">
              <a:spcBef>
                <a:spcPts val="0"/>
              </a:spcBef>
            </a:pPr>
            <a:endParaRPr lang="en-US" b="1" dirty="0"/>
          </a:p>
          <a:p>
            <a:pPr algn="just" defTabSz="2952750">
              <a:spcBef>
                <a:spcPts val="0"/>
              </a:spcBef>
            </a:pPr>
            <a:endParaRPr lang="en-US" b="1" dirty="0" smtClean="0"/>
          </a:p>
          <a:p>
            <a:pPr algn="just" defTabSz="2952750">
              <a:spcBef>
                <a:spcPts val="0"/>
              </a:spcBef>
            </a:pPr>
            <a:endParaRPr lang="en-US" b="1" dirty="0"/>
          </a:p>
          <a:p>
            <a:pPr algn="just" defTabSz="2952750">
              <a:spcBef>
                <a:spcPts val="0"/>
              </a:spcBef>
            </a:pPr>
            <a:endParaRPr lang="en-US" b="1" dirty="0" smtClean="0"/>
          </a:p>
          <a:p>
            <a:pPr algn="just" defTabSz="2952750">
              <a:spcBef>
                <a:spcPts val="0"/>
              </a:spcBef>
            </a:pPr>
            <a:endParaRPr lang="en-US" b="1" dirty="0" smtClean="0"/>
          </a:p>
          <a:p>
            <a:pPr algn="just" defTabSz="2952750">
              <a:spcBef>
                <a:spcPts val="0"/>
              </a:spcBef>
            </a:pPr>
            <a:endParaRPr lang="en-US" b="1" dirty="0" smtClean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ctr" defTabSz="2952750">
              <a:spcBef>
                <a:spcPts val="1800"/>
              </a:spcBef>
            </a:pPr>
            <a:r>
              <a:rPr lang="en-US" sz="2400" b="1" dirty="0" smtClean="0"/>
              <a:t>Figure 1 </a:t>
            </a:r>
            <a:r>
              <a:rPr lang="en-US" sz="2400" b="1" dirty="0"/>
              <a:t>– </a:t>
            </a:r>
            <a:r>
              <a:rPr lang="en-US" sz="2400" dirty="0" smtClean="0"/>
              <a:t>Generic technology strategies</a:t>
            </a:r>
            <a:endParaRPr lang="en-US" sz="2400" dirty="0"/>
          </a:p>
          <a:p>
            <a:pPr algn="just" defTabSz="2952750">
              <a:spcBef>
                <a:spcPts val="1800"/>
              </a:spcBef>
            </a:pPr>
            <a:r>
              <a:rPr lang="en-US" dirty="0" smtClean="0"/>
              <a:t>But how is the firm positioned in terms of technological competencies and capabilities (strengths and weaknesses)? How will the </a:t>
            </a:r>
            <a:r>
              <a:rPr lang="en-US" dirty="0"/>
              <a:t>expected technological evolution </a:t>
            </a:r>
            <a:r>
              <a:rPr lang="en-US" dirty="0" smtClean="0"/>
              <a:t>affect the performance of these systems?</a:t>
            </a:r>
            <a:r>
              <a:rPr lang="en-US" dirty="0"/>
              <a:t> Which trends can we foresee in technologies and markets</a:t>
            </a:r>
            <a:r>
              <a:rPr lang="en-US" dirty="0" smtClean="0"/>
              <a:t>? </a:t>
            </a:r>
            <a:r>
              <a:rPr lang="en-US" dirty="0"/>
              <a:t>Which technologies shall provide the firm with sustained competitive advantage</a:t>
            </a:r>
            <a:r>
              <a:rPr lang="en-US" dirty="0" smtClean="0"/>
              <a:t>? </a:t>
            </a:r>
          </a:p>
          <a:p>
            <a:pPr algn="just" defTabSz="2952750">
              <a:spcBef>
                <a:spcPct val="50000"/>
              </a:spcBef>
            </a:pPr>
            <a:r>
              <a:rPr lang="en-US" dirty="0" smtClean="0"/>
              <a:t>In </a:t>
            </a:r>
            <a:r>
              <a:rPr lang="en-US" dirty="0"/>
              <a:t>order to answer to these questions, </a:t>
            </a:r>
            <a:r>
              <a:rPr lang="en-US" dirty="0" smtClean="0"/>
              <a:t>firms should take a rational approach  for the formulation of their technology strategies.</a:t>
            </a: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ts val="0"/>
              </a:spcBef>
            </a:pPr>
            <a:endParaRPr lang="en-US" b="1" dirty="0" smtClean="0"/>
          </a:p>
          <a:p>
            <a:pPr algn="just" defTabSz="2952750">
              <a:spcBef>
                <a:spcPts val="0"/>
              </a:spcBef>
            </a:pPr>
            <a:endParaRPr lang="en-US" sz="3600" b="1" dirty="0"/>
          </a:p>
          <a:p>
            <a:pPr algn="just" defTabSz="2952750">
              <a:spcBef>
                <a:spcPts val="0"/>
              </a:spcBef>
            </a:pPr>
            <a:endParaRPr lang="en-US" sz="3600" b="1" dirty="0" smtClean="0"/>
          </a:p>
          <a:p>
            <a:pPr algn="just" defTabSz="2952750">
              <a:spcBef>
                <a:spcPts val="0"/>
              </a:spcBef>
            </a:pPr>
            <a:endParaRPr lang="en-US" sz="3600" b="1" dirty="0" smtClean="0"/>
          </a:p>
          <a:p>
            <a:pPr algn="just" defTabSz="2952750">
              <a:spcBef>
                <a:spcPts val="0"/>
              </a:spcBef>
            </a:pPr>
            <a:endParaRPr lang="en-US" sz="3600" b="1" dirty="0"/>
          </a:p>
          <a:p>
            <a:pPr algn="just" defTabSz="2952750">
              <a:spcBef>
                <a:spcPts val="0"/>
              </a:spcBef>
            </a:pPr>
            <a:endParaRPr lang="en-US" sz="3600" b="1" dirty="0" smtClean="0"/>
          </a:p>
          <a:p>
            <a:pPr algn="just" defTabSz="2952750">
              <a:spcBef>
                <a:spcPts val="0"/>
              </a:spcBef>
            </a:pPr>
            <a:endParaRPr lang="en-US" sz="3600" b="1" dirty="0"/>
          </a:p>
          <a:p>
            <a:pPr algn="just" defTabSz="2952750">
              <a:spcBef>
                <a:spcPts val="0"/>
              </a:spcBef>
            </a:pPr>
            <a:endParaRPr lang="en-US" sz="3600" b="1" dirty="0" smtClean="0"/>
          </a:p>
          <a:p>
            <a:pPr algn="just" defTabSz="2952750">
              <a:spcBef>
                <a:spcPts val="0"/>
              </a:spcBef>
            </a:pPr>
            <a:endParaRPr lang="en-US" sz="3600" b="1" dirty="0" smtClean="0"/>
          </a:p>
          <a:p>
            <a:pPr algn="just" defTabSz="2952750">
              <a:spcBef>
                <a:spcPts val="0"/>
              </a:spcBef>
            </a:pPr>
            <a:endParaRPr lang="en-US" sz="3600" b="1" dirty="0" smtClean="0"/>
          </a:p>
          <a:p>
            <a:pPr algn="ctr" defTabSz="2952750">
              <a:spcBef>
                <a:spcPts val="1000"/>
              </a:spcBef>
            </a:pPr>
            <a:r>
              <a:rPr lang="en-US" sz="2400" b="1" dirty="0"/>
              <a:t>Figure 2 – </a:t>
            </a:r>
            <a:r>
              <a:rPr lang="en-US" sz="2400" dirty="0"/>
              <a:t>Analyses and decisions during the process of technology strategy formulation, based on </a:t>
            </a:r>
            <a:r>
              <a:rPr lang="en-US" sz="2400" dirty="0" smtClean="0"/>
              <a:t>(</a:t>
            </a:r>
            <a:r>
              <a:rPr lang="en-US" sz="2400" dirty="0" err="1" smtClean="0"/>
              <a:t>Burgelman</a:t>
            </a:r>
            <a:r>
              <a:rPr lang="en-US" sz="2400" dirty="0" smtClean="0"/>
              <a:t> et al, 2004) and (</a:t>
            </a:r>
            <a:r>
              <a:rPr lang="en-US" sz="2400" dirty="0" err="1" smtClean="0"/>
              <a:t>Chiesa</a:t>
            </a:r>
            <a:r>
              <a:rPr lang="en-US" sz="2400" dirty="0" smtClean="0"/>
              <a:t>, 2001)</a:t>
            </a:r>
            <a:endParaRPr lang="en-US" sz="2400" dirty="0"/>
          </a:p>
          <a:p>
            <a:pPr algn="just" defTabSz="2952750">
              <a:spcBef>
                <a:spcPts val="0"/>
              </a:spcBef>
            </a:pPr>
            <a:endParaRPr lang="en-US" sz="3600" b="1" dirty="0" smtClean="0"/>
          </a:p>
          <a:p>
            <a:pPr algn="just" defTabSz="2952750">
              <a:spcBef>
                <a:spcPts val="0"/>
              </a:spcBef>
            </a:pPr>
            <a:endParaRPr lang="en-US" sz="3600" b="1" dirty="0"/>
          </a:p>
          <a:p>
            <a:pPr algn="just" defTabSz="2952750">
              <a:spcBef>
                <a:spcPts val="0"/>
              </a:spcBef>
            </a:pPr>
            <a:endParaRPr lang="en-US" sz="3600" b="1" dirty="0" smtClean="0"/>
          </a:p>
          <a:p>
            <a:pPr algn="just" defTabSz="2952750">
              <a:spcBef>
                <a:spcPts val="0"/>
              </a:spcBef>
            </a:pPr>
            <a:endParaRPr lang="en-US" sz="3600" b="1" dirty="0"/>
          </a:p>
        </p:txBody>
      </p:sp>
      <p:sp>
        <p:nvSpPr>
          <p:cNvPr id="1041" name="Text Box 214"/>
          <p:cNvSpPr txBox="1">
            <a:spLocks noChangeArrowheads="1"/>
          </p:cNvSpPr>
          <p:nvPr/>
        </p:nvSpPr>
        <p:spPr bwMode="auto">
          <a:xfrm>
            <a:off x="28676600" y="5627264"/>
            <a:ext cx="12817475" cy="2761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2952750">
              <a:spcBef>
                <a:spcPts val="600"/>
              </a:spcBef>
            </a:pPr>
            <a:r>
              <a:rPr lang="en-US" sz="3600" b="1" dirty="0"/>
              <a:t>Research</a:t>
            </a:r>
            <a:r>
              <a:rPr lang="en-US" sz="1000" dirty="0" smtClean="0"/>
              <a:t> </a:t>
            </a:r>
            <a:r>
              <a:rPr lang="en-US" sz="3600" b="1" dirty="0" smtClean="0"/>
              <a:t>Methodology</a:t>
            </a:r>
            <a:endParaRPr lang="en-US" dirty="0" smtClean="0"/>
          </a:p>
          <a:p>
            <a:pPr algn="just" defTabSz="2952750">
              <a:spcBef>
                <a:spcPts val="1920"/>
              </a:spcBef>
            </a:pPr>
            <a:r>
              <a:rPr lang="en-US" dirty="0" smtClean="0"/>
              <a:t>The research is conducted along a number of stages, depicted in the Figure below.</a:t>
            </a:r>
          </a:p>
          <a:p>
            <a:pPr algn="just" defTabSz="2952750">
              <a:spcBef>
                <a:spcPts val="600"/>
              </a:spcBef>
            </a:pPr>
            <a:endParaRPr lang="en-US" dirty="0"/>
          </a:p>
          <a:p>
            <a:pPr algn="just" defTabSz="2952750">
              <a:spcBef>
                <a:spcPts val="600"/>
              </a:spcBef>
            </a:pPr>
            <a:endParaRPr lang="en-US" dirty="0" smtClean="0"/>
          </a:p>
          <a:p>
            <a:pPr algn="just" defTabSz="2952750">
              <a:spcBef>
                <a:spcPts val="600"/>
              </a:spcBef>
            </a:pPr>
            <a:endParaRPr lang="en-US" dirty="0"/>
          </a:p>
          <a:p>
            <a:pPr algn="just" defTabSz="2952750">
              <a:spcBef>
                <a:spcPts val="600"/>
              </a:spcBef>
            </a:pPr>
            <a:endParaRPr lang="en-US" dirty="0" smtClean="0"/>
          </a:p>
          <a:p>
            <a:pPr algn="just" defTabSz="2952750">
              <a:spcBef>
                <a:spcPts val="600"/>
              </a:spcBef>
            </a:pPr>
            <a:endParaRPr lang="en-US" dirty="0" smtClean="0"/>
          </a:p>
          <a:p>
            <a:pPr algn="just" defTabSz="2952750">
              <a:spcBef>
                <a:spcPts val="600"/>
              </a:spcBef>
            </a:pPr>
            <a:endParaRPr lang="en-US" dirty="0"/>
          </a:p>
          <a:p>
            <a:pPr algn="just" defTabSz="2952750">
              <a:spcBef>
                <a:spcPts val="600"/>
              </a:spcBef>
            </a:pPr>
            <a:endParaRPr lang="en-US" dirty="0" smtClean="0"/>
          </a:p>
          <a:p>
            <a:pPr algn="just" defTabSz="2952750">
              <a:spcBef>
                <a:spcPts val="600"/>
              </a:spcBef>
            </a:pPr>
            <a:endParaRPr lang="en-US" dirty="0"/>
          </a:p>
          <a:p>
            <a:pPr algn="just" defTabSz="2952750">
              <a:spcBef>
                <a:spcPts val="600"/>
              </a:spcBef>
            </a:pPr>
            <a:endParaRPr lang="en-US" dirty="0" smtClean="0"/>
          </a:p>
          <a:p>
            <a:pPr algn="just" defTabSz="2952750">
              <a:spcBef>
                <a:spcPts val="600"/>
              </a:spcBef>
            </a:pPr>
            <a:endParaRPr lang="en-US" dirty="0"/>
          </a:p>
          <a:p>
            <a:pPr algn="just" defTabSz="2952750">
              <a:spcBef>
                <a:spcPts val="600"/>
              </a:spcBef>
            </a:pPr>
            <a:endParaRPr lang="en-US" dirty="0" smtClean="0"/>
          </a:p>
          <a:p>
            <a:pPr algn="just" defTabSz="2952750">
              <a:spcBef>
                <a:spcPts val="600"/>
              </a:spcBef>
            </a:pPr>
            <a:endParaRPr lang="en-US" dirty="0"/>
          </a:p>
          <a:p>
            <a:pPr algn="just" defTabSz="2952750">
              <a:spcBef>
                <a:spcPts val="600"/>
              </a:spcBef>
            </a:pPr>
            <a:endParaRPr lang="en-US" dirty="0" smtClean="0"/>
          </a:p>
          <a:p>
            <a:pPr algn="just" defTabSz="2952750">
              <a:spcBef>
                <a:spcPts val="600"/>
              </a:spcBef>
            </a:pPr>
            <a:endParaRPr lang="en-US" dirty="0"/>
          </a:p>
          <a:p>
            <a:pPr algn="just" defTabSz="2952750">
              <a:spcBef>
                <a:spcPts val="600"/>
              </a:spcBef>
            </a:pPr>
            <a:endParaRPr lang="en-US" dirty="0" smtClean="0"/>
          </a:p>
          <a:p>
            <a:pPr algn="ctr" defTabSz="2952750">
              <a:spcBef>
                <a:spcPts val="600"/>
              </a:spcBef>
            </a:pPr>
            <a:endParaRPr lang="en-US" sz="2400" b="1" dirty="0" smtClean="0"/>
          </a:p>
          <a:p>
            <a:pPr algn="ctr" defTabSz="2952750">
              <a:spcBef>
                <a:spcPts val="1200"/>
              </a:spcBef>
            </a:pPr>
            <a:r>
              <a:rPr lang="en-US" sz="2400" b="1" dirty="0" smtClean="0"/>
              <a:t>Figure 3 </a:t>
            </a:r>
            <a:r>
              <a:rPr lang="en-US" sz="2400" dirty="0" smtClean="0"/>
              <a:t>– Stages in the Research Methodology</a:t>
            </a:r>
            <a:endParaRPr lang="en-US" dirty="0"/>
          </a:p>
          <a:p>
            <a:pPr algn="just" defTabSz="2952750">
              <a:spcBef>
                <a:spcPts val="2400"/>
              </a:spcBef>
            </a:pPr>
            <a:r>
              <a:rPr lang="en-US" sz="3600" b="1" dirty="0" smtClean="0"/>
              <a:t>Preliminary Results</a:t>
            </a:r>
          </a:p>
          <a:p>
            <a:pPr algn="just" defTabSz="2952750">
              <a:spcBef>
                <a:spcPts val="1920"/>
              </a:spcBef>
            </a:pPr>
            <a:r>
              <a:rPr lang="en-US" dirty="0"/>
              <a:t>At the present </a:t>
            </a:r>
            <a:r>
              <a:rPr lang="en-US" dirty="0" smtClean="0"/>
              <a:t>state of the research and after an internship period at the company, a first draft of the method for evaluating technological competencies and capabilities has been developed, which shall be validated by specialists in the area of </a:t>
            </a:r>
            <a:r>
              <a:rPr lang="en-US" smtClean="0"/>
              <a:t>technology management and </a:t>
            </a:r>
            <a:r>
              <a:rPr lang="en-US" dirty="0" smtClean="0"/>
              <a:t>then implemented in the context of the company.</a:t>
            </a:r>
          </a:p>
          <a:p>
            <a:pPr algn="just" defTabSz="2952750">
              <a:spcBef>
                <a:spcPts val="2160"/>
              </a:spcBef>
            </a:pPr>
            <a:r>
              <a:rPr lang="en-US" sz="3600" b="1" dirty="0" smtClean="0"/>
              <a:t>Acknowledgements</a:t>
            </a:r>
          </a:p>
          <a:p>
            <a:pPr algn="just" defTabSz="2952750">
              <a:spcBef>
                <a:spcPts val="1920"/>
              </a:spcBef>
            </a:pPr>
            <a:r>
              <a:rPr lang="en-US" dirty="0" smtClean="0"/>
              <a:t>This research is supported by </a:t>
            </a:r>
            <a:r>
              <a:rPr lang="en-US" dirty="0" err="1" smtClean="0"/>
              <a:t>Fundação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Ciência</a:t>
            </a:r>
            <a:r>
              <a:rPr lang="en-US" dirty="0" smtClean="0"/>
              <a:t> e </a:t>
            </a:r>
            <a:r>
              <a:rPr lang="en-US" dirty="0" err="1" smtClean="0"/>
              <a:t>Tecnologia</a:t>
            </a:r>
            <a:r>
              <a:rPr lang="en-US" dirty="0" smtClean="0"/>
              <a:t> (scholarship reference </a:t>
            </a:r>
            <a:r>
              <a:rPr lang="pt-PT" dirty="0"/>
              <a:t>SFRH / BD / 33727 / </a:t>
            </a:r>
            <a:r>
              <a:rPr lang="pt-PT" dirty="0" smtClean="0"/>
              <a:t>2009)</a:t>
            </a:r>
            <a:r>
              <a:rPr lang="en-US" dirty="0" smtClean="0"/>
              <a:t>, within the framework of the MIT Portugal Program.</a:t>
            </a:r>
            <a:endParaRPr lang="en-US" sz="3600" b="1" dirty="0"/>
          </a:p>
          <a:p>
            <a:pPr algn="just" defTabSz="2952750">
              <a:spcBef>
                <a:spcPts val="2160"/>
              </a:spcBef>
            </a:pPr>
            <a:r>
              <a:rPr lang="en-US" sz="3600" b="1" dirty="0" smtClean="0"/>
              <a:t>References </a:t>
            </a:r>
          </a:p>
          <a:p>
            <a:pPr algn="just">
              <a:spcBef>
                <a:spcPts val="1920"/>
              </a:spcBef>
            </a:pPr>
            <a:r>
              <a:rPr lang="en-US" dirty="0" smtClean="0"/>
              <a:t>BURGELMAN</a:t>
            </a:r>
            <a:r>
              <a:rPr lang="en-US" dirty="0"/>
              <a:t>, R. A., CHRISTENSEN, C. M. &amp; WHEELWRIGHT, S. C. 2004. Strategic Management of Technology and Innovation, McGraw Hill/Irwin</a:t>
            </a:r>
            <a:r>
              <a:rPr lang="en-US" dirty="0" smtClean="0"/>
              <a:t>.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CHIESA</a:t>
            </a:r>
            <a:r>
              <a:rPr lang="en-US" dirty="0"/>
              <a:t>, V. 2001. R&amp;D Strategy and Organization: Managing Technical Change in Dynamic Environments, London, Imperial College Press</a:t>
            </a:r>
            <a:r>
              <a:rPr lang="en-US" dirty="0" smtClean="0"/>
              <a:t>.</a:t>
            </a:r>
          </a:p>
          <a:p>
            <a:pPr algn="just">
              <a:spcBef>
                <a:spcPts val="1800"/>
              </a:spcBef>
            </a:pPr>
            <a:r>
              <a:rPr lang="en-US" dirty="0"/>
              <a:t>PRENCIPE, A. 1997. Technological competencies and product's evolutionary dynamics a case study from the aero-engine industry. Research Policy, 25, 1261-1276.</a:t>
            </a:r>
            <a:endParaRPr lang="pt-PT" dirty="0"/>
          </a:p>
          <a:p>
            <a:pPr algn="just" defTabSz="2952750">
              <a:spcBef>
                <a:spcPts val="600"/>
              </a:spcBef>
            </a:pPr>
            <a:endParaRPr lang="en-US" sz="3600" b="1" dirty="0" smtClean="0"/>
          </a:p>
          <a:p>
            <a:pPr defTabSz="2952750">
              <a:spcBef>
                <a:spcPts val="600"/>
              </a:spcBef>
            </a:pPr>
            <a:endParaRPr lang="en-US" sz="3600" b="1" dirty="0"/>
          </a:p>
          <a:p>
            <a:pPr defTabSz="2952750">
              <a:spcBef>
                <a:spcPts val="600"/>
              </a:spcBef>
            </a:pPr>
            <a:endParaRPr lang="en-US" sz="3600" b="1" dirty="0" smtClean="0"/>
          </a:p>
          <a:p>
            <a:pPr defTabSz="2952750">
              <a:spcBef>
                <a:spcPts val="600"/>
              </a:spcBef>
            </a:pPr>
            <a:endParaRPr lang="en-US" sz="3600" b="1" dirty="0"/>
          </a:p>
          <a:p>
            <a:pPr defTabSz="2952750">
              <a:spcBef>
                <a:spcPts val="600"/>
              </a:spcBef>
            </a:pPr>
            <a:endParaRPr lang="en-US" sz="3600" b="1" dirty="0" smtClean="0"/>
          </a:p>
          <a:p>
            <a:pPr defTabSz="2952750">
              <a:spcBef>
                <a:spcPts val="600"/>
              </a:spcBef>
            </a:pP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5616" y="16940187"/>
            <a:ext cx="5666400" cy="4248472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5616" y="24409467"/>
            <a:ext cx="6785919" cy="4071552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22890" y="600385"/>
            <a:ext cx="6760160" cy="14098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74670" y="18515652"/>
            <a:ext cx="4759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Laser </a:t>
            </a:r>
            <a:r>
              <a:rPr lang="pt-PT" b="1" dirty="0" err="1" smtClean="0"/>
              <a:t>cutting</a:t>
            </a:r>
            <a:r>
              <a:rPr lang="pt-PT" b="1" dirty="0" smtClean="0"/>
              <a:t> </a:t>
            </a:r>
            <a:r>
              <a:rPr lang="pt-PT" b="1" dirty="0" err="1" smtClean="0"/>
              <a:t>machines</a:t>
            </a:r>
            <a:endParaRPr lang="pt-PT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54047" y="22260068"/>
            <a:ext cx="2736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err="1" smtClean="0"/>
              <a:t>Press</a:t>
            </a:r>
            <a:r>
              <a:rPr lang="pt-PT" b="1" dirty="0" smtClean="0"/>
              <a:t> </a:t>
            </a:r>
            <a:r>
              <a:rPr lang="pt-PT" b="1" dirty="0" err="1" smtClean="0"/>
              <a:t>brakes</a:t>
            </a:r>
            <a:endParaRPr lang="pt-PT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82782" y="26532447"/>
            <a:ext cx="155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err="1" smtClean="0"/>
              <a:t>Shears</a:t>
            </a:r>
            <a:endParaRPr lang="pt-PT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2822" y="20300403"/>
            <a:ext cx="5328741" cy="53287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ounded Rectangle 8"/>
          <p:cNvSpPr/>
          <p:nvPr/>
        </p:nvSpPr>
        <p:spPr bwMode="auto">
          <a:xfrm>
            <a:off x="17658220" y="19172435"/>
            <a:ext cx="7112666" cy="936104"/>
          </a:xfrm>
          <a:prstGeom prst="roundRect">
            <a:avLst/>
          </a:prstGeom>
          <a:solidFill>
            <a:schemeClr val="accent3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Technology</a:t>
            </a:r>
            <a:r>
              <a:rPr kumimoji="0" lang="pt-PT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strategy</a:t>
            </a:r>
            <a:endParaRPr kumimoji="0" lang="pt-PT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18000000">
            <a:off x="16685325" y="20539795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rapezoid 11"/>
          <p:cNvSpPr/>
          <p:nvPr/>
        </p:nvSpPr>
        <p:spPr bwMode="auto">
          <a:xfrm>
            <a:off x="15849958" y="21561671"/>
            <a:ext cx="10729191" cy="2448272"/>
          </a:xfrm>
          <a:prstGeom prst="trapezoid">
            <a:avLst>
              <a:gd name="adj" fmla="val 31225"/>
            </a:avLst>
          </a:prstGeom>
          <a:solidFill>
            <a:schemeClr val="accent3"/>
          </a:solidFill>
          <a:ln w="38100" cap="flat" cmpd="sng" algn="ctr">
            <a:solidFill>
              <a:schemeClr val="accent2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DECISIONS</a:t>
            </a:r>
          </a:p>
        </p:txBody>
      </p:sp>
      <p:sp>
        <p:nvSpPr>
          <p:cNvPr id="46" name="Trapezoid 45"/>
          <p:cNvSpPr/>
          <p:nvPr/>
        </p:nvSpPr>
        <p:spPr bwMode="auto">
          <a:xfrm>
            <a:off x="14874156" y="25535083"/>
            <a:ext cx="12794381" cy="2592288"/>
          </a:xfrm>
          <a:prstGeom prst="trapezoid">
            <a:avLst/>
          </a:prstGeom>
          <a:solidFill>
            <a:schemeClr val="accent3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ANALYSES</a:t>
            </a:r>
          </a:p>
        </p:txBody>
      </p:sp>
      <p:sp>
        <p:nvSpPr>
          <p:cNvPr id="49" name="Right Arrow 48"/>
          <p:cNvSpPr/>
          <p:nvPr/>
        </p:nvSpPr>
        <p:spPr bwMode="auto">
          <a:xfrm rot="17400000">
            <a:off x="18041476" y="20522490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 rot="3600000" flipH="1">
            <a:off x="24822229" y="20539795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7803862" y="22268779"/>
            <a:ext cx="0" cy="1440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19496050" y="22268779"/>
            <a:ext cx="0" cy="1440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21188238" y="22268779"/>
            <a:ext cx="0" cy="1440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22880426" y="22268779"/>
            <a:ext cx="0" cy="1440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24572614" y="22268779"/>
            <a:ext cx="0" cy="1440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16172223" y="22700827"/>
            <a:ext cx="163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err="1" smtClean="0"/>
              <a:t>Technology</a:t>
            </a:r>
            <a:r>
              <a:rPr lang="pt-PT" sz="1600" dirty="0" smtClean="0"/>
              <a:t>(</a:t>
            </a:r>
            <a:r>
              <a:rPr lang="pt-PT" sz="1600" dirty="0" err="1" smtClean="0"/>
              <a:t>ies</a:t>
            </a:r>
            <a:r>
              <a:rPr lang="pt-PT" sz="1600" dirty="0" smtClean="0"/>
              <a:t>) </a:t>
            </a:r>
            <a:r>
              <a:rPr lang="pt-PT" sz="1600" dirty="0" err="1" smtClean="0"/>
              <a:t>selection</a:t>
            </a:r>
            <a:endParaRPr lang="pt-PT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19534799" y="22340787"/>
            <a:ext cx="16797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err="1" smtClean="0"/>
              <a:t>Technology</a:t>
            </a:r>
            <a:r>
              <a:rPr lang="pt-PT" sz="1600" dirty="0" smtClean="0"/>
              <a:t>(</a:t>
            </a:r>
            <a:r>
              <a:rPr lang="pt-PT" sz="1600" dirty="0" err="1" smtClean="0"/>
              <a:t>ies</a:t>
            </a:r>
            <a:r>
              <a:rPr lang="pt-PT" sz="1600" dirty="0" smtClean="0"/>
              <a:t>) </a:t>
            </a:r>
            <a:r>
              <a:rPr lang="pt-PT" sz="1600" dirty="0" err="1" smtClean="0"/>
              <a:t>acquisition</a:t>
            </a:r>
            <a:r>
              <a:rPr lang="pt-PT" sz="1600" dirty="0" smtClean="0"/>
              <a:t> </a:t>
            </a:r>
            <a:r>
              <a:rPr lang="pt-PT" sz="1600" dirty="0" err="1" smtClean="0"/>
              <a:t>mode</a:t>
            </a:r>
            <a:r>
              <a:rPr lang="pt-PT" sz="1600" dirty="0" smtClean="0"/>
              <a:t> (</a:t>
            </a:r>
            <a:r>
              <a:rPr lang="pt-PT" sz="1600" dirty="0" err="1" smtClean="0"/>
              <a:t>internally</a:t>
            </a:r>
            <a:r>
              <a:rPr lang="pt-PT" sz="1600" dirty="0" smtClean="0"/>
              <a:t>, </a:t>
            </a:r>
            <a:r>
              <a:rPr lang="pt-PT" sz="1600" dirty="0" err="1" smtClean="0"/>
              <a:t>partnership</a:t>
            </a:r>
            <a:r>
              <a:rPr lang="pt-PT" sz="1600" dirty="0" smtClean="0"/>
              <a:t> </a:t>
            </a:r>
            <a:r>
              <a:rPr lang="pt-PT" sz="1600" dirty="0" err="1" smtClean="0"/>
              <a:t>or</a:t>
            </a:r>
            <a:r>
              <a:rPr lang="pt-PT" sz="1600" dirty="0" smtClean="0"/>
              <a:t> </a:t>
            </a:r>
            <a:r>
              <a:rPr lang="pt-PT" sz="1600" dirty="0" err="1" smtClean="0"/>
              <a:t>externally</a:t>
            </a:r>
            <a:r>
              <a:rPr lang="pt-PT" sz="1600" dirty="0" smtClean="0"/>
              <a:t>)</a:t>
            </a:r>
            <a:endParaRPr lang="pt-PT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21331499" y="22313492"/>
            <a:ext cx="1477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err="1" smtClean="0"/>
              <a:t>Timing</a:t>
            </a:r>
            <a:r>
              <a:rPr lang="pt-PT" sz="1600" dirty="0" smtClean="0"/>
              <a:t> </a:t>
            </a:r>
            <a:r>
              <a:rPr lang="pt-PT" sz="1600" dirty="0" err="1" smtClean="0"/>
              <a:t>of</a:t>
            </a:r>
            <a:r>
              <a:rPr lang="pt-PT" sz="1600" dirty="0" smtClean="0"/>
              <a:t> </a:t>
            </a:r>
            <a:r>
              <a:rPr lang="pt-PT" sz="1600" dirty="0" err="1" smtClean="0"/>
              <a:t>technology</a:t>
            </a:r>
            <a:r>
              <a:rPr lang="pt-PT" sz="1600" dirty="0" smtClean="0"/>
              <a:t> </a:t>
            </a:r>
            <a:r>
              <a:rPr lang="pt-PT" sz="1600" dirty="0" err="1" smtClean="0"/>
              <a:t>development</a:t>
            </a:r>
            <a:r>
              <a:rPr lang="pt-PT" sz="1600" dirty="0" smtClean="0"/>
              <a:t> </a:t>
            </a:r>
            <a:r>
              <a:rPr lang="pt-PT" sz="1600" dirty="0" err="1" smtClean="0"/>
              <a:t>and</a:t>
            </a:r>
            <a:r>
              <a:rPr lang="pt-PT" sz="1600" dirty="0" smtClean="0"/>
              <a:t> </a:t>
            </a:r>
            <a:r>
              <a:rPr lang="pt-PT" sz="1600" dirty="0" err="1" smtClean="0"/>
              <a:t>introduction</a:t>
            </a:r>
            <a:endParaRPr lang="pt-PT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17910364" y="22385500"/>
            <a:ext cx="1477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err="1" smtClean="0"/>
              <a:t>Technological</a:t>
            </a:r>
            <a:r>
              <a:rPr lang="pt-PT" sz="1600" dirty="0" smtClean="0"/>
              <a:t> </a:t>
            </a:r>
            <a:r>
              <a:rPr lang="pt-PT" sz="1600" dirty="0" err="1" smtClean="0"/>
              <a:t>competencies</a:t>
            </a:r>
            <a:r>
              <a:rPr lang="pt-PT" sz="1600" dirty="0" smtClean="0"/>
              <a:t> </a:t>
            </a:r>
            <a:r>
              <a:rPr lang="pt-PT" sz="1600" dirty="0" err="1" smtClean="0"/>
              <a:t>and</a:t>
            </a:r>
            <a:r>
              <a:rPr lang="pt-PT" sz="1600" dirty="0" smtClean="0"/>
              <a:t> </a:t>
            </a:r>
            <a:r>
              <a:rPr lang="pt-PT" sz="1600" dirty="0" err="1" smtClean="0"/>
              <a:t>capabilities</a:t>
            </a:r>
            <a:endParaRPr lang="pt-PT" sz="1600" dirty="0" smtClean="0"/>
          </a:p>
          <a:p>
            <a:pPr algn="ctr"/>
            <a:r>
              <a:rPr lang="pt-PT" sz="1600" dirty="0" err="1" smtClean="0"/>
              <a:t>development</a:t>
            </a:r>
            <a:endParaRPr lang="pt-PT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22950924" y="22412795"/>
            <a:ext cx="1541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err="1" smtClean="0"/>
              <a:t>Investment</a:t>
            </a:r>
            <a:r>
              <a:rPr lang="pt-PT" sz="1600" dirty="0" smtClean="0"/>
              <a:t> </a:t>
            </a:r>
            <a:r>
              <a:rPr lang="pt-PT" sz="1600" dirty="0" err="1" smtClean="0"/>
              <a:t>level</a:t>
            </a:r>
            <a:r>
              <a:rPr lang="pt-PT" sz="1600" dirty="0" smtClean="0"/>
              <a:t> </a:t>
            </a:r>
            <a:r>
              <a:rPr lang="pt-PT" sz="1600" dirty="0" err="1" smtClean="0"/>
              <a:t>in</a:t>
            </a:r>
            <a:r>
              <a:rPr lang="pt-PT" sz="1600" dirty="0" smtClean="0"/>
              <a:t> </a:t>
            </a:r>
            <a:r>
              <a:rPr lang="pt-PT" sz="1600" dirty="0" err="1" smtClean="0"/>
              <a:t>technological</a:t>
            </a:r>
            <a:r>
              <a:rPr lang="pt-PT" sz="1600" dirty="0" smtClean="0"/>
              <a:t> </a:t>
            </a:r>
            <a:r>
              <a:rPr lang="pt-PT" sz="1600" dirty="0" err="1" smtClean="0"/>
              <a:t>developments</a:t>
            </a:r>
            <a:endParaRPr lang="pt-PT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24615528" y="22412795"/>
            <a:ext cx="1541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err="1" smtClean="0"/>
              <a:t>Management</a:t>
            </a:r>
            <a:r>
              <a:rPr lang="pt-PT" sz="1600" dirty="0" smtClean="0"/>
              <a:t> </a:t>
            </a:r>
            <a:r>
              <a:rPr lang="pt-PT" sz="1600" dirty="0" err="1" smtClean="0"/>
              <a:t>form</a:t>
            </a:r>
            <a:r>
              <a:rPr lang="pt-PT" sz="1600" dirty="0" smtClean="0"/>
              <a:t> for </a:t>
            </a:r>
            <a:r>
              <a:rPr lang="pt-PT" sz="1600" dirty="0" err="1" smtClean="0"/>
              <a:t>technological</a:t>
            </a:r>
            <a:r>
              <a:rPr lang="pt-PT" sz="1600" dirty="0" smtClean="0"/>
              <a:t> </a:t>
            </a:r>
            <a:r>
              <a:rPr lang="pt-PT" sz="1600" dirty="0" err="1" smtClean="0"/>
              <a:t>innovations</a:t>
            </a:r>
            <a:endParaRPr lang="pt-PT" sz="1600" dirty="0"/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21188238" y="26229219"/>
            <a:ext cx="0" cy="1440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7731854" y="25869179"/>
            <a:ext cx="12057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u="sng" dirty="0" err="1" smtClean="0"/>
              <a:t>Internal</a:t>
            </a:r>
            <a:endParaRPr lang="pt-PT" sz="2200" b="1" u="sng" dirty="0"/>
          </a:p>
        </p:txBody>
      </p:sp>
      <p:sp>
        <p:nvSpPr>
          <p:cNvPr id="65" name="TextBox 64"/>
          <p:cNvSpPr txBox="1"/>
          <p:nvPr/>
        </p:nvSpPr>
        <p:spPr>
          <a:xfrm>
            <a:off x="23591001" y="25869179"/>
            <a:ext cx="12987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u="sng" dirty="0" err="1" smtClean="0"/>
              <a:t>External</a:t>
            </a:r>
            <a:endParaRPr lang="pt-PT" sz="2200" b="1" u="sng" dirty="0"/>
          </a:p>
        </p:txBody>
      </p:sp>
      <p:sp>
        <p:nvSpPr>
          <p:cNvPr id="67" name="Right Arrow 66"/>
          <p:cNvSpPr/>
          <p:nvPr/>
        </p:nvSpPr>
        <p:spPr bwMode="auto">
          <a:xfrm rot="16800000">
            <a:off x="19397627" y="20488615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16200000">
            <a:off x="20753778" y="20439200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5499606" y="26373235"/>
            <a:ext cx="55985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PT" sz="2000" dirty="0" err="1" smtClean="0"/>
              <a:t>Identify</a:t>
            </a:r>
            <a:r>
              <a:rPr lang="pt-PT" sz="2000" dirty="0" smtClean="0"/>
              <a:t> </a:t>
            </a:r>
            <a:r>
              <a:rPr lang="pt-PT" sz="2000" dirty="0" err="1" smtClean="0"/>
              <a:t>the</a:t>
            </a:r>
            <a:r>
              <a:rPr lang="pt-PT" sz="2000" dirty="0" smtClean="0"/>
              <a:t> </a:t>
            </a:r>
            <a:r>
              <a:rPr lang="pt-PT" sz="2000" dirty="0" err="1" smtClean="0"/>
              <a:t>firm’s</a:t>
            </a:r>
            <a:r>
              <a:rPr lang="pt-PT" sz="2000" dirty="0" smtClean="0"/>
              <a:t> </a:t>
            </a:r>
            <a:r>
              <a:rPr lang="pt-PT" sz="2000" dirty="0" err="1" smtClean="0"/>
              <a:t>technological</a:t>
            </a:r>
            <a:r>
              <a:rPr lang="pt-PT" sz="2000" dirty="0" smtClean="0"/>
              <a:t> base (</a:t>
            </a:r>
            <a:r>
              <a:rPr lang="pt-PT" sz="2000" dirty="0" err="1" smtClean="0"/>
              <a:t>capabilities</a:t>
            </a:r>
            <a:r>
              <a:rPr lang="pt-PT" sz="2000" dirty="0" smtClean="0"/>
              <a:t>, </a:t>
            </a:r>
            <a:r>
              <a:rPr lang="pt-PT" sz="2000" dirty="0" err="1" smtClean="0"/>
              <a:t>competencies</a:t>
            </a:r>
            <a:r>
              <a:rPr lang="pt-PT" sz="2000" dirty="0" smtClean="0"/>
              <a:t>, </a:t>
            </a:r>
            <a:r>
              <a:rPr lang="pt-PT" sz="2000" dirty="0" err="1" smtClean="0"/>
              <a:t>facilities</a:t>
            </a:r>
            <a:r>
              <a:rPr lang="pt-PT" sz="2000" dirty="0" smtClean="0"/>
              <a:t>, </a:t>
            </a:r>
            <a:r>
              <a:rPr lang="pt-PT" sz="2000" dirty="0" err="1" smtClean="0"/>
              <a:t>skills</a:t>
            </a:r>
            <a:r>
              <a:rPr lang="pt-PT" sz="2000" dirty="0" smtClean="0"/>
              <a:t>, etc.)</a:t>
            </a:r>
          </a:p>
          <a:p>
            <a:pPr marL="285750" indent="-285750" algn="just">
              <a:buFontTx/>
              <a:buChar char="-"/>
            </a:pPr>
            <a:r>
              <a:rPr lang="pt-PT" sz="2000" dirty="0" err="1" smtClean="0"/>
              <a:t>Evaluate</a:t>
            </a:r>
            <a:r>
              <a:rPr lang="pt-PT" sz="2000" dirty="0" smtClean="0"/>
              <a:t> </a:t>
            </a:r>
            <a:r>
              <a:rPr lang="pt-PT" sz="2000" dirty="0" err="1" smtClean="0"/>
              <a:t>the</a:t>
            </a:r>
            <a:r>
              <a:rPr lang="pt-PT" sz="2000" dirty="0" smtClean="0"/>
              <a:t> </a:t>
            </a:r>
            <a:r>
              <a:rPr lang="pt-PT" sz="2000" dirty="0" err="1" smtClean="0"/>
              <a:t>technological</a:t>
            </a:r>
            <a:r>
              <a:rPr lang="pt-PT" sz="2000" dirty="0" smtClean="0"/>
              <a:t> </a:t>
            </a:r>
            <a:r>
              <a:rPr lang="pt-PT" sz="2000" dirty="0" err="1" smtClean="0"/>
              <a:t>positioning</a:t>
            </a:r>
            <a:r>
              <a:rPr lang="pt-PT" sz="2000" dirty="0" smtClean="0"/>
              <a:t> </a:t>
            </a:r>
            <a:r>
              <a:rPr lang="pt-PT" sz="2000" dirty="0" err="1" smtClean="0"/>
              <a:t>of</a:t>
            </a:r>
            <a:r>
              <a:rPr lang="pt-PT" sz="2000" dirty="0" smtClean="0"/>
              <a:t> </a:t>
            </a:r>
            <a:r>
              <a:rPr lang="pt-PT" sz="2000" dirty="0" err="1" smtClean="0"/>
              <a:t>the</a:t>
            </a:r>
            <a:r>
              <a:rPr lang="pt-PT" sz="2000" dirty="0" smtClean="0"/>
              <a:t> </a:t>
            </a:r>
            <a:r>
              <a:rPr lang="pt-PT" sz="2000" dirty="0" err="1" smtClean="0"/>
              <a:t>firm</a:t>
            </a:r>
            <a:r>
              <a:rPr lang="pt-PT" sz="2000" dirty="0" smtClean="0"/>
              <a:t> (</a:t>
            </a:r>
            <a:r>
              <a:rPr lang="pt-PT" sz="2000" dirty="0" err="1" smtClean="0"/>
              <a:t>current</a:t>
            </a:r>
            <a:r>
              <a:rPr lang="pt-PT" sz="2000" dirty="0" smtClean="0"/>
              <a:t> </a:t>
            </a:r>
            <a:r>
              <a:rPr lang="pt-PT" sz="2000" dirty="0" err="1" smtClean="0"/>
              <a:t>state</a:t>
            </a:r>
            <a:r>
              <a:rPr lang="pt-PT" sz="2000" dirty="0" smtClean="0"/>
              <a:t>)</a:t>
            </a:r>
            <a:endParaRPr lang="pt-PT" sz="2000" dirty="0"/>
          </a:p>
        </p:txBody>
      </p:sp>
      <p:sp>
        <p:nvSpPr>
          <p:cNvPr id="75" name="Right Arrow 74"/>
          <p:cNvSpPr/>
          <p:nvPr/>
        </p:nvSpPr>
        <p:spPr bwMode="auto">
          <a:xfrm rot="16200000">
            <a:off x="20769555" y="24315187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ight Arrow 75"/>
          <p:cNvSpPr/>
          <p:nvPr/>
        </p:nvSpPr>
        <p:spPr bwMode="auto">
          <a:xfrm rot="4200000" flipH="1">
            <a:off x="23466080" y="20522490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ight Arrow 76"/>
          <p:cNvSpPr/>
          <p:nvPr/>
        </p:nvSpPr>
        <p:spPr bwMode="auto">
          <a:xfrm rot="4800000" flipH="1">
            <a:off x="22109929" y="20488615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92258" y="26373235"/>
            <a:ext cx="5598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PT" sz="2000" dirty="0" err="1" smtClean="0"/>
              <a:t>Conduct</a:t>
            </a:r>
            <a:r>
              <a:rPr lang="pt-PT" sz="2000" dirty="0" smtClean="0"/>
              <a:t> </a:t>
            </a:r>
            <a:r>
              <a:rPr lang="pt-PT" sz="2000" dirty="0" err="1" smtClean="0"/>
              <a:t>technology</a:t>
            </a:r>
            <a:r>
              <a:rPr lang="pt-PT" sz="2000" dirty="0" smtClean="0"/>
              <a:t> </a:t>
            </a:r>
            <a:r>
              <a:rPr lang="pt-PT" sz="2000" dirty="0" err="1" smtClean="0"/>
              <a:t>foresight</a:t>
            </a:r>
            <a:endParaRPr lang="pt-PT" sz="2000" dirty="0" smtClean="0"/>
          </a:p>
          <a:p>
            <a:pPr algn="just"/>
            <a:endParaRPr lang="pt-PT" sz="2000" dirty="0" smtClean="0"/>
          </a:p>
          <a:p>
            <a:pPr marL="285750" indent="-285750" algn="just">
              <a:buFontTx/>
              <a:buChar char="-"/>
            </a:pPr>
            <a:r>
              <a:rPr lang="pt-PT" sz="2000" dirty="0" err="1" smtClean="0"/>
              <a:t>Develop</a:t>
            </a:r>
            <a:r>
              <a:rPr lang="pt-PT" sz="2000" dirty="0" smtClean="0"/>
              <a:t> a </a:t>
            </a:r>
            <a:r>
              <a:rPr lang="pt-PT" sz="2000" dirty="0" err="1" smtClean="0"/>
              <a:t>scenario</a:t>
            </a:r>
            <a:r>
              <a:rPr lang="pt-PT" sz="2000" dirty="0" smtClean="0"/>
              <a:t> </a:t>
            </a:r>
            <a:r>
              <a:rPr lang="pt-PT" sz="2000" dirty="0" err="1" smtClean="0"/>
              <a:t>of</a:t>
            </a:r>
            <a:r>
              <a:rPr lang="pt-PT" sz="2000" dirty="0" smtClean="0"/>
              <a:t> </a:t>
            </a:r>
            <a:r>
              <a:rPr lang="pt-PT" sz="2000" dirty="0" err="1" smtClean="0"/>
              <a:t>the</a:t>
            </a:r>
            <a:r>
              <a:rPr lang="pt-PT" sz="2000" dirty="0" smtClean="0"/>
              <a:t> future </a:t>
            </a:r>
            <a:r>
              <a:rPr lang="pt-PT" sz="2000" dirty="0" err="1" smtClean="0"/>
              <a:t>technological</a:t>
            </a:r>
            <a:r>
              <a:rPr lang="pt-PT" sz="2000" dirty="0" smtClean="0"/>
              <a:t> </a:t>
            </a:r>
            <a:r>
              <a:rPr lang="pt-PT" sz="2000" dirty="0" err="1" smtClean="0"/>
              <a:t>options</a:t>
            </a:r>
            <a:endParaRPr lang="pt-PT" sz="2000" dirty="0"/>
          </a:p>
        </p:txBody>
      </p:sp>
      <p:sp>
        <p:nvSpPr>
          <p:cNvPr id="79" name="Right Arrow 78"/>
          <p:cNvSpPr/>
          <p:nvPr/>
        </p:nvSpPr>
        <p:spPr bwMode="auto">
          <a:xfrm rot="18300000">
            <a:off x="15583519" y="24418036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Right Arrow 80"/>
          <p:cNvSpPr/>
          <p:nvPr/>
        </p:nvSpPr>
        <p:spPr bwMode="auto">
          <a:xfrm rot="18000000">
            <a:off x="16880028" y="24415782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ight Arrow 81"/>
          <p:cNvSpPr/>
          <p:nvPr/>
        </p:nvSpPr>
        <p:spPr bwMode="auto">
          <a:xfrm rot="17400000">
            <a:off x="18176537" y="24398477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ight Arrow 82"/>
          <p:cNvSpPr/>
          <p:nvPr/>
        </p:nvSpPr>
        <p:spPr bwMode="auto">
          <a:xfrm rot="16800000">
            <a:off x="19473046" y="24364602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ight Arrow 83"/>
          <p:cNvSpPr/>
          <p:nvPr/>
        </p:nvSpPr>
        <p:spPr bwMode="auto">
          <a:xfrm rot="3300000" flipH="1">
            <a:off x="25955594" y="24418036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ight Arrow 84"/>
          <p:cNvSpPr/>
          <p:nvPr/>
        </p:nvSpPr>
        <p:spPr bwMode="auto">
          <a:xfrm rot="3600000" flipH="1">
            <a:off x="24659082" y="24415782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Right Arrow 85"/>
          <p:cNvSpPr/>
          <p:nvPr/>
        </p:nvSpPr>
        <p:spPr bwMode="auto">
          <a:xfrm rot="4200000" flipH="1">
            <a:off x="23362573" y="24398477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Right Arrow 86"/>
          <p:cNvSpPr/>
          <p:nvPr/>
        </p:nvSpPr>
        <p:spPr bwMode="auto">
          <a:xfrm rot="4800000" flipH="1">
            <a:off x="22066064" y="24364602"/>
            <a:ext cx="924090" cy="649989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15292806" y="10995316"/>
            <a:ext cx="2611477" cy="636356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Generic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technology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strategies</a:t>
            </a: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Right Arrow 131"/>
          <p:cNvSpPr/>
          <p:nvPr/>
        </p:nvSpPr>
        <p:spPr bwMode="auto">
          <a:xfrm rot="19006205">
            <a:off x="17795322" y="10107071"/>
            <a:ext cx="1629556" cy="518230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19586874" y="9298226"/>
            <a:ext cx="2490561" cy="62161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Maintain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main</a:t>
            </a:r>
            <a:r>
              <a:rPr kumimoji="0" lang="pt-P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technological</a:t>
            </a:r>
            <a:r>
              <a:rPr kumimoji="0" lang="pt-P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systems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4" name="Right Arrow 133"/>
          <p:cNvSpPr/>
          <p:nvPr/>
        </p:nvSpPr>
        <p:spPr bwMode="auto">
          <a:xfrm>
            <a:off x="18115535" y="11096455"/>
            <a:ext cx="989131" cy="518230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19586874" y="11041235"/>
            <a:ext cx="2490560" cy="64565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Change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technology</a:t>
            </a:r>
            <a:r>
              <a:rPr kumimoji="0" lang="pt-P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sub</a:t>
            </a:r>
            <a:r>
              <a:rPr kumimoji="0" lang="pt-P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systems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22877882" y="8862157"/>
            <a:ext cx="3321859" cy="45025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New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applications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polymers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</a:t>
            </a:r>
            <a:r>
              <a:rPr kumimoji="0" lang="pt-P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ceramics</a:t>
            </a:r>
            <a:r>
              <a:rPr kumimoji="0" lang="pt-P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pt-PT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composites</a:t>
            </a:r>
            <a:r>
              <a:rPr kumimoji="0" lang="pt-P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kumimoji="0" lang="pt-PT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other</a:t>
            </a:r>
            <a:r>
              <a:rPr kumimoji="0" lang="pt-P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metals</a:t>
            </a:r>
            <a:r>
              <a:rPr kumimoji="0" lang="pt-P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22918404" y="10524221"/>
            <a:ext cx="3281337" cy="41433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Product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architecture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ight Arrow 137"/>
          <p:cNvSpPr/>
          <p:nvPr/>
        </p:nvSpPr>
        <p:spPr bwMode="auto">
          <a:xfrm rot="20376421">
            <a:off x="22157814" y="9089222"/>
            <a:ext cx="571001" cy="35294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ight Arrow 138"/>
          <p:cNvSpPr/>
          <p:nvPr/>
        </p:nvSpPr>
        <p:spPr bwMode="auto">
          <a:xfrm rot="2593795" flipV="1">
            <a:off x="17795322" y="12085839"/>
            <a:ext cx="1629556" cy="518230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19586874" y="12642625"/>
            <a:ext cx="2490560" cy="645658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Change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main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technology</a:t>
            </a:r>
            <a:r>
              <a:rPr kumimoji="0" lang="pt-P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systems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22936248" y="11049567"/>
            <a:ext cx="3281337" cy="41433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Engineering</a:t>
            </a: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systems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Rounded Rectangle 141"/>
          <p:cNvSpPr/>
          <p:nvPr/>
        </p:nvSpPr>
        <p:spPr bwMode="auto">
          <a:xfrm>
            <a:off x="22918404" y="11574916"/>
            <a:ext cx="3281337" cy="41433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New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products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22912021" y="12349384"/>
            <a:ext cx="3315461" cy="41433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New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technologies</a:t>
            </a:r>
            <a:r>
              <a:rPr kumimoji="0" lang="pt-P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and</a:t>
            </a:r>
            <a:r>
              <a:rPr kumimoji="0" lang="pt-P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systems</a:t>
            </a:r>
            <a:r>
              <a:rPr kumimoji="0" lang="pt-P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from</a:t>
            </a:r>
            <a:r>
              <a:rPr kumimoji="0" lang="pt-P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pt-PT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scratch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ounded Rectangle 143"/>
          <p:cNvSpPr/>
          <p:nvPr/>
        </p:nvSpPr>
        <p:spPr bwMode="auto">
          <a:xfrm>
            <a:off x="22918404" y="13233063"/>
            <a:ext cx="3321859" cy="41433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New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products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22918404" y="9712670"/>
            <a:ext cx="3281337" cy="41433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Incremental </a:t>
            </a:r>
            <a:r>
              <a:rPr kumimoji="0" lang="pt-P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improvements</a:t>
            </a: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Right Arrow 145"/>
          <p:cNvSpPr/>
          <p:nvPr/>
        </p:nvSpPr>
        <p:spPr bwMode="auto">
          <a:xfrm rot="1223579" flipV="1">
            <a:off x="22183780" y="9693059"/>
            <a:ext cx="571001" cy="35294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Right Arrow 146"/>
          <p:cNvSpPr/>
          <p:nvPr/>
        </p:nvSpPr>
        <p:spPr bwMode="auto">
          <a:xfrm rot="1223579" flipV="1">
            <a:off x="22211006" y="13140180"/>
            <a:ext cx="571001" cy="35294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ight Arrow 147"/>
          <p:cNvSpPr/>
          <p:nvPr/>
        </p:nvSpPr>
        <p:spPr bwMode="auto">
          <a:xfrm rot="20376421">
            <a:off x="22195565" y="12538380"/>
            <a:ext cx="571001" cy="35294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Right Arrow 148"/>
          <p:cNvSpPr/>
          <p:nvPr/>
        </p:nvSpPr>
        <p:spPr bwMode="auto">
          <a:xfrm rot="20376421">
            <a:off x="22195565" y="10618399"/>
            <a:ext cx="571001" cy="35294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ight Arrow 149"/>
          <p:cNvSpPr/>
          <p:nvPr/>
        </p:nvSpPr>
        <p:spPr bwMode="auto">
          <a:xfrm rot="1223579" flipV="1">
            <a:off x="22241060" y="11612365"/>
            <a:ext cx="571001" cy="35294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Right Arrow 150"/>
          <p:cNvSpPr/>
          <p:nvPr/>
        </p:nvSpPr>
        <p:spPr bwMode="auto">
          <a:xfrm flipV="1">
            <a:off x="22279366" y="11113069"/>
            <a:ext cx="571001" cy="35294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19329231" y="10366186"/>
            <a:ext cx="7385798" cy="3419080"/>
          </a:xfrm>
          <a:prstGeom prst="roundRect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/>
          </a:p>
        </p:txBody>
      </p:sp>
      <p:sp>
        <p:nvSpPr>
          <p:cNvPr id="153" name="Rounded Rectangle 152"/>
          <p:cNvSpPr/>
          <p:nvPr/>
        </p:nvSpPr>
        <p:spPr>
          <a:xfrm>
            <a:off x="19329231" y="8664253"/>
            <a:ext cx="7385798" cy="1586909"/>
          </a:xfrm>
          <a:prstGeom prst="roundRect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800"/>
          </a:p>
        </p:txBody>
      </p:sp>
      <p:sp>
        <p:nvSpPr>
          <p:cNvPr id="154" name="TextBox 153"/>
          <p:cNvSpPr txBox="1"/>
          <p:nvPr/>
        </p:nvSpPr>
        <p:spPr>
          <a:xfrm>
            <a:off x="21024013" y="8337951"/>
            <a:ext cx="409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800" b="1" dirty="0" smtClean="0"/>
              <a:t>CONCENTRIC DIVESIFICATION</a:t>
            </a:r>
            <a:endParaRPr lang="pt-PT" sz="1800" b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20779712" y="13833361"/>
            <a:ext cx="457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800" b="1" dirty="0" smtClean="0"/>
              <a:t>CONGLOMERATE DIVESIFICATION</a:t>
            </a:r>
            <a:endParaRPr lang="pt-PT" sz="18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0821920" y="7806313"/>
            <a:ext cx="8503490" cy="8352268"/>
            <a:chOff x="30821920" y="7806313"/>
            <a:chExt cx="8503490" cy="8352268"/>
          </a:xfrm>
        </p:grpSpPr>
        <p:sp>
          <p:nvSpPr>
            <p:cNvPr id="25" name="Down Arrow Callout 24"/>
            <p:cNvSpPr/>
            <p:nvPr/>
          </p:nvSpPr>
          <p:spPr bwMode="auto">
            <a:xfrm>
              <a:off x="30845264" y="7806313"/>
              <a:ext cx="8480146" cy="1789058"/>
            </a:xfrm>
            <a:prstGeom prst="downArrowCallou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Identification</a:t>
              </a:r>
              <a:r>
                <a:rPr lang="pt-PT" sz="2400" dirty="0" smtClean="0"/>
                <a:t>, </a:t>
              </a:r>
              <a:r>
                <a:rPr lang="pt-PT" sz="2400" dirty="0" err="1" smtClean="0"/>
                <a:t>analysis</a:t>
              </a:r>
              <a:r>
                <a:rPr lang="pt-PT" sz="2400" dirty="0" smtClean="0"/>
                <a:t> </a:t>
              </a:r>
              <a:r>
                <a:rPr lang="pt-PT" sz="2400" dirty="0" err="1" smtClean="0"/>
                <a:t>and</a:t>
              </a:r>
              <a:r>
                <a:rPr lang="pt-PT" sz="2400" dirty="0" smtClean="0"/>
                <a:t> </a:t>
              </a:r>
              <a:r>
                <a:rPr lang="pt-PT" sz="2400" dirty="0" err="1" smtClean="0"/>
                <a:t>evaluation</a:t>
              </a:r>
              <a:r>
                <a:rPr lang="pt-PT" sz="2400" dirty="0" smtClean="0"/>
                <a:t> </a:t>
              </a:r>
              <a:r>
                <a:rPr lang="pt-PT" sz="2400" dirty="0" err="1" smtClean="0"/>
                <a:t>of</a:t>
              </a:r>
              <a:r>
                <a:rPr lang="pt-PT" sz="2400" dirty="0" smtClean="0"/>
                <a:t> </a:t>
              </a:r>
              <a:r>
                <a:rPr lang="pt-PT" sz="2400" dirty="0" err="1" smtClean="0"/>
                <a:t>the</a:t>
              </a:r>
              <a:r>
                <a:rPr lang="pt-PT" sz="2400" dirty="0" smtClean="0"/>
                <a:t> </a:t>
              </a:r>
              <a:r>
                <a:rPr lang="pt-PT" sz="2400" dirty="0" err="1" smtClean="0"/>
                <a:t>company’s</a:t>
              </a:r>
              <a:r>
                <a:rPr lang="pt-PT" sz="2400" dirty="0" smtClean="0"/>
                <a:t> </a:t>
              </a:r>
              <a:r>
                <a:rPr lang="pt-PT" sz="2400" dirty="0" err="1" smtClean="0"/>
                <a:t>technological</a:t>
              </a:r>
              <a:r>
                <a:rPr lang="pt-PT" sz="2400" dirty="0" smtClean="0"/>
                <a:t> </a:t>
              </a:r>
              <a:r>
                <a:rPr lang="pt-PT" sz="2400" dirty="0" err="1" smtClean="0"/>
                <a:t>competencies</a:t>
              </a:r>
              <a:r>
                <a:rPr lang="pt-PT" sz="2400" dirty="0" smtClean="0"/>
                <a:t> </a:t>
              </a:r>
              <a:r>
                <a:rPr lang="pt-PT" sz="2400" dirty="0" err="1" smtClean="0"/>
                <a:t>and</a:t>
              </a:r>
              <a:r>
                <a:rPr lang="pt-PT" sz="2400" dirty="0" smtClean="0"/>
                <a:t> </a:t>
              </a:r>
              <a:r>
                <a:rPr lang="pt-PT" sz="2400" dirty="0" err="1" smtClean="0"/>
                <a:t>capabilities</a:t>
              </a:r>
              <a:endParaRPr lang="pt-PT" sz="2400" dirty="0" smtClean="0"/>
            </a:p>
            <a:p>
              <a:pPr marL="0" marR="0" indent="0" algn="ctr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Internship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period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at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the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company</a:t>
              </a:r>
              <a:endPara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7" name="Down Arrow Callout 156"/>
            <p:cNvSpPr/>
            <p:nvPr/>
          </p:nvSpPr>
          <p:spPr bwMode="auto">
            <a:xfrm>
              <a:off x="30845264" y="9615311"/>
              <a:ext cx="8480146" cy="1790722"/>
            </a:xfrm>
            <a:prstGeom prst="downArrowCallou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Foresight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techniques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to explore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the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future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of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the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technologies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identified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the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previous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stage</a:t>
              </a:r>
              <a:endPara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8" name="Down Arrow Callout 157"/>
            <p:cNvSpPr/>
            <p:nvPr/>
          </p:nvSpPr>
          <p:spPr bwMode="auto">
            <a:xfrm>
              <a:off x="30822740" y="11425973"/>
              <a:ext cx="8502670" cy="1740399"/>
            </a:xfrm>
            <a:prstGeom prst="downArrowCallou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Generation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of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the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technology</a:t>
              </a:r>
              <a:r>
                <a:rPr kumimoji="0" lang="pt-PT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development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alternatives</a:t>
              </a:r>
              <a:endPara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9" name="Down Arrow Callout 158"/>
            <p:cNvSpPr/>
            <p:nvPr/>
          </p:nvSpPr>
          <p:spPr bwMode="auto">
            <a:xfrm>
              <a:off x="30822740" y="13186312"/>
              <a:ext cx="8502670" cy="1789718"/>
            </a:xfrm>
            <a:prstGeom prst="downArrowCallou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Model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to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support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decision-making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over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strategic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alternatives</a:t>
              </a:r>
              <a:endPara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indent="0" algn="ctr" defTabSz="29527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Ensure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alignment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with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the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corporate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strategy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during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the</a:t>
              </a:r>
              <a:r>
                <a:rPr kumimoji="0" lang="pt-PT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pt-PT" sz="2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process</a:t>
              </a:r>
              <a:endPara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0821920" y="14995971"/>
              <a:ext cx="8503490" cy="116261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952750"/>
              <a:r>
                <a:rPr lang="pt-PT" sz="2400" dirty="0" err="1"/>
                <a:t>Economic</a:t>
              </a:r>
              <a:r>
                <a:rPr lang="pt-PT" sz="2400" dirty="0"/>
                <a:t> </a:t>
              </a:r>
              <a:r>
                <a:rPr lang="pt-PT" sz="2400" dirty="0" err="1"/>
                <a:t>evaluation</a:t>
              </a:r>
              <a:r>
                <a:rPr lang="pt-PT" sz="2400" dirty="0"/>
                <a:t> </a:t>
              </a:r>
              <a:r>
                <a:rPr lang="pt-PT" sz="2400" dirty="0" err="1"/>
                <a:t>model</a:t>
              </a:r>
              <a:r>
                <a:rPr lang="pt-PT" sz="2400" dirty="0"/>
                <a:t> </a:t>
              </a:r>
              <a:r>
                <a:rPr lang="pt-PT" sz="2400" dirty="0" err="1"/>
                <a:t>of</a:t>
              </a:r>
              <a:r>
                <a:rPr lang="pt-PT" sz="2400" dirty="0"/>
                <a:t> </a:t>
              </a:r>
              <a:r>
                <a:rPr lang="pt-PT" sz="2400" dirty="0" err="1"/>
                <a:t>technology</a:t>
              </a:r>
              <a:r>
                <a:rPr lang="pt-PT" sz="2400" dirty="0"/>
                <a:t> </a:t>
              </a:r>
              <a:r>
                <a:rPr lang="pt-PT" sz="2400" dirty="0" err="1"/>
                <a:t>projects</a:t>
              </a:r>
              <a:r>
                <a:rPr lang="pt-PT" sz="2400" dirty="0"/>
                <a:t> </a:t>
              </a:r>
              <a:r>
                <a:rPr lang="pt-PT" sz="2400" dirty="0" err="1"/>
                <a:t>in</a:t>
              </a:r>
              <a:r>
                <a:rPr lang="pt-PT" sz="2400" dirty="0"/>
                <a:t> face </a:t>
              </a:r>
              <a:r>
                <a:rPr lang="pt-PT" sz="2400" dirty="0" err="1"/>
                <a:t>of</a:t>
              </a:r>
              <a:r>
                <a:rPr lang="pt-PT" sz="2400" dirty="0"/>
                <a:t> </a:t>
              </a:r>
              <a:r>
                <a:rPr lang="pt-PT" sz="2400" dirty="0" err="1"/>
                <a:t>uncertainties</a:t>
              </a:r>
              <a:endParaRPr lang="pt-PT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799</Words>
  <Application>Microsoft Office PowerPoint</Application>
  <PresentationFormat>Custom</PresentationFormat>
  <Paragraphs>118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Slide 1</vt:lpstr>
    </vt:vector>
  </TitlesOfParts>
  <Company>Universidade do Minho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Pedro Pimenta</cp:lastModifiedBy>
  <cp:revision>163</cp:revision>
  <cp:lastPrinted>2011-09-02T17:47:13Z</cp:lastPrinted>
  <dcterms:created xsi:type="dcterms:W3CDTF">2005-08-05T10:55:41Z</dcterms:created>
  <dcterms:modified xsi:type="dcterms:W3CDTF">2011-09-22T19:09:45Z</dcterms:modified>
</cp:coreProperties>
</file>