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mc="http://schemas.openxmlformats.org/markup-compatibility/2006" xmlns:mv="urn:schemas-microsoft-com:mac:vml" xmlns:p14="http://schemas.microsoft.com/office/powerpoint/2010/main" xmlns="" val="0"/>
    </p:ext>
    <p:ext uri="{D31A062A-798A-4329-ABDD-BBA856620510}">
      <p14:defaultImageDpi xmlns:mc="http://schemas.openxmlformats.org/markup-compatibility/2006" xmlns:mv="urn:schemas-microsoft-com:mac:vml"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Estilo Médio 2 - Ênfas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339" autoAdjust="0"/>
  </p:normalViewPr>
  <p:slideViewPr>
    <p:cSldViewPr>
      <p:cViewPr>
        <p:scale>
          <a:sx n="26" d="100"/>
          <a:sy n="26" d="100"/>
        </p:scale>
        <p:origin x="-180" y="-72"/>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oleObject" Target="../embeddings/oleObject1.bin"/><Relationship Id="rId7"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mc="http://schemas.openxmlformats.org/markup-compatibility/2006" xmlns:mv="urn:schemas-microsoft-com:mac:vml" xmlns:p14="http://schemas.microsoft.com/office/powerpoint/2010/main" xmlns="" val="1156933031"/>
              </p:ext>
            </p:extLst>
          </p:nvPr>
        </p:nvGraphicFramePr>
        <p:xfrm>
          <a:off x="0" y="18307"/>
          <a:ext cx="42808525" cy="4927116"/>
        </p:xfrm>
        <a:graphic>
          <a:graphicData uri="http://schemas.openxmlformats.org/drawingml/2006/table">
            <a:tbl>
              <a:tblPr/>
              <a:tblGrid>
                <a:gridCol w="19243675"/>
                <a:gridCol w="23564850"/>
              </a:tblGrid>
              <a:tr h="2545481">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381635">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Centro de Ciências e Tecnologia Têxtil</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extLst>
              <p:ext uri="{D42A27DB-BD31-4B8C-83A1-F6EECF244321}">
                <p14:modId xmlns:mc="http://schemas.openxmlformats.org/markup-compatibility/2006" xmlns:mv="urn:schemas-microsoft-com:mac:vml" xmlns:p14="http://schemas.microsoft.com/office/powerpoint/2010/main" xmlns="" val="1319707598"/>
              </p:ext>
            </p:extLst>
          </p:nvPr>
        </p:nvGraphicFramePr>
        <p:xfrm>
          <a:off x="593725" y="763886"/>
          <a:ext cx="4013200" cy="1990725"/>
        </p:xfrm>
        <a:graphic>
          <a:graphicData uri="http://schemas.openxmlformats.org/presentationml/2006/ole">
            <p:oleObj spid="_x0000_s1088"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mc="http://schemas.openxmlformats.org/markup-compatibility/2006" xmlns:mv="urn:schemas-microsoft-com:mac:vml" xmlns:p14="http://schemas.microsoft.com/office/powerpoint/2010/main" xmlns="" val="1152638438"/>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- 24 </a:t>
                      </a:r>
                      <a:r>
                        <a:rPr kumimoji="0" lang="pt-PT" sz="4000" b="0" i="0" u="none" strike="noStrike" cap="none" normalizeH="0" baseline="0" smtClean="0">
                          <a:ln>
                            <a:noFill/>
                          </a:ln>
                          <a:solidFill>
                            <a:schemeClr val="tx1"/>
                          </a:solidFill>
                          <a:effectLst/>
                          <a:latin typeface="Arial" charset="0"/>
                        </a:rPr>
                        <a:t>a 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7" y="5850000"/>
            <a:ext cx="12817475" cy="24283571"/>
          </a:xfrm>
          <a:prstGeom prst="rect">
            <a:avLst/>
          </a:prstGeom>
          <a:noFill/>
          <a:ln w="9525">
            <a:noFill/>
            <a:miter lim="800000"/>
            <a:headEnd/>
            <a:tailEnd/>
          </a:ln>
        </p:spPr>
        <p:txBody>
          <a:bodyPr>
            <a:spAutoFit/>
          </a:bodyPr>
          <a:lstStyle/>
          <a:p>
            <a:pPr algn="just" eaLnBrk="1" hangingPunct="1">
              <a:spcBef>
                <a:spcPct val="50000"/>
              </a:spcBef>
            </a:pPr>
            <a:r>
              <a:rPr lang="pt-PT" sz="3600" b="1" dirty="0"/>
              <a:t>OBJECTIVE</a:t>
            </a:r>
            <a:endParaRPr lang="en-GB" sz="3600" b="1" dirty="0"/>
          </a:p>
          <a:p>
            <a:pPr algn="just">
              <a:spcBef>
                <a:spcPct val="50000"/>
              </a:spcBef>
            </a:pPr>
            <a:r>
              <a:rPr lang="en-GB" dirty="0" smtClean="0"/>
              <a:t>To study the influence of the loop type on the energy absorption performance of weft-knitted fabrics produced with </a:t>
            </a:r>
            <a:r>
              <a:rPr lang="en-GB" dirty="0"/>
              <a:t>three different </a:t>
            </a:r>
            <a:r>
              <a:rPr lang="en-GB" dirty="0" smtClean="0"/>
              <a:t>NiTi wires, in order to supporting future applications of this material in textiles structures.</a:t>
            </a:r>
            <a:endParaRPr lang="pt-BR" dirty="0" smtClean="0"/>
          </a:p>
          <a:p>
            <a:pPr algn="just" eaLnBrk="1" hangingPunct="1">
              <a:spcBef>
                <a:spcPct val="50000"/>
              </a:spcBef>
            </a:pPr>
            <a:r>
              <a:rPr lang="en-US" sz="3600" b="1" dirty="0" smtClean="0"/>
              <a:t>KEYWORDS</a:t>
            </a:r>
            <a:endParaRPr lang="en-GB" sz="3600" dirty="0"/>
          </a:p>
          <a:p>
            <a:pPr algn="just" eaLnBrk="1" hangingPunct="1">
              <a:spcBef>
                <a:spcPct val="50000"/>
              </a:spcBef>
            </a:pPr>
            <a:r>
              <a:rPr lang="en-GB" dirty="0"/>
              <a:t>SMA </a:t>
            </a:r>
            <a:r>
              <a:rPr lang="en-GB" dirty="0" smtClean="0"/>
              <a:t>NiTi wire</a:t>
            </a:r>
            <a:r>
              <a:rPr lang="en-GB" dirty="0"/>
              <a:t>; Weft-knitted fabric; </a:t>
            </a:r>
            <a:r>
              <a:rPr lang="en-GB" dirty="0" smtClean="0"/>
              <a:t>Loop types; </a:t>
            </a:r>
            <a:r>
              <a:rPr lang="en-GB" dirty="0"/>
              <a:t>Energy absorption.</a:t>
            </a:r>
            <a:endParaRPr lang="pt-PT" dirty="0" smtClean="0"/>
          </a:p>
          <a:p>
            <a:pPr algn="just" eaLnBrk="1" hangingPunct="1">
              <a:spcBef>
                <a:spcPct val="50000"/>
              </a:spcBef>
            </a:pPr>
            <a:r>
              <a:rPr lang="en-US" sz="3600" b="1" dirty="0" smtClean="0"/>
              <a:t>ABSTRACT</a:t>
            </a:r>
            <a:endParaRPr lang="en-GB" sz="3600" b="1" dirty="0"/>
          </a:p>
          <a:p>
            <a:pPr algn="just" eaLnBrk="1" hangingPunct="1">
              <a:spcBef>
                <a:spcPct val="50000"/>
              </a:spcBef>
            </a:pPr>
            <a:r>
              <a:rPr lang="en-GB" dirty="0" smtClean="0"/>
              <a:t>This </a:t>
            </a:r>
            <a:r>
              <a:rPr lang="en-GB" dirty="0"/>
              <a:t>paper presents the research undertaken at the University of </a:t>
            </a:r>
            <a:r>
              <a:rPr lang="en-GB" dirty="0" smtClean="0"/>
              <a:t>Minho, </a:t>
            </a:r>
            <a:r>
              <a:rPr lang="en-GB" dirty="0"/>
              <a:t>aiming to study the behaviour of weft-knitted fabrics produced with SMA </a:t>
            </a:r>
            <a:r>
              <a:rPr lang="en-GB" dirty="0" smtClean="0"/>
              <a:t>NiTi </a:t>
            </a:r>
            <a:r>
              <a:rPr lang="en-GB" dirty="0"/>
              <a:t>wires type B (which shows SME at body temperature) with different diameters. Various samples of weft-knitted fabrics had been produced with different loop types, e.g. stitch, tuck and miss. The influence of the loop on the performance of the weft-knitted fabrics, in terms of </a:t>
            </a:r>
            <a:r>
              <a:rPr lang="en-GB" dirty="0" smtClean="0"/>
              <a:t>energy </a:t>
            </a:r>
            <a:r>
              <a:rPr lang="en-GB" dirty="0"/>
              <a:t>absorption, had been analyzed. Tests were carried out on a tensile machine testing. The results aim to help future applications of SMA in the development of new textile </a:t>
            </a:r>
            <a:r>
              <a:rPr lang="en-GB" dirty="0" smtClean="0"/>
              <a:t>structures.</a:t>
            </a:r>
            <a:endParaRPr lang="pt-PT" dirty="0"/>
          </a:p>
          <a:p>
            <a:pPr algn="just">
              <a:spcBef>
                <a:spcPct val="50000"/>
              </a:spcBef>
            </a:pPr>
            <a:r>
              <a:rPr lang="en-US" sz="3600" b="1" dirty="0" smtClean="0"/>
              <a:t>INTRODUCTION</a:t>
            </a:r>
            <a:endParaRPr lang="en-GB" sz="3600" dirty="0" smtClean="0"/>
          </a:p>
          <a:p>
            <a:pPr algn="just">
              <a:spcBef>
                <a:spcPct val="50000"/>
              </a:spcBef>
            </a:pPr>
            <a:r>
              <a:rPr lang="en-GB" dirty="0" smtClean="0"/>
              <a:t>Ultimately</a:t>
            </a:r>
            <a:r>
              <a:rPr lang="en-GB" dirty="0"/>
              <a:t>, fibers, yarns, fabrics and other fibrous structures with added-value features have been successfully developed for specific applications as technical and/or high performance </a:t>
            </a:r>
            <a:r>
              <a:rPr lang="en-GB" dirty="0" smtClean="0"/>
              <a:t>end-uses. Technical </a:t>
            </a:r>
            <a:r>
              <a:rPr lang="en-GB" dirty="0"/>
              <a:t>textiles have been promoted as alternative materials for an unlimited range of applications including medical, automotive, aerospace, civil and mechanical engineering, among </a:t>
            </a:r>
            <a:r>
              <a:rPr lang="en-GB" dirty="0" smtClean="0"/>
              <a:t>others[1, 2].</a:t>
            </a:r>
          </a:p>
          <a:p>
            <a:pPr algn="just">
              <a:spcBef>
                <a:spcPct val="50000"/>
              </a:spcBef>
            </a:pPr>
            <a:r>
              <a:rPr lang="en-GB" dirty="0" smtClean="0"/>
              <a:t>Especially </a:t>
            </a:r>
            <a:r>
              <a:rPr lang="en-GB" dirty="0"/>
              <a:t>on clothing sector, high performance materials have attracted much interest for design and for the sport and protective </a:t>
            </a:r>
            <a:r>
              <a:rPr lang="en-GB" dirty="0" smtClean="0"/>
              <a:t>clothing[1].</a:t>
            </a:r>
          </a:p>
          <a:p>
            <a:pPr algn="just">
              <a:spcBef>
                <a:spcPct val="50000"/>
              </a:spcBef>
            </a:pPr>
            <a:r>
              <a:rPr lang="en-GB" dirty="0" smtClean="0"/>
              <a:t>SMM´s </a:t>
            </a:r>
            <a:r>
              <a:rPr lang="en-GB" dirty="0"/>
              <a:t>have been considered as a ultra smart material, because they have the ability to sense stimuli and react according to the programmed way, by moving the internal molecular structure, leading the material for a pre-programmed </a:t>
            </a:r>
            <a:r>
              <a:rPr lang="en-GB" dirty="0" smtClean="0"/>
              <a:t>shape[3].</a:t>
            </a:r>
            <a:endParaRPr lang="pt-PT" dirty="0" smtClean="0"/>
          </a:p>
          <a:p>
            <a:pPr algn="just" defTabSz="2952750"/>
            <a:endParaRPr lang="pt-PT" sz="2400" dirty="0" smtClean="0"/>
          </a:p>
          <a:p>
            <a:pPr algn="just" defTabSz="2952750">
              <a:spcBef>
                <a:spcPct val="50000"/>
              </a:spcBef>
            </a:pPr>
            <a:r>
              <a:rPr lang="en-US" sz="3600" b="1" dirty="0"/>
              <a:t>EXPERIMENTAL</a:t>
            </a:r>
            <a:endParaRPr lang="pt-BR" sz="3600" b="1" dirty="0"/>
          </a:p>
          <a:p>
            <a:pPr algn="just" defTabSz="2952750">
              <a:spcBef>
                <a:spcPct val="50000"/>
              </a:spcBef>
            </a:pPr>
            <a:r>
              <a:rPr lang="en-US" dirty="0" smtClean="0"/>
              <a:t>In this current </a:t>
            </a:r>
            <a:r>
              <a:rPr lang="en-US" dirty="0"/>
              <a:t>work, </a:t>
            </a:r>
            <a:r>
              <a:rPr lang="en-US" dirty="0" smtClean="0"/>
              <a:t>were used NiTi </a:t>
            </a:r>
            <a:r>
              <a:rPr lang="en-US" dirty="0"/>
              <a:t>wires type B (which shows SME at body temperature</a:t>
            </a:r>
            <a:r>
              <a:rPr lang="en-US" dirty="0" smtClean="0"/>
              <a:t>), </a:t>
            </a:r>
            <a:r>
              <a:rPr lang="en-US" dirty="0"/>
              <a:t>with </a:t>
            </a:r>
            <a:r>
              <a:rPr lang="en-US" dirty="0" smtClean="0"/>
              <a:t>different </a:t>
            </a:r>
            <a:r>
              <a:rPr lang="en-US" dirty="0"/>
              <a:t>diameters: 50µm, 127µm and 210µm, </a:t>
            </a:r>
            <a:r>
              <a:rPr lang="en-US" dirty="0" smtClean="0"/>
              <a:t>in </a:t>
            </a:r>
            <a:r>
              <a:rPr lang="en-US" dirty="0"/>
              <a:t>order to produce weft-knitted fabrics with three different loop types: stitch, tuck and </a:t>
            </a:r>
            <a:r>
              <a:rPr lang="en-US" dirty="0" smtClean="0"/>
              <a:t>miss, </a:t>
            </a:r>
            <a:r>
              <a:rPr lang="en-US" dirty="0"/>
              <a:t>figure </a:t>
            </a:r>
            <a:r>
              <a:rPr lang="en-US" dirty="0" smtClean="0"/>
              <a:t>1 </a:t>
            </a:r>
            <a:r>
              <a:rPr lang="en-US" dirty="0"/>
              <a:t>(a, b and c), respectively</a:t>
            </a:r>
            <a:r>
              <a:rPr lang="en-US" dirty="0" smtClean="0"/>
              <a:t>.</a:t>
            </a:r>
          </a:p>
          <a:p>
            <a:pPr algn="just" defTabSz="2952750">
              <a:spcBef>
                <a:spcPct val="50000"/>
              </a:spcBef>
            </a:pPr>
            <a:endParaRPr lang="en-US" sz="2800" dirty="0" smtClean="0"/>
          </a:p>
          <a:p>
            <a:pPr algn="just" defTabSz="2952750">
              <a:spcBef>
                <a:spcPct val="50000"/>
              </a:spcBef>
            </a:pPr>
            <a:endParaRPr lang="en-US" dirty="0"/>
          </a:p>
          <a:p>
            <a:pPr algn="just" defTabSz="2952750">
              <a:spcBef>
                <a:spcPct val="50000"/>
              </a:spcBef>
            </a:pPr>
            <a:r>
              <a:rPr lang="en-US" sz="3000" dirty="0"/>
              <a:t>Figure 1. Knitted structures </a:t>
            </a:r>
            <a:r>
              <a:rPr lang="en-US" sz="3000" dirty="0" smtClean="0"/>
              <a:t>produced</a:t>
            </a:r>
            <a:endParaRPr lang="en-US" sz="3000" dirty="0"/>
          </a:p>
        </p:txBody>
      </p:sp>
      <p:sp>
        <p:nvSpPr>
          <p:cNvPr id="1035" name="Rectangle 215"/>
          <p:cNvSpPr>
            <a:spLocks noChangeArrowheads="1"/>
          </p:cNvSpPr>
          <p:nvPr/>
        </p:nvSpPr>
        <p:spPr bwMode="auto">
          <a:xfrm>
            <a:off x="10171014" y="2071965"/>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a:t>Author*   </a:t>
            </a:r>
            <a:r>
              <a:rPr lang="en-US" sz="4000" dirty="0" smtClean="0"/>
              <a:t>José Ivan Medeiros</a:t>
            </a:r>
            <a:endParaRPr lang="en-US" sz="4000" dirty="0"/>
          </a:p>
          <a:p>
            <a:pPr algn="ctr" defTabSz="2952750">
              <a:spcBef>
                <a:spcPct val="20000"/>
              </a:spcBef>
            </a:pPr>
            <a:r>
              <a:rPr lang="en-US" sz="4000" dirty="0"/>
              <a:t> </a:t>
            </a:r>
            <a:r>
              <a:rPr lang="en-US" sz="4000" dirty="0" smtClean="0"/>
              <a:t>Supervisor</a:t>
            </a:r>
            <a:r>
              <a:rPr lang="en-US" sz="4000" baseline="30000" dirty="0" smtClean="0"/>
              <a:t>+</a:t>
            </a:r>
            <a:r>
              <a:rPr lang="en-US" sz="4000" dirty="0" smtClean="0"/>
              <a:t>  Raúl Fangueiro</a:t>
            </a:r>
            <a:endParaRPr lang="en-US" sz="4000" dirty="0"/>
          </a:p>
          <a:p>
            <a:pPr algn="ctr" defTabSz="2952750">
              <a:spcBef>
                <a:spcPct val="50000"/>
              </a:spcBef>
            </a:pPr>
            <a:r>
              <a:rPr lang="pt-PT" dirty="0"/>
              <a:t>* </a:t>
            </a:r>
            <a:r>
              <a:rPr lang="pt-PT" dirty="0" smtClean="0"/>
              <a:t>ivanmedeiros@sapo.pt   </a:t>
            </a:r>
            <a:r>
              <a:rPr lang="pt-PT" baseline="30000" dirty="0" smtClean="0"/>
              <a:t>+ </a:t>
            </a:r>
            <a:r>
              <a:rPr lang="pt-PT" dirty="0" smtClean="0"/>
              <a:t>rfang@det.uminho.pt</a:t>
            </a:r>
            <a:endParaRPr lang="en-US" sz="4000" dirty="0"/>
          </a:p>
        </p:txBody>
      </p:sp>
      <p:sp>
        <p:nvSpPr>
          <p:cNvPr id="1036" name="Rectangle 216"/>
          <p:cNvSpPr>
            <a:spLocks noChangeArrowheads="1"/>
          </p:cNvSpPr>
          <p:nvPr/>
        </p:nvSpPr>
        <p:spPr bwMode="auto">
          <a:xfrm>
            <a:off x="8802688" y="306339"/>
            <a:ext cx="24842787" cy="2322513"/>
          </a:xfrm>
          <a:prstGeom prst="rect">
            <a:avLst/>
          </a:prstGeom>
          <a:solidFill>
            <a:srgbClr val="A5D1F9"/>
          </a:solidFill>
          <a:ln w="9525">
            <a:noFill/>
            <a:miter lim="800000"/>
            <a:headEnd/>
            <a:tailEnd/>
          </a:ln>
        </p:spPr>
        <p:txBody>
          <a:bodyPr lIns="90000" tIns="46800" rIns="90000" bIns="46800" anchor="ctr"/>
          <a:lstStyle/>
          <a:p>
            <a:pPr algn="ctr"/>
            <a:r>
              <a:rPr lang="en-GB" sz="4800" b="1" dirty="0" smtClean="0"/>
              <a:t>INFLUENCE OF THE LOOP TYPE ON THE ENERGY ABSORPTION PERFORMANCE OF WEFT-KNITTED FABRICS PRODUCED WITH </a:t>
            </a:r>
            <a:r>
              <a:rPr lang="en-GB" sz="4800" b="1" dirty="0" err="1" smtClean="0"/>
              <a:t>NiTi</a:t>
            </a:r>
            <a:r>
              <a:rPr lang="en-GB" sz="4800" b="1" dirty="0" smtClean="0"/>
              <a:t> WIRES</a:t>
            </a:r>
            <a:endParaRPr lang="pt-BR" sz="4800" dirty="0"/>
          </a:p>
        </p:txBody>
      </p:sp>
      <p:pic>
        <p:nvPicPr>
          <p:cNvPr id="1037" name="Picture 217"/>
          <p:cNvPicPr>
            <a:picLocks noChangeAspect="1" noChangeArrowheads="1"/>
          </p:cNvPicPr>
          <p:nvPr/>
        </p:nvPicPr>
        <p:blipFill>
          <a:blip r:embed="rId4" cstate="print">
            <a:extLst>
              <a:ext uri="{28A0092B-C50C-407E-A947-70E740481C1C}">
                <a14:useLocalDpi xmlns:mc="http://schemas.openxmlformats.org/markup-compatibility/2006" xmlns:mv="urn:schemas-microsoft-com:mac:vml" xmlns:a14="http://schemas.microsoft.com/office/drawing/2010/main" xmlns="" val="0"/>
              </a:ext>
            </a:extLst>
          </a:blip>
          <a:stretch>
            <a:fillRect/>
          </a:stretch>
        </p:blipFill>
        <p:spPr bwMode="auto">
          <a:xfrm>
            <a:off x="39008068" y="1098427"/>
            <a:ext cx="3062490" cy="2692278"/>
          </a:xfrm>
          <a:prstGeom prst="rect">
            <a:avLst/>
          </a:prstGeom>
          <a:noFill/>
          <a:ln w="9525">
            <a:noFill/>
            <a:miter lim="800000"/>
            <a:headEnd/>
            <a:tailEnd/>
          </a:ln>
        </p:spPr>
      </p:pic>
      <p:sp>
        <p:nvSpPr>
          <p:cNvPr id="1038" name="Text Box 214"/>
          <p:cNvSpPr txBox="1">
            <a:spLocks noChangeArrowheads="1"/>
          </p:cNvSpPr>
          <p:nvPr/>
        </p:nvSpPr>
        <p:spPr bwMode="auto">
          <a:xfrm>
            <a:off x="14851063" y="5850000"/>
            <a:ext cx="12817475" cy="24929902"/>
          </a:xfrm>
          <a:prstGeom prst="rect">
            <a:avLst/>
          </a:prstGeom>
          <a:noFill/>
          <a:ln w="9525">
            <a:noFill/>
            <a:miter lim="800000"/>
            <a:headEnd/>
            <a:tailEnd/>
          </a:ln>
        </p:spPr>
        <p:txBody>
          <a:bodyPr>
            <a:spAutoFit/>
          </a:bodyPr>
          <a:lstStyle/>
          <a:p>
            <a:pPr algn="just" defTabSz="2952750">
              <a:spcBef>
                <a:spcPct val="50000"/>
              </a:spcBef>
            </a:pPr>
            <a:r>
              <a:rPr lang="en-US" dirty="0" smtClean="0"/>
              <a:t>The </a:t>
            </a:r>
            <a:r>
              <a:rPr lang="en-US" dirty="0"/>
              <a:t>samples were produced on a flat knitting machine, with 8 needle/inch, based on a single jersey structure. The structural parameters are shown in table 1.</a:t>
            </a:r>
            <a:endParaRPr lang="pt-PT" dirty="0"/>
          </a:p>
          <a:p>
            <a:pPr algn="just" defTabSz="2952750">
              <a:spcBef>
                <a:spcPct val="50000"/>
              </a:spcBef>
            </a:pPr>
            <a:r>
              <a:rPr lang="en-GB" sz="3000" dirty="0" smtClean="0">
                <a:latin typeface="+mn-lt"/>
              </a:rPr>
              <a:t>Table 1. </a:t>
            </a:r>
            <a:r>
              <a:rPr lang="en-GB" sz="3000" dirty="0">
                <a:latin typeface="+mn-lt"/>
              </a:rPr>
              <a:t>Structural parameters of the </a:t>
            </a:r>
            <a:r>
              <a:rPr lang="en-GB" sz="3000" dirty="0" smtClean="0">
                <a:latin typeface="+mn-lt"/>
              </a:rPr>
              <a:t>samples</a:t>
            </a:r>
          </a:p>
          <a:p>
            <a:pPr algn="just" defTabSz="2952750">
              <a:spcBef>
                <a:spcPct val="50000"/>
              </a:spcBef>
            </a:pPr>
            <a:endParaRPr lang="pt-BR" dirty="0"/>
          </a:p>
          <a:p>
            <a:pPr algn="just" defTabSz="2952750">
              <a:spcBef>
                <a:spcPct val="50000"/>
              </a:spcBef>
            </a:pPr>
            <a:endParaRPr lang="en-GB" sz="2800" dirty="0"/>
          </a:p>
          <a:p>
            <a:pPr algn="just" defTabSz="2952750">
              <a:spcBef>
                <a:spcPct val="50000"/>
              </a:spcBef>
            </a:pPr>
            <a:endParaRPr lang="en-US" sz="2000" dirty="0" smtClean="0"/>
          </a:p>
          <a:p>
            <a:pPr algn="just" eaLnBrk="1" hangingPunct="1">
              <a:spcBef>
                <a:spcPct val="50000"/>
              </a:spcBef>
            </a:pPr>
            <a:r>
              <a:rPr lang="en-US" sz="3600" b="1" dirty="0" smtClean="0"/>
              <a:t>RESULTS AND COMMENTS</a:t>
            </a:r>
          </a:p>
          <a:p>
            <a:pPr algn="just" eaLnBrk="1" hangingPunct="1">
              <a:spcBef>
                <a:spcPct val="50000"/>
              </a:spcBef>
            </a:pPr>
            <a:endParaRPr lang="en-US" sz="4400" b="1" dirty="0"/>
          </a:p>
          <a:p>
            <a:pPr algn="just" eaLnBrk="1" hangingPunct="1">
              <a:spcBef>
                <a:spcPct val="50000"/>
              </a:spcBef>
            </a:pPr>
            <a:endParaRPr lang="en-US" sz="3600" b="1" dirty="0" smtClean="0"/>
          </a:p>
          <a:p>
            <a:pPr algn="just" eaLnBrk="1" hangingPunct="1">
              <a:spcBef>
                <a:spcPct val="50000"/>
              </a:spcBef>
            </a:pPr>
            <a:endParaRPr lang="en-US" sz="3600" b="1" dirty="0"/>
          </a:p>
          <a:p>
            <a:pPr algn="just" eaLnBrk="1" hangingPunct="1">
              <a:spcBef>
                <a:spcPct val="50000"/>
              </a:spcBef>
            </a:pPr>
            <a:endParaRPr lang="en-US" sz="3600" b="1" dirty="0" smtClean="0"/>
          </a:p>
          <a:p>
            <a:pPr algn="just" eaLnBrk="1" hangingPunct="1">
              <a:spcBef>
                <a:spcPct val="50000"/>
              </a:spcBef>
            </a:pPr>
            <a:endParaRPr lang="en-US" sz="2800" b="1" dirty="0"/>
          </a:p>
          <a:p>
            <a:pPr algn="just" eaLnBrk="1" hangingPunct="1">
              <a:spcBef>
                <a:spcPct val="50000"/>
              </a:spcBef>
            </a:pPr>
            <a:endParaRPr lang="en-US" sz="3600" b="1" dirty="0" smtClean="0"/>
          </a:p>
          <a:p>
            <a:pPr marL="1693863" indent="-1693863" algn="just">
              <a:spcBef>
                <a:spcPct val="50000"/>
              </a:spcBef>
            </a:pPr>
            <a:r>
              <a:rPr lang="en-GB" sz="3000" dirty="0"/>
              <a:t>Figure 2. </a:t>
            </a:r>
            <a:r>
              <a:rPr lang="en-GB" sz="3000" dirty="0">
                <a:cs typeface="Arial" pitchFamily="34" charset="0"/>
              </a:rPr>
              <a:t>Deformation</a:t>
            </a:r>
            <a:r>
              <a:rPr lang="en-GB" sz="3000" dirty="0"/>
              <a:t> energy of 50µm NiTi wire for different type of loop structures.</a:t>
            </a:r>
            <a:endParaRPr lang="en-US" sz="3000" dirty="0"/>
          </a:p>
          <a:p>
            <a:pPr algn="just" eaLnBrk="1" hangingPunct="1">
              <a:spcBef>
                <a:spcPct val="50000"/>
              </a:spcBef>
            </a:pPr>
            <a:endParaRPr lang="en-US" sz="3600" b="1" dirty="0" smtClean="0"/>
          </a:p>
          <a:p>
            <a:pPr algn="just" eaLnBrk="1" hangingPunct="1">
              <a:spcBef>
                <a:spcPct val="50000"/>
              </a:spcBef>
            </a:pPr>
            <a:endParaRPr lang="en-US" sz="3600" b="1" dirty="0"/>
          </a:p>
          <a:p>
            <a:pPr algn="just" eaLnBrk="1" hangingPunct="1">
              <a:spcBef>
                <a:spcPct val="50000"/>
              </a:spcBef>
            </a:pPr>
            <a:endParaRPr lang="en-US" b="1" dirty="0" smtClean="0"/>
          </a:p>
          <a:p>
            <a:pPr algn="just" eaLnBrk="1" hangingPunct="1">
              <a:spcBef>
                <a:spcPct val="50000"/>
              </a:spcBef>
            </a:pPr>
            <a:endParaRPr lang="en-US" sz="3600" b="1" dirty="0"/>
          </a:p>
          <a:p>
            <a:pPr algn="just" eaLnBrk="1" hangingPunct="1">
              <a:spcBef>
                <a:spcPct val="50000"/>
              </a:spcBef>
            </a:pPr>
            <a:endParaRPr lang="en-US" sz="3600" b="1" dirty="0" smtClean="0"/>
          </a:p>
          <a:p>
            <a:pPr algn="just" eaLnBrk="1" hangingPunct="1">
              <a:spcBef>
                <a:spcPct val="50000"/>
              </a:spcBef>
            </a:pPr>
            <a:endParaRPr lang="en-US" sz="3600" b="1" dirty="0"/>
          </a:p>
          <a:p>
            <a:pPr marL="1693863" indent="-1693863" algn="just">
              <a:spcBef>
                <a:spcPct val="50000"/>
              </a:spcBef>
            </a:pPr>
            <a:r>
              <a:rPr lang="en-GB" sz="3000" dirty="0" smtClean="0"/>
              <a:t>Figure 3. </a:t>
            </a:r>
            <a:r>
              <a:rPr lang="en-GB" sz="3000" dirty="0">
                <a:cs typeface="Arial" pitchFamily="34" charset="0"/>
              </a:rPr>
              <a:t>Deformation</a:t>
            </a:r>
            <a:r>
              <a:rPr lang="en-GB" sz="3000" dirty="0"/>
              <a:t> energy of </a:t>
            </a:r>
            <a:r>
              <a:rPr lang="en-GB" sz="3000" dirty="0" smtClean="0"/>
              <a:t>127µm </a:t>
            </a:r>
            <a:r>
              <a:rPr lang="en-GB" sz="3000" dirty="0"/>
              <a:t>NiTi wire for different type of loop structures</a:t>
            </a:r>
            <a:r>
              <a:rPr lang="en-GB" sz="3000" dirty="0" smtClean="0"/>
              <a:t>.</a:t>
            </a:r>
            <a:endParaRPr lang="en-US" sz="3000" b="1" dirty="0" smtClean="0"/>
          </a:p>
          <a:p>
            <a:pPr algn="just" eaLnBrk="1" hangingPunct="1">
              <a:spcBef>
                <a:spcPct val="50000"/>
              </a:spcBef>
            </a:pPr>
            <a:endParaRPr lang="en-US" sz="3600" b="1" dirty="0"/>
          </a:p>
          <a:p>
            <a:pPr algn="just" eaLnBrk="1" hangingPunct="1">
              <a:spcBef>
                <a:spcPct val="50000"/>
              </a:spcBef>
            </a:pPr>
            <a:endParaRPr lang="en-US" sz="3600" b="1" dirty="0" smtClean="0"/>
          </a:p>
          <a:p>
            <a:pPr algn="just" eaLnBrk="1" hangingPunct="1">
              <a:spcBef>
                <a:spcPct val="50000"/>
              </a:spcBef>
            </a:pPr>
            <a:endParaRPr lang="en-US" sz="3600" b="1" dirty="0" smtClean="0"/>
          </a:p>
          <a:p>
            <a:pPr algn="just" eaLnBrk="1" hangingPunct="1">
              <a:spcBef>
                <a:spcPct val="50000"/>
              </a:spcBef>
            </a:pPr>
            <a:endParaRPr lang="en-US" sz="3600" b="1" dirty="0"/>
          </a:p>
          <a:p>
            <a:pPr algn="just" eaLnBrk="1" hangingPunct="1">
              <a:spcBef>
                <a:spcPct val="50000"/>
              </a:spcBef>
            </a:pPr>
            <a:endParaRPr lang="en-US" sz="3600" b="1" dirty="0" smtClean="0"/>
          </a:p>
          <a:p>
            <a:pPr algn="just" eaLnBrk="1" hangingPunct="1">
              <a:spcBef>
                <a:spcPct val="50000"/>
              </a:spcBef>
            </a:pPr>
            <a:endParaRPr lang="en-US" sz="3600" b="1" dirty="0"/>
          </a:p>
          <a:p>
            <a:pPr marL="1693863" indent="-1693863" algn="just">
              <a:spcBef>
                <a:spcPct val="50000"/>
              </a:spcBef>
            </a:pPr>
            <a:r>
              <a:rPr lang="en-GB" sz="3000" dirty="0"/>
              <a:t>Figure </a:t>
            </a:r>
            <a:r>
              <a:rPr lang="en-GB" sz="3000" dirty="0" smtClean="0"/>
              <a:t>4. </a:t>
            </a:r>
            <a:r>
              <a:rPr lang="en-GB" sz="3000" dirty="0">
                <a:cs typeface="Arial" pitchFamily="34" charset="0"/>
              </a:rPr>
              <a:t>Deformation</a:t>
            </a:r>
            <a:r>
              <a:rPr lang="en-GB" sz="3000" dirty="0"/>
              <a:t> energy of </a:t>
            </a:r>
            <a:r>
              <a:rPr lang="en-GB" sz="3000" dirty="0" smtClean="0"/>
              <a:t>210µm </a:t>
            </a:r>
            <a:r>
              <a:rPr lang="en-GB" sz="3000" dirty="0"/>
              <a:t>NiTi wire for different type of loop structures.</a:t>
            </a:r>
            <a:endParaRPr lang="en-US" sz="3000" dirty="0"/>
          </a:p>
          <a:p>
            <a:pPr algn="just" eaLnBrk="1" hangingPunct="1">
              <a:spcBef>
                <a:spcPct val="50000"/>
              </a:spcBef>
            </a:pPr>
            <a:endParaRPr lang="en-US" sz="3600" b="1" dirty="0" smtClean="0"/>
          </a:p>
        </p:txBody>
      </p:sp>
      <p:sp>
        <p:nvSpPr>
          <p:cNvPr id="1041" name="Text Box 214"/>
          <p:cNvSpPr txBox="1">
            <a:spLocks noChangeArrowheads="1"/>
          </p:cNvSpPr>
          <p:nvPr/>
        </p:nvSpPr>
        <p:spPr bwMode="auto">
          <a:xfrm>
            <a:off x="28676600" y="5850000"/>
            <a:ext cx="12817475" cy="23452574"/>
          </a:xfrm>
          <a:prstGeom prst="rect">
            <a:avLst/>
          </a:prstGeom>
          <a:noFill/>
          <a:ln w="9525">
            <a:noFill/>
            <a:miter lim="800000"/>
            <a:headEnd/>
            <a:tailEnd/>
          </a:ln>
        </p:spPr>
        <p:txBody>
          <a:bodyPr>
            <a:spAutoFit/>
          </a:bodyPr>
          <a:lstStyle/>
          <a:p>
            <a:pPr algn="just" eaLnBrk="1" hangingPunct="1">
              <a:spcBef>
                <a:spcPct val="50000"/>
              </a:spcBef>
            </a:pPr>
            <a:r>
              <a:rPr lang="en-GB" b="1" u="sng" dirty="0"/>
              <a:t>Influence of the wire diameter in different loop types</a:t>
            </a:r>
            <a:endParaRPr lang="en-US" dirty="0"/>
          </a:p>
          <a:p>
            <a:pPr algn="just" eaLnBrk="1" hangingPunct="1">
              <a:spcBef>
                <a:spcPct val="50000"/>
              </a:spcBef>
            </a:pPr>
            <a:r>
              <a:rPr lang="en-GB" dirty="0"/>
              <a:t>As can be seen in figures 2, 3 and 4, the diameter of the NiTi</a:t>
            </a:r>
            <a:r>
              <a:rPr lang="en-GB" baseline="30000" dirty="0"/>
              <a:t>®</a:t>
            </a:r>
            <a:r>
              <a:rPr lang="en-GB" dirty="0"/>
              <a:t> wire greatly influences the behaviour of the loops in their first part of the deformation, as the deformation up to the jamming point is varying according to this factor.</a:t>
            </a:r>
            <a:endParaRPr lang="en-US" b="1" dirty="0"/>
          </a:p>
          <a:p>
            <a:pPr algn="just" eaLnBrk="1" hangingPunct="1">
              <a:spcBef>
                <a:spcPct val="50000"/>
              </a:spcBef>
            </a:pPr>
            <a:r>
              <a:rPr lang="en-GB" b="1" u="sng" dirty="0" smtClean="0"/>
              <a:t>Influence </a:t>
            </a:r>
            <a:r>
              <a:rPr lang="en-GB" b="1" u="sng" dirty="0"/>
              <a:t>of the loop type for different diameters</a:t>
            </a:r>
            <a:endParaRPr lang="en-US" dirty="0"/>
          </a:p>
          <a:p>
            <a:pPr algn="just" defTabSz="2952750">
              <a:spcBef>
                <a:spcPct val="50000"/>
              </a:spcBef>
            </a:pPr>
            <a:r>
              <a:rPr lang="en-GB" dirty="0"/>
              <a:t>As expected, the results showed that the loop type, greatly influences the tensile behaviour of the NiTi wire and this is dependent on the alignment of the wire to the axial force being applied. In this way, the initial part of the curve for all NiTi</a:t>
            </a:r>
            <a:r>
              <a:rPr lang="en-GB" baseline="30000" dirty="0"/>
              <a:t>®</a:t>
            </a:r>
            <a:r>
              <a:rPr lang="en-GB" dirty="0"/>
              <a:t> diameter wires is increasing from miss to tuck loops, as shown in figures 2, 3 and 4.</a:t>
            </a:r>
          </a:p>
          <a:p>
            <a:pPr algn="just" defTabSz="2952750">
              <a:spcBef>
                <a:spcPct val="50000"/>
              </a:spcBef>
            </a:pPr>
            <a:r>
              <a:rPr lang="en-GB" b="1" u="sng" dirty="0"/>
              <a:t>Energy </a:t>
            </a:r>
            <a:r>
              <a:rPr lang="en-GB" b="1" u="sng" dirty="0" smtClean="0"/>
              <a:t>absorption</a:t>
            </a:r>
          </a:p>
          <a:p>
            <a:pPr algn="just" defTabSz="2952750">
              <a:spcBef>
                <a:spcPct val="50000"/>
              </a:spcBef>
            </a:pPr>
            <a:r>
              <a:rPr lang="en-GB" sz="3000" dirty="0" smtClean="0"/>
              <a:t>Table 2. </a:t>
            </a:r>
            <a:r>
              <a:rPr lang="en-GB" sz="3000" dirty="0"/>
              <a:t>Energy absorption for different loop </a:t>
            </a:r>
            <a:r>
              <a:rPr lang="en-GB" sz="3000" dirty="0" smtClean="0"/>
              <a:t>types.</a:t>
            </a:r>
            <a:endParaRPr lang="en-GB" sz="3000" dirty="0"/>
          </a:p>
          <a:p>
            <a:pPr algn="just" eaLnBrk="1" hangingPunct="1">
              <a:spcBef>
                <a:spcPct val="50000"/>
              </a:spcBef>
            </a:pPr>
            <a:endParaRPr lang="en-US" dirty="0" smtClean="0"/>
          </a:p>
          <a:p>
            <a:pPr algn="just" eaLnBrk="1" hangingPunct="1">
              <a:spcBef>
                <a:spcPct val="50000"/>
              </a:spcBef>
            </a:pPr>
            <a:endParaRPr lang="en-GB" dirty="0" smtClean="0"/>
          </a:p>
          <a:p>
            <a:pPr algn="just" eaLnBrk="1" hangingPunct="1">
              <a:spcBef>
                <a:spcPct val="50000"/>
              </a:spcBef>
            </a:pPr>
            <a:endParaRPr lang="en-GB" dirty="0" smtClean="0"/>
          </a:p>
          <a:p>
            <a:pPr algn="just" eaLnBrk="1" hangingPunct="1">
              <a:spcBef>
                <a:spcPct val="50000"/>
              </a:spcBef>
            </a:pPr>
            <a:endParaRPr lang="en-US" sz="1400" dirty="0" smtClean="0"/>
          </a:p>
          <a:p>
            <a:pPr defTabSz="2952750">
              <a:spcBef>
                <a:spcPts val="600"/>
              </a:spcBef>
            </a:pPr>
            <a:endParaRPr lang="en-US" dirty="0" smtClean="0"/>
          </a:p>
          <a:p>
            <a:pPr defTabSz="2952750">
              <a:spcBef>
                <a:spcPts val="600"/>
              </a:spcBef>
            </a:pPr>
            <a:r>
              <a:rPr lang="en-US" sz="3600" b="1" dirty="0" smtClean="0"/>
              <a:t>CONCLUSIONS</a:t>
            </a:r>
            <a:endParaRPr lang="en-US" sz="3600" dirty="0"/>
          </a:p>
          <a:p>
            <a:pPr algn="just"/>
            <a:r>
              <a:rPr lang="en-GB" dirty="0" smtClean="0"/>
              <a:t>Several </a:t>
            </a:r>
            <a:r>
              <a:rPr lang="en-GB" dirty="0"/>
              <a:t>conclusions could be taken considering the processability of the NiTi wires: </a:t>
            </a:r>
            <a:endParaRPr lang="pt-BR" b="1" dirty="0"/>
          </a:p>
          <a:p>
            <a:pPr marL="457200" lvl="0" indent="-457200" algn="just">
              <a:buFont typeface="Wingdings" pitchFamily="2" charset="2"/>
              <a:buChar char="ü"/>
            </a:pPr>
            <a:r>
              <a:rPr lang="en-GB" dirty="0"/>
              <a:t>the 50µm wire showed to be too thin to be knitted in the flat knitted machine 8 gauge;</a:t>
            </a:r>
            <a:endParaRPr lang="pt-BR" b="1" dirty="0"/>
          </a:p>
          <a:p>
            <a:pPr marL="457200" lvl="0" indent="-457200" algn="just">
              <a:buFont typeface="Wingdings" pitchFamily="2" charset="2"/>
              <a:buChar char="ü"/>
            </a:pPr>
            <a:r>
              <a:rPr lang="en-GB" dirty="0"/>
              <a:t>the 50µm wire does not represent great percentage of SMA in the knitted structure, which can avoid its smart effect. </a:t>
            </a:r>
            <a:endParaRPr lang="pt-BR" b="1" dirty="0"/>
          </a:p>
          <a:p>
            <a:pPr marL="457200" lvl="0" indent="-457200" algn="just">
              <a:buFont typeface="Wingdings" pitchFamily="2" charset="2"/>
              <a:buChar char="ü"/>
            </a:pPr>
            <a:r>
              <a:rPr lang="en-GB" dirty="0"/>
              <a:t>the 210µm NiTi wire </a:t>
            </a:r>
            <a:r>
              <a:rPr lang="en-US" dirty="0"/>
              <a:t>shown to be hard to process on the knitting machine due to its high stiffness. </a:t>
            </a:r>
            <a:endParaRPr lang="en-US" dirty="0" smtClean="0"/>
          </a:p>
          <a:p>
            <a:pPr lvl="0" algn="just"/>
            <a:r>
              <a:rPr lang="en-GB" dirty="0" smtClean="0"/>
              <a:t>Finally</a:t>
            </a:r>
            <a:r>
              <a:rPr lang="en-GB" dirty="0"/>
              <a:t>, for the same NiTi wire diameter, tuck loop presents the highest energy absorption capacity. Moreover, larger energy absorption capacity has been obtained for higher NiTi wire diameters. </a:t>
            </a:r>
            <a:endParaRPr lang="en-GB" dirty="0" smtClean="0"/>
          </a:p>
          <a:p>
            <a:pPr lvl="0" algn="just"/>
            <a:r>
              <a:rPr lang="en-GB" dirty="0" smtClean="0"/>
              <a:t>The </a:t>
            </a:r>
            <a:r>
              <a:rPr lang="en-GB" dirty="0"/>
              <a:t>results obtained may be a good contribution to design weft-knitted structures with shape memory ability.</a:t>
            </a:r>
            <a:endParaRPr lang="pt-BR" dirty="0"/>
          </a:p>
          <a:p>
            <a:pPr algn="just" defTabSz="2952750">
              <a:spcBef>
                <a:spcPts val="600"/>
              </a:spcBef>
            </a:pPr>
            <a:endParaRPr lang="en-US" sz="2800" dirty="0" smtClean="0"/>
          </a:p>
          <a:p>
            <a:pPr algn="just" defTabSz="2952750">
              <a:spcBef>
                <a:spcPts val="600"/>
              </a:spcBef>
            </a:pPr>
            <a:r>
              <a:rPr lang="en-US" sz="3600" b="1" dirty="0" smtClean="0"/>
              <a:t>REFERENCES</a:t>
            </a:r>
            <a:endParaRPr lang="en-US" sz="3600" dirty="0"/>
          </a:p>
          <a:p>
            <a:pPr marL="619125" indent="-619125" algn="just"/>
            <a:r>
              <a:rPr lang="en-GB" dirty="0" smtClean="0"/>
              <a:t>[1] Tang, S., Stylios, G. K., </a:t>
            </a:r>
            <a:r>
              <a:rPr lang="en-GB" dirty="0"/>
              <a:t>(2006</a:t>
            </a:r>
            <a:r>
              <a:rPr lang="en-GB" dirty="0" smtClean="0"/>
              <a:t>). An </a:t>
            </a:r>
            <a:r>
              <a:rPr lang="en-GB" dirty="0"/>
              <a:t>overview of smart technologies for clothing design and </a:t>
            </a:r>
            <a:r>
              <a:rPr lang="en-GB" dirty="0" smtClean="0"/>
              <a:t>engineering, </a:t>
            </a:r>
            <a:r>
              <a:rPr lang="en-GB" dirty="0"/>
              <a:t>International Journal of Clothing Science and Technology, Vol. 18 </a:t>
            </a:r>
            <a:r>
              <a:rPr lang="en-GB" dirty="0" err="1"/>
              <a:t>Iss</a:t>
            </a:r>
            <a:r>
              <a:rPr lang="en-GB" dirty="0"/>
              <a:t>: 2, pp.108 - 128</a:t>
            </a:r>
            <a:r>
              <a:rPr lang="en-GB" dirty="0" smtClean="0"/>
              <a:t>.</a:t>
            </a:r>
          </a:p>
          <a:p>
            <a:pPr marL="619125" indent="-619125" algn="just"/>
            <a:r>
              <a:rPr lang="pt-BR" dirty="0" smtClean="0"/>
              <a:t>[2] </a:t>
            </a:r>
            <a:r>
              <a:rPr lang="pt-BR" dirty="0"/>
              <a:t>Taís, N., Fangueiro, R</a:t>
            </a:r>
            <a:r>
              <a:rPr lang="pt-BR" dirty="0" smtClean="0"/>
              <a:t>., (2009). Design </a:t>
            </a:r>
            <a:r>
              <a:rPr lang="pt-BR" dirty="0"/>
              <a:t>de Stents Híbridos </a:t>
            </a:r>
            <a:r>
              <a:rPr lang="pt-BR" dirty="0" smtClean="0"/>
              <a:t>Entrelaçados. </a:t>
            </a:r>
            <a:r>
              <a:rPr lang="pt-BR" dirty="0"/>
              <a:t>Tese de Mestrado. </a:t>
            </a:r>
            <a:r>
              <a:rPr lang="pt-BR" dirty="0" smtClean="0"/>
              <a:t>101 </a:t>
            </a:r>
            <a:r>
              <a:rPr lang="pt-BR" dirty="0"/>
              <a:t>p</a:t>
            </a:r>
            <a:r>
              <a:rPr lang="pt-BR" dirty="0" smtClean="0"/>
              <a:t>., </a:t>
            </a:r>
            <a:r>
              <a:rPr lang="pt-BR" dirty="0"/>
              <a:t>Universidade do Minho, Portugal.</a:t>
            </a:r>
          </a:p>
          <a:p>
            <a:pPr marL="619125" indent="-619125" algn="just"/>
            <a:r>
              <a:rPr lang="en-GB" dirty="0" smtClean="0"/>
              <a:t>[3] </a:t>
            </a:r>
            <a:r>
              <a:rPr lang="en-US" dirty="0"/>
              <a:t>Tao, X., </a:t>
            </a:r>
            <a:r>
              <a:rPr lang="en-US" i="1" dirty="0"/>
              <a:t>Smart </a:t>
            </a:r>
            <a:r>
              <a:rPr lang="en-US" i="1" dirty="0" err="1"/>
              <a:t>fibres</a:t>
            </a:r>
            <a:r>
              <a:rPr lang="en-US" i="1" dirty="0"/>
              <a:t>, fabrics and clothing: Fundamentals and applications</a:t>
            </a:r>
            <a:r>
              <a:rPr lang="en-US" dirty="0"/>
              <a:t>. Woodhead Publishing Series in Textiles N</a:t>
            </a:r>
            <a:r>
              <a:rPr lang="en-US" baseline="30000" dirty="0"/>
              <a:t>o</a:t>
            </a:r>
            <a:r>
              <a:rPr lang="en-US" dirty="0"/>
              <a:t>. 20. 2001, Cambridge, UK: Woodhead Publishing Limited. </a:t>
            </a:r>
            <a:r>
              <a:rPr lang="en-US" dirty="0" smtClean="0"/>
              <a:t>336 p.</a:t>
            </a:r>
            <a:endParaRPr lang="en-US" dirty="0"/>
          </a:p>
        </p:txBody>
      </p:sp>
      <p:graphicFrame>
        <p:nvGraphicFramePr>
          <p:cNvPr id="9" name="Tabela 8"/>
          <p:cNvGraphicFramePr>
            <a:graphicFrameLocks noGrp="1"/>
          </p:cNvGraphicFramePr>
          <p:nvPr>
            <p:extLst>
              <p:ext uri="{D42A27DB-BD31-4B8C-83A1-F6EECF244321}">
                <p14:modId xmlns:mc="http://schemas.openxmlformats.org/markup-compatibility/2006" xmlns:mv="urn:schemas-microsoft-com:mac:vml" xmlns:p14="http://schemas.microsoft.com/office/powerpoint/2010/main" xmlns="" val="4071483648"/>
              </p:ext>
            </p:extLst>
          </p:nvPr>
        </p:nvGraphicFramePr>
        <p:xfrm>
          <a:off x="14923542" y="8083203"/>
          <a:ext cx="12528970" cy="1523597"/>
        </p:xfrm>
        <a:graphic>
          <a:graphicData uri="http://schemas.openxmlformats.org/drawingml/2006/table">
            <a:tbl>
              <a:tblPr firstRow="1" firstCol="1" lastRow="1" lastCol="1" bandRow="1" bandCol="1"/>
              <a:tblGrid>
                <a:gridCol w="4488572"/>
                <a:gridCol w="962766"/>
                <a:gridCol w="884704"/>
                <a:gridCol w="884704"/>
                <a:gridCol w="884704"/>
                <a:gridCol w="884704"/>
                <a:gridCol w="884704"/>
                <a:gridCol w="884704"/>
                <a:gridCol w="884704"/>
                <a:gridCol w="884704"/>
              </a:tblGrid>
              <a:tr h="548237">
                <a:tc>
                  <a:txBody>
                    <a:bodyPr/>
                    <a:lstStyle/>
                    <a:p>
                      <a:pPr algn="ctr">
                        <a:spcBef>
                          <a:spcPts val="600"/>
                        </a:spcBef>
                        <a:spcAft>
                          <a:spcPts val="0"/>
                        </a:spcAft>
                      </a:pPr>
                      <a:r>
                        <a:rPr lang="en-GB" sz="3200" b="1" dirty="0">
                          <a:effectLst/>
                          <a:latin typeface="Arial" pitchFamily="34" charset="0"/>
                          <a:ea typeface="Times New Roman"/>
                          <a:cs typeface="Arial" pitchFamily="34" charset="0"/>
                        </a:rPr>
                        <a:t>Parameters</a:t>
                      </a:r>
                      <a:endParaRPr lang="pt-BR" sz="3200" b="1"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Bef>
                          <a:spcPts val="600"/>
                        </a:spcBef>
                        <a:spcAft>
                          <a:spcPts val="0"/>
                        </a:spcAft>
                      </a:pPr>
                      <a:r>
                        <a:rPr lang="en-GB" sz="3200" b="1" dirty="0">
                          <a:effectLst/>
                          <a:latin typeface="Arial" pitchFamily="34" charset="0"/>
                          <a:ea typeface="Times New Roman"/>
                          <a:cs typeface="Arial" pitchFamily="34" charset="0"/>
                        </a:rPr>
                        <a:t>Miss loop</a:t>
                      </a:r>
                      <a:endParaRPr lang="pt-BR" sz="3200" b="1"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gridSpan="3">
                  <a:txBody>
                    <a:bodyPr/>
                    <a:lstStyle/>
                    <a:p>
                      <a:pPr algn="ctr">
                        <a:spcBef>
                          <a:spcPts val="600"/>
                        </a:spcBef>
                        <a:spcAft>
                          <a:spcPts val="0"/>
                        </a:spcAft>
                      </a:pPr>
                      <a:r>
                        <a:rPr lang="en-GB" sz="3200" b="1">
                          <a:effectLst/>
                          <a:latin typeface="Arial" pitchFamily="34" charset="0"/>
                          <a:ea typeface="Times New Roman"/>
                          <a:cs typeface="Arial" pitchFamily="34" charset="0"/>
                        </a:rPr>
                        <a:t>Stitch loop</a:t>
                      </a:r>
                      <a:endParaRPr lang="pt-BR" sz="3200" b="1">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gridSpan="3">
                  <a:txBody>
                    <a:bodyPr/>
                    <a:lstStyle/>
                    <a:p>
                      <a:pPr algn="ctr">
                        <a:spcBef>
                          <a:spcPts val="600"/>
                        </a:spcBef>
                        <a:spcAft>
                          <a:spcPts val="0"/>
                        </a:spcAft>
                      </a:pPr>
                      <a:r>
                        <a:rPr lang="en-GB" sz="3200" b="1">
                          <a:effectLst/>
                          <a:latin typeface="Arial" pitchFamily="34" charset="0"/>
                          <a:ea typeface="Times New Roman"/>
                          <a:cs typeface="Arial" pitchFamily="34" charset="0"/>
                        </a:rPr>
                        <a:t>Tuck loop</a:t>
                      </a:r>
                      <a:endParaRPr lang="pt-BR" sz="3200" b="1">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r>
              <a:tr h="481966">
                <a:tc>
                  <a:txBody>
                    <a:bodyPr/>
                    <a:lstStyle/>
                    <a:p>
                      <a:pPr algn="ctr">
                        <a:spcBef>
                          <a:spcPts val="600"/>
                        </a:spcBef>
                        <a:spcAft>
                          <a:spcPts val="0"/>
                        </a:spcAft>
                      </a:pPr>
                      <a:r>
                        <a:rPr lang="en-GB" sz="3200" b="1" dirty="0">
                          <a:effectLst/>
                          <a:latin typeface="Arial" pitchFamily="34" charset="0"/>
                          <a:ea typeface="Times New Roman"/>
                          <a:cs typeface="Arial" pitchFamily="34" charset="0"/>
                        </a:rPr>
                        <a:t>Wire diameter (µm)</a:t>
                      </a:r>
                      <a:endParaRPr lang="pt-BR" sz="3200" b="1"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b="0">
                          <a:effectLst/>
                          <a:latin typeface="Arial" pitchFamily="34" charset="0"/>
                          <a:ea typeface="Times New Roman"/>
                          <a:cs typeface="Arial" pitchFamily="34" charset="0"/>
                        </a:rPr>
                        <a:t>50</a:t>
                      </a:r>
                      <a:endParaRPr lang="pt-BR" sz="3200" b="1">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dirty="0">
                          <a:effectLst/>
                          <a:latin typeface="Arial" pitchFamily="34" charset="0"/>
                          <a:ea typeface="Times New Roman"/>
                          <a:cs typeface="Arial" pitchFamily="34" charset="0"/>
                        </a:rPr>
                        <a:t>127</a:t>
                      </a:r>
                      <a:endParaRPr lang="pt-BR" sz="3200"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dirty="0">
                          <a:effectLst/>
                          <a:latin typeface="Arial" pitchFamily="34" charset="0"/>
                          <a:ea typeface="Times New Roman"/>
                          <a:cs typeface="Arial" pitchFamily="34" charset="0"/>
                        </a:rPr>
                        <a:t>210</a:t>
                      </a:r>
                      <a:endParaRPr lang="pt-BR" sz="3200"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b="0">
                          <a:effectLst/>
                          <a:latin typeface="Arial" pitchFamily="34" charset="0"/>
                          <a:ea typeface="Times New Roman"/>
                          <a:cs typeface="Arial" pitchFamily="34" charset="0"/>
                        </a:rPr>
                        <a:t>50</a:t>
                      </a:r>
                      <a:endParaRPr lang="pt-BR" sz="3200" b="1">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dirty="0">
                          <a:effectLst/>
                          <a:latin typeface="Arial" pitchFamily="34" charset="0"/>
                          <a:ea typeface="Times New Roman"/>
                          <a:cs typeface="Arial" pitchFamily="34" charset="0"/>
                        </a:rPr>
                        <a:t>127</a:t>
                      </a:r>
                      <a:endParaRPr lang="pt-BR" sz="3200"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a:effectLst/>
                          <a:latin typeface="Arial" pitchFamily="34" charset="0"/>
                          <a:ea typeface="Times New Roman"/>
                          <a:cs typeface="Arial" pitchFamily="34" charset="0"/>
                        </a:rPr>
                        <a:t>210</a:t>
                      </a:r>
                      <a:endParaRPr lang="pt-BR" sz="320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b="0">
                          <a:effectLst/>
                          <a:latin typeface="Arial" pitchFamily="34" charset="0"/>
                          <a:ea typeface="Times New Roman"/>
                          <a:cs typeface="Arial" pitchFamily="34" charset="0"/>
                        </a:rPr>
                        <a:t>50</a:t>
                      </a:r>
                      <a:endParaRPr lang="pt-BR" sz="3200" b="1">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a:effectLst/>
                          <a:latin typeface="Arial" pitchFamily="34" charset="0"/>
                          <a:ea typeface="Times New Roman"/>
                          <a:cs typeface="Arial" pitchFamily="34" charset="0"/>
                        </a:rPr>
                        <a:t>127</a:t>
                      </a:r>
                      <a:endParaRPr lang="pt-BR" sz="320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a:effectLst/>
                          <a:latin typeface="Arial" pitchFamily="34" charset="0"/>
                          <a:ea typeface="Times New Roman"/>
                          <a:cs typeface="Arial" pitchFamily="34" charset="0"/>
                        </a:rPr>
                        <a:t>210</a:t>
                      </a:r>
                      <a:endParaRPr lang="pt-BR" sz="320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1966">
                <a:tc>
                  <a:txBody>
                    <a:bodyPr/>
                    <a:lstStyle/>
                    <a:p>
                      <a:pPr algn="ctr">
                        <a:spcBef>
                          <a:spcPts val="600"/>
                        </a:spcBef>
                        <a:spcAft>
                          <a:spcPts val="0"/>
                        </a:spcAft>
                      </a:pPr>
                      <a:r>
                        <a:rPr lang="en-GB" sz="3200" b="1" dirty="0">
                          <a:effectLst/>
                          <a:latin typeface="Arial" pitchFamily="34" charset="0"/>
                          <a:ea typeface="Times New Roman"/>
                          <a:cs typeface="Arial" pitchFamily="34" charset="0"/>
                        </a:rPr>
                        <a:t>Loop Length (mm)</a:t>
                      </a:r>
                      <a:endParaRPr lang="pt-BR" sz="3200" b="1"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dirty="0">
                          <a:effectLst/>
                          <a:latin typeface="Arial" pitchFamily="34" charset="0"/>
                          <a:ea typeface="Times New Roman"/>
                          <a:cs typeface="Arial" pitchFamily="34" charset="0"/>
                        </a:rPr>
                        <a:t>3,7</a:t>
                      </a:r>
                      <a:endParaRPr lang="pt-BR" sz="3200"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dirty="0">
                          <a:effectLst/>
                          <a:latin typeface="Arial" pitchFamily="34" charset="0"/>
                          <a:ea typeface="Times New Roman"/>
                          <a:cs typeface="Arial" pitchFamily="34" charset="0"/>
                        </a:rPr>
                        <a:t>4,9</a:t>
                      </a:r>
                      <a:endParaRPr lang="pt-BR" sz="3200"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dirty="0">
                          <a:effectLst/>
                          <a:latin typeface="Arial" pitchFamily="34" charset="0"/>
                          <a:ea typeface="Times New Roman"/>
                          <a:cs typeface="Arial" pitchFamily="34" charset="0"/>
                        </a:rPr>
                        <a:t>4,2</a:t>
                      </a:r>
                      <a:endParaRPr lang="pt-BR" sz="3200"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b="0" dirty="0">
                          <a:effectLst/>
                          <a:latin typeface="Arial" pitchFamily="34" charset="0"/>
                          <a:ea typeface="Times New Roman"/>
                          <a:cs typeface="Arial" pitchFamily="34" charset="0"/>
                        </a:rPr>
                        <a:t>4,9</a:t>
                      </a:r>
                      <a:endParaRPr lang="pt-BR" sz="3200" b="1"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dirty="0">
                          <a:effectLst/>
                          <a:latin typeface="Arial" pitchFamily="34" charset="0"/>
                          <a:ea typeface="Times New Roman"/>
                          <a:cs typeface="Arial" pitchFamily="34" charset="0"/>
                        </a:rPr>
                        <a:t>6,7</a:t>
                      </a:r>
                      <a:endParaRPr lang="pt-BR" sz="3200"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a:effectLst/>
                          <a:latin typeface="Arial" pitchFamily="34" charset="0"/>
                          <a:ea typeface="Times New Roman"/>
                          <a:cs typeface="Arial" pitchFamily="34" charset="0"/>
                        </a:rPr>
                        <a:t>6,1</a:t>
                      </a:r>
                      <a:endParaRPr lang="pt-BR" sz="320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a:effectLst/>
                          <a:latin typeface="Arial" pitchFamily="34" charset="0"/>
                          <a:ea typeface="Times New Roman"/>
                          <a:cs typeface="Arial" pitchFamily="34" charset="0"/>
                        </a:rPr>
                        <a:t>5,4</a:t>
                      </a:r>
                      <a:endParaRPr lang="pt-BR" sz="320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a:effectLst/>
                          <a:latin typeface="Arial" pitchFamily="34" charset="0"/>
                          <a:ea typeface="Times New Roman"/>
                          <a:cs typeface="Arial" pitchFamily="34" charset="0"/>
                        </a:rPr>
                        <a:t>7,2</a:t>
                      </a:r>
                      <a:endParaRPr lang="pt-BR" sz="320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3200" dirty="0">
                          <a:effectLst/>
                          <a:latin typeface="Arial" pitchFamily="34" charset="0"/>
                          <a:ea typeface="Times New Roman"/>
                          <a:cs typeface="Arial" pitchFamily="34" charset="0"/>
                        </a:rPr>
                        <a:t>6,9</a:t>
                      </a:r>
                      <a:endParaRPr lang="pt-BR" sz="3200"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Tabela 9"/>
          <p:cNvGraphicFramePr>
            <a:graphicFrameLocks noGrp="1"/>
          </p:cNvGraphicFramePr>
          <p:nvPr>
            <p:extLst>
              <p:ext uri="{D42A27DB-BD31-4B8C-83A1-F6EECF244321}">
                <p14:modId xmlns:mc="http://schemas.openxmlformats.org/markup-compatibility/2006" xmlns:mv="urn:schemas-microsoft-com:mac:vml" xmlns:p14="http://schemas.microsoft.com/office/powerpoint/2010/main" xmlns="" val="3121222984"/>
              </p:ext>
            </p:extLst>
          </p:nvPr>
        </p:nvGraphicFramePr>
        <p:xfrm>
          <a:off x="28676600" y="13483803"/>
          <a:ext cx="12608600" cy="2438400"/>
        </p:xfrm>
        <a:graphic>
          <a:graphicData uri="http://schemas.openxmlformats.org/drawingml/2006/table">
            <a:tbl>
              <a:tblPr firstRow="1" firstCol="1" lastRow="1" lastCol="1" bandRow="1" bandCol="1"/>
              <a:tblGrid>
                <a:gridCol w="2521720"/>
                <a:gridCol w="2521720"/>
                <a:gridCol w="2521720"/>
                <a:gridCol w="2521720"/>
                <a:gridCol w="2521720"/>
              </a:tblGrid>
              <a:tr h="204498">
                <a:tc rowSpan="2" gridSpan="2">
                  <a:txBody>
                    <a:bodyPr/>
                    <a:lstStyle/>
                    <a:p>
                      <a:pPr algn="ctr">
                        <a:spcAft>
                          <a:spcPts val="0"/>
                        </a:spcAft>
                      </a:pPr>
                      <a:r>
                        <a:rPr lang="en-GB" sz="3200" b="1" dirty="0">
                          <a:effectLst/>
                          <a:latin typeface="Arial" pitchFamily="34" charset="0"/>
                          <a:ea typeface="Times New Roman"/>
                          <a:cs typeface="Arial" pitchFamily="34" charset="0"/>
                        </a:rPr>
                        <a:t>Energy</a:t>
                      </a:r>
                      <a:endParaRPr lang="pt-BR" sz="3200" b="1"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pt-BR"/>
                    </a:p>
                  </a:txBody>
                  <a:tcPr/>
                </a:tc>
                <a:tc gridSpan="3">
                  <a:txBody>
                    <a:bodyPr/>
                    <a:lstStyle/>
                    <a:p>
                      <a:pPr algn="ctr">
                        <a:spcAft>
                          <a:spcPts val="0"/>
                        </a:spcAft>
                      </a:pPr>
                      <a:r>
                        <a:rPr lang="en-GB" sz="3200" b="1">
                          <a:effectLst/>
                          <a:latin typeface="Arial" pitchFamily="34" charset="0"/>
                          <a:ea typeface="Times New Roman"/>
                          <a:cs typeface="Arial" pitchFamily="34" charset="0"/>
                        </a:rPr>
                        <a:t>NiTi wire diameter</a:t>
                      </a:r>
                      <a:endParaRPr lang="pt-BR" sz="3200" b="1">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r>
              <a:tr h="204498">
                <a:tc gridSpan="2" vMerge="1">
                  <a:txBody>
                    <a:bodyPr/>
                    <a:lstStyle/>
                    <a:p>
                      <a:endParaRPr lang="pt-BR"/>
                    </a:p>
                  </a:txBody>
                  <a:tcPr/>
                </a:tc>
                <a:tc hMerge="1" vMerge="1">
                  <a:txBody>
                    <a:bodyPr/>
                    <a:lstStyle/>
                    <a:p>
                      <a:endParaRPr lang="pt-BR"/>
                    </a:p>
                  </a:txBody>
                  <a:tcPr/>
                </a:tc>
                <a:tc>
                  <a:txBody>
                    <a:bodyPr/>
                    <a:lstStyle/>
                    <a:p>
                      <a:pPr algn="ctr">
                        <a:spcAft>
                          <a:spcPts val="0"/>
                        </a:spcAft>
                      </a:pPr>
                      <a:r>
                        <a:rPr lang="en-GB" sz="3200" b="1" dirty="0">
                          <a:effectLst/>
                          <a:latin typeface="Arial" pitchFamily="34" charset="0"/>
                          <a:ea typeface="Times New Roman"/>
                          <a:cs typeface="Arial" pitchFamily="34" charset="0"/>
                        </a:rPr>
                        <a:t>50µm</a:t>
                      </a:r>
                      <a:endParaRPr lang="pt-BR" sz="3200" b="1"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3200" b="1">
                          <a:effectLst/>
                          <a:latin typeface="Arial" pitchFamily="34" charset="0"/>
                          <a:ea typeface="Times New Roman"/>
                          <a:cs typeface="Arial" pitchFamily="34" charset="0"/>
                        </a:rPr>
                        <a:t>127µm</a:t>
                      </a:r>
                      <a:endParaRPr lang="pt-BR" sz="3200" b="1">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3200" b="1" dirty="0">
                          <a:effectLst/>
                          <a:latin typeface="Arial" pitchFamily="34" charset="0"/>
                          <a:ea typeface="Times New Roman"/>
                          <a:cs typeface="Arial" pitchFamily="34" charset="0"/>
                        </a:rPr>
                        <a:t>210µm</a:t>
                      </a:r>
                      <a:endParaRPr lang="pt-BR" sz="3200" b="1"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996">
                <a:tc rowSpan="3">
                  <a:txBody>
                    <a:bodyPr/>
                    <a:lstStyle/>
                    <a:p>
                      <a:pPr marL="71755" marR="71755" algn="ctr">
                        <a:spcAft>
                          <a:spcPts val="0"/>
                        </a:spcAft>
                      </a:pPr>
                      <a:r>
                        <a:rPr lang="en-GB" sz="3200" b="1">
                          <a:effectLst/>
                          <a:latin typeface="Arial" pitchFamily="34" charset="0"/>
                          <a:ea typeface="Times New Roman"/>
                          <a:cs typeface="Arial" pitchFamily="34" charset="0"/>
                        </a:rPr>
                        <a:t>Loop type</a:t>
                      </a:r>
                      <a:endParaRPr lang="pt-BR" sz="3200" b="1">
                        <a:effectLst/>
                        <a:latin typeface="Arial" pitchFamily="34" charset="0"/>
                        <a:ea typeface="Times New Roman"/>
                        <a:cs typeface="Arial" pitchFamily="34" charset="0"/>
                      </a:endParaRP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3200" b="1" dirty="0">
                          <a:effectLst/>
                          <a:latin typeface="Arial" pitchFamily="34" charset="0"/>
                          <a:ea typeface="Times New Roman"/>
                          <a:cs typeface="Arial" pitchFamily="34" charset="0"/>
                        </a:rPr>
                        <a:t>Miss</a:t>
                      </a:r>
                      <a:endParaRPr lang="pt-BR" sz="3200" b="1"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3200" b="0" dirty="0">
                          <a:effectLst/>
                          <a:latin typeface="Arial" pitchFamily="34" charset="0"/>
                          <a:ea typeface="Times New Roman"/>
                          <a:cs typeface="Arial" pitchFamily="34" charset="0"/>
                        </a:rPr>
                        <a:t>0,67mJ.mm</a:t>
                      </a:r>
                      <a:r>
                        <a:rPr lang="en-GB" sz="3200" b="0" baseline="30000" dirty="0">
                          <a:effectLst/>
                          <a:latin typeface="Arial" pitchFamily="34" charset="0"/>
                          <a:ea typeface="Times New Roman"/>
                          <a:cs typeface="Arial" pitchFamily="34" charset="0"/>
                        </a:rPr>
                        <a:t>3</a:t>
                      </a:r>
                      <a:endParaRPr lang="pt-BR" sz="3200" b="1"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3200" b="0">
                          <a:effectLst/>
                          <a:latin typeface="Arial" pitchFamily="34" charset="0"/>
                          <a:ea typeface="Times New Roman"/>
                          <a:cs typeface="Arial" pitchFamily="34" charset="0"/>
                        </a:rPr>
                        <a:t>0,75mJ.mm</a:t>
                      </a:r>
                      <a:r>
                        <a:rPr lang="en-GB" sz="3200" b="0" baseline="30000">
                          <a:effectLst/>
                          <a:latin typeface="Arial" pitchFamily="34" charset="0"/>
                          <a:ea typeface="Times New Roman"/>
                          <a:cs typeface="Arial" pitchFamily="34" charset="0"/>
                        </a:rPr>
                        <a:t>3</a:t>
                      </a:r>
                      <a:endParaRPr lang="pt-BR" sz="3200" b="1">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3200" b="0">
                          <a:effectLst/>
                          <a:latin typeface="Arial" pitchFamily="34" charset="0"/>
                          <a:ea typeface="Times New Roman"/>
                          <a:cs typeface="Arial" pitchFamily="34" charset="0"/>
                        </a:rPr>
                        <a:t>0,96mJ.mm</a:t>
                      </a:r>
                      <a:r>
                        <a:rPr lang="en-GB" sz="3200" b="0" baseline="30000">
                          <a:effectLst/>
                          <a:latin typeface="Arial" pitchFamily="34" charset="0"/>
                          <a:ea typeface="Times New Roman"/>
                          <a:cs typeface="Arial" pitchFamily="34" charset="0"/>
                        </a:rPr>
                        <a:t>3</a:t>
                      </a:r>
                      <a:endParaRPr lang="pt-BR" sz="3200" b="1">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996">
                <a:tc vMerge="1">
                  <a:txBody>
                    <a:bodyPr/>
                    <a:lstStyle/>
                    <a:p>
                      <a:endParaRPr lang="pt-BR"/>
                    </a:p>
                  </a:txBody>
                  <a:tcPr/>
                </a:tc>
                <a:tc>
                  <a:txBody>
                    <a:bodyPr/>
                    <a:lstStyle/>
                    <a:p>
                      <a:pPr algn="ctr">
                        <a:spcAft>
                          <a:spcPts val="0"/>
                        </a:spcAft>
                      </a:pPr>
                      <a:r>
                        <a:rPr lang="en-GB" sz="3200" b="1">
                          <a:effectLst/>
                          <a:latin typeface="Arial" pitchFamily="34" charset="0"/>
                          <a:ea typeface="Times New Roman"/>
                          <a:cs typeface="Arial" pitchFamily="34" charset="0"/>
                        </a:rPr>
                        <a:t>Stitch</a:t>
                      </a:r>
                      <a:endParaRPr lang="pt-BR" sz="3200" b="1">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3200" b="0" dirty="0">
                          <a:effectLst/>
                          <a:latin typeface="Arial" pitchFamily="34" charset="0"/>
                          <a:ea typeface="Times New Roman"/>
                          <a:cs typeface="Arial" pitchFamily="34" charset="0"/>
                        </a:rPr>
                        <a:t>0,71mJ.mm</a:t>
                      </a:r>
                      <a:r>
                        <a:rPr lang="en-GB" sz="3200" b="0" baseline="30000" dirty="0">
                          <a:effectLst/>
                          <a:latin typeface="Arial" pitchFamily="34" charset="0"/>
                          <a:ea typeface="Times New Roman"/>
                          <a:cs typeface="Arial" pitchFamily="34" charset="0"/>
                        </a:rPr>
                        <a:t>3</a:t>
                      </a:r>
                      <a:endParaRPr lang="pt-BR" sz="3200" b="1"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3200" b="0">
                          <a:effectLst/>
                          <a:latin typeface="Arial" pitchFamily="34" charset="0"/>
                          <a:ea typeface="Times New Roman"/>
                          <a:cs typeface="Arial" pitchFamily="34" charset="0"/>
                        </a:rPr>
                        <a:t>1,58mJ.mm</a:t>
                      </a:r>
                      <a:r>
                        <a:rPr lang="en-GB" sz="3200" b="0" baseline="30000">
                          <a:effectLst/>
                          <a:latin typeface="Arial" pitchFamily="34" charset="0"/>
                          <a:ea typeface="Times New Roman"/>
                          <a:cs typeface="Arial" pitchFamily="34" charset="0"/>
                        </a:rPr>
                        <a:t>3</a:t>
                      </a:r>
                      <a:endParaRPr lang="pt-BR" sz="3200" b="1">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3200" b="0">
                          <a:effectLst/>
                          <a:latin typeface="Arial" pitchFamily="34" charset="0"/>
                          <a:ea typeface="Times New Roman"/>
                          <a:cs typeface="Arial" pitchFamily="34" charset="0"/>
                        </a:rPr>
                        <a:t>1,86mJ.mm</a:t>
                      </a:r>
                      <a:r>
                        <a:rPr lang="en-GB" sz="3200" b="0" baseline="30000">
                          <a:effectLst/>
                          <a:latin typeface="Arial" pitchFamily="34" charset="0"/>
                          <a:ea typeface="Times New Roman"/>
                          <a:cs typeface="Arial" pitchFamily="34" charset="0"/>
                        </a:rPr>
                        <a:t>3</a:t>
                      </a:r>
                      <a:endParaRPr lang="pt-BR" sz="3200" b="1">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996">
                <a:tc vMerge="1">
                  <a:txBody>
                    <a:bodyPr/>
                    <a:lstStyle/>
                    <a:p>
                      <a:endParaRPr lang="pt-BR"/>
                    </a:p>
                  </a:txBody>
                  <a:tcPr/>
                </a:tc>
                <a:tc>
                  <a:txBody>
                    <a:bodyPr/>
                    <a:lstStyle/>
                    <a:p>
                      <a:pPr algn="ctr">
                        <a:spcAft>
                          <a:spcPts val="0"/>
                        </a:spcAft>
                      </a:pPr>
                      <a:r>
                        <a:rPr lang="en-GB" sz="3200" b="1" dirty="0">
                          <a:effectLst/>
                          <a:latin typeface="Arial" pitchFamily="34" charset="0"/>
                          <a:ea typeface="Times New Roman"/>
                          <a:cs typeface="Arial" pitchFamily="34" charset="0"/>
                        </a:rPr>
                        <a:t>Tuck</a:t>
                      </a:r>
                      <a:endParaRPr lang="pt-BR" sz="3200" b="1"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3200" b="0">
                          <a:effectLst/>
                          <a:latin typeface="Arial" pitchFamily="34" charset="0"/>
                          <a:ea typeface="Times New Roman"/>
                          <a:cs typeface="Arial" pitchFamily="34" charset="0"/>
                        </a:rPr>
                        <a:t>1,60mJ.mm</a:t>
                      </a:r>
                      <a:r>
                        <a:rPr lang="en-GB" sz="3200" b="0" baseline="30000">
                          <a:effectLst/>
                          <a:latin typeface="Arial" pitchFamily="34" charset="0"/>
                          <a:ea typeface="Times New Roman"/>
                          <a:cs typeface="Arial" pitchFamily="34" charset="0"/>
                        </a:rPr>
                        <a:t>3</a:t>
                      </a:r>
                      <a:endParaRPr lang="pt-BR" sz="3200" b="1">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3200" b="0">
                          <a:effectLst/>
                          <a:latin typeface="Arial" pitchFamily="34" charset="0"/>
                          <a:ea typeface="Times New Roman"/>
                          <a:cs typeface="Arial" pitchFamily="34" charset="0"/>
                        </a:rPr>
                        <a:t>2,70mJ.mm</a:t>
                      </a:r>
                      <a:r>
                        <a:rPr lang="en-GB" sz="3200" b="0" baseline="30000">
                          <a:effectLst/>
                          <a:latin typeface="Arial" pitchFamily="34" charset="0"/>
                          <a:ea typeface="Times New Roman"/>
                          <a:cs typeface="Arial" pitchFamily="34" charset="0"/>
                        </a:rPr>
                        <a:t>3</a:t>
                      </a:r>
                      <a:endParaRPr lang="pt-BR" sz="3200" b="1">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3200" b="0" dirty="0">
                          <a:effectLst/>
                          <a:latin typeface="Arial" pitchFamily="34" charset="0"/>
                          <a:ea typeface="Times New Roman"/>
                          <a:cs typeface="Arial" pitchFamily="34" charset="0"/>
                        </a:rPr>
                        <a:t>3,27mJ.mm</a:t>
                      </a:r>
                      <a:r>
                        <a:rPr lang="en-GB" sz="3200" b="0" baseline="30000" dirty="0">
                          <a:effectLst/>
                          <a:latin typeface="Arial" pitchFamily="34" charset="0"/>
                          <a:ea typeface="Times New Roman"/>
                          <a:cs typeface="Arial" pitchFamily="34" charset="0"/>
                        </a:rPr>
                        <a:t>3</a:t>
                      </a:r>
                      <a:endParaRPr lang="pt-BR" sz="3200" b="1" dirty="0">
                        <a:effectLst/>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1063" name="Picture 39"/>
          <p:cNvPicPr>
            <a:picLocks noChangeAspect="1" noChangeArrowheads="1"/>
          </p:cNvPicPr>
          <p:nvPr/>
        </p:nvPicPr>
        <p:blipFill>
          <a:blip r:embed="rId5" cstate="print">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1050975" y="27156294"/>
            <a:ext cx="12144375" cy="1276350"/>
          </a:xfrm>
          <a:prstGeom prst="rect">
            <a:avLst/>
          </a:prstGeom>
          <a:noFill/>
          <a:ln>
            <a:noFill/>
          </a:ln>
          <a:effectLst/>
          <a:extLst>
            <a:ext uri="{909E8E84-426E-40DD-AFC4-6F175D3DCCD1}">
              <a14:hiddenFill xmlns:mc="http://schemas.openxmlformats.org/markup-compatibility/2006" xmlns:mv="urn:schemas-microsoft-com:mac:vml" xmlns:a14="http://schemas.microsoft.com/office/drawing/2010/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 w="9525">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
                <a:effectLst>
                  <a:outerShdw dist="35921" dir="2700000" algn="ctr" rotWithShape="0">
                    <a:schemeClr val="bg2"/>
                  </a:outerShdw>
                </a:effectLst>
              </a14:hiddenEffects>
            </a:ext>
          </a:extLst>
        </p:spPr>
      </p:pic>
      <p:pic>
        <p:nvPicPr>
          <p:cNvPr id="1078" name="Picture 54" descr="C:\Users\ivan\Documents\doutorado\tese\experimento fios nitinol - energia\testes dos fios a temperatura ambiente\fios 210  microns - ingles1.jpg"/>
          <p:cNvPicPr>
            <a:picLocks noChangeAspect="1" noChangeArrowheads="1"/>
          </p:cNvPicPr>
          <p:nvPr/>
        </p:nvPicPr>
        <p:blipFill>
          <a:blip r:embed="rId6" cstate="print">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14995548" y="10891515"/>
            <a:ext cx="11449273" cy="4785880"/>
          </a:xfrm>
          <a:prstGeom prst="rect">
            <a:avLst/>
          </a:prstGeom>
          <a:noFill/>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Lst>
        </p:spPr>
      </p:pic>
      <p:pic>
        <p:nvPicPr>
          <p:cNvPr id="39" name="Picture 44" descr="C:\Users\ivan\Documents\doutorado\tese\experimento fios nitinol - energia\testes dos fios a temperatura ambiente\fios 50 microns - ingles1.jpg"/>
          <p:cNvPicPr>
            <a:picLocks noChangeAspect="1" noChangeArrowheads="1"/>
          </p:cNvPicPr>
          <p:nvPr/>
        </p:nvPicPr>
        <p:blipFill>
          <a:blip r:embed="rId7" cstate="print">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14995550" y="16940187"/>
            <a:ext cx="11449272" cy="4792355"/>
          </a:xfrm>
          <a:prstGeom prst="rect">
            <a:avLst/>
          </a:prstGeom>
          <a:noFill/>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Lst>
        </p:spPr>
      </p:pic>
      <p:pic>
        <p:nvPicPr>
          <p:cNvPr id="40" name="Picture 52" descr="C:\Users\ivan\Documents\doutorado\tese\experimento fios nitinol - energia\testes dos fios a temperatura ambiente\fios 127 microns - ingles1.jpg"/>
          <p:cNvPicPr>
            <a:picLocks noChangeAspect="1" noChangeArrowheads="1"/>
          </p:cNvPicPr>
          <p:nvPr/>
        </p:nvPicPr>
        <p:blipFill>
          <a:blip r:embed="rId8" cstate="print">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14995550" y="22988859"/>
            <a:ext cx="11378181" cy="4792355"/>
          </a:xfrm>
          <a:prstGeom prst="rect">
            <a:avLst/>
          </a:prstGeom>
          <a:noFill/>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Lst>
        </p:spPr>
      </p:pic>
      <p:sp>
        <p:nvSpPr>
          <p:cNvPr id="2" name="CaixaDeTexto 1"/>
          <p:cNvSpPr txBox="1"/>
          <p:nvPr/>
        </p:nvSpPr>
        <p:spPr>
          <a:xfrm>
            <a:off x="34437710" y="3970036"/>
            <a:ext cx="7723188" cy="584775"/>
          </a:xfrm>
          <a:prstGeom prst="rect">
            <a:avLst/>
          </a:prstGeom>
          <a:noFill/>
        </p:spPr>
        <p:txBody>
          <a:bodyPr wrap="square" rtlCol="0">
            <a:spAutoFit/>
          </a:bodyPr>
          <a:lstStyle/>
          <a:p>
            <a:pPr algn="r"/>
            <a:r>
              <a:rPr lang="en-GB" dirty="0"/>
              <a:t>Capes Grant – Proc. nº BEX </a:t>
            </a:r>
            <a:r>
              <a:rPr lang="en-GB" dirty="0" smtClean="0"/>
              <a:t>0547/09-3</a:t>
            </a:r>
            <a:endParaRPr lang="pt-B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3378</TotalTime>
  <Words>780</Words>
  <Application>Microsoft Office PowerPoint</Application>
  <PresentationFormat>Custom</PresentationFormat>
  <Paragraphs>117</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103</cp:revision>
  <dcterms:created xsi:type="dcterms:W3CDTF">2011-09-02T13:30:39Z</dcterms:created>
  <dcterms:modified xsi:type="dcterms:W3CDTF">2011-09-20T17:13:45Z</dcterms:modified>
</cp:coreProperties>
</file>