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884988" cy="10018713"/>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7" d="100"/>
          <a:sy n="27" d="100"/>
        </p:scale>
        <p:origin x="-72" y="203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ectângulo 24"/>
          <p:cNvSpPr/>
          <p:nvPr/>
        </p:nvSpPr>
        <p:spPr bwMode="auto">
          <a:xfrm>
            <a:off x="665958" y="23780947"/>
            <a:ext cx="9649072" cy="396044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aphicFrame>
        <p:nvGraphicFramePr>
          <p:cNvPr id="2259" name="Group 211"/>
          <p:cNvGraphicFramePr>
            <a:graphicFrameLocks noGrp="1"/>
          </p:cNvGraphicFramePr>
          <p:nvPr>
            <p:extLst>
              <p:ext uri="{D42A27DB-BD31-4B8C-83A1-F6EECF244321}">
                <p14:modId xmlns=""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2c2t – Centre for </a:t>
                      </a:r>
                      <a:r>
                        <a:rPr kumimoji="0" lang="pt-PT" sz="2400" b="0" i="0" u="none" strike="noStrike" cap="none" normalizeH="0" baseline="0" dirty="0" err="1" smtClean="0">
                          <a:ln>
                            <a:noFill/>
                          </a:ln>
                          <a:solidFill>
                            <a:schemeClr val="tx1"/>
                          </a:solidFill>
                          <a:effectLst/>
                          <a:latin typeface="Arial" charset="0"/>
                        </a:rPr>
                        <a:t>Textile</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Science</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and</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Technology</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smtClean="0">
                          <a:ln>
                            <a:noFill/>
                          </a:ln>
                          <a:solidFill>
                            <a:schemeClr val="tx1"/>
                          </a:solidFill>
                          <a:effectLst/>
                          <a:latin typeface="Arial" charset="0"/>
                        </a:rPr>
                        <a:t>a </a:t>
                      </a:r>
                      <a:r>
                        <a:rPr kumimoji="0" lang="pt-PT" sz="4000" b="0" i="0" u="none" strike="noStrike" cap="none" normalizeH="0" baseline="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666056" y="5635626"/>
            <a:ext cx="9864998" cy="23144798"/>
          </a:xfrm>
          <a:prstGeom prst="rect">
            <a:avLst/>
          </a:prstGeom>
          <a:noFill/>
          <a:ln w="9525">
            <a:noFill/>
            <a:miter lim="800000"/>
            <a:headEnd/>
            <a:tailEnd/>
          </a:ln>
        </p:spPr>
        <p:txBody>
          <a:bodyPr wrap="square">
            <a:spAutoFit/>
          </a:bodyPr>
          <a:lstStyle/>
          <a:p>
            <a:pPr defTabSz="2952750">
              <a:spcBef>
                <a:spcPct val="50000"/>
              </a:spcBef>
            </a:pPr>
            <a:endParaRPr lang="en-US" sz="3600" b="1" dirty="0" smtClean="0"/>
          </a:p>
          <a:p>
            <a:pPr defTabSz="2952750">
              <a:spcBef>
                <a:spcPct val="50000"/>
              </a:spcBef>
            </a:pPr>
            <a:r>
              <a:rPr lang="en-US" sz="3600" b="1" dirty="0" smtClean="0"/>
              <a:t>Abstract:</a:t>
            </a:r>
            <a:endParaRPr lang="en-US" dirty="0"/>
          </a:p>
          <a:p>
            <a:endParaRPr lang="en-US" dirty="0" smtClean="0"/>
          </a:p>
          <a:p>
            <a:r>
              <a:rPr lang="en-US" dirty="0" smtClean="0"/>
              <a:t>The use of multifunctional textile materials for health  applications begins to show a great development, particularly in pathologies associated with skin.</a:t>
            </a:r>
            <a:endParaRPr lang="pt-PT" dirty="0" smtClean="0"/>
          </a:p>
          <a:p>
            <a:endParaRPr lang="en-US" dirty="0" smtClean="0"/>
          </a:p>
          <a:p>
            <a:r>
              <a:rPr lang="en-US" dirty="0" smtClean="0"/>
              <a:t>The development of new products combining appropriate structures and finishing  treatments, using for example, the proven technology of micro and </a:t>
            </a:r>
            <a:r>
              <a:rPr lang="en-US" dirty="0" err="1" smtClean="0"/>
              <a:t>nano</a:t>
            </a:r>
            <a:r>
              <a:rPr lang="en-US" dirty="0" smtClean="0"/>
              <a:t> encapsulation to promote gradual release of active ingredients such as moisturizers, therapeutic oils, or others, from the clothing to the skin so they can be absorbed, presents a great potential.</a:t>
            </a:r>
            <a:endParaRPr lang="pt-PT" dirty="0" smtClean="0"/>
          </a:p>
          <a:p>
            <a:r>
              <a:rPr lang="pt-PT" dirty="0" smtClean="0"/>
              <a:t> </a:t>
            </a:r>
          </a:p>
          <a:p>
            <a:r>
              <a:rPr lang="en-US" dirty="0" smtClean="0"/>
              <a:t>The socks are a type of textile garments in perfect contact with the skin. The skin is an organ that has the important function of protecting the body, is an important route of drug administration and the permeation of the stratum </a:t>
            </a:r>
            <a:r>
              <a:rPr lang="en-US" dirty="0" err="1" smtClean="0"/>
              <a:t>corneum</a:t>
            </a:r>
            <a:r>
              <a:rPr lang="en-US" dirty="0" smtClean="0"/>
              <a:t>, the outermost barrier of the skin, is a challenge to dermatological and </a:t>
            </a:r>
            <a:r>
              <a:rPr lang="en-US" dirty="0" err="1" smtClean="0"/>
              <a:t>transdermal</a:t>
            </a:r>
            <a:r>
              <a:rPr lang="en-US" dirty="0" smtClean="0"/>
              <a:t> treatment. </a:t>
            </a:r>
          </a:p>
          <a:p>
            <a:endParaRPr lang="en-US" dirty="0" smtClean="0"/>
          </a:p>
          <a:p>
            <a:r>
              <a:rPr lang="en-US" dirty="0" smtClean="0"/>
              <a:t>Various substances can be applied to the skin for therapeutic purposes, targeting in different layers of the skin and may exert different mechanisms of action, given the complexity and variety of organ functions. </a:t>
            </a:r>
          </a:p>
          <a:p>
            <a:endParaRPr lang="pt-PT" dirty="0" smtClean="0"/>
          </a:p>
          <a:p>
            <a:r>
              <a:rPr lang="en-US" dirty="0" smtClean="0"/>
              <a:t>This work is focused to investigate and develop therapeutic socks to prevent and treat different pathologies of the feet, including:</a:t>
            </a:r>
          </a:p>
          <a:p>
            <a:r>
              <a:rPr lang="en-US" dirty="0" smtClean="0"/>
              <a:t/>
            </a:r>
            <a:br>
              <a:rPr lang="en-US" dirty="0" smtClean="0"/>
            </a:br>
            <a:r>
              <a:rPr lang="en-US" dirty="0" smtClean="0"/>
              <a:t># Venous Insufficiency</a:t>
            </a:r>
            <a:br>
              <a:rPr lang="en-US" dirty="0" smtClean="0"/>
            </a:br>
            <a:r>
              <a:rPr lang="en-US" dirty="0" smtClean="0"/>
              <a:t># Diabetic foot</a:t>
            </a:r>
            <a:br>
              <a:rPr lang="en-US" dirty="0" smtClean="0"/>
            </a:br>
            <a:r>
              <a:rPr lang="en-US" dirty="0" smtClean="0"/>
              <a:t># </a:t>
            </a:r>
            <a:r>
              <a:rPr lang="en-US" dirty="0" err="1" smtClean="0"/>
              <a:t>Tinea</a:t>
            </a:r>
            <a:r>
              <a:rPr lang="en-US" dirty="0" smtClean="0"/>
              <a:t> </a:t>
            </a:r>
            <a:r>
              <a:rPr lang="en-US" dirty="0" err="1" smtClean="0"/>
              <a:t>Pedis</a:t>
            </a:r>
            <a:r>
              <a:rPr lang="en-US" dirty="0" smtClean="0"/>
              <a:t> ("Athlete's foot“)</a:t>
            </a:r>
            <a:r>
              <a:rPr lang="en-US" b="1" dirty="0" smtClean="0"/>
              <a:t> </a:t>
            </a:r>
          </a:p>
          <a:p>
            <a:endParaRPr lang="en-US" b="1" dirty="0" smtClean="0"/>
          </a:p>
          <a:p>
            <a:r>
              <a:rPr lang="en-US" b="1" dirty="0" smtClean="0"/>
              <a:t>AUTHOR BIOGRAPHY</a:t>
            </a:r>
          </a:p>
          <a:p>
            <a:endParaRPr lang="pt-PT" dirty="0" smtClean="0"/>
          </a:p>
          <a:p>
            <a:r>
              <a:rPr lang="en-US" dirty="0" smtClean="0"/>
              <a:t>PAULO RODRIGUES was born in Braga, Portugal, and made his graduation in Textile Engineering at Minho University (1990); Presently he is a PhD student at 2C2T - Centre for Textile Science and Technology of University of Minho.</a:t>
            </a:r>
          </a:p>
          <a:p>
            <a:endParaRPr lang="en-US" dirty="0" smtClean="0"/>
          </a:p>
          <a:p>
            <a:endParaRPr lang="pt-PT"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PAULO JORGE PINTO RODRIGUES</a:t>
            </a:r>
            <a:endParaRPr lang="en-US" sz="4000" dirty="0"/>
          </a:p>
          <a:p>
            <a:pPr algn="ctr" defTabSz="2952750">
              <a:spcBef>
                <a:spcPct val="20000"/>
              </a:spcBef>
            </a:pPr>
            <a:r>
              <a:rPr lang="en-US" sz="4000" dirty="0"/>
              <a:t> </a:t>
            </a:r>
            <a:r>
              <a:rPr lang="en-US" sz="4000" dirty="0" smtClean="0"/>
              <a:t>Supervisor:  Fernando Nunes Ferreira</a:t>
            </a:r>
            <a:endParaRPr lang="en-US" sz="4000" dirty="0"/>
          </a:p>
          <a:p>
            <a:pPr algn="ctr" defTabSz="2952750">
              <a:spcBef>
                <a:spcPct val="50000"/>
              </a:spcBef>
            </a:pPr>
            <a:r>
              <a:rPr lang="pt-PT" dirty="0"/>
              <a:t>* </a:t>
            </a:r>
            <a:r>
              <a:rPr lang="pt-PT" dirty="0" smtClean="0"/>
              <a:t>pjpr59@gmail.com</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APPLICATION OF FUNCTIONAL TEXTILES IN THE HEALTHCARE AREA</a:t>
            </a:r>
            <a:endParaRPr lang="en-US" sz="4800" b="1" dirty="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0603062" y="5634932"/>
            <a:ext cx="10441160" cy="14773275"/>
          </a:xfrm>
          <a:prstGeom prst="rect">
            <a:avLst/>
          </a:prstGeom>
          <a:noFill/>
          <a:ln w="9525">
            <a:noFill/>
            <a:miter lim="800000"/>
            <a:headEnd/>
            <a:tailEnd/>
          </a:ln>
        </p:spPr>
        <p:txBody>
          <a:bodyPr wrap="square">
            <a:spAutoFit/>
          </a:bodyPr>
          <a:lstStyle/>
          <a:p>
            <a:pPr algn="just" defTabSz="2952750">
              <a:spcBef>
                <a:spcPct val="50000"/>
              </a:spcBef>
            </a:pPr>
            <a:endParaRPr lang="en-US" sz="3600" b="1" dirty="0" smtClean="0"/>
          </a:p>
          <a:p>
            <a:pPr algn="just" defTabSz="2952750">
              <a:spcBef>
                <a:spcPct val="50000"/>
              </a:spcBef>
            </a:pPr>
            <a:r>
              <a:rPr lang="en-US" sz="3600" b="1" dirty="0" smtClean="0"/>
              <a:t>Diabetic foot – Research:</a:t>
            </a:r>
          </a:p>
          <a:p>
            <a:endParaRPr lang="en-US" dirty="0" smtClean="0"/>
          </a:p>
          <a:p>
            <a:r>
              <a:rPr lang="en-US" dirty="0" smtClean="0"/>
              <a:t>The socks developed for this pathology have a special textile composition with organic cotton and </a:t>
            </a:r>
            <a:r>
              <a:rPr lang="en-US" dirty="0" err="1" smtClean="0"/>
              <a:t>crabyon</a:t>
            </a:r>
            <a:r>
              <a:rPr lang="en-US" dirty="0" smtClean="0"/>
              <a:t> fiber.</a:t>
            </a:r>
          </a:p>
          <a:p>
            <a:r>
              <a:rPr lang="en-US" dirty="0" smtClean="0"/>
              <a:t> </a:t>
            </a:r>
          </a:p>
          <a:p>
            <a:r>
              <a:rPr lang="en-US" dirty="0" smtClean="0"/>
              <a:t>All socks are seamless to give comfort, and they have an innovative design and a knitting construction structure consisting of a white color in sole with plush (“terry”) in toes and heels to show easily blood stains and  to cushion the feet, helping  to reduce shock and friction at the sock/foot interface.</a:t>
            </a:r>
          </a:p>
          <a:p>
            <a:endParaRPr lang="pt-PT" dirty="0" smtClean="0"/>
          </a:p>
          <a:p>
            <a:r>
              <a:rPr lang="en-US" dirty="0" smtClean="0"/>
              <a:t>No knitting compressibility is allowed.</a:t>
            </a:r>
          </a:p>
          <a:p>
            <a:endParaRPr lang="pt-PT" dirty="0" smtClean="0"/>
          </a:p>
          <a:p>
            <a:r>
              <a:rPr lang="en-US" dirty="0" smtClean="0"/>
              <a:t>All socks were submitted to a </a:t>
            </a:r>
            <a:r>
              <a:rPr lang="en-US" dirty="0" err="1" smtClean="0"/>
              <a:t>functionalization</a:t>
            </a:r>
            <a:r>
              <a:rPr lang="en-US" dirty="0" smtClean="0"/>
              <a:t> moisturizer agent.</a:t>
            </a:r>
            <a:r>
              <a:rPr lang="pt-PT" dirty="0" smtClean="0"/>
              <a:t> </a:t>
            </a:r>
          </a:p>
          <a:p>
            <a:endParaRPr lang="pt-PT" dirty="0" smtClean="0"/>
          </a:p>
          <a:p>
            <a:r>
              <a:rPr lang="en-US" dirty="0" smtClean="0"/>
              <a:t>All patients recruited will use a special socks pack and they will be properly assessed for monitoring, control and validation features to will be achieved  in order to know the results. </a:t>
            </a:r>
          </a:p>
          <a:p>
            <a:endParaRPr lang="en-US" dirty="0" smtClean="0"/>
          </a:p>
          <a:p>
            <a:r>
              <a:rPr lang="en-US" dirty="0" smtClean="0"/>
              <a:t>The following tests will be performed:</a:t>
            </a:r>
          </a:p>
          <a:p>
            <a:endParaRPr lang="en-US" dirty="0" smtClean="0"/>
          </a:p>
          <a:p>
            <a:r>
              <a:rPr lang="pt-PT" dirty="0" smtClean="0"/>
              <a:t>I - </a:t>
            </a:r>
            <a:r>
              <a:rPr lang="pt-PT" dirty="0" err="1" smtClean="0"/>
              <a:t>Determination</a:t>
            </a:r>
            <a:r>
              <a:rPr lang="pt-PT" dirty="0" smtClean="0"/>
              <a:t> </a:t>
            </a:r>
            <a:r>
              <a:rPr lang="pt-PT" dirty="0" err="1" smtClean="0"/>
              <a:t>of</a:t>
            </a:r>
            <a:r>
              <a:rPr lang="pt-PT" dirty="0" smtClean="0"/>
              <a:t> </a:t>
            </a:r>
            <a:r>
              <a:rPr lang="pt-PT" dirty="0" err="1" smtClean="0"/>
              <a:t>inflammation</a:t>
            </a:r>
            <a:r>
              <a:rPr lang="pt-PT" dirty="0" smtClean="0"/>
              <a:t> </a:t>
            </a:r>
            <a:r>
              <a:rPr lang="pt-PT" dirty="0" err="1" smtClean="0"/>
              <a:t>parameters</a:t>
            </a:r>
            <a:r>
              <a:rPr lang="pt-PT" dirty="0" smtClean="0"/>
              <a:t>.	</a:t>
            </a:r>
          </a:p>
          <a:p>
            <a:r>
              <a:rPr lang="en-US" dirty="0" smtClean="0"/>
              <a:t>II - Evaluation of physical-chemical parameters of the skin by skin biometrics.</a:t>
            </a:r>
          </a:p>
        </p:txBody>
      </p:sp>
      <p:sp>
        <p:nvSpPr>
          <p:cNvPr id="1041" name="Text Box 214"/>
          <p:cNvSpPr txBox="1">
            <a:spLocks noChangeArrowheads="1"/>
          </p:cNvSpPr>
          <p:nvPr/>
        </p:nvSpPr>
        <p:spPr bwMode="auto">
          <a:xfrm>
            <a:off x="31413374" y="5634931"/>
            <a:ext cx="10729094" cy="13788390"/>
          </a:xfrm>
          <a:prstGeom prst="rect">
            <a:avLst/>
          </a:prstGeom>
          <a:noFill/>
          <a:ln w="9525">
            <a:noFill/>
            <a:miter lim="800000"/>
            <a:headEnd/>
            <a:tailEnd/>
          </a:ln>
        </p:spPr>
        <p:txBody>
          <a:bodyPr wrap="square">
            <a:spAutoFit/>
          </a:bodyPr>
          <a:lstStyle/>
          <a:p>
            <a:pPr algn="just" defTabSz="2952750">
              <a:spcBef>
                <a:spcPct val="50000"/>
              </a:spcBef>
            </a:pPr>
            <a:endParaRPr lang="en-US" sz="3600" b="1" dirty="0" smtClean="0"/>
          </a:p>
          <a:p>
            <a:pPr algn="just" defTabSz="2952750">
              <a:spcBef>
                <a:spcPct val="50000"/>
              </a:spcBef>
            </a:pPr>
            <a:r>
              <a:rPr lang="en-US" sz="3600" b="1" dirty="0" err="1" smtClean="0"/>
              <a:t>Tinea</a:t>
            </a:r>
            <a:r>
              <a:rPr lang="en-US" sz="3600" b="1" dirty="0" smtClean="0"/>
              <a:t> </a:t>
            </a:r>
            <a:r>
              <a:rPr lang="en-US" sz="3600" b="1" dirty="0" err="1" smtClean="0"/>
              <a:t>Pedis</a:t>
            </a:r>
            <a:r>
              <a:rPr lang="en-US" sz="3600" b="1" dirty="0" smtClean="0"/>
              <a:t> (</a:t>
            </a:r>
            <a:r>
              <a:rPr lang="en-US" sz="3600" b="1" dirty="0" err="1" smtClean="0"/>
              <a:t>Athlectic</a:t>
            </a:r>
            <a:r>
              <a:rPr lang="en-US" sz="3600" b="1" dirty="0" smtClean="0"/>
              <a:t> foot”) – Research:</a:t>
            </a:r>
            <a:endParaRPr lang="en-US" sz="3600" b="1" dirty="0"/>
          </a:p>
          <a:p>
            <a:endParaRPr lang="en-US" dirty="0" smtClean="0"/>
          </a:p>
          <a:p>
            <a:r>
              <a:rPr lang="en-US" dirty="0" smtClean="0"/>
              <a:t>The socks developed for this pathology have a textile composition with organic cotton and </a:t>
            </a:r>
            <a:r>
              <a:rPr lang="en-US" dirty="0" err="1" smtClean="0"/>
              <a:t>Dri</a:t>
            </a:r>
            <a:r>
              <a:rPr lang="en-US" dirty="0" smtClean="0"/>
              <a:t> Release fiber. </a:t>
            </a:r>
          </a:p>
          <a:p>
            <a:endParaRPr lang="en-US" dirty="0" smtClean="0"/>
          </a:p>
          <a:p>
            <a:r>
              <a:rPr lang="en-US" dirty="0" smtClean="0"/>
              <a:t>All socks are seamless to give comfort, and they have an important knitting structure construction consisting in double-layer knitting structure construction. Inside, </a:t>
            </a:r>
            <a:r>
              <a:rPr lang="en-US" dirty="0" err="1" smtClean="0"/>
              <a:t>Dri</a:t>
            </a:r>
            <a:r>
              <a:rPr lang="en-US" dirty="0" smtClean="0"/>
              <a:t> Release PES with </a:t>
            </a:r>
            <a:r>
              <a:rPr lang="en-US" dirty="0" err="1" smtClean="0"/>
              <a:t>Amicor</a:t>
            </a:r>
            <a:r>
              <a:rPr lang="en-US" dirty="0" smtClean="0"/>
              <a:t> Plus, and in exterior, organic cotton.</a:t>
            </a:r>
          </a:p>
          <a:p>
            <a:endParaRPr lang="pt-PT" dirty="0" smtClean="0"/>
          </a:p>
          <a:p>
            <a:r>
              <a:rPr lang="en-US" dirty="0" smtClean="0"/>
              <a:t>All socks were submitted to a </a:t>
            </a:r>
            <a:r>
              <a:rPr lang="en-US" dirty="0" err="1" smtClean="0"/>
              <a:t>funcionalization</a:t>
            </a:r>
            <a:r>
              <a:rPr lang="en-US" dirty="0" smtClean="0"/>
              <a:t> agent with antifungal, antibacterial and anti-inflammatory properties.</a:t>
            </a:r>
          </a:p>
          <a:p>
            <a:endParaRPr lang="pt-PT" dirty="0" smtClean="0"/>
          </a:p>
          <a:p>
            <a:r>
              <a:rPr lang="en-US" dirty="0" smtClean="0"/>
              <a:t>All patients recruited will use a special socks pack and they be properly assessed for monitoring, control and validation features.</a:t>
            </a:r>
          </a:p>
          <a:p>
            <a:endParaRPr lang="en-US" dirty="0" smtClean="0"/>
          </a:p>
          <a:p>
            <a:r>
              <a:rPr lang="en-US" dirty="0" smtClean="0"/>
              <a:t>The following tests will be performed:</a:t>
            </a:r>
          </a:p>
          <a:p>
            <a:endParaRPr lang="en-US" dirty="0" smtClean="0"/>
          </a:p>
          <a:p>
            <a:r>
              <a:rPr lang="pt-PT" dirty="0" smtClean="0"/>
              <a:t>I - </a:t>
            </a:r>
            <a:r>
              <a:rPr lang="pt-PT" dirty="0" err="1" smtClean="0"/>
              <a:t>Determination</a:t>
            </a:r>
            <a:r>
              <a:rPr lang="pt-PT" dirty="0" smtClean="0"/>
              <a:t> </a:t>
            </a:r>
            <a:r>
              <a:rPr lang="pt-PT" dirty="0" err="1" smtClean="0"/>
              <a:t>of</a:t>
            </a:r>
            <a:r>
              <a:rPr lang="pt-PT" dirty="0" smtClean="0"/>
              <a:t> </a:t>
            </a:r>
            <a:r>
              <a:rPr lang="pt-PT" dirty="0" err="1" smtClean="0"/>
              <a:t>inflammation</a:t>
            </a:r>
            <a:r>
              <a:rPr lang="pt-PT" dirty="0" smtClean="0"/>
              <a:t> </a:t>
            </a:r>
            <a:r>
              <a:rPr lang="pt-PT" dirty="0" err="1" smtClean="0"/>
              <a:t>parameters</a:t>
            </a:r>
            <a:r>
              <a:rPr lang="pt-PT" dirty="0" smtClean="0"/>
              <a:t>.</a:t>
            </a:r>
          </a:p>
          <a:p>
            <a:r>
              <a:rPr lang="en-US" dirty="0" smtClean="0"/>
              <a:t>II - Evaluation of physical-chemical parameters of the skin III - Evaluation of clinical signs and symptoms</a:t>
            </a:r>
            <a:endParaRPr lang="pt-PT" dirty="0" smtClean="0"/>
          </a:p>
          <a:p>
            <a:r>
              <a:rPr lang="en-US" dirty="0" smtClean="0"/>
              <a:t>IV</a:t>
            </a:r>
            <a:r>
              <a:rPr lang="en-US" b="1" dirty="0" smtClean="0"/>
              <a:t> - </a:t>
            </a:r>
            <a:r>
              <a:rPr lang="en-US" dirty="0" smtClean="0"/>
              <a:t>Laboratory evaluation. To guaranty no </a:t>
            </a:r>
            <a:r>
              <a:rPr lang="en-US" dirty="0" err="1" smtClean="0"/>
              <a:t>dermatophyte</a:t>
            </a:r>
            <a:r>
              <a:rPr lang="en-US" dirty="0" smtClean="0"/>
              <a:t> growth in culture.</a:t>
            </a:r>
            <a:endParaRPr lang="en-US" b="1" dirty="0" smtClean="0"/>
          </a:p>
        </p:txBody>
      </p:sp>
      <p:sp>
        <p:nvSpPr>
          <p:cNvPr id="14" name="Text Box 214"/>
          <p:cNvSpPr txBox="1">
            <a:spLocks noChangeArrowheads="1"/>
          </p:cNvSpPr>
          <p:nvPr/>
        </p:nvSpPr>
        <p:spPr bwMode="auto">
          <a:xfrm>
            <a:off x="21044222" y="14563923"/>
            <a:ext cx="10225136" cy="13449836"/>
          </a:xfrm>
          <a:prstGeom prst="rect">
            <a:avLst/>
          </a:prstGeom>
          <a:noFill/>
          <a:ln w="9525">
            <a:noFill/>
            <a:miter lim="800000"/>
            <a:headEnd/>
            <a:tailEnd/>
          </a:ln>
        </p:spPr>
        <p:txBody>
          <a:bodyPr wrap="square">
            <a:spAutoFit/>
          </a:bodyPr>
          <a:lstStyle/>
          <a:p>
            <a:pPr algn="just" defTabSz="2952750">
              <a:spcBef>
                <a:spcPct val="50000"/>
              </a:spcBef>
            </a:pPr>
            <a:r>
              <a:rPr lang="en-US" sz="3600" b="1" dirty="0" smtClean="0"/>
              <a:t>Venous Insufficiency – Research:</a:t>
            </a:r>
            <a:endParaRPr lang="en-US" sz="3600" b="1" dirty="0"/>
          </a:p>
          <a:p>
            <a:endParaRPr lang="en-US" dirty="0" smtClean="0"/>
          </a:p>
          <a:p>
            <a:r>
              <a:rPr lang="en-US" dirty="0" smtClean="0"/>
              <a:t>The socks composition developed for this pathology will be organic cotton and </a:t>
            </a:r>
            <a:r>
              <a:rPr lang="en-US" dirty="0" err="1" smtClean="0"/>
              <a:t>elastane</a:t>
            </a:r>
            <a:r>
              <a:rPr lang="en-US" dirty="0" smtClean="0"/>
              <a:t> fiber. </a:t>
            </a:r>
          </a:p>
          <a:p>
            <a:endParaRPr lang="en-US" dirty="0" smtClean="0"/>
          </a:p>
          <a:p>
            <a:r>
              <a:rPr lang="en-US" dirty="0" smtClean="0"/>
              <a:t>All socks are seamless to give comfort, and they have an important knitting structure construction consisting in different elasticity of the knitting along the foot and leg in order to have different levels of compressibility, according to the anthropometric survey of the foot and leg of each patient.  </a:t>
            </a:r>
          </a:p>
          <a:p>
            <a:endParaRPr lang="pt-PT" dirty="0" smtClean="0"/>
          </a:p>
          <a:p>
            <a:r>
              <a:rPr lang="en-US" dirty="0" smtClean="0"/>
              <a:t>All socks are knee-high.</a:t>
            </a:r>
          </a:p>
          <a:p>
            <a:endParaRPr lang="pt-PT" dirty="0" smtClean="0"/>
          </a:p>
          <a:p>
            <a:r>
              <a:rPr lang="en-US" dirty="0" smtClean="0"/>
              <a:t>All socks were submitted to a </a:t>
            </a:r>
            <a:r>
              <a:rPr lang="en-US" dirty="0" err="1" smtClean="0"/>
              <a:t>funcionalization</a:t>
            </a:r>
            <a:r>
              <a:rPr lang="en-US" dirty="0" smtClean="0"/>
              <a:t> moisturizer and refreshing agent.</a:t>
            </a:r>
          </a:p>
          <a:p>
            <a:endParaRPr lang="en-US" dirty="0" smtClean="0"/>
          </a:p>
          <a:p>
            <a:r>
              <a:rPr lang="en-US" dirty="0" smtClean="0"/>
              <a:t>All patients recruited will use a special socks pack and they will be properly assessed for monitoring, control and validation features. </a:t>
            </a:r>
          </a:p>
          <a:p>
            <a:endParaRPr lang="en-US" dirty="0" smtClean="0"/>
          </a:p>
          <a:p>
            <a:r>
              <a:rPr lang="en-US" dirty="0" smtClean="0"/>
              <a:t>The following tests will be performed:</a:t>
            </a:r>
          </a:p>
          <a:p>
            <a:endParaRPr lang="en-US" dirty="0" smtClean="0"/>
          </a:p>
          <a:p>
            <a:r>
              <a:rPr lang="en-US" dirty="0" smtClean="0"/>
              <a:t>I - Evaluation of physical-chemical parameters of the skin by skin biometrics.</a:t>
            </a:r>
          </a:p>
          <a:p>
            <a:r>
              <a:rPr lang="en-US" dirty="0" smtClean="0"/>
              <a:t>II – </a:t>
            </a:r>
            <a:r>
              <a:rPr lang="pt-PT" dirty="0" err="1" smtClean="0"/>
              <a:t>Area</a:t>
            </a:r>
            <a:r>
              <a:rPr lang="pt-PT" dirty="0" smtClean="0"/>
              <a:t> </a:t>
            </a:r>
            <a:r>
              <a:rPr lang="pt-PT" dirty="0" err="1" smtClean="0"/>
              <a:t>of</a:t>
            </a:r>
            <a:r>
              <a:rPr lang="pt-PT" dirty="0" smtClean="0"/>
              <a:t> </a:t>
            </a:r>
            <a:r>
              <a:rPr lang="pt-PT" dirty="0" err="1" smtClean="0"/>
              <a:t>Cardiology</a:t>
            </a:r>
            <a:r>
              <a:rPr lang="pt-PT" dirty="0" smtClean="0"/>
              <a:t> - </a:t>
            </a:r>
            <a:r>
              <a:rPr lang="en-US" dirty="0" smtClean="0"/>
              <a:t>Venous </a:t>
            </a:r>
            <a:r>
              <a:rPr lang="en-US" dirty="0" err="1" smtClean="0"/>
              <a:t>plethysmography</a:t>
            </a:r>
            <a:r>
              <a:rPr lang="en-US" dirty="0" smtClean="0"/>
              <a:t> (detection of reflux) and distal pulses.</a:t>
            </a:r>
          </a:p>
        </p:txBody>
      </p:sp>
      <p:pic>
        <p:nvPicPr>
          <p:cNvPr id="3" name="Picture 11"/>
          <p:cNvPicPr>
            <a:picLocks noChangeAspect="1" noChangeArrowheads="1"/>
          </p:cNvPicPr>
          <p:nvPr/>
        </p:nvPicPr>
        <p:blipFill>
          <a:blip r:embed="rId5" cstate="print"/>
          <a:srcRect/>
          <a:stretch>
            <a:fillRect/>
          </a:stretch>
        </p:blipFill>
        <p:spPr bwMode="auto">
          <a:xfrm>
            <a:off x="32133454" y="20036531"/>
            <a:ext cx="9145016" cy="7272808"/>
          </a:xfrm>
          <a:prstGeom prst="rect">
            <a:avLst/>
          </a:prstGeom>
          <a:noFill/>
          <a:ln w="9525">
            <a:noFill/>
            <a:miter lim="800000"/>
            <a:headEnd/>
            <a:tailEnd/>
          </a:ln>
        </p:spPr>
      </p:pic>
      <p:pic>
        <p:nvPicPr>
          <p:cNvPr id="4" name="Picture 12"/>
          <p:cNvPicPr>
            <a:picLocks noChangeAspect="1" noChangeArrowheads="1"/>
          </p:cNvPicPr>
          <p:nvPr/>
        </p:nvPicPr>
        <p:blipFill>
          <a:blip r:embed="rId6" cstate="print"/>
          <a:srcRect/>
          <a:stretch>
            <a:fillRect/>
          </a:stretch>
        </p:blipFill>
        <p:spPr bwMode="auto">
          <a:xfrm>
            <a:off x="21476270" y="6715051"/>
            <a:ext cx="8784976" cy="7250360"/>
          </a:xfrm>
          <a:prstGeom prst="rect">
            <a:avLst/>
          </a:prstGeom>
          <a:noFill/>
          <a:ln w="9525">
            <a:noFill/>
            <a:miter lim="800000"/>
            <a:headEnd/>
            <a:tailEnd/>
          </a:ln>
        </p:spPr>
      </p:pic>
      <p:pic>
        <p:nvPicPr>
          <p:cNvPr id="5" name="Picture 13"/>
          <p:cNvPicPr>
            <a:picLocks noChangeAspect="1" noChangeArrowheads="1"/>
          </p:cNvPicPr>
          <p:nvPr/>
        </p:nvPicPr>
        <p:blipFill>
          <a:blip r:embed="rId7" cstate="print"/>
          <a:srcRect/>
          <a:stretch>
            <a:fillRect/>
          </a:stretch>
        </p:blipFill>
        <p:spPr bwMode="auto">
          <a:xfrm>
            <a:off x="11251134" y="20324563"/>
            <a:ext cx="9289032" cy="72457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2096</TotalTime>
  <Words>702</Words>
  <Application>Microsoft Office PowerPoint</Application>
  <PresentationFormat>Custom</PresentationFormat>
  <Paragraphs>74</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125</cp:revision>
  <dcterms:created xsi:type="dcterms:W3CDTF">2005-08-05T10:55:41Z</dcterms:created>
  <dcterms:modified xsi:type="dcterms:W3CDTF">2011-09-22T21:53:14Z</dcterms:modified>
</cp:coreProperties>
</file>