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1F9"/>
    <a:srgbClr val="FFD5AB"/>
    <a:srgbClr val="FFF2B9"/>
    <a:srgbClr val="FFD215"/>
    <a:srgbClr val="FAD57A"/>
    <a:srgbClr val="FFC775"/>
    <a:srgbClr val="FFCC00"/>
    <a:srgbClr val="800000"/>
    <a:srgbClr val="9363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17" autoAdjust="0"/>
  </p:normalViewPr>
  <p:slideViewPr>
    <p:cSldViewPr>
      <p:cViewPr varScale="1">
        <p:scale>
          <a:sx n="16" d="100"/>
          <a:sy n="16" d="100"/>
        </p:scale>
        <p:origin x="-1632" y="-186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a%20Fonseca\Desktop\Biorrecupera&#231;&#227;o%20de%20Solos\Vigo\Vigo(03-10;08-10)\Material\Art.Viscosus\Compare%20Assay%20I%20and%20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a%20Fonseca\Desktop\Biorrecupera&#231;&#227;o%20de%20Solos\Vigo\Vigo(03-10;08-10)\Material\Art.Viscosus\Compare%20Assay%20I%20and%20I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a%20Fonseca\Desktop\Biorrecupera&#231;&#227;o%20de%20Solos\ARTIGOS\Artigo%206\Material\Compare%20Assay%20I%20and%20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>
        <c:manualLayout>
          <c:layoutTarget val="inner"/>
          <c:xMode val="edge"/>
          <c:yMode val="edge"/>
          <c:x val="0.26603462420895735"/>
          <c:y val="4.5357142857142908E-2"/>
          <c:w val="0.66941121640515833"/>
          <c:h val="0.62795524691358307"/>
        </c:manualLayout>
      </c:layout>
      <c:barChart>
        <c:barDir val="col"/>
        <c:grouping val="clustered"/>
        <c:ser>
          <c:idx val="0"/>
          <c:order val="0"/>
          <c:tx>
            <c:strRef>
              <c:f>'Percentual Values'!$E$3</c:f>
              <c:strCache>
                <c:ptCount val="1"/>
                <c:pt idx="0">
                  <c:v>9 Days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0"/>
                  <c:y val="-1.5119047619047622E-2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'Percentual Values'!$E$13:$E$15</c:f>
              <c:strCache>
                <c:ptCount val="3"/>
                <c:pt idx="0">
                  <c:v>Zeolite</c:v>
                </c:pt>
                <c:pt idx="1">
                  <c:v>Activated Carbon</c:v>
                </c:pt>
                <c:pt idx="2">
                  <c:v>Blank</c:v>
                </c:pt>
              </c:strCache>
            </c:strRef>
          </c:cat>
          <c:val>
            <c:numRef>
              <c:f>'Percentual Values'!$F$6:$F$7</c:f>
              <c:numCache>
                <c:formatCode>0.00</c:formatCode>
                <c:ptCount val="2"/>
                <c:pt idx="0">
                  <c:v>43.691052625803259</c:v>
                </c:pt>
                <c:pt idx="1">
                  <c:v>17.233107545932189</c:v>
                </c:pt>
              </c:numCache>
            </c:numRef>
          </c:val>
        </c:ser>
        <c:ser>
          <c:idx val="1"/>
          <c:order val="1"/>
          <c:tx>
            <c:strRef>
              <c:f>'Percentual Values'!$E$46</c:f>
              <c:strCache>
                <c:ptCount val="1"/>
                <c:pt idx="0">
                  <c:v>18 Days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showVal val="1"/>
          </c:dLbls>
          <c:cat>
            <c:strRef>
              <c:f>'Percentual Values'!$E$13:$E$15</c:f>
              <c:strCache>
                <c:ptCount val="3"/>
                <c:pt idx="0">
                  <c:v>Zeolite</c:v>
                </c:pt>
                <c:pt idx="1">
                  <c:v>Activated Carbon</c:v>
                </c:pt>
                <c:pt idx="2">
                  <c:v>Blank</c:v>
                </c:pt>
              </c:strCache>
            </c:strRef>
          </c:cat>
          <c:val>
            <c:numRef>
              <c:f>'Percentual Values'!$F$52:$F$53</c:f>
              <c:numCache>
                <c:formatCode>0.00</c:formatCode>
                <c:ptCount val="2"/>
                <c:pt idx="0">
                  <c:v>45.048985794291809</c:v>
                </c:pt>
                <c:pt idx="1">
                  <c:v>44.197941094819079</c:v>
                </c:pt>
              </c:numCache>
            </c:numRef>
          </c:val>
        </c:ser>
        <c:axId val="92606464"/>
        <c:axId val="92608000"/>
      </c:barChart>
      <c:catAx>
        <c:axId val="92606464"/>
        <c:scaling>
          <c:orientation val="minMax"/>
        </c:scaling>
        <c:axPos val="b"/>
        <c:tickLblPos val="low"/>
        <c:spPr>
          <a:ln>
            <a:solidFill>
              <a:schemeClr val="tx1"/>
            </a:solidFill>
          </a:ln>
        </c:spPr>
        <c:crossAx val="92608000"/>
        <c:crosses val="autoZero"/>
        <c:auto val="1"/>
        <c:lblAlgn val="ctr"/>
        <c:lblOffset val="100"/>
      </c:catAx>
      <c:valAx>
        <c:axId val="92608000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C/%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crossAx val="92606464"/>
        <c:crosses val="autoZero"/>
        <c:crossBetween val="between"/>
        <c:majorUnit val="20"/>
      </c:valAx>
      <c:spPr>
        <a:noFill/>
      </c:spPr>
    </c:plotArea>
    <c:legend>
      <c:legendPos val="b"/>
      <c:layout>
        <c:manualLayout>
          <c:xMode val="edge"/>
          <c:yMode val="edge"/>
          <c:x val="0.10360204499555135"/>
          <c:y val="0.90092243273663852"/>
          <c:w val="0.79279591000889815"/>
          <c:h val="9.5652058986713154E-2"/>
        </c:manualLayout>
      </c:layout>
    </c:legend>
    <c:plotVisOnly val="1"/>
  </c:chart>
  <c:spPr>
    <a:noFill/>
    <a:ln w="12700">
      <a:solidFill>
        <a:schemeClr val="tx1"/>
      </a:solidFill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>
        <c:manualLayout>
          <c:layoutTarget val="inner"/>
          <c:xMode val="edge"/>
          <c:yMode val="edge"/>
          <c:x val="0.25788186067890068"/>
          <c:y val="4.5357142857142894E-2"/>
          <c:w val="0.67756397993521411"/>
          <c:h val="0.62795524691358307"/>
        </c:manualLayout>
      </c:layout>
      <c:barChart>
        <c:barDir val="col"/>
        <c:grouping val="clustered"/>
        <c:ser>
          <c:idx val="0"/>
          <c:order val="0"/>
          <c:tx>
            <c:strRef>
              <c:f>'Percentual Values'!$E$3</c:f>
              <c:strCache>
                <c:ptCount val="1"/>
                <c:pt idx="0">
                  <c:v>9 Days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showVal val="1"/>
          </c:dLbls>
          <c:cat>
            <c:strRef>
              <c:f>'Percentual Values'!$E$13:$E$15</c:f>
              <c:strCache>
                <c:ptCount val="3"/>
                <c:pt idx="0">
                  <c:v>Zeolite</c:v>
                </c:pt>
                <c:pt idx="1">
                  <c:v>Activated Carbon</c:v>
                </c:pt>
                <c:pt idx="2">
                  <c:v>Blank</c:v>
                </c:pt>
              </c:strCache>
            </c:strRef>
          </c:cat>
          <c:val>
            <c:numRef>
              <c:f>'Percentual Values'!$F$13:$F$14</c:f>
              <c:numCache>
                <c:formatCode>0.00</c:formatCode>
                <c:ptCount val="2"/>
                <c:pt idx="0">
                  <c:v>46.595909065179313</c:v>
                </c:pt>
                <c:pt idx="1">
                  <c:v>21.589933281579359</c:v>
                </c:pt>
              </c:numCache>
            </c:numRef>
          </c:val>
        </c:ser>
        <c:ser>
          <c:idx val="1"/>
          <c:order val="1"/>
          <c:tx>
            <c:strRef>
              <c:f>'Percentual Values'!$E$46</c:f>
              <c:strCache>
                <c:ptCount val="1"/>
                <c:pt idx="0">
                  <c:v>18 Days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showVal val="1"/>
          </c:dLbls>
          <c:cat>
            <c:strRef>
              <c:f>'Percentual Values'!$E$13:$E$15</c:f>
              <c:strCache>
                <c:ptCount val="3"/>
                <c:pt idx="0">
                  <c:v>Zeolite</c:v>
                </c:pt>
                <c:pt idx="1">
                  <c:v>Activated Carbon</c:v>
                </c:pt>
                <c:pt idx="2">
                  <c:v>Blank</c:v>
                </c:pt>
              </c:strCache>
            </c:strRef>
          </c:cat>
          <c:val>
            <c:numRef>
              <c:f>'Percentual Values'!$F$59:$F$60</c:f>
              <c:numCache>
                <c:formatCode>0.00</c:formatCode>
                <c:ptCount val="2"/>
                <c:pt idx="0">
                  <c:v>59.546060556929902</c:v>
                </c:pt>
                <c:pt idx="1">
                  <c:v>79.180337894393276</c:v>
                </c:pt>
              </c:numCache>
            </c:numRef>
          </c:val>
        </c:ser>
        <c:axId val="106921344"/>
        <c:axId val="106931328"/>
      </c:barChart>
      <c:catAx>
        <c:axId val="106921344"/>
        <c:scaling>
          <c:orientation val="minMax"/>
        </c:scaling>
        <c:axPos val="b"/>
        <c:tickLblPos val="low"/>
        <c:spPr>
          <a:ln>
            <a:solidFill>
              <a:schemeClr val="tx1"/>
            </a:solidFill>
          </a:ln>
        </c:spPr>
        <c:crossAx val="106931328"/>
        <c:crosses val="autoZero"/>
        <c:auto val="1"/>
        <c:lblAlgn val="ctr"/>
        <c:lblOffset val="100"/>
      </c:catAx>
      <c:valAx>
        <c:axId val="106931328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R/%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crossAx val="106921344"/>
        <c:crosses val="autoZero"/>
        <c:crossBetween val="between"/>
        <c:majorUnit val="20"/>
      </c:valAx>
      <c:spPr>
        <a:noFill/>
      </c:spPr>
    </c:plotArea>
    <c:legend>
      <c:legendPos val="b"/>
      <c:layout>
        <c:manualLayout>
          <c:xMode val="edge"/>
          <c:yMode val="edge"/>
          <c:x val="0.11990757205566475"/>
          <c:y val="0.90092243273663852"/>
          <c:w val="0.79279591000889815"/>
          <c:h val="9.5652058986713154E-2"/>
        </c:manualLayout>
      </c:layout>
    </c:legend>
    <c:plotVisOnly val="1"/>
  </c:chart>
  <c:spPr>
    <a:noFill/>
    <a:ln w="12700">
      <a:solidFill>
        <a:schemeClr val="tx1"/>
      </a:solidFill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>
        <c:manualLayout>
          <c:layoutTarget val="inner"/>
          <c:xMode val="edge"/>
          <c:yMode val="edge"/>
          <c:x val="0.15128394218722643"/>
          <c:y val="4.6870656577155605E-2"/>
          <c:w val="0.78365869565217738"/>
          <c:h val="0.61432690958739"/>
        </c:manualLayout>
      </c:layout>
      <c:barChart>
        <c:barDir val="col"/>
        <c:grouping val="clustered"/>
        <c:ser>
          <c:idx val="0"/>
          <c:order val="0"/>
          <c:tx>
            <c:v>Cr(VI)</c:v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dLbls>
            <c:numFmt formatCode="#,##0.0" sourceLinked="0"/>
            <c:showVal val="1"/>
          </c:dLbls>
          <c:cat>
            <c:strRef>
              <c:f>Graphics_Artigo6!$C$6:$C$12</c:f>
              <c:strCache>
                <c:ptCount val="7"/>
                <c:pt idx="0">
                  <c:v>Anode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Cathode</c:v>
                </c:pt>
              </c:strCache>
            </c:strRef>
          </c:cat>
          <c:val>
            <c:numRef>
              <c:f>Graphics_Artigo6!$E$6:$E$12</c:f>
              <c:numCache>
                <c:formatCode>0.000</c:formatCode>
                <c:ptCount val="7"/>
                <c:pt idx="0">
                  <c:v>76.918401119215403</c:v>
                </c:pt>
                <c:pt idx="1">
                  <c:v>7.4771514990883929</c:v>
                </c:pt>
                <c:pt idx="2">
                  <c:v>3.7050738170145481</c:v>
                </c:pt>
                <c:pt idx="3">
                  <c:v>3.211498255010599</c:v>
                </c:pt>
                <c:pt idx="4">
                  <c:v>4.1909314654620085</c:v>
                </c:pt>
                <c:pt idx="5">
                  <c:v>2.8900496849807156</c:v>
                </c:pt>
                <c:pt idx="6">
                  <c:v>1.6068941592283119</c:v>
                </c:pt>
              </c:numCache>
            </c:numRef>
          </c:val>
        </c:ser>
        <c:axId val="109413888"/>
        <c:axId val="109415424"/>
      </c:barChart>
      <c:catAx>
        <c:axId val="109413888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crossAx val="109415424"/>
        <c:crosses val="autoZero"/>
        <c:auto val="1"/>
        <c:lblAlgn val="ctr"/>
        <c:lblOffset val="100"/>
      </c:catAx>
      <c:valAx>
        <c:axId val="1094154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 b="0" dirty="0"/>
                  <a:t>(</a:t>
                </a:r>
                <a:r>
                  <a:rPr lang="pt-PT" b="0" i="1" dirty="0"/>
                  <a:t>w</a:t>
                </a:r>
                <a:r>
                  <a:rPr lang="pt-PT" b="0" dirty="0"/>
                  <a:t>//</a:t>
                </a:r>
                <a:r>
                  <a:rPr lang="pt-PT" b="0" i="1" dirty="0"/>
                  <a:t>w</a:t>
                </a:r>
                <a:r>
                  <a:rPr lang="pt-PT" b="0" baseline="-25000" dirty="0"/>
                  <a:t>0</a:t>
                </a:r>
                <a:r>
                  <a:rPr lang="pt-PT" b="0" dirty="0"/>
                  <a:t>)/%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crossAx val="109413888"/>
        <c:crosses val="autoZero"/>
        <c:crossBetween val="between"/>
        <c:majorUnit val="20"/>
      </c:valAx>
      <c:spPr>
        <a:noFill/>
      </c:spPr>
    </c:plotArea>
    <c:plotVisOnly val="1"/>
  </c:chart>
  <c:spPr>
    <a:noFill/>
    <a:ln w="12700">
      <a:solidFill>
        <a:schemeClr val="tx1"/>
      </a:solidFill>
    </a:ln>
  </c:spPr>
  <c:txPr>
    <a:bodyPr/>
    <a:lstStyle/>
    <a:p>
      <a:pPr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pt-P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9369" y="9405939"/>
            <a:ext cx="36389788" cy="649128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1917" y="17159289"/>
            <a:ext cx="29964696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2FAB-FDCB-4207-9EB5-7C4254C7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1158-5AED-4140-84FF-2351DE63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035546" y="1212851"/>
            <a:ext cx="9631282" cy="258365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141697" y="1212851"/>
            <a:ext cx="28588800" cy="258365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B07F-4A93-419D-87AC-EBF105A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131A-9BE1-4D12-A34E-D84518A3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0959" y="19457988"/>
            <a:ext cx="36386612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80959" y="12833350"/>
            <a:ext cx="36386612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2C5C-1102-485E-939F-3A5B5A39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4169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55678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3842-9728-4FBB-8923-CD5B390BD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41697" y="6778626"/>
            <a:ext cx="1891303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41697" y="9602789"/>
            <a:ext cx="1891303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21747444" y="6778626"/>
            <a:ext cx="18919385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1747444" y="9602789"/>
            <a:ext cx="18919385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B641-0E0B-43AB-8709-76999900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C6F3-B373-4C58-B364-03C397BE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B5E-15E9-477B-B9CE-FDDAE8267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697" y="1204913"/>
            <a:ext cx="1408309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36380" y="1204913"/>
            <a:ext cx="23930447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141697" y="6335713"/>
            <a:ext cx="1408309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DDBB-10C4-491C-8878-6698F325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2023" y="21196300"/>
            <a:ext cx="25684478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92023" y="2705100"/>
            <a:ext cx="25684478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2023" y="23698201"/>
            <a:ext cx="25684478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6722-211F-4B95-B00C-794E801B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538" y="7065963"/>
            <a:ext cx="385254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7574875"/>
            <a:ext cx="99869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7225" y="27574875"/>
            <a:ext cx="13554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025" y="27574875"/>
            <a:ext cx="99869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4500"/>
            </a:lvl1pPr>
          </a:lstStyle>
          <a:p>
            <a:pPr>
              <a:defRPr/>
            </a:pPr>
            <a:fld id="{FC7A8EC3-4143-4760-A800-892719107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690938" indent="-7381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9.jpeg"/><Relationship Id="rId34" Type="http://schemas.openxmlformats.org/officeDocument/2006/relationships/chart" Target="../charts/chart2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3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emf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Relationship Id="rId35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539390"/>
              </p:ext>
            </p:extLst>
          </p:nvPr>
        </p:nvGraphicFramePr>
        <p:xfrm>
          <a:off x="0" y="-1"/>
          <a:ext cx="42808525" cy="5635626"/>
        </p:xfrm>
        <a:graphic>
          <a:graphicData uri="http://schemas.openxmlformats.org/drawingml/2006/table">
            <a:tbl>
              <a:tblPr/>
              <a:tblGrid>
                <a:gridCol w="19243675"/>
                <a:gridCol w="23564850"/>
              </a:tblGrid>
              <a:tr h="2911517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3029" marR="1830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  <a:tr h="2724109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of Minho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School of Engineering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Cnetr of Biological Engineering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04412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Object 27"/>
          <p:cNvGraphicFramePr>
            <a:graphicFrameLocks/>
          </p:cNvGraphicFramePr>
          <p:nvPr/>
        </p:nvGraphicFramePr>
        <p:xfrm>
          <a:off x="593725" y="593725"/>
          <a:ext cx="4013200" cy="1990725"/>
        </p:xfrm>
        <a:graphic>
          <a:graphicData uri="http://schemas.openxmlformats.org/presentationml/2006/ole">
            <p:oleObj spid="_x0000_s1029" name="Photo Editor Photo" r:id="rId3" imgW="4009524" imgH="1991003" progId="">
              <p:embed/>
            </p:oleObj>
          </a:graphicData>
        </a:graphic>
      </p:graphicFrame>
      <p:graphicFrame>
        <p:nvGraphicFramePr>
          <p:cNvPr id="226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59863"/>
              </p:ext>
            </p:extLst>
          </p:nvPr>
        </p:nvGraphicFramePr>
        <p:xfrm>
          <a:off x="-18699" y="29037531"/>
          <a:ext cx="42827224" cy="1242444"/>
        </p:xfrm>
        <a:graphic>
          <a:graphicData uri="http://schemas.openxmlformats.org/drawingml/2006/table">
            <a:tbl>
              <a:tblPr/>
              <a:tblGrid>
                <a:gridCol w="42827224"/>
              </a:tblGrid>
              <a:tr h="1242444"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Uma Escola a Reinventar o Futuro – Semana da Escola de Engenharia -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Outubro de 2011</a:t>
                      </a: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sp>
        <p:nvSpPr>
          <p:cNvPr id="1034" name="Text Box 214"/>
          <p:cNvSpPr txBox="1">
            <a:spLocks noChangeArrowheads="1"/>
          </p:cNvSpPr>
          <p:nvPr/>
        </p:nvSpPr>
        <p:spPr bwMode="auto">
          <a:xfrm>
            <a:off x="593725" y="5745247"/>
            <a:ext cx="13320000" cy="23040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180000" tIns="72000" rIns="180000" bIns="72000">
            <a:noAutofit/>
          </a:bodyPr>
          <a:lstStyle/>
          <a:p>
            <a:pPr defTabSz="2952750">
              <a:spcBef>
                <a:spcPct val="50000"/>
              </a:spcBef>
            </a:pPr>
            <a:r>
              <a:rPr lang="en-US" sz="3600" b="1" smtClean="0"/>
              <a:t>Why?</a:t>
            </a:r>
            <a:endParaRPr lang="en-US" sz="3600" b="1"/>
          </a:p>
          <a:p>
            <a:pPr defTabSz="2952750">
              <a:spcBef>
                <a:spcPct val="50000"/>
              </a:spcBef>
            </a:pPr>
            <a:endParaRPr lang="en-US"/>
          </a:p>
          <a:p>
            <a:pPr defTabSz="2952750">
              <a:spcBef>
                <a:spcPct val="50000"/>
              </a:spcBef>
            </a:pPr>
            <a:endParaRPr lang="en-US"/>
          </a:p>
        </p:txBody>
      </p:sp>
      <p:sp>
        <p:nvSpPr>
          <p:cNvPr id="1035" name="Rectangle 215"/>
          <p:cNvSpPr>
            <a:spLocks noChangeArrowheads="1"/>
          </p:cNvSpPr>
          <p:nvPr/>
        </p:nvSpPr>
        <p:spPr bwMode="auto">
          <a:xfrm>
            <a:off x="8874125" y="2322513"/>
            <a:ext cx="23350538" cy="2879725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000" smtClean="0"/>
              <a:t>BRUNA FONSECA*</a:t>
            </a:r>
            <a:endParaRPr lang="en-US" sz="4000"/>
          </a:p>
          <a:p>
            <a:pPr algn="ctr" defTabSz="2952750">
              <a:spcBef>
                <a:spcPct val="20000"/>
              </a:spcBef>
            </a:pPr>
            <a:r>
              <a:rPr lang="en-US" sz="4000"/>
              <a:t> </a:t>
            </a:r>
            <a:r>
              <a:rPr lang="en-US" sz="4000" smtClean="0"/>
              <a:t>Supervisor:  Maria Teresa de Jesus Simões Campos Tavares</a:t>
            </a:r>
            <a:endParaRPr lang="en-US" sz="4000"/>
          </a:p>
          <a:p>
            <a:pPr algn="ctr" defTabSz="2952750">
              <a:spcBef>
                <a:spcPct val="50000"/>
              </a:spcBef>
            </a:pPr>
            <a:r>
              <a:rPr lang="en-US" smtClean="0"/>
              <a:t>* bfonseca@deb.uminho.pt</a:t>
            </a:r>
            <a:endParaRPr lang="en-US" sz="4000"/>
          </a:p>
        </p:txBody>
      </p:sp>
      <p:sp>
        <p:nvSpPr>
          <p:cNvPr id="1036" name="Rectangle 216"/>
          <p:cNvSpPr>
            <a:spLocks noChangeArrowheads="1"/>
          </p:cNvSpPr>
          <p:nvPr/>
        </p:nvSpPr>
        <p:spPr bwMode="auto">
          <a:xfrm>
            <a:off x="8802862" y="0"/>
            <a:ext cx="24842787" cy="2322513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800" b="1" dirty="0" smtClean="0"/>
              <a:t>SOILS CONTAMINATED WITH HEXAVALENT CHROMIUM - SORPTION, MIGRATION AND REMEDIATION</a:t>
            </a:r>
            <a:endParaRPr lang="en-US" sz="4800" b="1" dirty="0"/>
          </a:p>
        </p:txBody>
      </p:sp>
      <p:pic>
        <p:nvPicPr>
          <p:cNvPr id="1037" name="Picture 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3625" y="2754313"/>
            <a:ext cx="42894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214"/>
          <p:cNvSpPr txBox="1">
            <a:spLocks noChangeArrowheads="1"/>
          </p:cNvSpPr>
          <p:nvPr/>
        </p:nvSpPr>
        <p:spPr bwMode="auto">
          <a:xfrm>
            <a:off x="14717897" y="5745247"/>
            <a:ext cx="13320000" cy="23040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How?</a:t>
            </a:r>
            <a:endParaRPr lang="en-US" sz="3600" b="1" dirty="0"/>
          </a:p>
          <a:p>
            <a:pPr algn="just" defTabSz="2952750">
              <a:spcBef>
                <a:spcPct val="50000"/>
              </a:spcBef>
            </a:pPr>
            <a:endParaRPr lang="en-US" dirty="0" smtClean="0"/>
          </a:p>
          <a:p>
            <a:pPr algn="just" defTabSz="2952750">
              <a:spcBef>
                <a:spcPct val="50000"/>
              </a:spcBef>
            </a:pPr>
            <a:endParaRPr lang="en-US" dirty="0"/>
          </a:p>
        </p:txBody>
      </p:sp>
      <p:sp>
        <p:nvSpPr>
          <p:cNvPr id="1041" name="Text Box 214"/>
          <p:cNvSpPr txBox="1">
            <a:spLocks noChangeArrowheads="1"/>
          </p:cNvSpPr>
          <p:nvPr/>
        </p:nvSpPr>
        <p:spPr bwMode="auto">
          <a:xfrm>
            <a:off x="28842068" y="5745247"/>
            <a:ext cx="13320000" cy="23040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Results (Highlights) </a:t>
            </a:r>
            <a:endParaRPr lang="en-US" dirty="0"/>
          </a:p>
          <a:p>
            <a:pPr algn="just" defTabSz="2952750">
              <a:spcBef>
                <a:spcPct val="50000"/>
              </a:spcBef>
            </a:pPr>
            <a:endParaRPr lang="en-US" dirty="0" smtClean="0"/>
          </a:p>
          <a:p>
            <a:pPr algn="just" defTabSz="2952750">
              <a:spcBef>
                <a:spcPts val="600"/>
              </a:spcBef>
            </a:pPr>
            <a:endParaRPr lang="en-US" dirty="0" smtClean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ct val="50000"/>
              </a:spcBef>
            </a:pPr>
            <a:endParaRPr lang="en-US" dirty="0"/>
          </a:p>
          <a:p>
            <a:pPr algn="just" defTabSz="2952750">
              <a:spcBef>
                <a:spcPct val="50000"/>
              </a:spcBef>
            </a:pPr>
            <a:endParaRPr lang="en-US" dirty="0"/>
          </a:p>
        </p:txBody>
      </p:sp>
      <p:grpSp>
        <p:nvGrpSpPr>
          <p:cNvPr id="54" name="Grupo 53"/>
          <p:cNvGrpSpPr/>
          <p:nvPr/>
        </p:nvGrpSpPr>
        <p:grpSpPr>
          <a:xfrm>
            <a:off x="773725" y="6717333"/>
            <a:ext cx="12960000" cy="7774582"/>
            <a:chOff x="773725" y="6717333"/>
            <a:chExt cx="12960000" cy="7774582"/>
          </a:xfrm>
        </p:grpSpPr>
        <p:grpSp>
          <p:nvGrpSpPr>
            <p:cNvPr id="32" name="31 Grupo"/>
            <p:cNvGrpSpPr/>
            <p:nvPr/>
          </p:nvGrpSpPr>
          <p:grpSpPr>
            <a:xfrm>
              <a:off x="1009300" y="7156003"/>
              <a:ext cx="12349577" cy="7122170"/>
              <a:chOff x="632024" y="6686347"/>
              <a:chExt cx="12349577" cy="7122170"/>
            </a:xfrm>
          </p:grpSpPr>
          <p:grpSp>
            <p:nvGrpSpPr>
              <p:cNvPr id="12" name="Grupo 101"/>
              <p:cNvGrpSpPr>
                <a:grpSpLocks noChangeAspect="1"/>
              </p:cNvGrpSpPr>
              <p:nvPr/>
            </p:nvGrpSpPr>
            <p:grpSpPr>
              <a:xfrm>
                <a:off x="632024" y="6758817"/>
                <a:ext cx="5007600" cy="6255331"/>
                <a:chOff x="218482" y="946652"/>
                <a:chExt cx="3852000" cy="4811794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18482" y="946652"/>
                  <a:ext cx="3852000" cy="288900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218482" y="946652"/>
                  <a:ext cx="2880000" cy="155294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18482" y="3464677"/>
                  <a:ext cx="3060000" cy="229376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153992" y="3372065"/>
                  <a:ext cx="1916490" cy="238638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 descr="http://urbal-sai.com/bilder/landfillwild_lg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018190" y="4073842"/>
                  <a:ext cx="1872208" cy="149776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</p:pic>
            <p:sp>
              <p:nvSpPr>
                <p:cNvPr id="18" name="CaixaDeTexto 107"/>
                <p:cNvSpPr txBox="1"/>
                <p:nvPr/>
              </p:nvSpPr>
              <p:spPr>
                <a:xfrm rot="18930261">
                  <a:off x="1177342" y="3165484"/>
                  <a:ext cx="2304256" cy="449827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CAUSES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20" name="Seta de movimento para a direita 97"/>
              <p:cNvSpPr/>
              <p:nvPr/>
            </p:nvSpPr>
            <p:spPr>
              <a:xfrm>
                <a:off x="5802202" y="6806566"/>
                <a:ext cx="1512000" cy="6205680"/>
              </a:xfrm>
              <a:prstGeom prst="stripedRightArrow">
                <a:avLst/>
              </a:prstGeom>
              <a:solidFill>
                <a:schemeClr val="accent1">
                  <a:lumMod val="25000"/>
                </a:schemeClr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Bioacumulation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of Heavy Metals</a:t>
                </a:r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pic>
            <p:nvPicPr>
              <p:cNvPr id="21" name="Picture 2" descr="http://farm3.static.flickr.com/2322/2278270817_32fc414f89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39824" y="8753662"/>
                <a:ext cx="2494440" cy="2101809"/>
              </a:xfrm>
              <a:prstGeom prst="rect">
                <a:avLst/>
              </a:prstGeom>
              <a:noFill/>
              <a:ln w="28575">
                <a:solidFill>
                  <a:srgbClr val="A5D1F9"/>
                </a:solidFill>
              </a:ln>
            </p:spPr>
          </p:pic>
          <p:grpSp>
            <p:nvGrpSpPr>
              <p:cNvPr id="29" name="28 Grupo"/>
              <p:cNvGrpSpPr>
                <a:grpSpLocks noChangeAspect="1"/>
              </p:cNvGrpSpPr>
              <p:nvPr/>
            </p:nvGrpSpPr>
            <p:grpSpPr>
              <a:xfrm>
                <a:off x="10033268" y="6686347"/>
                <a:ext cx="2948333" cy="2432565"/>
                <a:chOff x="9991600" y="6686349"/>
                <a:chExt cx="2339949" cy="1930607"/>
              </a:xfrm>
            </p:grpSpPr>
            <p:pic>
              <p:nvPicPr>
                <p:cNvPr id="23" name="Picture 4" descr="http://t2.gstatic.com/images?q=tbn:TQKaLOyqBqU8IM:http://wildlifedisease.nbii.gov/ai/images/Chicken_2.jpg&amp;t=1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t="8085" r="21601" b="23188"/>
                <a:stretch>
                  <a:fillRect/>
                </a:stretch>
              </p:blipFill>
              <p:spPr bwMode="auto">
                <a:xfrm>
                  <a:off x="9991600" y="6686349"/>
                  <a:ext cx="1638001" cy="99450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</p:pic>
            <p:pic>
              <p:nvPicPr>
                <p:cNvPr id="24" name="Picture 6" descr="http://www.vegansoapbox.com/wordpress/wp-content/uploads/2008/03/holstein_cows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0285413" y="7617787"/>
                  <a:ext cx="1497600" cy="99916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</p:pic>
            <p:pic>
              <p:nvPicPr>
                <p:cNvPr id="25" name="Picture 8" descr="http://www.vegansoapbox.com/wordpress/wp-content/uploads/2008/02/pig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1161549" y="7119187"/>
                  <a:ext cx="1170000" cy="104302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</p:pic>
          </p:grpSp>
          <p:cxnSp>
            <p:nvCxnSpPr>
              <p:cNvPr id="26" name="Conexão em ângulos rectos 63"/>
              <p:cNvCxnSpPr/>
              <p:nvPr/>
            </p:nvCxnSpPr>
            <p:spPr>
              <a:xfrm rot="5400000" flipH="1" flipV="1">
                <a:off x="8776238" y="7583710"/>
                <a:ext cx="1029714" cy="1224000"/>
              </a:xfrm>
              <a:prstGeom prst="bentConnector2">
                <a:avLst/>
              </a:prstGeom>
              <a:ln w="28575">
                <a:solidFill>
                  <a:srgbClr val="A5D1F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10" descr="http://www.istockphoto.com/file_thumbview_approve/7049779/2/istockphoto_7049779-human-body-muscles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2095" t="2157" r="50264"/>
              <a:stretch>
                <a:fillRect/>
              </a:stretch>
            </p:blipFill>
            <p:spPr bwMode="auto">
              <a:xfrm>
                <a:off x="10677245" y="10496517"/>
                <a:ext cx="1660381" cy="3312000"/>
              </a:xfrm>
              <a:prstGeom prst="rect">
                <a:avLst/>
              </a:prstGeom>
              <a:noFill/>
              <a:ln w="12700">
                <a:noFill/>
              </a:ln>
            </p:spPr>
          </p:pic>
          <p:cxnSp>
            <p:nvCxnSpPr>
              <p:cNvPr id="28" name="Conexão em ângulos rectos 63"/>
              <p:cNvCxnSpPr>
                <a:cxnSpLocks noChangeAspect="1"/>
              </p:cNvCxnSpPr>
              <p:nvPr/>
            </p:nvCxnSpPr>
            <p:spPr>
              <a:xfrm rot="16200000" flipH="1">
                <a:off x="8773247" y="10795429"/>
                <a:ext cx="1035696" cy="1224000"/>
              </a:xfrm>
              <a:prstGeom prst="bentConnector2">
                <a:avLst/>
              </a:prstGeom>
              <a:ln w="28575">
                <a:solidFill>
                  <a:srgbClr val="A5D1F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214"/>
            <p:cNvSpPr txBox="1">
              <a:spLocks noChangeArrowheads="1"/>
            </p:cNvSpPr>
            <p:nvPr/>
          </p:nvSpPr>
          <p:spPr bwMode="auto">
            <a:xfrm>
              <a:off x="773725" y="6717333"/>
              <a:ext cx="12960000" cy="7774582"/>
            </a:xfrm>
            <a:prstGeom prst="rect">
              <a:avLst/>
            </a:prstGeom>
            <a:noFill/>
            <a:ln w="28575">
              <a:solidFill>
                <a:srgbClr val="A5D1F9"/>
              </a:solidFill>
              <a:miter lim="800000"/>
              <a:headEnd/>
              <a:tailEnd/>
            </a:ln>
          </p:spPr>
          <p:txBody>
            <a:bodyPr lIns="180000" tIns="72000" rIns="180000" bIns="72000">
              <a:noAutofit/>
            </a:bodyPr>
            <a:lstStyle/>
            <a:p>
              <a:pPr algn="just" defTabSz="2952750">
                <a:spcBef>
                  <a:spcPct val="50000"/>
                </a:spcBef>
              </a:pPr>
              <a:endParaRPr lang="en-US" smtClean="0"/>
            </a:p>
            <a:p>
              <a:pPr algn="just" defTabSz="295275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38" name="Seta de movimento para a direita 97"/>
          <p:cNvSpPr/>
          <p:nvPr/>
        </p:nvSpPr>
        <p:spPr>
          <a:xfrm rot="5400000">
            <a:off x="6611032" y="11018010"/>
            <a:ext cx="1285387" cy="8640000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about Europe?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 Box 214"/>
          <p:cNvSpPr txBox="1">
            <a:spLocks noChangeArrowheads="1"/>
          </p:cNvSpPr>
          <p:nvPr/>
        </p:nvSpPr>
        <p:spPr bwMode="auto">
          <a:xfrm>
            <a:off x="773725" y="25826887"/>
            <a:ext cx="12960000" cy="2850604"/>
          </a:xfrm>
          <a:prstGeom prst="rect">
            <a:avLst/>
          </a:prstGeom>
          <a:noFill/>
          <a:ln w="28575">
            <a:solidFill>
              <a:srgbClr val="A5D1F9"/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ct val="50000"/>
              </a:spcBef>
            </a:pPr>
            <a:endParaRPr lang="en-US" smtClean="0"/>
          </a:p>
          <a:p>
            <a:pPr algn="just" defTabSz="2952750">
              <a:spcBef>
                <a:spcPct val="50000"/>
              </a:spcBef>
            </a:pPr>
            <a:endParaRPr lang="en-US"/>
          </a:p>
        </p:txBody>
      </p:sp>
      <p:sp>
        <p:nvSpPr>
          <p:cNvPr id="41" name="Seta de movimento para a direita 97"/>
          <p:cNvSpPr/>
          <p:nvPr/>
        </p:nvSpPr>
        <p:spPr>
          <a:xfrm rot="5400000">
            <a:off x="6563521" y="20708305"/>
            <a:ext cx="1380409" cy="8640000"/>
          </a:xfrm>
          <a:prstGeom prst="stripedRightArrow">
            <a:avLst/>
          </a:prstGeom>
          <a:solidFill>
            <a:schemeClr val="accent1">
              <a:lumMod val="2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Target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773725" y="16184103"/>
            <a:ext cx="12960000" cy="8064896"/>
            <a:chOff x="903775" y="16416926"/>
            <a:chExt cx="12960000" cy="8064896"/>
          </a:xfrm>
        </p:grpSpPr>
        <p:pic>
          <p:nvPicPr>
            <p:cNvPr id="34" name="Imagem 8" descr="C:\Users\Bruna Fonseca\Desktop\Biorrecuperação de Solos\Pesquisa\LINKS\7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7824" y="16552778"/>
              <a:ext cx="5917992" cy="48960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37" name="Imagem 3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77467" y="16552778"/>
              <a:ext cx="5966369" cy="4896000"/>
            </a:xfrm>
            <a:prstGeom prst="rect">
              <a:avLst/>
            </a:prstGeom>
            <a:noFill/>
            <a:ln w="28575" cmpd="sng">
              <a:noFill/>
              <a:miter lim="800000"/>
              <a:headEnd/>
              <a:tailEnd/>
            </a:ln>
            <a:effectLst/>
          </p:spPr>
        </p:pic>
        <p:sp>
          <p:nvSpPr>
            <p:cNvPr id="39" name="38 Rectángulo"/>
            <p:cNvSpPr/>
            <p:nvPr/>
          </p:nvSpPr>
          <p:spPr>
            <a:xfrm>
              <a:off x="1111375" y="21737134"/>
              <a:ext cx="12240000" cy="2554545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/>
                <a:t>Figure 1.  </a:t>
              </a:r>
              <a:r>
                <a:rPr lang="en-US" dirty="0" smtClean="0"/>
                <a:t>Overview of contaminants affecting soil and groundwater and the status of identification and clean-up of contaminated sites in Europe, as reported to the European Environment Agency through the EIONET priority data flows on contaminated sites.</a:t>
              </a:r>
              <a:endParaRPr lang="en-US" dirty="0"/>
            </a:p>
          </p:txBody>
        </p:sp>
        <p:sp>
          <p:nvSpPr>
            <p:cNvPr id="42" name="Text Box 214"/>
            <p:cNvSpPr txBox="1">
              <a:spLocks noChangeArrowheads="1"/>
            </p:cNvSpPr>
            <p:nvPr/>
          </p:nvSpPr>
          <p:spPr bwMode="auto">
            <a:xfrm>
              <a:off x="903775" y="16416926"/>
              <a:ext cx="12960000" cy="8064896"/>
            </a:xfrm>
            <a:prstGeom prst="rect">
              <a:avLst/>
            </a:prstGeom>
            <a:noFill/>
            <a:ln w="28575">
              <a:solidFill>
                <a:srgbClr val="A5D1F9"/>
              </a:solidFill>
              <a:miter lim="800000"/>
              <a:headEnd/>
              <a:tailEnd/>
            </a:ln>
          </p:spPr>
          <p:txBody>
            <a:bodyPr lIns="180000" tIns="72000" rIns="180000" bIns="72000">
              <a:noAutofit/>
            </a:bodyPr>
            <a:lstStyle/>
            <a:p>
              <a:pPr algn="just" defTabSz="2952750">
                <a:spcBef>
                  <a:spcPct val="50000"/>
                </a:spcBef>
              </a:pPr>
              <a:endParaRPr lang="en-US" smtClean="0"/>
            </a:p>
            <a:p>
              <a:pPr algn="just" defTabSz="295275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44" name="43 Rectángulo"/>
          <p:cNvSpPr/>
          <p:nvPr/>
        </p:nvSpPr>
        <p:spPr>
          <a:xfrm>
            <a:off x="4473958" y="26085203"/>
            <a:ext cx="5559535" cy="58477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mtClean="0"/>
              <a:t>Hexavalent Chromium: Cr(VI)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953990" y="26085203"/>
            <a:ext cx="2645276" cy="584775"/>
          </a:xfrm>
          <a:prstGeom prst="rect">
            <a:avLst/>
          </a:prstGeom>
          <a:ln w="28575">
            <a:solidFill>
              <a:srgbClr val="A5D1F9"/>
            </a:solidFill>
          </a:ln>
        </p:spPr>
        <p:txBody>
          <a:bodyPr wrap="none">
            <a:spAutoFit/>
          </a:bodyPr>
          <a:lstStyle/>
          <a:p>
            <a:r>
              <a:rPr lang="en-US" smtClean="0"/>
              <a:t>Highly mobile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3114230" y="26877291"/>
            <a:ext cx="5083443" cy="1728192"/>
            <a:chOff x="3114230" y="26877291"/>
            <a:chExt cx="5083443" cy="1728192"/>
          </a:xfrm>
        </p:grpSpPr>
        <p:sp>
          <p:nvSpPr>
            <p:cNvPr id="55" name="54 Rectángulo"/>
            <p:cNvSpPr/>
            <p:nvPr/>
          </p:nvSpPr>
          <p:spPr>
            <a:xfrm>
              <a:off x="3114230" y="26877291"/>
              <a:ext cx="5083443" cy="1728192"/>
            </a:xfrm>
            <a:prstGeom prst="rect">
              <a:avLst/>
            </a:prstGeom>
            <a:ln w="28575">
              <a:solidFill>
                <a:srgbClr val="A5D1F9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mtClean="0"/>
                <a:t>Exists mainly as oxyanions</a:t>
              </a: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3639716" y="27453355"/>
              <a:ext cx="4032470" cy="1101154"/>
              <a:chOff x="3618264" y="27453355"/>
              <a:chExt cx="4032470" cy="1101154"/>
            </a:xfrm>
          </p:grpSpPr>
          <p:sp>
            <p:nvSpPr>
              <p:cNvPr id="58" name="Oval 46"/>
              <p:cNvSpPr>
                <a:spLocks noChangeAspect="1"/>
              </p:cNvSpPr>
              <p:nvPr/>
            </p:nvSpPr>
            <p:spPr>
              <a:xfrm>
                <a:off x="3618264" y="27453355"/>
                <a:ext cx="972000" cy="972000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+mj-lt"/>
                  </a:rPr>
                  <a:t>Cr</a:t>
                </a:r>
                <a:r>
                  <a:rPr lang="en-US" sz="2400" b="1" baseline="-25000" smtClean="0">
                    <a:solidFill>
                      <a:schemeClr val="tx1"/>
                    </a:solidFill>
                    <a:latin typeface="+mj-lt"/>
                  </a:rPr>
                  <a:t>2</a:t>
                </a:r>
                <a:r>
                  <a:rPr lang="en-US" sz="2400" b="1" smtClean="0">
                    <a:solidFill>
                      <a:schemeClr val="tx1"/>
                    </a:solidFill>
                    <a:latin typeface="+mj-lt"/>
                  </a:rPr>
                  <a:t>O</a:t>
                </a:r>
                <a:r>
                  <a:rPr lang="en-US" sz="2400" b="1" baseline="-25000" smtClean="0">
                    <a:solidFill>
                      <a:schemeClr val="tx1"/>
                    </a:solidFill>
                    <a:latin typeface="+mj-lt"/>
                  </a:rPr>
                  <a:t>7</a:t>
                </a:r>
                <a:r>
                  <a:rPr lang="en-US" sz="2400" b="1" baseline="30000" smtClean="0">
                    <a:solidFill>
                      <a:schemeClr val="tx1"/>
                    </a:solidFill>
                    <a:latin typeface="+mj-lt"/>
                  </a:rPr>
                  <a:t>2-</a:t>
                </a:r>
                <a:endParaRPr lang="en-US" sz="2400" b="1" baseline="300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9" name="Oval 47"/>
              <p:cNvSpPr>
                <a:spLocks noChangeAspect="1"/>
              </p:cNvSpPr>
              <p:nvPr/>
            </p:nvSpPr>
            <p:spPr>
              <a:xfrm>
                <a:off x="5166372" y="27633475"/>
                <a:ext cx="900120" cy="900000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</a:rPr>
                  <a:t>CrO</a:t>
                </a:r>
                <a:r>
                  <a:rPr lang="en-US" sz="2400" b="1" baseline="-25000" smtClean="0">
                    <a:solidFill>
                      <a:schemeClr val="tx1"/>
                    </a:solidFill>
                  </a:rPr>
                  <a:t>4</a:t>
                </a:r>
                <a:r>
                  <a:rPr lang="en-US" sz="2400" b="1" baseline="30000" smtClean="0">
                    <a:solidFill>
                      <a:schemeClr val="tx1"/>
                    </a:solidFill>
                  </a:rPr>
                  <a:t>2-</a:t>
                </a:r>
                <a:endParaRPr lang="en-US" sz="2400" b="1" baseline="300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47"/>
              <p:cNvSpPr>
                <a:spLocks noChangeAspect="1"/>
              </p:cNvSpPr>
              <p:nvPr/>
            </p:nvSpPr>
            <p:spPr>
              <a:xfrm>
                <a:off x="6642599" y="27546509"/>
                <a:ext cx="1008135" cy="1008000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HCrO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</a:rPr>
                  <a:t>2-</a:t>
                </a:r>
                <a:endParaRPr lang="en-US" sz="2400" b="1" baseline="30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0" name="Grupo 49"/>
          <p:cNvGrpSpPr/>
          <p:nvPr/>
        </p:nvGrpSpPr>
        <p:grpSpPr>
          <a:xfrm>
            <a:off x="8946878" y="26877291"/>
            <a:ext cx="1512167" cy="1728192"/>
            <a:chOff x="9234911" y="26877291"/>
            <a:chExt cx="1512167" cy="1728192"/>
          </a:xfrm>
        </p:grpSpPr>
        <p:sp>
          <p:nvSpPr>
            <p:cNvPr id="56" name="55 Rectángulo"/>
            <p:cNvSpPr/>
            <p:nvPr/>
          </p:nvSpPr>
          <p:spPr>
            <a:xfrm>
              <a:off x="9234911" y="26877291"/>
              <a:ext cx="1512167" cy="1728192"/>
            </a:xfrm>
            <a:prstGeom prst="rect">
              <a:avLst/>
            </a:prstGeom>
            <a:ln w="28575">
              <a:solidFill>
                <a:srgbClr val="A5D1F9"/>
              </a:solidFill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mtClean="0"/>
                <a:t>Toxic</a:t>
              </a:r>
            </a:p>
          </p:txBody>
        </p:sp>
        <p:pic>
          <p:nvPicPr>
            <p:cNvPr id="1030" name="Picture 6" descr="C:\Users\Bruna Fonseca\Desktop\Biorrecuperação de Solos\Congressos_Workshops\SEEUM 2011\skull-l.gi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452192" y="27423138"/>
              <a:ext cx="1077605" cy="1080000"/>
            </a:xfrm>
            <a:prstGeom prst="rect">
              <a:avLst/>
            </a:prstGeom>
            <a:noFill/>
          </p:spPr>
        </p:pic>
      </p:grpSp>
      <p:grpSp>
        <p:nvGrpSpPr>
          <p:cNvPr id="52" name="Grupo 51"/>
          <p:cNvGrpSpPr/>
          <p:nvPr/>
        </p:nvGrpSpPr>
        <p:grpSpPr>
          <a:xfrm>
            <a:off x="10891094" y="26157211"/>
            <a:ext cx="2592288" cy="1728192"/>
            <a:chOff x="11035110" y="26877291"/>
            <a:chExt cx="2592288" cy="1728192"/>
          </a:xfrm>
        </p:grpSpPr>
        <p:pic>
          <p:nvPicPr>
            <p:cNvPr id="1031" name="Picture 7" descr="C:\Users\Bruna Fonseca\Desktop\Biorrecuperação de Solos\Congressos_Workshops\SEEUM 2011\carcinogen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1791254" y="27423138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51" name="55 Rectángulo"/>
            <p:cNvSpPr/>
            <p:nvPr/>
          </p:nvSpPr>
          <p:spPr>
            <a:xfrm>
              <a:off x="11035110" y="26877291"/>
              <a:ext cx="2592288" cy="1728192"/>
            </a:xfrm>
            <a:prstGeom prst="rect">
              <a:avLst/>
            </a:prstGeom>
            <a:ln w="28575">
              <a:solidFill>
                <a:srgbClr val="A5D1F9"/>
              </a:solidFill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mtClean="0"/>
                <a:t>Carcinogenic</a:t>
              </a:r>
            </a:p>
          </p:txBody>
        </p:sp>
      </p:grpSp>
      <p:sp>
        <p:nvSpPr>
          <p:cNvPr id="53" name="Text Box 214"/>
          <p:cNvSpPr txBox="1">
            <a:spLocks noChangeArrowheads="1"/>
          </p:cNvSpPr>
          <p:nvPr/>
        </p:nvSpPr>
        <p:spPr bwMode="auto">
          <a:xfrm>
            <a:off x="14897897" y="6717333"/>
            <a:ext cx="12960000" cy="5686350"/>
          </a:xfrm>
          <a:prstGeom prst="rect">
            <a:avLst/>
          </a:prstGeom>
          <a:noFill/>
          <a:ln w="28575">
            <a:solidFill>
              <a:srgbClr val="A5D1F9"/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b="1" dirty="0" smtClean="0"/>
              <a:t>Sampling</a:t>
            </a:r>
            <a:endParaRPr lang="en-US" b="1" dirty="0"/>
          </a:p>
        </p:txBody>
      </p:sp>
      <p:sp>
        <p:nvSpPr>
          <p:cNvPr id="61" name="Text Box 214"/>
          <p:cNvSpPr txBox="1">
            <a:spLocks noChangeArrowheads="1"/>
          </p:cNvSpPr>
          <p:nvPr/>
        </p:nvSpPr>
        <p:spPr bwMode="auto">
          <a:xfrm>
            <a:off x="29033349" y="6717333"/>
            <a:ext cx="12960000" cy="9862814"/>
          </a:xfrm>
          <a:prstGeom prst="rect">
            <a:avLst/>
          </a:prstGeom>
          <a:noFill/>
          <a:ln w="28575">
            <a:solidFill>
              <a:srgbClr val="A5D1F9"/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b="1" dirty="0" smtClean="0"/>
              <a:t>Sorption and Migration</a:t>
            </a:r>
            <a:endParaRPr lang="en-US" b="1" dirty="0"/>
          </a:p>
        </p:txBody>
      </p:sp>
      <p:pic>
        <p:nvPicPr>
          <p:cNvPr id="62" name="Picture 2" descr="D:\Biorrecuperação de Solos\Congressos_Workshops\IBB 2010\Oral\Locais\PV.jpg"/>
          <p:cNvPicPr>
            <a:picLocks noChangeAspect="1" noChangeArrowheads="1"/>
          </p:cNvPicPr>
          <p:nvPr/>
        </p:nvPicPr>
        <p:blipFill>
          <a:blip r:embed="rId19" cstate="print"/>
          <a:srcRect l="7476" t="7158" r="58662" b="7158"/>
          <a:stretch>
            <a:fillRect/>
          </a:stretch>
        </p:blipFill>
        <p:spPr bwMode="auto">
          <a:xfrm>
            <a:off x="15139566" y="7759367"/>
            <a:ext cx="2418768" cy="36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2" name="Seta de movimento para a direita 97"/>
          <p:cNvSpPr/>
          <p:nvPr/>
        </p:nvSpPr>
        <p:spPr>
          <a:xfrm>
            <a:off x="23142738" y="6787059"/>
            <a:ext cx="1429876" cy="5544616"/>
          </a:xfrm>
          <a:prstGeom prst="stripedRightArrow">
            <a:avLst>
              <a:gd name="adj1" fmla="val 50000"/>
              <a:gd name="adj2" fmla="val 52060"/>
            </a:avLst>
          </a:prstGeom>
          <a:solidFill>
            <a:schemeClr val="accent1">
              <a:lumMod val="2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Main characteristics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24428598" y="7524093"/>
            <a:ext cx="3528392" cy="4070548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marL="365760" lvl="0" indent="-256032" algn="ctr">
              <a:spcBef>
                <a:spcPts val="400"/>
              </a:spcBef>
              <a:buSzPct val="68000"/>
              <a:defRPr/>
            </a:pPr>
            <a:r>
              <a:rPr lang="en-US" dirty="0" smtClean="0">
                <a:solidFill>
                  <a:schemeClr val="tx2"/>
                </a:solidFill>
              </a:rPr>
              <a:t>Loamy sand soil</a:t>
            </a:r>
          </a:p>
          <a:p>
            <a:pPr marL="365760" lvl="0" indent="-256032" algn="ctr">
              <a:spcBef>
                <a:spcPts val="400"/>
              </a:spcBef>
              <a:buSzPct val="68000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365760" indent="-256032" algn="ctr">
              <a:spcBef>
                <a:spcPts val="400"/>
              </a:spcBef>
              <a:buSzPct val="68000"/>
              <a:defRPr/>
            </a:pPr>
            <a:r>
              <a:rPr lang="en-US" dirty="0" smtClean="0">
                <a:solidFill>
                  <a:schemeClr val="tx2"/>
                </a:solidFill>
              </a:rPr>
              <a:t>Slightly acidic   [pH=5.9]</a:t>
            </a:r>
          </a:p>
          <a:p>
            <a:pPr marL="365760" indent="-256032" algn="ctr">
              <a:spcBef>
                <a:spcPts val="400"/>
              </a:spcBef>
              <a:buSzPct val="68000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365760" indent="-256032" algn="ctr">
              <a:spcBef>
                <a:spcPts val="400"/>
              </a:spcBef>
              <a:buSzPct val="68000"/>
              <a:defRPr/>
            </a:pPr>
            <a:r>
              <a:rPr lang="en-US" dirty="0" smtClean="0">
                <a:solidFill>
                  <a:schemeClr val="tx2"/>
                </a:solidFill>
              </a:rPr>
              <a:t>Poor in organic matter [3.5%]</a:t>
            </a:r>
          </a:p>
        </p:txBody>
      </p:sp>
      <p:sp>
        <p:nvSpPr>
          <p:cNvPr id="75" name="Text Box 214"/>
          <p:cNvSpPr txBox="1">
            <a:spLocks noChangeArrowheads="1"/>
          </p:cNvSpPr>
          <p:nvPr/>
        </p:nvSpPr>
        <p:spPr bwMode="auto">
          <a:xfrm>
            <a:off x="14897897" y="12799727"/>
            <a:ext cx="12960000" cy="8856984"/>
          </a:xfrm>
          <a:prstGeom prst="rect">
            <a:avLst/>
          </a:prstGeom>
          <a:noFill/>
          <a:ln w="28575">
            <a:solidFill>
              <a:srgbClr val="A5D1F9"/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b="1" dirty="0" smtClean="0"/>
              <a:t>Sorption and Migration</a:t>
            </a:r>
            <a:endParaRPr lang="en-US" b="1" dirty="0"/>
          </a:p>
        </p:txBody>
      </p:sp>
      <p:grpSp>
        <p:nvGrpSpPr>
          <p:cNvPr id="92" name="Grupo 91"/>
          <p:cNvGrpSpPr/>
          <p:nvPr/>
        </p:nvGrpSpPr>
        <p:grpSpPr>
          <a:xfrm>
            <a:off x="15116706" y="13807776"/>
            <a:ext cx="3285464" cy="2160000"/>
            <a:chOff x="15139565" y="14924203"/>
            <a:chExt cx="3285464" cy="21600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0" cstate="print">
              <a:lum bright="-34000" contrast="-46000"/>
            </a:blip>
            <a:srcRect/>
            <a:stretch>
              <a:fillRect/>
            </a:stretch>
          </p:blipFill>
          <p:spPr bwMode="auto">
            <a:xfrm>
              <a:off x="15139565" y="14924203"/>
              <a:ext cx="3285464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" name="Rectângulo 76"/>
            <p:cNvSpPr/>
            <p:nvPr/>
          </p:nvSpPr>
          <p:spPr>
            <a:xfrm>
              <a:off x="15676065" y="15711816"/>
              <a:ext cx="22124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Batch tests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25485858" y="13447776"/>
            <a:ext cx="2160240" cy="2880000"/>
            <a:chOff x="171070" y="908720"/>
            <a:chExt cx="2160240" cy="2880000"/>
          </a:xfrm>
        </p:grpSpPr>
        <p:pic>
          <p:nvPicPr>
            <p:cNvPr id="79" name="Picture 2" descr="C:\Users\Bruna Fonseca\Desktop\Biorrecuperação de Solos\Fotos\IMAG0150.jpg"/>
            <p:cNvPicPr>
              <a:picLocks noChangeAspect="1" noChangeArrowheads="1"/>
            </p:cNvPicPr>
            <p:nvPr/>
          </p:nvPicPr>
          <p:blipFill>
            <a:blip r:embed="rId21" cstate="print">
              <a:lum bright="-30000" contrast="-10000"/>
            </a:blip>
            <a:srcRect/>
            <a:stretch>
              <a:fillRect/>
            </a:stretch>
          </p:blipFill>
          <p:spPr bwMode="auto">
            <a:xfrm>
              <a:off x="171190" y="908720"/>
              <a:ext cx="2160000" cy="288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80" name="Rectângulo 79"/>
            <p:cNvSpPr/>
            <p:nvPr/>
          </p:nvSpPr>
          <p:spPr>
            <a:xfrm>
              <a:off x="171070" y="2056333"/>
              <a:ext cx="21602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Flow tests</a:t>
              </a: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16181585" y="7844318"/>
            <a:ext cx="6696745" cy="4112077"/>
            <a:chOff x="16409421" y="7541205"/>
            <a:chExt cx="6696745" cy="4112077"/>
          </a:xfrm>
        </p:grpSpPr>
        <p:grpSp>
          <p:nvGrpSpPr>
            <p:cNvPr id="63" name="Grupo 62"/>
            <p:cNvGrpSpPr>
              <a:grpSpLocks noChangeAspect="1"/>
            </p:cNvGrpSpPr>
            <p:nvPr/>
          </p:nvGrpSpPr>
          <p:grpSpPr>
            <a:xfrm>
              <a:off x="16409421" y="7541205"/>
              <a:ext cx="6696745" cy="4112077"/>
              <a:chOff x="1367830" y="1158138"/>
              <a:chExt cx="4606345" cy="2828481"/>
            </a:xfrm>
          </p:grpSpPr>
          <p:grpSp>
            <p:nvGrpSpPr>
              <p:cNvPr id="64" name="Grupo 36"/>
              <p:cNvGrpSpPr/>
              <p:nvPr/>
            </p:nvGrpSpPr>
            <p:grpSpPr>
              <a:xfrm>
                <a:off x="1367830" y="1158138"/>
                <a:ext cx="4158440" cy="1418303"/>
                <a:chOff x="1351940" y="1126936"/>
                <a:chExt cx="4158440" cy="1418303"/>
              </a:xfrm>
            </p:grpSpPr>
            <p:pic>
              <p:nvPicPr>
                <p:cNvPr id="66" name="Picture 6" descr="D:\Biorrecuperação de Solos\Congressos_Workshops\IBB 2010\Oral\AutomobileRepairShop_3.jpg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 l="22436" t="39289" r="22438" b="11174"/>
                <a:stretch>
                  <a:fillRect/>
                </a:stretch>
              </p:blipFill>
              <p:spPr bwMode="auto">
                <a:xfrm>
                  <a:off x="2839988" y="1129239"/>
                  <a:ext cx="2670392" cy="141146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</p:pic>
            <p:grpSp>
              <p:nvGrpSpPr>
                <p:cNvPr id="67" name="Grupo 30"/>
                <p:cNvGrpSpPr/>
                <p:nvPr/>
              </p:nvGrpSpPr>
              <p:grpSpPr>
                <a:xfrm>
                  <a:off x="1351940" y="1126936"/>
                  <a:ext cx="1485918" cy="1418303"/>
                  <a:chOff x="2380304" y="620528"/>
                  <a:chExt cx="1485918" cy="1595588"/>
                </a:xfrm>
              </p:grpSpPr>
              <p:cxnSp>
                <p:nvCxnSpPr>
                  <p:cNvPr id="68" name="29 Conector recto"/>
                  <p:cNvCxnSpPr/>
                  <p:nvPr/>
                </p:nvCxnSpPr>
                <p:spPr>
                  <a:xfrm>
                    <a:off x="2380305" y="966652"/>
                    <a:ext cx="1480676" cy="124946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34 Conector recto"/>
                  <p:cNvCxnSpPr/>
                  <p:nvPr/>
                </p:nvCxnSpPr>
                <p:spPr>
                  <a:xfrm flipV="1">
                    <a:off x="2380304" y="620528"/>
                    <a:ext cx="1485918" cy="35202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5" name="CaixaDeTexto 64"/>
              <p:cNvSpPr txBox="1"/>
              <p:nvPr/>
            </p:nvSpPr>
            <p:spPr>
              <a:xfrm>
                <a:off x="2407973" y="2568207"/>
                <a:ext cx="3566202" cy="14184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/>
                <a:r>
                  <a:rPr lang="en-US" dirty="0" smtClean="0">
                    <a:solidFill>
                      <a:schemeClr val="tx2"/>
                    </a:solidFill>
                  </a:rPr>
                  <a:t>The soil was collected near an automobile repair shop, in a zone of great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agricultural activity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71" name="55 Conector recto de flecha"/>
            <p:cNvCxnSpPr/>
            <p:nvPr/>
          </p:nvCxnSpPr>
          <p:spPr>
            <a:xfrm rot="16200000" flipV="1">
              <a:off x="21080230" y="7867171"/>
              <a:ext cx="216000" cy="144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55 Conector recto de flecha"/>
            <p:cNvCxnSpPr/>
            <p:nvPr/>
          </p:nvCxnSpPr>
          <p:spPr>
            <a:xfrm rot="16200000" flipV="1">
              <a:off x="21368258" y="9271335"/>
              <a:ext cx="21602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55 Conector recto de flecha"/>
            <p:cNvCxnSpPr/>
            <p:nvPr/>
          </p:nvCxnSpPr>
          <p:spPr>
            <a:xfrm rot="16200000" flipV="1">
              <a:off x="19208018" y="8263223"/>
              <a:ext cx="21602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55 Conector recto de flecha"/>
            <p:cNvCxnSpPr/>
            <p:nvPr/>
          </p:nvCxnSpPr>
          <p:spPr>
            <a:xfrm rot="16200000" flipV="1">
              <a:off x="20864202" y="9127319"/>
              <a:ext cx="216024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CaixaDeTexto 92"/>
          <p:cNvSpPr txBox="1"/>
          <p:nvPr/>
        </p:nvSpPr>
        <p:spPr>
          <a:xfrm>
            <a:off x="18645098" y="13385324"/>
            <a:ext cx="6624736" cy="3004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u="sng" dirty="0" smtClean="0">
                <a:solidFill>
                  <a:schemeClr val="tx2"/>
                </a:solidFill>
              </a:rPr>
              <a:t>Tested parameters</a:t>
            </a:r>
            <a:endParaRPr lang="en-US" dirty="0" smtClean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pH of the contaminant solution;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Concentration of the contaminant solution.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Competition with other heavy metals in solution;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04" name="Grupo 103"/>
          <p:cNvGrpSpPr/>
          <p:nvPr/>
        </p:nvGrpSpPr>
        <p:grpSpPr>
          <a:xfrm>
            <a:off x="16556866" y="16553676"/>
            <a:ext cx="10154659" cy="648072"/>
            <a:chOff x="16295400" y="19100427"/>
            <a:chExt cx="10079993" cy="648072"/>
          </a:xfrm>
        </p:grpSpPr>
        <p:sp>
          <p:nvSpPr>
            <p:cNvPr id="97" name="CaixaDeTexto 96"/>
            <p:cNvSpPr txBox="1"/>
            <p:nvPr/>
          </p:nvSpPr>
          <p:spPr>
            <a:xfrm>
              <a:off x="19280026" y="19115667"/>
              <a:ext cx="4752528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Mathematical Modelling</a:t>
              </a:r>
              <a:endParaRPr lang="en-US" dirty="0"/>
            </a:p>
          </p:txBody>
        </p:sp>
        <p:grpSp>
          <p:nvGrpSpPr>
            <p:cNvPr id="103" name="Grupo 102"/>
            <p:cNvGrpSpPr/>
            <p:nvPr/>
          </p:nvGrpSpPr>
          <p:grpSpPr>
            <a:xfrm>
              <a:off x="16295400" y="19100427"/>
              <a:ext cx="10079993" cy="648072"/>
              <a:chOff x="15841116" y="19085187"/>
              <a:chExt cx="10527994" cy="648072"/>
            </a:xfrm>
          </p:grpSpPr>
          <p:cxnSp>
            <p:nvCxnSpPr>
              <p:cNvPr id="99" name="Conexão recta 98"/>
              <p:cNvCxnSpPr/>
              <p:nvPr/>
            </p:nvCxnSpPr>
            <p:spPr bwMode="auto">
              <a:xfrm>
                <a:off x="15841116" y="19085187"/>
                <a:ext cx="10525237" cy="152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Conexão recta unidireccional 100"/>
              <p:cNvCxnSpPr/>
              <p:nvPr/>
            </p:nvCxnSpPr>
            <p:spPr bwMode="auto">
              <a:xfrm rot="5400000">
                <a:off x="15533674" y="19408429"/>
                <a:ext cx="648072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02" name="Conexão recta unidireccional 101"/>
              <p:cNvCxnSpPr/>
              <p:nvPr/>
            </p:nvCxnSpPr>
            <p:spPr bwMode="auto">
              <a:xfrm rot="5400000">
                <a:off x="26044280" y="19408429"/>
                <a:ext cx="648072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p:grpSp>
        <p:nvGrpSpPr>
          <p:cNvPr id="187" name="Grupo 186"/>
          <p:cNvGrpSpPr/>
          <p:nvPr/>
        </p:nvGrpSpPr>
        <p:grpSpPr>
          <a:xfrm>
            <a:off x="15027467" y="17417772"/>
            <a:ext cx="7160576" cy="4181946"/>
            <a:chOff x="15010790" y="19043659"/>
            <a:chExt cx="7160576" cy="4181946"/>
          </a:xfrm>
        </p:grpSpPr>
        <p:grpSp>
          <p:nvGrpSpPr>
            <p:cNvPr id="112" name="Grupo 111"/>
            <p:cNvGrpSpPr/>
            <p:nvPr/>
          </p:nvGrpSpPr>
          <p:grpSpPr>
            <a:xfrm>
              <a:off x="15067558" y="19100426"/>
              <a:ext cx="4608512" cy="1188000"/>
              <a:chOff x="15067558" y="19100426"/>
              <a:chExt cx="4608512" cy="1188000"/>
            </a:xfrm>
          </p:grpSpPr>
          <p:sp>
            <p:nvSpPr>
              <p:cNvPr id="110" name="CaixaDeTexto 109"/>
              <p:cNvSpPr txBox="1"/>
              <p:nvPr/>
            </p:nvSpPr>
            <p:spPr>
              <a:xfrm>
                <a:off x="15067558" y="19100426"/>
                <a:ext cx="4608512" cy="1188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rtlCol="0">
                <a:noAutofit/>
              </a:bodyPr>
              <a:lstStyle/>
              <a:p>
                <a:pPr marL="365760" lvl="0" indent="-256032" algn="ctr">
                  <a:spcBef>
                    <a:spcPts val="400"/>
                  </a:spcBef>
                  <a:buSzPct val="68000"/>
                  <a:defRPr/>
                </a:pPr>
                <a:r>
                  <a:rPr lang="en-US" dirty="0" smtClean="0">
                    <a:solidFill>
                      <a:schemeClr val="tx2"/>
                    </a:solidFill>
                  </a:rPr>
                  <a:t>First order rate equation </a:t>
                </a:r>
              </a:p>
            </p:txBody>
          </p:sp>
          <p:pic>
            <p:nvPicPr>
              <p:cNvPr id="111" name="Picture 9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201814" y="19665435"/>
                <a:ext cx="2340000" cy="603529"/>
              </a:xfrm>
              <a:prstGeom prst="rect">
                <a:avLst/>
              </a:prstGeom>
              <a:noFill/>
            </p:spPr>
          </p:pic>
        </p:grpSp>
        <p:grpSp>
          <p:nvGrpSpPr>
            <p:cNvPr id="118" name="Grupo 117"/>
            <p:cNvGrpSpPr/>
            <p:nvPr/>
          </p:nvGrpSpPr>
          <p:grpSpPr>
            <a:xfrm>
              <a:off x="15067558" y="20380162"/>
              <a:ext cx="3096344" cy="1096529"/>
              <a:chOff x="16363702" y="20344106"/>
              <a:chExt cx="3096344" cy="1096529"/>
            </a:xfrm>
          </p:grpSpPr>
          <p:sp>
            <p:nvSpPr>
              <p:cNvPr id="114" name="CaixaDeTexto 113"/>
              <p:cNvSpPr txBox="1"/>
              <p:nvPr/>
            </p:nvSpPr>
            <p:spPr>
              <a:xfrm>
                <a:off x="16363702" y="20344106"/>
                <a:ext cx="3096344" cy="10245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rtlCol="0">
                <a:noAutofit/>
              </a:bodyPr>
              <a:lstStyle/>
              <a:p>
                <a:pPr marL="365760" lvl="0" indent="-256032" algn="ctr">
                  <a:spcBef>
                    <a:spcPts val="400"/>
                  </a:spcBef>
                  <a:buSzPct val="68000"/>
                  <a:defRPr/>
                </a:pPr>
                <a:r>
                  <a:rPr lang="en-US" dirty="0" smtClean="0">
                    <a:solidFill>
                      <a:schemeClr val="tx2"/>
                    </a:solidFill>
                  </a:rPr>
                  <a:t>Power function </a:t>
                </a:r>
              </a:p>
            </p:txBody>
          </p:sp>
          <p:pic>
            <p:nvPicPr>
              <p:cNvPr id="117" name="Picture 14"/>
              <p:cNvPicPr>
                <a:picLocks noChangeAspect="1" noChangeArrowheads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62279" y="20972635"/>
                <a:ext cx="1299190" cy="468000"/>
              </a:xfrm>
              <a:prstGeom prst="rect">
                <a:avLst/>
              </a:prstGeom>
              <a:noFill/>
            </p:spPr>
          </p:pic>
        </p:grpSp>
        <p:grpSp>
          <p:nvGrpSpPr>
            <p:cNvPr id="136" name="Grupo 135"/>
            <p:cNvGrpSpPr/>
            <p:nvPr/>
          </p:nvGrpSpPr>
          <p:grpSpPr>
            <a:xfrm>
              <a:off x="18307918" y="20457531"/>
              <a:ext cx="3816424" cy="1168537"/>
              <a:chOff x="18307918" y="20404191"/>
              <a:chExt cx="3816424" cy="1168537"/>
            </a:xfrm>
          </p:grpSpPr>
          <p:sp>
            <p:nvSpPr>
              <p:cNvPr id="125" name="CaixaDeTexto 124"/>
              <p:cNvSpPr txBox="1"/>
              <p:nvPr/>
            </p:nvSpPr>
            <p:spPr>
              <a:xfrm>
                <a:off x="18307918" y="20404191"/>
                <a:ext cx="3816424" cy="11685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rtlCol="0">
                <a:noAutofit/>
              </a:bodyPr>
              <a:lstStyle/>
              <a:p>
                <a:pPr marL="365760" lvl="0" indent="-256032" algn="ctr">
                  <a:spcBef>
                    <a:spcPts val="400"/>
                  </a:spcBef>
                  <a:buSzPct val="68000"/>
                  <a:defRPr/>
                </a:pPr>
                <a:r>
                  <a:rPr lang="en-US" dirty="0" smtClean="0">
                    <a:solidFill>
                      <a:schemeClr val="tx2"/>
                    </a:solidFill>
                  </a:rPr>
                  <a:t>Freundlich equation </a:t>
                </a:r>
              </a:p>
            </p:txBody>
          </p:sp>
          <p:pic>
            <p:nvPicPr>
              <p:cNvPr id="127" name="Picture 17"/>
              <p:cNvPicPr>
                <a:picLocks noChangeAspect="1" noChangeArrowheads="1"/>
              </p:cNvPicPr>
              <p:nvPr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479313" y="20989108"/>
                <a:ext cx="1473635" cy="576000"/>
              </a:xfrm>
              <a:prstGeom prst="rect">
                <a:avLst/>
              </a:prstGeom>
              <a:noFill/>
            </p:spPr>
          </p:pic>
        </p:grpSp>
        <p:grpSp>
          <p:nvGrpSpPr>
            <p:cNvPr id="135" name="Grupo 134"/>
            <p:cNvGrpSpPr/>
            <p:nvPr/>
          </p:nvGrpSpPr>
          <p:grpSpPr>
            <a:xfrm>
              <a:off x="18523942" y="21723195"/>
              <a:ext cx="3600400" cy="1296144"/>
              <a:chOff x="15101358" y="21692715"/>
              <a:chExt cx="3600400" cy="1296144"/>
            </a:xfrm>
          </p:grpSpPr>
          <p:sp>
            <p:nvSpPr>
              <p:cNvPr id="133" name="CaixaDeTexto 132"/>
              <p:cNvSpPr txBox="1"/>
              <p:nvPr/>
            </p:nvSpPr>
            <p:spPr>
              <a:xfrm>
                <a:off x="15101358" y="21692715"/>
                <a:ext cx="3600400" cy="1296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rtlCol="0">
                <a:noAutofit/>
              </a:bodyPr>
              <a:lstStyle/>
              <a:p>
                <a:pPr marL="365760" lvl="0" indent="-256032" algn="ctr">
                  <a:spcBef>
                    <a:spcPts val="400"/>
                  </a:spcBef>
                  <a:buSzPct val="68000"/>
                  <a:defRPr/>
                </a:pPr>
                <a:r>
                  <a:rPr lang="en-US" dirty="0" smtClean="0">
                    <a:solidFill>
                      <a:schemeClr val="tx2"/>
                    </a:solidFill>
                  </a:rPr>
                  <a:t>Langmuir equation </a:t>
                </a:r>
              </a:p>
            </p:txBody>
          </p:sp>
          <p:pic>
            <p:nvPicPr>
              <p:cNvPr id="134" name="Picture 19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41870" y="22268859"/>
                <a:ext cx="1719376" cy="720000"/>
              </a:xfrm>
              <a:prstGeom prst="rect">
                <a:avLst/>
              </a:prstGeom>
              <a:noFill/>
            </p:spPr>
          </p:pic>
        </p:grpSp>
        <p:grpSp>
          <p:nvGrpSpPr>
            <p:cNvPr id="163" name="Grupo 162"/>
            <p:cNvGrpSpPr/>
            <p:nvPr/>
          </p:nvGrpSpPr>
          <p:grpSpPr>
            <a:xfrm>
              <a:off x="15010790" y="19043659"/>
              <a:ext cx="6388356" cy="2433032"/>
              <a:chOff x="15010790" y="19043659"/>
              <a:chExt cx="6388356" cy="2433032"/>
            </a:xfrm>
          </p:grpSpPr>
          <p:grpSp>
            <p:nvGrpSpPr>
              <p:cNvPr id="149" name="Grupo 148"/>
              <p:cNvGrpSpPr/>
              <p:nvPr/>
            </p:nvGrpSpPr>
            <p:grpSpPr>
              <a:xfrm>
                <a:off x="15010790" y="19043659"/>
                <a:ext cx="6388356" cy="2432904"/>
                <a:chOff x="15010790" y="19043659"/>
                <a:chExt cx="6388356" cy="2432904"/>
              </a:xfrm>
            </p:grpSpPr>
            <p:sp>
              <p:nvSpPr>
                <p:cNvPr id="137" name="CaixaDeTexto 136"/>
                <p:cNvSpPr txBox="1"/>
                <p:nvPr/>
              </p:nvSpPr>
              <p:spPr>
                <a:xfrm>
                  <a:off x="19676070" y="19392651"/>
                  <a:ext cx="1723076" cy="107721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Sorption kinetics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1" name="Conexão recta 140"/>
                <p:cNvCxnSpPr/>
                <p:nvPr/>
              </p:nvCxnSpPr>
              <p:spPr bwMode="auto">
                <a:xfrm rot="5400000">
                  <a:off x="19077214" y="19691663"/>
                  <a:ext cx="1296008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Conexão recta 141"/>
                <p:cNvCxnSpPr/>
                <p:nvPr/>
              </p:nvCxnSpPr>
              <p:spPr bwMode="auto">
                <a:xfrm>
                  <a:off x="18213050" y="20339803"/>
                  <a:ext cx="1530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Conexão recta 144"/>
                <p:cNvCxnSpPr/>
                <p:nvPr/>
              </p:nvCxnSpPr>
              <p:spPr bwMode="auto">
                <a:xfrm rot="5400000">
                  <a:off x="17633240" y="20900563"/>
                  <a:ext cx="1152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Conexão recta 146"/>
                <p:cNvCxnSpPr/>
                <p:nvPr/>
              </p:nvCxnSpPr>
              <p:spPr bwMode="auto">
                <a:xfrm>
                  <a:off x="15010790" y="21465261"/>
                  <a:ext cx="3204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59" name="Conexão recta 158"/>
              <p:cNvCxnSpPr/>
              <p:nvPr/>
            </p:nvCxnSpPr>
            <p:spPr bwMode="auto">
              <a:xfrm rot="5400000">
                <a:off x="13820030" y="20270691"/>
                <a:ext cx="24120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Conexão recta 159"/>
              <p:cNvCxnSpPr/>
              <p:nvPr/>
            </p:nvCxnSpPr>
            <p:spPr bwMode="auto">
              <a:xfrm>
                <a:off x="15010790" y="19058899"/>
                <a:ext cx="47160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5" name="Grupo 164"/>
            <p:cNvGrpSpPr/>
            <p:nvPr/>
          </p:nvGrpSpPr>
          <p:grpSpPr>
            <a:xfrm>
              <a:off x="16291694" y="20388951"/>
              <a:ext cx="5879672" cy="2836654"/>
              <a:chOff x="16291694" y="20388951"/>
              <a:chExt cx="5879672" cy="2836654"/>
            </a:xfrm>
          </p:grpSpPr>
          <p:grpSp>
            <p:nvGrpSpPr>
              <p:cNvPr id="158" name="Grupo 157"/>
              <p:cNvGrpSpPr/>
              <p:nvPr/>
            </p:nvGrpSpPr>
            <p:grpSpPr>
              <a:xfrm>
                <a:off x="16291694" y="20396571"/>
                <a:ext cx="5875860" cy="2829034"/>
                <a:chOff x="16291694" y="20343231"/>
                <a:chExt cx="5875860" cy="2829034"/>
              </a:xfrm>
            </p:grpSpPr>
            <p:cxnSp>
              <p:nvCxnSpPr>
                <p:cNvPr id="150" name="Conexão recta 149"/>
                <p:cNvCxnSpPr/>
                <p:nvPr/>
              </p:nvCxnSpPr>
              <p:spPr bwMode="auto">
                <a:xfrm rot="5400000">
                  <a:off x="17614198" y="20991231"/>
                  <a:ext cx="1296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Conexão recta 150"/>
                <p:cNvCxnSpPr/>
                <p:nvPr/>
              </p:nvCxnSpPr>
              <p:spPr bwMode="auto">
                <a:xfrm>
                  <a:off x="18258770" y="21635947"/>
                  <a:ext cx="216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Conexão recta 153"/>
                <p:cNvCxnSpPr/>
                <p:nvPr/>
              </p:nvCxnSpPr>
              <p:spPr bwMode="auto">
                <a:xfrm rot="5400000">
                  <a:off x="17761574" y="22326307"/>
                  <a:ext cx="14112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Conexão recta 154"/>
                <p:cNvCxnSpPr/>
                <p:nvPr/>
              </p:nvCxnSpPr>
              <p:spPr bwMode="auto">
                <a:xfrm>
                  <a:off x="18459554" y="23030387"/>
                  <a:ext cx="3708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6" name="CaixaDeTexto 155"/>
                <p:cNvSpPr txBox="1"/>
                <p:nvPr/>
              </p:nvSpPr>
              <p:spPr>
                <a:xfrm>
                  <a:off x="16291694" y="22095047"/>
                  <a:ext cx="2220276" cy="107721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rgbClr val="0070C0"/>
                      </a:solidFill>
                    </a:rPr>
                    <a:t>Sorption equilibrium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162" name="Conexão recta 161"/>
              <p:cNvCxnSpPr/>
              <p:nvPr/>
            </p:nvCxnSpPr>
            <p:spPr bwMode="auto">
              <a:xfrm>
                <a:off x="18247366" y="20396571"/>
                <a:ext cx="39240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Conexão recta 163"/>
              <p:cNvCxnSpPr/>
              <p:nvPr/>
            </p:nvCxnSpPr>
            <p:spPr bwMode="auto">
              <a:xfrm rot="5400000">
                <a:off x="20817394" y="21738951"/>
                <a:ext cx="27000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88" name="Grupo 187"/>
          <p:cNvGrpSpPr/>
          <p:nvPr/>
        </p:nvGrpSpPr>
        <p:grpSpPr>
          <a:xfrm>
            <a:off x="22478199" y="17524284"/>
            <a:ext cx="5141611" cy="2053728"/>
            <a:chOff x="22431983" y="18918907"/>
            <a:chExt cx="5141611" cy="2053728"/>
          </a:xfrm>
        </p:grpSpPr>
        <p:sp>
          <p:nvSpPr>
            <p:cNvPr id="177" name="Rectângulo 176"/>
            <p:cNvSpPr/>
            <p:nvPr/>
          </p:nvSpPr>
          <p:spPr>
            <a:xfrm>
              <a:off x="22431983" y="18918907"/>
              <a:ext cx="5141611" cy="20537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Two-site non-equilibrium adsorption model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178" name="Picture 8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08788" y="20036531"/>
              <a:ext cx="4788000" cy="710995"/>
            </a:xfrm>
            <a:prstGeom prst="rect">
              <a:avLst/>
            </a:prstGeom>
            <a:noFill/>
            <a:ln w="12700">
              <a:noFill/>
            </a:ln>
          </p:spPr>
        </p:pic>
      </p:grpSp>
      <p:sp>
        <p:nvSpPr>
          <p:cNvPr id="190" name="Text Box 214"/>
          <p:cNvSpPr txBox="1">
            <a:spLocks noChangeArrowheads="1"/>
          </p:cNvSpPr>
          <p:nvPr/>
        </p:nvSpPr>
        <p:spPr bwMode="auto">
          <a:xfrm>
            <a:off x="14897897" y="22052755"/>
            <a:ext cx="12960000" cy="6624736"/>
          </a:xfrm>
          <a:prstGeom prst="rect">
            <a:avLst/>
          </a:prstGeom>
          <a:noFill/>
          <a:ln w="28575">
            <a:solidFill>
              <a:srgbClr val="A5D1F9"/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Electroremediation/Biobarriers</a:t>
            </a:r>
          </a:p>
          <a:p>
            <a:pPr algn="just" defTabSz="2952750">
              <a:spcBef>
                <a:spcPct val="50000"/>
              </a:spcBef>
            </a:pPr>
            <a:endParaRPr lang="en-US" b="1" dirty="0"/>
          </a:p>
        </p:txBody>
      </p:sp>
      <p:grpSp>
        <p:nvGrpSpPr>
          <p:cNvPr id="230" name="Grupo 229"/>
          <p:cNvGrpSpPr>
            <a:grpSpLocks noChangeAspect="1"/>
          </p:cNvGrpSpPr>
          <p:nvPr/>
        </p:nvGrpSpPr>
        <p:grpSpPr>
          <a:xfrm>
            <a:off x="15015603" y="23032337"/>
            <a:ext cx="7481960" cy="5645154"/>
            <a:chOff x="15295012" y="22682367"/>
            <a:chExt cx="6992490" cy="5275845"/>
          </a:xfrm>
        </p:grpSpPr>
        <p:grpSp>
          <p:nvGrpSpPr>
            <p:cNvPr id="222" name="Grupo 221"/>
            <p:cNvGrpSpPr/>
            <p:nvPr/>
          </p:nvGrpSpPr>
          <p:grpSpPr>
            <a:xfrm>
              <a:off x="15390302" y="22682367"/>
              <a:ext cx="6897200" cy="5275845"/>
              <a:chOff x="15928268" y="22682367"/>
              <a:chExt cx="6897200" cy="5275845"/>
            </a:xfrm>
          </p:grpSpPr>
          <p:grpSp>
            <p:nvGrpSpPr>
              <p:cNvPr id="220" name="Grupo 219"/>
              <p:cNvGrpSpPr/>
              <p:nvPr/>
            </p:nvGrpSpPr>
            <p:grpSpPr>
              <a:xfrm>
                <a:off x="15928268" y="24454094"/>
                <a:ext cx="6897200" cy="3504118"/>
                <a:chOff x="15928268" y="24454094"/>
                <a:chExt cx="6897200" cy="3504118"/>
              </a:xfrm>
            </p:grpSpPr>
            <p:pic>
              <p:nvPicPr>
                <p:cNvPr id="138" name="Picture 2" descr="D:\Biorrecuperação de Solos\Vigo\Vigo(03-10;08-10)\Material\Art.Viscosus\FOTOS EQUIPOS\IMG_0325b.JPG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 l="6483" t="55512" r="3464"/>
                <a:stretch>
                  <a:fillRect/>
                </a:stretch>
              </p:blipFill>
              <p:spPr bwMode="auto">
                <a:xfrm>
                  <a:off x="15928268" y="24454094"/>
                  <a:ext cx="6897200" cy="196649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</p:pic>
            <p:grpSp>
              <p:nvGrpSpPr>
                <p:cNvPr id="122" name="Grupo 125"/>
                <p:cNvGrpSpPr/>
                <p:nvPr/>
              </p:nvGrpSpPr>
              <p:grpSpPr>
                <a:xfrm>
                  <a:off x="16117059" y="25459289"/>
                  <a:ext cx="6493461" cy="2498923"/>
                  <a:chOff x="2101568" y="1195323"/>
                  <a:chExt cx="2937267" cy="1138348"/>
                </a:xfrm>
              </p:grpSpPr>
              <p:sp>
                <p:nvSpPr>
                  <p:cNvPr id="193" name="CaixaDeTexto 124"/>
                  <p:cNvSpPr txBox="1"/>
                  <p:nvPr/>
                </p:nvSpPr>
                <p:spPr>
                  <a:xfrm>
                    <a:off x="3205170" y="2090277"/>
                    <a:ext cx="899389" cy="2433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sz="3000" i="1" dirty="0" smtClean="0"/>
                      <a:t>E </a:t>
                    </a:r>
                    <a:r>
                      <a:rPr lang="en-US" sz="3000" dirty="0" smtClean="0"/>
                      <a:t>= 10 V</a:t>
                    </a:r>
                  </a:p>
                </p:txBody>
              </p:sp>
              <p:cxnSp>
                <p:nvCxnSpPr>
                  <p:cNvPr id="192" name="Forma 90"/>
                  <p:cNvCxnSpPr/>
                  <p:nvPr/>
                </p:nvCxnSpPr>
                <p:spPr>
                  <a:xfrm rot="10800000" flipH="1">
                    <a:off x="2101568" y="1195323"/>
                    <a:ext cx="2937267" cy="1588"/>
                  </a:xfrm>
                  <a:prstGeom prst="bentConnector5">
                    <a:avLst>
                      <a:gd name="adj1" fmla="val -3539"/>
                      <a:gd name="adj2" fmla="val -56268893"/>
                      <a:gd name="adj3" fmla="val 104358"/>
                    </a:avLst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upo 111"/>
                <p:cNvGrpSpPr>
                  <a:grpSpLocks noChangeAspect="1"/>
                </p:cNvGrpSpPr>
                <p:nvPr/>
              </p:nvGrpSpPr>
              <p:grpSpPr>
                <a:xfrm>
                  <a:off x="17405419" y="26517235"/>
                  <a:ext cx="3942900" cy="900008"/>
                  <a:chOff x="3179770" y="4728778"/>
                  <a:chExt cx="1502112" cy="342875"/>
                </a:xfrm>
              </p:grpSpPr>
              <p:sp>
                <p:nvSpPr>
                  <p:cNvPr id="171" name="Seta para a esquerda 77"/>
                  <p:cNvSpPr/>
                  <p:nvPr/>
                </p:nvSpPr>
                <p:spPr>
                  <a:xfrm>
                    <a:off x="3179770" y="4763050"/>
                    <a:ext cx="1502112" cy="274327"/>
                  </a:xfrm>
                  <a:prstGeom prst="leftArrow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72000" rtlCol="0" anchor="ctr"/>
                  <a:lstStyle/>
                  <a:p>
                    <a:pPr algn="ctr"/>
                    <a:endParaRPr lang="pt-PT" sz="2000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72" name="Oval 83"/>
                  <p:cNvSpPr/>
                  <p:nvPr/>
                </p:nvSpPr>
                <p:spPr>
                  <a:xfrm>
                    <a:off x="3373448" y="4728781"/>
                    <a:ext cx="342870" cy="34287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balanced" dir="t"/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/>
                    <a:r>
                      <a:rPr lang="pt-PT" sz="2000" b="1" dirty="0" smtClean="0">
                        <a:solidFill>
                          <a:schemeClr val="tx1"/>
                        </a:solidFill>
                      </a:rPr>
                      <a:t>Cr</a:t>
                    </a:r>
                    <a:r>
                      <a:rPr lang="pt-PT" sz="2000" b="1" baseline="-250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pt-PT" sz="2000" b="1" dirty="0" smtClean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pt-PT" sz="2000" b="1" baseline="-25000" dirty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pt-PT" sz="2000" b="1" baseline="30000" dirty="0" smtClean="0">
                        <a:solidFill>
                          <a:schemeClr val="tx1"/>
                        </a:solidFill>
                      </a:rPr>
                      <a:t>2-</a:t>
                    </a:r>
                    <a:endParaRPr lang="pt-PT" sz="2000" b="1" baseline="30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Oval 84"/>
                  <p:cNvSpPr/>
                  <p:nvPr/>
                </p:nvSpPr>
                <p:spPr>
                  <a:xfrm>
                    <a:off x="3823498" y="4728780"/>
                    <a:ext cx="342870" cy="34287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balanced" dir="t"/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/>
                    <a:r>
                      <a:rPr lang="pt-PT" sz="2000" b="1" dirty="0" smtClean="0">
                        <a:solidFill>
                          <a:schemeClr val="tx1"/>
                        </a:solidFill>
                      </a:rPr>
                      <a:t>Cr</a:t>
                    </a:r>
                    <a:r>
                      <a:rPr lang="pt-PT" sz="2000" b="1" baseline="-250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pt-PT" sz="2000" b="1" dirty="0" smtClean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pt-PT" sz="2000" b="1" baseline="-25000" dirty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pt-PT" sz="2000" b="1" baseline="30000" dirty="0" smtClean="0">
                        <a:solidFill>
                          <a:schemeClr val="tx1"/>
                        </a:solidFill>
                      </a:rPr>
                      <a:t>2-</a:t>
                    </a:r>
                    <a:endParaRPr lang="pt-PT" sz="2000" b="1" baseline="30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4" name="Oval 85"/>
                  <p:cNvSpPr/>
                  <p:nvPr/>
                </p:nvSpPr>
                <p:spPr>
                  <a:xfrm>
                    <a:off x="4273548" y="4728778"/>
                    <a:ext cx="342870" cy="34287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noFill/>
                    <a:prstDash val="solid"/>
                  </a:ln>
                  <a:effectLst/>
                  <a:scene3d>
                    <a:camera prst="orthographicFront">
                      <a:rot lat="0" lon="0" rev="0"/>
                    </a:camera>
                    <a:lightRig rig="balanced" dir="t"/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/>
                    <a:r>
                      <a:rPr lang="pt-PT" sz="2000" b="1" dirty="0" smtClean="0">
                        <a:solidFill>
                          <a:schemeClr val="tx1"/>
                        </a:solidFill>
                      </a:rPr>
                      <a:t>Cr</a:t>
                    </a:r>
                    <a:r>
                      <a:rPr lang="pt-PT" sz="2000" b="1" baseline="-250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pt-PT" sz="2000" b="1" dirty="0" smtClean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pt-PT" sz="2000" b="1" baseline="-25000" dirty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pt-PT" sz="2000" b="1" baseline="30000" dirty="0" smtClean="0">
                        <a:solidFill>
                          <a:schemeClr val="tx1"/>
                        </a:solidFill>
                      </a:rPr>
                      <a:t>2-</a:t>
                    </a:r>
                    <a:endParaRPr lang="pt-PT" sz="2000" b="1" baseline="30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1" name="Grupo 220"/>
              <p:cNvGrpSpPr/>
              <p:nvPr/>
            </p:nvGrpSpPr>
            <p:grpSpPr>
              <a:xfrm>
                <a:off x="17815702" y="22682367"/>
                <a:ext cx="4994240" cy="3317812"/>
                <a:chOff x="17815702" y="22682367"/>
                <a:chExt cx="4994240" cy="3317812"/>
              </a:xfrm>
            </p:grpSpPr>
            <p:grpSp>
              <p:nvGrpSpPr>
                <p:cNvPr id="144" name="Grupo 132"/>
                <p:cNvGrpSpPr>
                  <a:grpSpLocks noChangeAspect="1"/>
                </p:cNvGrpSpPr>
                <p:nvPr/>
              </p:nvGrpSpPr>
              <p:grpSpPr>
                <a:xfrm>
                  <a:off x="17815702" y="22682367"/>
                  <a:ext cx="4994240" cy="3317812"/>
                  <a:chOff x="2248226" y="2801987"/>
                  <a:chExt cx="2497120" cy="1658906"/>
                </a:xfrm>
              </p:grpSpPr>
              <p:grpSp>
                <p:nvGrpSpPr>
                  <p:cNvPr id="148" name="Grupo 106"/>
                  <p:cNvGrpSpPr/>
                  <p:nvPr/>
                </p:nvGrpSpPr>
                <p:grpSpPr>
                  <a:xfrm>
                    <a:off x="2248226" y="2801987"/>
                    <a:ext cx="2497120" cy="1658906"/>
                    <a:chOff x="41624" y="3732109"/>
                    <a:chExt cx="2497120" cy="1658906"/>
                  </a:xfrm>
                </p:grpSpPr>
                <p:sp>
                  <p:nvSpPr>
                    <p:cNvPr id="153" name="4 Rectángulo"/>
                    <p:cNvSpPr/>
                    <p:nvPr/>
                  </p:nvSpPr>
                  <p:spPr>
                    <a:xfrm>
                      <a:off x="41624" y="4879522"/>
                      <a:ext cx="504729" cy="511493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 sz="4600">
                        <a:solidFill>
                          <a:srgbClr val="47362D"/>
                        </a:solidFill>
                      </a:endParaRPr>
                    </a:p>
                  </p:txBody>
                </p:sp>
                <p:cxnSp>
                  <p:nvCxnSpPr>
                    <p:cNvPr id="157" name="Conexão recta 108"/>
                    <p:cNvCxnSpPr/>
                    <p:nvPr/>
                  </p:nvCxnSpPr>
                  <p:spPr>
                    <a:xfrm rot="5400000" flipH="1" flipV="1">
                      <a:off x="407220" y="3891695"/>
                      <a:ext cx="1133370" cy="844776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61" name="Picture 3" descr="D:\Biorrecuperação de Solos\Vigo\Vigo(03-10;08-10)\Material\Art.Viscosus\FOTOS EQUIPOS\IMG_0328b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9" cstate="print"/>
                    <a:srcRect l="51008" t="29432" r="2642" b="20931"/>
                    <a:stretch>
                      <a:fillRect/>
                    </a:stretch>
                  </p:blipFill>
                  <p:spPr bwMode="auto">
                    <a:xfrm>
                      <a:off x="1394818" y="3732109"/>
                      <a:ext cx="1143926" cy="101958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</a:ln>
                  </p:spPr>
                </p:pic>
                <p:cxnSp>
                  <p:nvCxnSpPr>
                    <p:cNvPr id="166" name="Conexão recta 110"/>
                    <p:cNvCxnSpPr/>
                    <p:nvPr/>
                  </p:nvCxnSpPr>
                  <p:spPr>
                    <a:xfrm flipV="1">
                      <a:off x="551517" y="4746174"/>
                      <a:ext cx="841215" cy="639323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2" name="Rectângulo 131"/>
                  <p:cNvSpPr>
                    <a:spLocks noChangeAspect="1"/>
                  </p:cNvSpPr>
                  <p:nvPr/>
                </p:nvSpPr>
                <p:spPr>
                  <a:xfrm>
                    <a:off x="3615321" y="2812668"/>
                    <a:ext cx="1116124" cy="18002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rtlCol="0" anchor="ctr">
                    <a:noAutofit/>
                  </a:bodyPr>
                  <a:lstStyle/>
                  <a:p>
                    <a:pPr algn="ctr"/>
                    <a:r>
                      <a:rPr lang="en-US" dirty="0" err="1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Biobarrier</a:t>
                    </a:r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46" name="CaixaDeTexto 133"/>
                <p:cNvSpPr txBox="1"/>
                <p:nvPr/>
              </p:nvSpPr>
              <p:spPr>
                <a:xfrm>
                  <a:off x="20423028" y="23570962"/>
                  <a:ext cx="2366127" cy="1150566"/>
                </a:xfrm>
                <a:prstGeom prst="roundRect">
                  <a:avLst>
                    <a:gd name="adj" fmla="val 0"/>
                  </a:avLst>
                </a:prstGeom>
                <a:noFill/>
                <a:ln w="12700" cmpd="sng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spcBef>
                      <a:spcPts val="0"/>
                    </a:spcBef>
                    <a:buSzPct val="68000"/>
                    <a:defRPr/>
                  </a:pPr>
                  <a:r>
                    <a:rPr lang="en-US" sz="16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Bacteria:</a:t>
                  </a:r>
                </a:p>
                <a:p>
                  <a:pPr algn="r">
                    <a:spcBef>
                      <a:spcPts val="0"/>
                    </a:spcBef>
                    <a:buSzPct val="68000"/>
                    <a:defRPr/>
                  </a:pPr>
                  <a:r>
                    <a:rPr lang="en-US" sz="1600" i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Arthrobacter</a:t>
                  </a:r>
                  <a:r>
                    <a:rPr lang="en-US" sz="1600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</a:t>
                  </a:r>
                  <a:r>
                    <a:rPr lang="en-US" sz="1600" i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Viscosus</a:t>
                  </a:r>
                  <a:r>
                    <a:rPr lang="en-US" sz="1600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 </a:t>
                  </a:r>
                </a:p>
                <a:p>
                  <a:pPr algn="r">
                    <a:spcBef>
                      <a:spcPts val="0"/>
                    </a:spcBef>
                    <a:buSzPct val="68000"/>
                    <a:defRPr/>
                  </a:pPr>
                  <a:r>
                    <a:rPr lang="en-US" sz="1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(Cr</a:t>
                  </a:r>
                  <a:r>
                    <a:rPr lang="en-US" sz="1600" baseline="30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6+ </a:t>
                  </a:r>
                  <a:r>
                    <a:rPr lang="en-US" sz="1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→ Cr</a:t>
                  </a:r>
                  <a:r>
                    <a:rPr lang="en-US" sz="1600" baseline="30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3+</a:t>
                  </a:r>
                  <a:r>
                    <a:rPr lang="en-US" sz="1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)</a:t>
                  </a:r>
                </a:p>
                <a:p>
                  <a:pPr algn="r">
                    <a:spcBef>
                      <a:spcPts val="0"/>
                    </a:spcBef>
                    <a:buSzPct val="68000"/>
                    <a:defRPr/>
                  </a:pPr>
                  <a:r>
                    <a:rPr lang="en-US" sz="16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Support: </a:t>
                  </a:r>
                </a:p>
                <a:p>
                  <a:pPr algn="r">
                    <a:spcBef>
                      <a:spcPts val="0"/>
                    </a:spcBef>
                    <a:buSzPct val="68000"/>
                    <a:defRPr/>
                  </a:pPr>
                  <a:r>
                    <a:rPr lang="en-US" sz="1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Activated carbon or </a:t>
                  </a:r>
                  <a:r>
                    <a:rPr lang="en-US" sz="1600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Zeolite</a:t>
                  </a:r>
                  <a:endPara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31" name="Grupo 114"/>
            <p:cNvGrpSpPr>
              <a:grpSpLocks noChangeAspect="1"/>
            </p:cNvGrpSpPr>
            <p:nvPr/>
          </p:nvGrpSpPr>
          <p:grpSpPr>
            <a:xfrm>
              <a:off x="15295012" y="22683244"/>
              <a:ext cx="3002240" cy="2033802"/>
              <a:chOff x="4461251" y="891048"/>
              <a:chExt cx="941403" cy="678748"/>
            </a:xfrm>
          </p:grpSpPr>
          <p:pic>
            <p:nvPicPr>
              <p:cNvPr id="176" name="Picture 2" descr="http://www.mii.org/Minerals/Minpics1/Kaolinite%202.jpg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4491128" y="1101234"/>
                <a:ext cx="588174" cy="468562"/>
              </a:xfrm>
              <a:prstGeom prst="rect">
                <a:avLst/>
              </a:prstGeom>
              <a:noFill/>
              <a:ln w="12700">
                <a:noFill/>
              </a:ln>
            </p:spPr>
          </p:pic>
          <p:sp>
            <p:nvSpPr>
              <p:cNvPr id="175" name="CaixaDeTexto 16"/>
              <p:cNvSpPr txBox="1"/>
              <p:nvPr/>
            </p:nvSpPr>
            <p:spPr>
              <a:xfrm>
                <a:off x="4461251" y="891048"/>
                <a:ext cx="941403" cy="22079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Kaolinite</a:t>
                </a:r>
              </a:p>
              <a:p>
                <a:r>
                  <a:rPr lang="en-US" sz="2000" dirty="0" smtClean="0"/>
                  <a:t>[Cr(VI)] = 50 mg kg</a:t>
                </a:r>
                <a:r>
                  <a:rPr lang="en-US" sz="2000" baseline="30000" dirty="0" smtClean="0"/>
                  <a:t>-1</a:t>
                </a:r>
                <a:endParaRPr lang="en-US" sz="2000" baseline="30000" dirty="0"/>
              </a:p>
            </p:txBody>
          </p:sp>
        </p:grpSp>
      </p:grpSp>
      <p:grpSp>
        <p:nvGrpSpPr>
          <p:cNvPr id="261" name="Grupo 260"/>
          <p:cNvGrpSpPr/>
          <p:nvPr/>
        </p:nvGrpSpPr>
        <p:grpSpPr>
          <a:xfrm>
            <a:off x="22482854" y="22915744"/>
            <a:ext cx="5504432" cy="5171907"/>
            <a:chOff x="22482854" y="22724822"/>
            <a:chExt cx="5504432" cy="5171907"/>
          </a:xfrm>
        </p:grpSpPr>
        <p:sp>
          <p:nvSpPr>
            <p:cNvPr id="254" name="Seta de movimento para a direita 97"/>
            <p:cNvSpPr/>
            <p:nvPr/>
          </p:nvSpPr>
          <p:spPr>
            <a:xfrm>
              <a:off x="22482854" y="22784161"/>
              <a:ext cx="576064" cy="5112568"/>
            </a:xfrm>
            <a:prstGeom prst="stripedRightArrow">
              <a:avLst>
                <a:gd name="adj1" fmla="val 50000"/>
                <a:gd name="adj2" fmla="val 52060"/>
              </a:avLst>
            </a:prstGeom>
            <a:solidFill>
              <a:schemeClr val="accent1">
                <a:lumMod val="2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Analysis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2" name="Rectângulo 231"/>
            <p:cNvSpPr/>
            <p:nvPr/>
          </p:nvSpPr>
          <p:spPr>
            <a:xfrm>
              <a:off x="23090742" y="22724822"/>
              <a:ext cx="4896544" cy="5088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b="1" dirty="0" smtClean="0"/>
                <a:t>Total Chromium</a:t>
              </a:r>
            </a:p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u="sng" dirty="0" smtClean="0"/>
                <a:t>USEPA 3051</a:t>
              </a:r>
            </a:p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dirty="0" smtClean="0"/>
                <a:t>Microwave acid digestion</a:t>
              </a:r>
            </a:p>
            <a:p>
              <a:pPr algn="just">
                <a:spcBef>
                  <a:spcPts val="400"/>
                </a:spcBef>
                <a:spcAft>
                  <a:spcPts val="1200"/>
                </a:spcAft>
                <a:buSzPct val="68000"/>
                <a:defRPr/>
              </a:pPr>
              <a:r>
                <a:rPr lang="en-US" u="sng" dirty="0" smtClean="0"/>
                <a:t>Flame Atomic Absorption</a:t>
              </a:r>
            </a:p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b="1" dirty="0" smtClean="0"/>
                <a:t>Hexavalent Chromium</a:t>
              </a:r>
            </a:p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u="sng" dirty="0" smtClean="0"/>
                <a:t>USEPA 3060A</a:t>
              </a:r>
            </a:p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dirty="0" smtClean="0"/>
                <a:t>Alkaline digestion </a:t>
              </a:r>
            </a:p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u="sng" dirty="0" smtClean="0"/>
                <a:t>USEPA 7196A</a:t>
              </a:r>
            </a:p>
            <a:p>
              <a:pPr algn="just">
                <a:spcBef>
                  <a:spcPts val="400"/>
                </a:spcBef>
                <a:buSzPct val="68000"/>
                <a:defRPr/>
              </a:pPr>
              <a:r>
                <a:rPr lang="en-US" dirty="0" smtClean="0"/>
                <a:t>Colorimetric method</a:t>
              </a:r>
            </a:p>
          </p:txBody>
        </p:sp>
      </p:grpSp>
      <p:sp>
        <p:nvSpPr>
          <p:cNvPr id="202" name="Rectângulo 201"/>
          <p:cNvSpPr/>
          <p:nvPr/>
        </p:nvSpPr>
        <p:spPr>
          <a:xfrm>
            <a:off x="29253134" y="14789303"/>
            <a:ext cx="6696744" cy="1569660"/>
          </a:xfrm>
          <a:prstGeom prst="rect">
            <a:avLst/>
          </a:prstGeom>
          <a:noFill/>
          <a:ln w="28575">
            <a:solidFill>
              <a:srgbClr val="A5D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The maximum sorption capacity decreases with pH and concentration increasing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4" name="Forma 203"/>
          <p:cNvCxnSpPr>
            <a:stCxn id="185" idx="3"/>
            <a:endCxn id="197" idx="0"/>
          </p:cNvCxnSpPr>
          <p:nvPr/>
        </p:nvCxnSpPr>
        <p:spPr bwMode="auto">
          <a:xfrm>
            <a:off x="37371581" y="9490254"/>
            <a:ext cx="2339987" cy="398838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5" name="Rectângulo 204"/>
          <p:cNvSpPr/>
          <p:nvPr/>
        </p:nvSpPr>
        <p:spPr>
          <a:xfrm>
            <a:off x="37930479" y="8947299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Best fit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212" name="Rectângulo 211"/>
          <p:cNvSpPr/>
          <p:nvPr/>
        </p:nvSpPr>
        <p:spPr>
          <a:xfrm>
            <a:off x="29253134" y="13553553"/>
            <a:ext cx="6696744" cy="10772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The rate constant increases with the solution concentration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14" name="Grupo 213"/>
          <p:cNvGrpSpPr/>
          <p:nvPr/>
        </p:nvGrpSpPr>
        <p:grpSpPr>
          <a:xfrm>
            <a:off x="36002637" y="13478643"/>
            <a:ext cx="5771226" cy="2957488"/>
            <a:chOff x="36146653" y="10963523"/>
            <a:chExt cx="5771226" cy="2957488"/>
          </a:xfrm>
        </p:grpSpPr>
        <p:grpSp>
          <p:nvGrpSpPr>
            <p:cNvPr id="211" name="Grupo 210"/>
            <p:cNvGrpSpPr/>
            <p:nvPr/>
          </p:nvGrpSpPr>
          <p:grpSpPr>
            <a:xfrm>
              <a:off x="36146653" y="10963523"/>
              <a:ext cx="5771226" cy="2957488"/>
              <a:chOff x="36121893" y="11030371"/>
              <a:chExt cx="5771226" cy="2957488"/>
            </a:xfrm>
          </p:grpSpPr>
          <p:grpSp>
            <p:nvGrpSpPr>
              <p:cNvPr id="194" name="Grupo 129"/>
              <p:cNvGrpSpPr>
                <a:grpSpLocks noChangeAspect="1"/>
              </p:cNvGrpSpPr>
              <p:nvPr/>
            </p:nvGrpSpPr>
            <p:grpSpPr>
              <a:xfrm>
                <a:off x="36121893" y="11030371"/>
                <a:ext cx="5707208" cy="2951666"/>
                <a:chOff x="5423168" y="3340109"/>
                <a:chExt cx="2995696" cy="1549316"/>
              </a:xfrm>
            </p:grpSpPr>
            <p:pic>
              <p:nvPicPr>
                <p:cNvPr id="196" name="Imagem 195"/>
                <p:cNvPicPr>
                  <a:picLocks noChangeAspect="1"/>
                </p:cNvPicPr>
                <p:nvPr/>
              </p:nvPicPr>
              <p:blipFill>
                <a:blip r:embed="rId31" cstate="print"/>
                <a:srcRect l="695" r="86210"/>
                <a:stretch>
                  <a:fillRect/>
                </a:stretch>
              </p:blipFill>
              <p:spPr bwMode="auto">
                <a:xfrm>
                  <a:off x="5423168" y="3340109"/>
                  <a:ext cx="898691" cy="1549316"/>
                </a:xfrm>
                <a:prstGeom prst="rect">
                  <a:avLst/>
                </a:prstGeom>
                <a:noFill/>
                <a:ln w="9525">
                  <a:solidFill>
                    <a:srgbClr val="A5D1F9"/>
                  </a:solidFill>
                  <a:miter lim="800000"/>
                  <a:headEnd/>
                  <a:tailEnd/>
                </a:ln>
                <a:effectLst>
                  <a:softEdge rad="63500"/>
                </a:effectLst>
              </p:spPr>
            </p:pic>
            <p:pic>
              <p:nvPicPr>
                <p:cNvPr id="197" name="Imagem 196"/>
                <p:cNvPicPr>
                  <a:picLocks noChangeAspect="1"/>
                </p:cNvPicPr>
                <p:nvPr/>
              </p:nvPicPr>
              <p:blipFill>
                <a:blip r:embed="rId31" cstate="print"/>
                <a:srcRect l="67397" r="2035"/>
                <a:stretch>
                  <a:fillRect/>
                </a:stretch>
              </p:blipFill>
              <p:spPr bwMode="auto">
                <a:xfrm>
                  <a:off x="6321085" y="3340109"/>
                  <a:ext cx="2097779" cy="1549316"/>
                </a:xfrm>
                <a:prstGeom prst="rect">
                  <a:avLst/>
                </a:prstGeom>
                <a:noFill/>
                <a:ln w="9525">
                  <a:solidFill>
                    <a:srgbClr val="A5D1F9"/>
                  </a:solidFill>
                  <a:miter lim="800000"/>
                  <a:headEnd/>
                  <a:tailEnd/>
                </a:ln>
                <a:effectLst>
                  <a:softEdge rad="63500"/>
                </a:effectLst>
              </p:spPr>
            </p:pic>
          </p:grpSp>
          <p:sp>
            <p:nvSpPr>
              <p:cNvPr id="206" name="Rectângulo 205"/>
              <p:cNvSpPr/>
              <p:nvPr/>
            </p:nvSpPr>
            <p:spPr>
              <a:xfrm>
                <a:off x="37868446" y="11066312"/>
                <a:ext cx="2124000" cy="360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7" name="Rectângulo 206"/>
              <p:cNvSpPr/>
              <p:nvPr/>
            </p:nvSpPr>
            <p:spPr>
              <a:xfrm rot="16200000">
                <a:off x="40484608" y="12579347"/>
                <a:ext cx="2232248" cy="5847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9" name="Rectângulo 208"/>
              <p:cNvSpPr/>
              <p:nvPr/>
            </p:nvSpPr>
            <p:spPr>
              <a:xfrm>
                <a:off x="37976262" y="11803871"/>
                <a:ext cx="540000" cy="216000"/>
              </a:xfrm>
              <a:prstGeom prst="rect">
                <a:avLst/>
              </a:prstGeom>
              <a:noFill/>
              <a:ln w="28575">
                <a:solidFill>
                  <a:srgbClr val="A5D1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0" name="Rectângulo 209"/>
              <p:cNvSpPr/>
              <p:nvPr/>
            </p:nvSpPr>
            <p:spPr>
              <a:xfrm>
                <a:off x="37976262" y="13339787"/>
                <a:ext cx="540000" cy="252000"/>
              </a:xfrm>
              <a:prstGeom prst="rect">
                <a:avLst/>
              </a:prstGeom>
              <a:noFill/>
              <a:ln w="28575">
                <a:solidFill>
                  <a:srgbClr val="A5D1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8" name="Seta para baixo 217"/>
            <p:cNvSpPr/>
            <p:nvPr/>
          </p:nvSpPr>
          <p:spPr bwMode="auto">
            <a:xfrm>
              <a:off x="37729758" y="11948775"/>
              <a:ext cx="1080000" cy="1254616"/>
            </a:xfrm>
            <a:prstGeom prst="downArrow">
              <a:avLst>
                <a:gd name="adj1" fmla="val 50000"/>
                <a:gd name="adj2" fmla="val 14019"/>
              </a:avLst>
            </a:prstGeom>
            <a:noFill/>
            <a:ln w="28575" cap="flat" cmpd="sng" algn="ctr">
              <a:solidFill>
                <a:srgbClr val="A5D1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Seta para baixo 218"/>
            <p:cNvSpPr/>
            <p:nvPr/>
          </p:nvSpPr>
          <p:spPr bwMode="auto">
            <a:xfrm>
              <a:off x="39337802" y="11736179"/>
              <a:ext cx="1080000" cy="1476000"/>
            </a:xfrm>
            <a:prstGeom prst="downArrow">
              <a:avLst>
                <a:gd name="adj1" fmla="val 50000"/>
                <a:gd name="adj2" fmla="val 14019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3" name="Grupo 212"/>
          <p:cNvGrpSpPr/>
          <p:nvPr/>
        </p:nvGrpSpPr>
        <p:grpSpPr>
          <a:xfrm>
            <a:off x="29109118" y="7435131"/>
            <a:ext cx="8352928" cy="5628236"/>
            <a:chOff x="29181126" y="7291117"/>
            <a:chExt cx="8352928" cy="5628236"/>
          </a:xfrm>
        </p:grpSpPr>
        <p:grpSp>
          <p:nvGrpSpPr>
            <p:cNvPr id="201" name="Grupo 200"/>
            <p:cNvGrpSpPr>
              <a:grpSpLocks noChangeAspect="1"/>
            </p:cNvGrpSpPr>
            <p:nvPr/>
          </p:nvGrpSpPr>
          <p:grpSpPr>
            <a:xfrm>
              <a:off x="29271589" y="7291117"/>
              <a:ext cx="8172002" cy="3554662"/>
              <a:chOff x="29309504" y="7363122"/>
              <a:chExt cx="8280002" cy="3601638"/>
            </a:xfrm>
          </p:grpSpPr>
          <p:grpSp>
            <p:nvGrpSpPr>
              <p:cNvPr id="167" name="Group 162"/>
              <p:cNvGrpSpPr>
                <a:grpSpLocks noChangeAspect="1"/>
              </p:cNvGrpSpPr>
              <p:nvPr/>
            </p:nvGrpSpPr>
            <p:grpSpPr>
              <a:xfrm>
                <a:off x="29309504" y="7363122"/>
                <a:ext cx="8280002" cy="3601638"/>
                <a:chOff x="3088152" y="848627"/>
                <a:chExt cx="5120513" cy="2227325"/>
              </a:xfrm>
            </p:grpSpPr>
            <p:sp>
              <p:nvSpPr>
                <p:cNvPr id="168" name="CaixaDeTexto 176"/>
                <p:cNvSpPr txBox="1"/>
                <p:nvPr/>
              </p:nvSpPr>
              <p:spPr>
                <a:xfrm>
                  <a:off x="3088153" y="848627"/>
                  <a:ext cx="5120512" cy="36641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tx2"/>
                      </a:solidFill>
                      <a:latin typeface="+mn-lt"/>
                    </a:rPr>
                    <a:t>Sorption kinetics: Single systems with Cr(VI)</a:t>
                  </a:r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grpSp>
              <p:nvGrpSpPr>
                <p:cNvPr id="169" name="Group 156"/>
                <p:cNvGrpSpPr/>
                <p:nvPr/>
              </p:nvGrpSpPr>
              <p:grpSpPr>
                <a:xfrm>
                  <a:off x="3088152" y="1196752"/>
                  <a:ext cx="5120512" cy="1879200"/>
                  <a:chOff x="3037352" y="1196752"/>
                  <a:chExt cx="5120512" cy="1879200"/>
                </a:xfrm>
              </p:grpSpPr>
              <p:grpSp>
                <p:nvGrpSpPr>
                  <p:cNvPr id="170" name="Group 155"/>
                  <p:cNvGrpSpPr/>
                  <p:nvPr/>
                </p:nvGrpSpPr>
                <p:grpSpPr>
                  <a:xfrm>
                    <a:off x="3037352" y="1196752"/>
                    <a:ext cx="5120512" cy="1879200"/>
                    <a:chOff x="3018842" y="1196752"/>
                    <a:chExt cx="5120512" cy="1879200"/>
                  </a:xfrm>
                </p:grpSpPr>
                <p:grpSp>
                  <p:nvGrpSpPr>
                    <p:cNvPr id="184" name="Grupo 7"/>
                    <p:cNvGrpSpPr/>
                    <p:nvPr/>
                  </p:nvGrpSpPr>
                  <p:grpSpPr>
                    <a:xfrm>
                      <a:off x="5338704" y="1412776"/>
                      <a:ext cx="2617941" cy="249932"/>
                      <a:chOff x="4355976" y="2636912"/>
                      <a:chExt cx="2270348" cy="249932"/>
                    </a:xfrm>
                  </p:grpSpPr>
                  <p:sp>
                    <p:nvSpPr>
                      <p:cNvPr id="186" name="Rectângulo 5"/>
                      <p:cNvSpPr/>
                      <p:nvPr/>
                    </p:nvSpPr>
                    <p:spPr>
                      <a:xfrm>
                        <a:off x="4355976" y="2636912"/>
                        <a:ext cx="14401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89" name="Rectângulo 6"/>
                      <p:cNvSpPr/>
                      <p:nvPr/>
                    </p:nvSpPr>
                    <p:spPr>
                      <a:xfrm>
                        <a:off x="6482308" y="2670820"/>
                        <a:ext cx="14401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pic>
                  <p:nvPicPr>
                    <p:cNvPr id="185" name="Imagem 3"/>
                    <p:cNvPicPr/>
                    <p:nvPr/>
                  </p:nvPicPr>
                  <p:blipFill>
                    <a:blip r:embed="rId32" cstate="print"/>
                    <a:srcRect l="8611" t="20155" r="35970" b="41541"/>
                    <a:stretch>
                      <a:fillRect/>
                    </a:stretch>
                  </p:blipFill>
                  <p:spPr bwMode="auto">
                    <a:xfrm>
                      <a:off x="3018842" y="1196752"/>
                      <a:ext cx="5120512" cy="18792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79" name="Grupo 193"/>
                  <p:cNvGrpSpPr/>
                  <p:nvPr/>
                </p:nvGrpSpPr>
                <p:grpSpPr>
                  <a:xfrm>
                    <a:off x="5291858" y="1280572"/>
                    <a:ext cx="2697094" cy="414152"/>
                    <a:chOff x="5292080" y="1280572"/>
                    <a:chExt cx="2697094" cy="414152"/>
                  </a:xfrm>
                </p:grpSpPr>
                <p:sp>
                  <p:nvSpPr>
                    <p:cNvPr id="180" name="CaixaDeTexto 179"/>
                    <p:cNvSpPr txBox="1"/>
                    <p:nvPr/>
                  </p:nvSpPr>
                  <p:spPr>
                    <a:xfrm>
                      <a:off x="5292080" y="1280572"/>
                      <a:ext cx="288032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 wrap="square" rtlCol="0">
                      <a:noAutofit/>
                    </a:bodyPr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grpSp>
                  <p:nvGrpSpPr>
                    <p:cNvPr id="181" name="Grupo 18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312744" y="1370554"/>
                      <a:ext cx="2676430" cy="324170"/>
                      <a:chOff x="4355976" y="2670820"/>
                      <a:chExt cx="2321071" cy="281129"/>
                    </a:xfrm>
                  </p:grpSpPr>
                  <p:sp>
                    <p:nvSpPr>
                      <p:cNvPr id="182" name="Rectângulo 181"/>
                      <p:cNvSpPr/>
                      <p:nvPr/>
                    </p:nvSpPr>
                    <p:spPr>
                      <a:xfrm>
                        <a:off x="4355976" y="2735925"/>
                        <a:ext cx="14401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83" name="Rectângulo 182"/>
                      <p:cNvSpPr/>
                      <p:nvPr/>
                    </p:nvSpPr>
                    <p:spPr>
                      <a:xfrm>
                        <a:off x="6533031" y="2670820"/>
                        <a:ext cx="14401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</p:grpSp>
          <p:sp>
            <p:nvSpPr>
              <p:cNvPr id="198" name="Rectângulo 197"/>
              <p:cNvSpPr/>
              <p:nvPr/>
            </p:nvSpPr>
            <p:spPr>
              <a:xfrm>
                <a:off x="32277470" y="9667379"/>
                <a:ext cx="936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+mn-lt"/>
                  </a:rPr>
                  <a:t>pH2</a:t>
                </a:r>
                <a:endParaRPr lang="pt-PT" dirty="0">
                  <a:latin typeface="+mn-lt"/>
                </a:endParaRPr>
              </a:p>
            </p:txBody>
          </p:sp>
          <p:sp>
            <p:nvSpPr>
              <p:cNvPr id="199" name="Rectângulo 198"/>
              <p:cNvSpPr/>
              <p:nvPr/>
            </p:nvSpPr>
            <p:spPr>
              <a:xfrm>
                <a:off x="36309918" y="9667379"/>
                <a:ext cx="936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+mn-lt"/>
                  </a:rPr>
                  <a:t>pH5</a:t>
                </a:r>
                <a:endParaRPr lang="pt-PT" dirty="0">
                  <a:latin typeface="+mn-lt"/>
                </a:endParaRPr>
              </a:p>
            </p:txBody>
          </p:sp>
          <p:sp>
            <p:nvSpPr>
              <p:cNvPr id="200" name="Rectângulo 199"/>
              <p:cNvSpPr/>
              <p:nvPr/>
            </p:nvSpPr>
            <p:spPr>
              <a:xfrm>
                <a:off x="30261246" y="8371235"/>
                <a:ext cx="100811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endParaRPr lang="pt-PT" dirty="0">
                  <a:latin typeface="+mn-lt"/>
                </a:endParaRPr>
              </a:p>
            </p:txBody>
          </p:sp>
        </p:grpSp>
        <p:sp>
          <p:nvSpPr>
            <p:cNvPr id="191" name="Rectângulo 190"/>
            <p:cNvSpPr/>
            <p:nvPr/>
          </p:nvSpPr>
          <p:spPr>
            <a:xfrm>
              <a:off x="29181126" y="10857250"/>
              <a:ext cx="835292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/>
                <a:t>Figure 2. </a:t>
              </a:r>
              <a:r>
                <a:rPr lang="en-US" dirty="0" smtClean="0"/>
                <a:t> Variation of mass o Cr(VI) adsorbed per mass of soil, for different initial solutions, at pH 2 and pH 5, respectively (</a:t>
              </a:r>
              <a:r>
                <a:rPr lang="en-US" i="1" dirty="0" smtClean="0"/>
                <a:t>C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=75 mg L</a:t>
              </a:r>
              <a:r>
                <a:rPr lang="en-US" baseline="30000" dirty="0" smtClean="0"/>
                <a:t>-1</a:t>
              </a:r>
              <a:r>
                <a:rPr lang="en-US" dirty="0" smtClean="0"/>
                <a:t>;</a:t>
              </a:r>
              <a:r>
                <a:rPr lang="en-US" i="1" dirty="0" smtClean="0"/>
                <a:t>C</a:t>
              </a:r>
              <a:r>
                <a:rPr lang="en-US" baseline="-25000" dirty="0" smtClean="0"/>
                <a:t>2</a:t>
              </a:r>
              <a:r>
                <a:rPr lang="en-US" dirty="0" smtClean="0"/>
                <a:t>=92 mg L</a:t>
              </a:r>
              <a:r>
                <a:rPr lang="en-US" baseline="30000" dirty="0" smtClean="0"/>
                <a:t>-1</a:t>
              </a:r>
              <a:r>
                <a:rPr lang="en-US" dirty="0" smtClean="0"/>
                <a:t>;</a:t>
              </a:r>
              <a:r>
                <a:rPr lang="en-US" i="1" dirty="0" smtClean="0"/>
                <a:t>C</a:t>
              </a:r>
              <a:r>
                <a:rPr lang="en-US" baseline="-25000" dirty="0" smtClean="0"/>
                <a:t>3</a:t>
              </a:r>
              <a:r>
                <a:rPr lang="en-US" dirty="0" smtClean="0"/>
                <a:t>= 128 mg L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).</a:t>
              </a:r>
              <a:endParaRPr lang="pt-PT" dirty="0"/>
            </a:p>
          </p:txBody>
        </p:sp>
      </p:grpSp>
      <p:sp>
        <p:nvSpPr>
          <p:cNvPr id="262" name="Text Box 214"/>
          <p:cNvSpPr txBox="1">
            <a:spLocks noChangeArrowheads="1"/>
          </p:cNvSpPr>
          <p:nvPr/>
        </p:nvSpPr>
        <p:spPr bwMode="auto">
          <a:xfrm>
            <a:off x="29033349" y="26877291"/>
            <a:ext cx="12960000" cy="1800200"/>
          </a:xfrm>
          <a:prstGeom prst="rect">
            <a:avLst/>
          </a:prstGeom>
          <a:noFill/>
          <a:ln w="28575">
            <a:solidFill>
              <a:srgbClr val="A5D1F9"/>
            </a:solidFill>
            <a:miter lim="800000"/>
            <a:headEnd/>
            <a:tailEnd/>
          </a:ln>
        </p:spPr>
        <p:txBody>
          <a:bodyPr lIns="180000" tIns="72000" rIns="180000" bIns="72000">
            <a:noAutofit/>
          </a:bodyPr>
          <a:lstStyle/>
          <a:p>
            <a:pPr algn="just" defTabSz="2952750">
              <a:spcBef>
                <a:spcPts val="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Acknowledgments</a:t>
            </a:r>
          </a:p>
          <a:p>
            <a:pPr algn="just" defTabSz="2952750">
              <a:spcBef>
                <a:spcPts val="0"/>
              </a:spcBef>
            </a:pPr>
            <a:r>
              <a:rPr lang="en-US" sz="2600" dirty="0" smtClean="0"/>
              <a:t>The author gratefully acknowledge the </a:t>
            </a:r>
            <a:r>
              <a:rPr lang="en-GB" sz="2600" dirty="0" smtClean="0"/>
              <a:t>Fundação para a Ciência e Tecnologia, Ministério da Ciência e Tecnologia, Portugal by her PhD grant (SFRH/BD/27780/2006).</a:t>
            </a:r>
            <a:endParaRPr lang="pt-PT" sz="2600" dirty="0" smtClean="0"/>
          </a:p>
          <a:p>
            <a:pPr algn="just" defTabSz="2952750">
              <a:spcBef>
                <a:spcPts val="0"/>
              </a:spcBef>
            </a:pPr>
            <a:endParaRPr lang="en-US" b="1" dirty="0" smtClean="0">
              <a:solidFill>
                <a:schemeClr val="tx2"/>
              </a:solidFill>
            </a:endParaRPr>
          </a:p>
        </p:txBody>
      </p:sp>
      <p:grpSp>
        <p:nvGrpSpPr>
          <p:cNvPr id="229" name="Grupo 228"/>
          <p:cNvGrpSpPr/>
          <p:nvPr/>
        </p:nvGrpSpPr>
        <p:grpSpPr>
          <a:xfrm>
            <a:off x="29033349" y="16688159"/>
            <a:ext cx="12960000" cy="10045116"/>
            <a:chOff x="29033349" y="16778169"/>
            <a:chExt cx="12960000" cy="10045116"/>
          </a:xfrm>
        </p:grpSpPr>
        <p:sp>
          <p:nvSpPr>
            <p:cNvPr id="239" name="304 Rectángulo redondeado"/>
            <p:cNvSpPr>
              <a:spLocks noChangeAspect="1"/>
            </p:cNvSpPr>
            <p:nvPr/>
          </p:nvSpPr>
          <p:spPr>
            <a:xfrm>
              <a:off x="29181126" y="24438539"/>
              <a:ext cx="5940000" cy="2160240"/>
            </a:xfrm>
            <a:prstGeom prst="irregularSeal1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i="1" dirty="0" err="1" smtClean="0"/>
                <a:t>R</a:t>
              </a:r>
              <a:r>
                <a:rPr lang="en-US" baseline="-25000" dirty="0" err="1" smtClean="0"/>
                <a:t>carbon</a:t>
              </a:r>
              <a:r>
                <a:rPr lang="en-US" dirty="0" smtClean="0"/>
                <a:t> &gt; </a:t>
              </a:r>
              <a:r>
                <a:rPr lang="en-US" i="1" dirty="0" err="1" smtClean="0"/>
                <a:t>R</a:t>
              </a:r>
              <a:r>
                <a:rPr lang="en-US" baseline="-25000" dirty="0" err="1" smtClean="0"/>
                <a:t>zeolite</a:t>
              </a:r>
              <a:endParaRPr lang="pt-PT" baseline="-25000" dirty="0"/>
            </a:p>
          </p:txBody>
        </p:sp>
        <p:sp>
          <p:nvSpPr>
            <p:cNvPr id="224" name="Text Box 214"/>
            <p:cNvSpPr txBox="1">
              <a:spLocks noChangeArrowheads="1"/>
            </p:cNvSpPr>
            <p:nvPr/>
          </p:nvSpPr>
          <p:spPr bwMode="auto">
            <a:xfrm>
              <a:off x="29033349" y="16778169"/>
              <a:ext cx="12960000" cy="10045116"/>
            </a:xfrm>
            <a:prstGeom prst="rect">
              <a:avLst/>
            </a:prstGeom>
            <a:noFill/>
            <a:ln w="28575">
              <a:solidFill>
                <a:srgbClr val="A5D1F9"/>
              </a:solidFill>
              <a:miter lim="800000"/>
              <a:headEnd/>
              <a:tailEnd/>
            </a:ln>
          </p:spPr>
          <p:txBody>
            <a:bodyPr lIns="180000" tIns="72000" rIns="180000" bIns="72000">
              <a:noAutofit/>
            </a:bodyPr>
            <a:lstStyle/>
            <a:p>
              <a:pPr algn="just" defTabSz="2952750">
                <a:spcBef>
                  <a:spcPct val="50000"/>
                </a:spcBef>
              </a:pPr>
              <a:r>
                <a:rPr lang="en-US" b="1" dirty="0" smtClean="0">
                  <a:solidFill>
                    <a:schemeClr val="tx2"/>
                  </a:solidFill>
                </a:rPr>
                <a:t>Electroremediation/Biobarriers</a:t>
              </a:r>
            </a:p>
          </p:txBody>
        </p:sp>
        <p:grpSp>
          <p:nvGrpSpPr>
            <p:cNvPr id="215" name="Grupo 214"/>
            <p:cNvGrpSpPr/>
            <p:nvPr/>
          </p:nvGrpSpPr>
          <p:grpSpPr>
            <a:xfrm>
              <a:off x="35301086" y="17460390"/>
              <a:ext cx="6552000" cy="9081719"/>
              <a:chOff x="35301806" y="17795572"/>
              <a:chExt cx="6552000" cy="9081719"/>
            </a:xfrm>
          </p:grpSpPr>
          <p:sp>
            <p:nvSpPr>
              <p:cNvPr id="247" name="Rectângulo 246"/>
              <p:cNvSpPr/>
              <p:nvPr/>
            </p:nvSpPr>
            <p:spPr>
              <a:xfrm>
                <a:off x="35499926" y="23604894"/>
                <a:ext cx="5953514" cy="156966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In general…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Conversion</a:t>
                </a:r>
                <a:r>
                  <a:rPr lang="en-US" baseline="-25000" dirty="0" smtClean="0"/>
                  <a:t>18d</a:t>
                </a:r>
                <a:r>
                  <a:rPr lang="en-US" dirty="0" smtClean="0"/>
                  <a:t> ≃ Conversion</a:t>
                </a:r>
                <a:r>
                  <a:rPr lang="en-US" baseline="-25000" dirty="0" smtClean="0"/>
                  <a:t>9d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pt-PT" dirty="0" smtClean="0"/>
                  <a:t>Removal</a:t>
                </a:r>
                <a:r>
                  <a:rPr lang="pt-PT" baseline="-25000" dirty="0" smtClean="0"/>
                  <a:t>18d</a:t>
                </a:r>
                <a:r>
                  <a:rPr lang="pt-PT" dirty="0" smtClean="0"/>
                  <a:t> &gt; Removal</a:t>
                </a:r>
                <a:r>
                  <a:rPr lang="pt-PT" baseline="-25000" dirty="0" smtClean="0"/>
                  <a:t>9d</a:t>
                </a:r>
              </a:p>
            </p:txBody>
          </p:sp>
          <p:sp>
            <p:nvSpPr>
              <p:cNvPr id="248" name="Rectângulo 247"/>
              <p:cNvSpPr/>
              <p:nvPr/>
            </p:nvSpPr>
            <p:spPr>
              <a:xfrm>
                <a:off x="35499926" y="25229294"/>
                <a:ext cx="5904656" cy="156966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For Activated Carbon…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Conversion</a:t>
                </a:r>
                <a:r>
                  <a:rPr lang="en-US" baseline="-25000" dirty="0" smtClean="0"/>
                  <a:t>18d </a:t>
                </a:r>
                <a:r>
                  <a:rPr lang="en-US" dirty="0" smtClean="0"/>
                  <a:t>&gt;Conversion</a:t>
                </a:r>
                <a:r>
                  <a:rPr lang="en-US" baseline="-25000" dirty="0" smtClean="0"/>
                  <a:t>9d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dirty="0" smtClean="0"/>
                  <a:t>Removal</a:t>
                </a:r>
                <a:r>
                  <a:rPr lang="en-US" baseline="-25000" dirty="0" smtClean="0"/>
                  <a:t>18d </a:t>
                </a:r>
                <a:r>
                  <a:rPr lang="en-US" dirty="0" smtClean="0"/>
                  <a:t>&gt; Removal</a:t>
                </a:r>
                <a:r>
                  <a:rPr lang="en-US" baseline="-25000" dirty="0" smtClean="0"/>
                  <a:t>9d</a:t>
                </a:r>
              </a:p>
            </p:txBody>
          </p:sp>
          <p:grpSp>
            <p:nvGrpSpPr>
              <p:cNvPr id="256" name="Grupo 255"/>
              <p:cNvGrpSpPr/>
              <p:nvPr/>
            </p:nvGrpSpPr>
            <p:grpSpPr>
              <a:xfrm>
                <a:off x="35332286" y="17795572"/>
                <a:ext cx="6387151" cy="5841359"/>
                <a:chOff x="35368076" y="17795572"/>
                <a:chExt cx="6387151" cy="5841359"/>
              </a:xfrm>
            </p:grpSpPr>
            <p:grpSp>
              <p:nvGrpSpPr>
                <p:cNvPr id="250" name="Grupo 249"/>
                <p:cNvGrpSpPr/>
                <p:nvPr/>
              </p:nvGrpSpPr>
              <p:grpSpPr>
                <a:xfrm>
                  <a:off x="35445822" y="18368583"/>
                  <a:ext cx="6309405" cy="5268348"/>
                  <a:chOff x="35474165" y="18111755"/>
                  <a:chExt cx="6309405" cy="5268348"/>
                </a:xfrm>
              </p:grpSpPr>
              <p:grpSp>
                <p:nvGrpSpPr>
                  <p:cNvPr id="245" name="Grupo 244"/>
                  <p:cNvGrpSpPr/>
                  <p:nvPr/>
                </p:nvGrpSpPr>
                <p:grpSpPr>
                  <a:xfrm>
                    <a:off x="35476617" y="18111755"/>
                    <a:ext cx="6304501" cy="3707479"/>
                    <a:chOff x="35480112" y="18201349"/>
                    <a:chExt cx="6304501" cy="3707479"/>
                  </a:xfrm>
                </p:grpSpPr>
                <p:graphicFrame>
                  <p:nvGraphicFramePr>
                    <p:cNvPr id="243" name="Gráfico 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5480112" y="18201349"/>
                    <a:ext cx="3115508" cy="3707479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3"/>
                    </a:graphicData>
                  </a:graphic>
                </p:graphicFrame>
                <p:graphicFrame>
                  <p:nvGraphicFramePr>
                    <p:cNvPr id="244" name="Gráfico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8669105" y="18201349"/>
                    <a:ext cx="3115508" cy="3707479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4"/>
                    </a:graphicData>
                  </a:graphic>
                </p:graphicFrame>
              </p:grpSp>
              <p:sp>
                <p:nvSpPr>
                  <p:cNvPr id="241" name="303 Rectángulo"/>
                  <p:cNvSpPr/>
                  <p:nvPr/>
                </p:nvSpPr>
                <p:spPr>
                  <a:xfrm>
                    <a:off x="35474165" y="21810443"/>
                    <a:ext cx="6309405" cy="15696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indent="-256032" algn="just" fontAlgn="base">
                      <a:spcBef>
                        <a:spcPts val="400"/>
                      </a:spcBef>
                      <a:spcAft>
                        <a:spcPct val="0"/>
                      </a:spcAft>
                      <a:buSzPct val="68000"/>
                      <a:defRPr/>
                    </a:pPr>
                    <a:r>
                      <a:rPr lang="en-US" b="1" dirty="0" smtClean="0"/>
                      <a:t>Figure 4.  </a:t>
                    </a:r>
                    <a:r>
                      <a:rPr lang="en-US" dirty="0" smtClean="0"/>
                      <a:t>Fraction of Cr(VI) reduced to Cr(III) - </a:t>
                    </a:r>
                    <a:r>
                      <a:rPr lang="en-US" i="1" dirty="0" smtClean="0"/>
                      <a:t>C</a:t>
                    </a:r>
                    <a:r>
                      <a:rPr lang="en-US" dirty="0" smtClean="0"/>
                      <a:t>/% - and total removal of the Cr(VI) - </a:t>
                    </a:r>
                    <a:r>
                      <a:rPr lang="en-US" i="1" dirty="0" smtClean="0"/>
                      <a:t>R</a:t>
                    </a:r>
                    <a:r>
                      <a:rPr lang="en-US" dirty="0" smtClean="0"/>
                      <a:t>/%.</a:t>
                    </a:r>
                    <a:endParaRPr lang="pt-PT" dirty="0" smtClean="0"/>
                  </a:p>
                </p:txBody>
              </p:sp>
            </p:grpSp>
            <p:sp>
              <p:nvSpPr>
                <p:cNvPr id="255" name="Rectângulo 254"/>
                <p:cNvSpPr/>
                <p:nvPr/>
              </p:nvSpPr>
              <p:spPr>
                <a:xfrm>
                  <a:off x="35368076" y="17795572"/>
                  <a:ext cx="216597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:r>
                    <a:rPr lang="en-US" dirty="0" smtClean="0"/>
                    <a:t>Biobarriers</a:t>
                  </a:r>
                </a:p>
              </p:txBody>
            </p:sp>
          </p:grpSp>
          <p:grpSp>
            <p:nvGrpSpPr>
              <p:cNvPr id="263" name="Grupo 262"/>
              <p:cNvGrpSpPr/>
              <p:nvPr/>
            </p:nvGrpSpPr>
            <p:grpSpPr>
              <a:xfrm>
                <a:off x="35301806" y="17796663"/>
                <a:ext cx="6552000" cy="9080628"/>
                <a:chOff x="35301806" y="17796663"/>
                <a:chExt cx="6552000" cy="9080628"/>
              </a:xfrm>
            </p:grpSpPr>
            <p:cxnSp>
              <p:nvCxnSpPr>
                <p:cNvPr id="252" name="Conexão recta 251"/>
                <p:cNvCxnSpPr/>
                <p:nvPr/>
              </p:nvCxnSpPr>
              <p:spPr bwMode="auto">
                <a:xfrm>
                  <a:off x="35301806" y="17804283"/>
                  <a:ext cx="6552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A5D1F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3" name="Conexão recta 252"/>
                <p:cNvCxnSpPr/>
                <p:nvPr/>
              </p:nvCxnSpPr>
              <p:spPr bwMode="auto">
                <a:xfrm>
                  <a:off x="35301806" y="26877291"/>
                  <a:ext cx="6552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A5D1F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Conexão recta 256"/>
                <p:cNvCxnSpPr/>
                <p:nvPr/>
              </p:nvCxnSpPr>
              <p:spPr bwMode="auto">
                <a:xfrm rot="16200000" flipV="1">
                  <a:off x="30784474" y="22341290"/>
                  <a:ext cx="9072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A5D1F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9" name="Conexão recta 258"/>
                <p:cNvCxnSpPr/>
                <p:nvPr/>
              </p:nvCxnSpPr>
              <p:spPr bwMode="auto">
                <a:xfrm rot="16200000" flipV="1">
                  <a:off x="37303294" y="22332663"/>
                  <a:ext cx="9072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A5D1F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17" name="Grupo 216"/>
            <p:cNvGrpSpPr/>
            <p:nvPr/>
          </p:nvGrpSpPr>
          <p:grpSpPr>
            <a:xfrm>
              <a:off x="29180406" y="17455389"/>
              <a:ext cx="5904656" cy="6912768"/>
              <a:chOff x="29181126" y="17790571"/>
              <a:chExt cx="5904656" cy="6912768"/>
            </a:xfrm>
          </p:grpSpPr>
          <p:sp>
            <p:nvSpPr>
              <p:cNvPr id="233" name="296 Rectángulo redondeado"/>
              <p:cNvSpPr/>
              <p:nvPr/>
            </p:nvSpPr>
            <p:spPr>
              <a:xfrm>
                <a:off x="29181126" y="17790571"/>
                <a:ext cx="5904656" cy="6912768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algn="just"/>
                <a:r>
                  <a:rPr lang="en-US" dirty="0" smtClean="0"/>
                  <a:t>Blank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marL="514350" indent="-514350" algn="just"/>
                <a:endParaRPr lang="en-US" dirty="0" smtClean="0"/>
              </a:p>
            </p:txBody>
          </p:sp>
          <p:grpSp>
            <p:nvGrpSpPr>
              <p:cNvPr id="225" name="Grupo 224"/>
              <p:cNvGrpSpPr>
                <a:grpSpLocks noChangeAspect="1"/>
              </p:cNvGrpSpPr>
              <p:nvPr/>
            </p:nvGrpSpPr>
            <p:grpSpPr>
              <a:xfrm>
                <a:off x="29253134" y="18380360"/>
                <a:ext cx="5702929" cy="5170050"/>
                <a:chOff x="2802371" y="29883163"/>
                <a:chExt cx="6198838" cy="5619618"/>
              </a:xfrm>
            </p:grpSpPr>
            <p:grpSp>
              <p:nvGrpSpPr>
                <p:cNvPr id="226" name="Group 84"/>
                <p:cNvGrpSpPr>
                  <a:grpSpLocks noChangeAspect="1"/>
                </p:cNvGrpSpPr>
                <p:nvPr/>
              </p:nvGrpSpPr>
              <p:grpSpPr>
                <a:xfrm>
                  <a:off x="2818599" y="29883163"/>
                  <a:ext cx="6182610" cy="3888243"/>
                  <a:chOff x="161278" y="3083894"/>
                  <a:chExt cx="2698864" cy="1408426"/>
                </a:xfrm>
              </p:grpSpPr>
              <p:graphicFrame>
                <p:nvGraphicFramePr>
                  <p:cNvPr id="228" name="Gráfico 1"/>
                  <p:cNvGraphicFramePr>
                    <a:graphicFrameLocks noChangeAspect="1"/>
                  </p:cNvGraphicFramePr>
                  <p:nvPr/>
                </p:nvGraphicFramePr>
                <p:xfrm>
                  <a:off x="161278" y="3083894"/>
                  <a:ext cx="2698864" cy="140842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5"/>
                  </a:graphicData>
                </a:graphic>
              </p:graphicFrame>
              <p:sp>
                <p:nvSpPr>
                  <p:cNvPr id="231" name="CaixaDeTexto 93"/>
                  <p:cNvSpPr txBox="1"/>
                  <p:nvPr/>
                </p:nvSpPr>
                <p:spPr>
                  <a:xfrm>
                    <a:off x="1572809" y="3089485"/>
                    <a:ext cx="1264165" cy="145415"/>
                  </a:xfrm>
                  <a:prstGeom prst="rect">
                    <a:avLst/>
                  </a:prstGeom>
                  <a:noFill/>
                  <a:ln w="127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 marL="365760" indent="-256032">
                      <a:spcBef>
                        <a:spcPts val="400"/>
                      </a:spcBef>
                      <a:buSzPct val="68000"/>
                      <a:defRPr/>
                    </a:pPr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Recovery = 100 % </a:t>
                    </a:r>
                  </a:p>
                </p:txBody>
              </p:sp>
            </p:grpSp>
            <p:sp>
              <p:nvSpPr>
                <p:cNvPr id="227" name="Rectangle 1"/>
                <p:cNvSpPr>
                  <a:spLocks noChangeArrowheads="1"/>
                </p:cNvSpPr>
                <p:nvPr/>
              </p:nvSpPr>
              <p:spPr bwMode="auto">
                <a:xfrm>
                  <a:off x="2802371" y="33796629"/>
                  <a:ext cx="6182610" cy="1706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-256032" algn="just" fontAlgn="base">
                    <a:lnSpc>
                      <a:spcPct val="100000"/>
                    </a:lnSpc>
                    <a:spcBef>
                      <a:spcPts val="400"/>
                    </a:spcBef>
                    <a:spcAft>
                      <a:spcPct val="0"/>
                    </a:spcAft>
                    <a:buClrTx/>
                    <a:buSzPct val="68000"/>
                    <a:buFontTx/>
                    <a:buNone/>
                    <a:tabLst/>
                    <a:defRPr/>
                  </a:pPr>
                  <a:r>
                    <a:rPr lang="en-US" b="1" dirty="0" smtClean="0"/>
                    <a:t>Figure 3. </a:t>
                  </a:r>
                  <a:r>
                    <a:rPr lang="en-US" dirty="0" smtClean="0"/>
                    <a:t>Distribution of the Cr(VI) across the electrokinetic cell</a:t>
                  </a:r>
                </a:p>
              </p:txBody>
            </p:sp>
          </p:grpSp>
          <p:sp>
            <p:nvSpPr>
              <p:cNvPr id="249" name="Rectângulo 248"/>
              <p:cNvSpPr/>
              <p:nvPr/>
            </p:nvSpPr>
            <p:spPr>
              <a:xfrm>
                <a:off x="29325142" y="23492915"/>
                <a:ext cx="5616624" cy="107721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Cr(VI) oxyanions migrated towards the anode chamber.</a:t>
                </a:r>
                <a:endParaRPr lang="pt-PT" dirty="0" smtClean="0"/>
              </a:p>
            </p:txBody>
          </p:sp>
          <p:grpSp>
            <p:nvGrpSpPr>
              <p:cNvPr id="234" name="Group 86"/>
              <p:cNvGrpSpPr/>
              <p:nvPr/>
            </p:nvGrpSpPr>
            <p:grpSpPr>
              <a:xfrm>
                <a:off x="30189238" y="18668379"/>
                <a:ext cx="2316192" cy="2312613"/>
                <a:chOff x="892204" y="3331592"/>
                <a:chExt cx="1684178" cy="1592533"/>
              </a:xfrm>
            </p:grpSpPr>
            <p:sp>
              <p:nvSpPr>
                <p:cNvPr id="235" name="Rectângulo 234"/>
                <p:cNvSpPr/>
                <p:nvPr/>
              </p:nvSpPr>
              <p:spPr>
                <a:xfrm>
                  <a:off x="892204" y="3331592"/>
                  <a:ext cx="360040" cy="159253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36" name="CaixaDeTexto 235"/>
                <p:cNvSpPr txBox="1"/>
                <p:nvPr/>
              </p:nvSpPr>
              <p:spPr>
                <a:xfrm>
                  <a:off x="1246726" y="4104595"/>
                  <a:ext cx="1329656" cy="269091"/>
                </a:xfrm>
                <a:prstGeom prst="roundRect">
                  <a:avLst>
                    <a:gd name="adj" fmla="val 10312"/>
                  </a:avLst>
                </a:prstGeom>
                <a:noFill/>
                <a:ln w="12700" cmpd="sng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marL="365760" indent="-256032">
                    <a:spcBef>
                      <a:spcPts val="400"/>
                    </a:spcBef>
                    <a:buSzPct val="68000"/>
                    <a:defRPr/>
                  </a:pPr>
                  <a:r>
                    <a:rPr lang="en-US" sz="2400" i="1" dirty="0" smtClean="0">
                      <a:solidFill>
                        <a:srgbClr val="0070C0"/>
                      </a:solidFill>
                    </a:rPr>
                    <a:t>R 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= 77 % 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9167 L 2.77778E-6 -0.2416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9167 L 2.77778E-6 -0.2416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02" grpId="0" animBg="1"/>
      <p:bldP spid="202" grpId="1" animBg="1"/>
      <p:bldP spid="202" grpId="2" animBg="1"/>
      <p:bldP spid="212" grpId="0" animBg="1"/>
      <p:bldP spid="212" grpId="1" animBg="1"/>
      <p:bldP spid="212" grpId="2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463</Words>
  <Application>Microsoft Office PowerPoint</Application>
  <PresentationFormat>Custom</PresentationFormat>
  <Paragraphs>126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Photo Editor Photo</vt:lpstr>
      <vt:lpstr>Slide 1</vt:lpstr>
    </vt:vector>
  </TitlesOfParts>
  <Company>Universidade do Minho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Júlia Lourenço</dc:creator>
  <cp:lastModifiedBy>Pedro Pimenta</cp:lastModifiedBy>
  <cp:revision>217</cp:revision>
  <dcterms:created xsi:type="dcterms:W3CDTF">2005-08-05T10:55:41Z</dcterms:created>
  <dcterms:modified xsi:type="dcterms:W3CDTF">2011-10-07T00:57:38Z</dcterms:modified>
</cp:coreProperties>
</file>