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9714" autoAdjust="0"/>
  </p:normalViewPr>
  <p:slideViewPr>
    <p:cSldViewPr>
      <p:cViewPr>
        <p:scale>
          <a:sx n="20" d="100"/>
          <a:sy n="20" d="100"/>
        </p:scale>
        <p:origin x="-1020"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EA432ACF-8729-46F8-A3F1-FF13986EC3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C9FCDBA6-AC7A-4DF5-A737-3EF73041D2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6FF0736F-DEB8-4F52-A6CF-BB10610644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AAAA36A4-88DD-4217-9443-EA2B243768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40F9DA31-0D03-410F-922A-0EC231417B7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29682648-B324-47AF-9290-C8273E7EF5B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97A6E90F-D6CE-4B34-B89E-3BCEF3CB6B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B4883481-F84D-471E-95E4-D2AA018CF0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D3D0CE1C-5DF7-4CD6-8254-E46A3FEBFA4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458E48FD-AB6F-4CEA-B238-59066D1C80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7D1AD73-2F68-4E6E-A651-4D9E7961FCB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59D90DE3-30EB-4583-8617-8EE9501455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3577930593"/>
              </p:ext>
            </p:extLst>
          </p:nvPr>
        </p:nvGraphicFramePr>
        <p:xfrm>
          <a:off x="0" y="0"/>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en-US" sz="2400" b="0" i="0" u="none" strike="noStrike" kern="1200" cap="none" normalizeH="0" baseline="0" dirty="0" smtClean="0">
                          <a:ln>
                            <a:noFill/>
                          </a:ln>
                          <a:solidFill>
                            <a:schemeClr val="tx1"/>
                          </a:solidFill>
                          <a:effectLst/>
                          <a:latin typeface="Arial" charset="0"/>
                          <a:ea typeface="+mn-ea"/>
                          <a:cs typeface="+mn-cs"/>
                        </a:rPr>
                        <a:t>Center</a:t>
                      </a:r>
                      <a:r>
                        <a:rPr lang="en-US" sz="2400" kern="1200" dirty="0" smtClean="0">
                          <a:solidFill>
                            <a:schemeClr val="tx1"/>
                          </a:solidFill>
                          <a:latin typeface="+mn-lt"/>
                          <a:ea typeface="+mn-ea"/>
                          <a:cs typeface="+mn-cs"/>
                        </a:rPr>
                        <a:t> </a:t>
                      </a:r>
                      <a:r>
                        <a:rPr kumimoji="0" lang="pt-PT" sz="2400" b="0" i="0" u="none" strike="noStrike" cap="none" normalizeH="0" baseline="0" dirty="0" err="1" smtClean="0">
                          <a:ln>
                            <a:noFill/>
                          </a:ln>
                          <a:solidFill>
                            <a:schemeClr val="tx1"/>
                          </a:solidFill>
                          <a:effectLst/>
                          <a:latin typeface="Arial" charset="0"/>
                        </a:rPr>
                        <a:t>Algoritmi</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68" name="Object 44"/>
          <p:cNvGraphicFramePr>
            <a:graphicFrameLocks/>
          </p:cNvGraphicFramePr>
          <p:nvPr/>
        </p:nvGraphicFramePr>
        <p:xfrm>
          <a:off x="593725" y="593725"/>
          <a:ext cx="4013200" cy="1990725"/>
        </p:xfrm>
        <a:graphic>
          <a:graphicData uri="http://schemas.openxmlformats.org/presentationml/2006/ole">
            <p:oleObj spid="_x0000_s1081" name="Photo Editor Photo" r:id="rId3" imgW="4009524" imgH="1991003" progId="">
              <p:embed/>
            </p:oleObj>
          </a:graphicData>
        </a:graphic>
      </p:graphicFrame>
      <p:graphicFrame>
        <p:nvGraphicFramePr>
          <p:cNvPr id="2260" name="Group 212"/>
          <p:cNvGraphicFramePr>
            <a:graphicFrameLocks noGrp="1"/>
          </p:cNvGraphicFramePr>
          <p:nvPr/>
        </p:nvGraphicFramePr>
        <p:xfrm>
          <a:off x="-19050" y="29036963"/>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76" name="Text Box 214"/>
          <p:cNvSpPr txBox="1">
            <a:spLocks noChangeArrowheads="1"/>
          </p:cNvSpPr>
          <p:nvPr/>
        </p:nvSpPr>
        <p:spPr bwMode="auto">
          <a:xfrm>
            <a:off x="882650" y="5321887"/>
            <a:ext cx="12817475" cy="24037360"/>
          </a:xfrm>
          <a:prstGeom prst="rect">
            <a:avLst/>
          </a:prstGeom>
          <a:noFill/>
          <a:ln w="9525">
            <a:noFill/>
            <a:miter lim="800000"/>
            <a:headEnd/>
            <a:tailEnd/>
          </a:ln>
        </p:spPr>
        <p:txBody>
          <a:bodyPr>
            <a:spAutoFit/>
          </a:bodyPr>
          <a:lstStyle/>
          <a:p>
            <a:pPr algn="just" defTabSz="2952750">
              <a:spcBef>
                <a:spcPct val="50000"/>
              </a:spcBef>
            </a:pPr>
            <a:endParaRPr lang="en-US" sz="3600" b="1" dirty="0"/>
          </a:p>
          <a:p>
            <a:pPr algn="just" defTabSz="2952750">
              <a:spcBef>
                <a:spcPts val="0"/>
              </a:spcBef>
            </a:pPr>
            <a:r>
              <a:rPr lang="en-US" sz="3600" b="1" dirty="0" smtClean="0"/>
              <a:t>INTRODUCTION</a:t>
            </a:r>
          </a:p>
          <a:p>
            <a:pPr algn="just" defTabSz="2952750">
              <a:spcBef>
                <a:spcPts val="0"/>
              </a:spcBef>
            </a:pPr>
            <a:endParaRPr lang="en-US" sz="3600" b="1" dirty="0"/>
          </a:p>
          <a:p>
            <a:pPr algn="just" defTabSz="2952750">
              <a:spcBef>
                <a:spcPts val="0"/>
              </a:spcBef>
            </a:pPr>
            <a:r>
              <a:rPr lang="en-GB" dirty="0" smtClean="0"/>
              <a:t>Organizations </a:t>
            </a:r>
            <a:r>
              <a:rPr lang="en-GB" dirty="0"/>
              <a:t>on the one hand, are concerned with developing and implementing </a:t>
            </a:r>
            <a:r>
              <a:rPr lang="en-GB" dirty="0" smtClean="0"/>
              <a:t>Information Systems (IS) suitable </a:t>
            </a:r>
            <a:r>
              <a:rPr lang="en-GB" dirty="0"/>
              <a:t>for their specific needs instead of purchasing software applications on the market, on the other, organizations acquire licensed software at the market that can support some specific </a:t>
            </a:r>
            <a:r>
              <a:rPr lang="en-GB" dirty="0" smtClean="0"/>
              <a:t>Quality Management Systems (QMS) </a:t>
            </a:r>
            <a:r>
              <a:rPr lang="en-GB" dirty="0"/>
              <a:t>requirements, such as, auditing and document management.</a:t>
            </a:r>
            <a:r>
              <a:rPr lang="pt-PT" dirty="0"/>
              <a:t> </a:t>
            </a:r>
            <a:endParaRPr lang="en-US" dirty="0"/>
          </a:p>
          <a:p>
            <a:pPr algn="just" defTabSz="2952750"/>
            <a:r>
              <a:rPr lang="pt-PT" dirty="0" err="1"/>
              <a:t>Due</a:t>
            </a:r>
            <a:r>
              <a:rPr lang="pt-PT" dirty="0"/>
              <a:t> to </a:t>
            </a:r>
            <a:r>
              <a:rPr lang="pt-PT" dirty="0" err="1"/>
              <a:t>this</a:t>
            </a:r>
            <a:r>
              <a:rPr lang="pt-PT" dirty="0"/>
              <a:t> </a:t>
            </a:r>
            <a:r>
              <a:rPr lang="pt-PT" dirty="0" err="1"/>
              <a:t>problem</a:t>
            </a:r>
            <a:r>
              <a:rPr lang="pt-PT" dirty="0"/>
              <a:t>, </a:t>
            </a:r>
            <a:r>
              <a:rPr lang="pt-PT" dirty="0" err="1"/>
              <a:t>the</a:t>
            </a:r>
            <a:r>
              <a:rPr lang="pt-PT" dirty="0"/>
              <a:t> </a:t>
            </a:r>
            <a:r>
              <a:rPr lang="pt-PT" dirty="0" err="1"/>
              <a:t>issue</a:t>
            </a:r>
            <a:r>
              <a:rPr lang="pt-PT" dirty="0"/>
              <a:t> </a:t>
            </a:r>
            <a:r>
              <a:rPr lang="pt-PT" dirty="0" err="1"/>
              <a:t>that</a:t>
            </a:r>
            <a:r>
              <a:rPr lang="pt-PT" dirty="0"/>
              <a:t> </a:t>
            </a:r>
            <a:r>
              <a:rPr lang="pt-PT" dirty="0" err="1"/>
              <a:t>is</a:t>
            </a:r>
            <a:r>
              <a:rPr lang="pt-PT" dirty="0"/>
              <a:t> </a:t>
            </a:r>
            <a:r>
              <a:rPr lang="pt-PT" dirty="0" err="1"/>
              <a:t>the</a:t>
            </a:r>
            <a:r>
              <a:rPr lang="pt-PT" dirty="0"/>
              <a:t> </a:t>
            </a:r>
            <a:r>
              <a:rPr lang="pt-PT" dirty="0" err="1"/>
              <a:t>subject</a:t>
            </a:r>
            <a:r>
              <a:rPr lang="pt-PT" dirty="0"/>
              <a:t> </a:t>
            </a:r>
            <a:r>
              <a:rPr lang="pt-PT" dirty="0" err="1"/>
              <a:t>of</a:t>
            </a:r>
            <a:r>
              <a:rPr lang="pt-PT" dirty="0"/>
              <a:t> </a:t>
            </a:r>
            <a:r>
              <a:rPr lang="pt-PT" dirty="0" err="1"/>
              <a:t>research</a:t>
            </a:r>
            <a:r>
              <a:rPr lang="pt-PT" dirty="0"/>
              <a:t> </a:t>
            </a:r>
            <a:r>
              <a:rPr lang="pt-PT" dirty="0" err="1"/>
              <a:t>in</a:t>
            </a:r>
            <a:r>
              <a:rPr lang="pt-PT" dirty="0"/>
              <a:t> </a:t>
            </a:r>
            <a:r>
              <a:rPr lang="pt-PT" dirty="0" err="1"/>
              <a:t>this</a:t>
            </a:r>
            <a:r>
              <a:rPr lang="pt-PT" dirty="0"/>
              <a:t> </a:t>
            </a:r>
            <a:r>
              <a:rPr lang="pt-PT" dirty="0" err="1"/>
              <a:t>PhD</a:t>
            </a:r>
            <a:r>
              <a:rPr lang="pt-PT" dirty="0"/>
              <a:t> </a:t>
            </a:r>
            <a:r>
              <a:rPr lang="pt-PT" dirty="0" err="1"/>
              <a:t>project</a:t>
            </a:r>
            <a:r>
              <a:rPr lang="pt-PT" dirty="0"/>
              <a:t> - </a:t>
            </a:r>
            <a:r>
              <a:rPr lang="pt-PT" dirty="0" err="1" smtClean="0"/>
              <a:t>Articulate</a:t>
            </a:r>
            <a:r>
              <a:rPr lang="pt-PT" dirty="0" smtClean="0"/>
              <a:t> </a:t>
            </a:r>
            <a:r>
              <a:rPr lang="pt-PT" dirty="0" err="1"/>
              <a:t>information</a:t>
            </a:r>
            <a:r>
              <a:rPr lang="pt-PT" dirty="0"/>
              <a:t> </a:t>
            </a:r>
            <a:r>
              <a:rPr lang="pt-PT" dirty="0" err="1"/>
              <a:t>systems</a:t>
            </a:r>
            <a:r>
              <a:rPr lang="pt-PT" dirty="0"/>
              <a:t> </a:t>
            </a:r>
            <a:r>
              <a:rPr lang="pt-PT" dirty="0" err="1"/>
              <a:t>with</a:t>
            </a:r>
            <a:r>
              <a:rPr lang="pt-PT" dirty="0"/>
              <a:t> </a:t>
            </a:r>
            <a:r>
              <a:rPr lang="pt-PT" dirty="0" err="1"/>
              <a:t>quality</a:t>
            </a:r>
            <a:r>
              <a:rPr lang="pt-PT" dirty="0"/>
              <a:t> </a:t>
            </a:r>
            <a:r>
              <a:rPr lang="pt-PT" dirty="0" err="1"/>
              <a:t>management</a:t>
            </a:r>
            <a:r>
              <a:rPr lang="pt-PT" dirty="0"/>
              <a:t> </a:t>
            </a:r>
            <a:r>
              <a:rPr lang="pt-PT" dirty="0" err="1"/>
              <a:t>systems</a:t>
            </a:r>
            <a:r>
              <a:rPr lang="pt-PT" dirty="0"/>
              <a:t>, </a:t>
            </a:r>
            <a:r>
              <a:rPr lang="pt-PT" dirty="0" err="1"/>
              <a:t>is</a:t>
            </a:r>
            <a:r>
              <a:rPr lang="pt-PT" dirty="0"/>
              <a:t> </a:t>
            </a:r>
            <a:r>
              <a:rPr lang="pt-PT" dirty="0" err="1"/>
              <a:t>justified</a:t>
            </a:r>
            <a:r>
              <a:rPr lang="pt-PT" dirty="0"/>
              <a:t> </a:t>
            </a:r>
            <a:r>
              <a:rPr lang="pt-PT" dirty="0" err="1"/>
              <a:t>by</a:t>
            </a:r>
            <a:r>
              <a:rPr lang="pt-PT" dirty="0"/>
              <a:t> </a:t>
            </a:r>
            <a:r>
              <a:rPr lang="pt-PT" dirty="0" err="1"/>
              <a:t>the</a:t>
            </a:r>
            <a:r>
              <a:rPr lang="pt-PT" dirty="0"/>
              <a:t> </a:t>
            </a:r>
            <a:r>
              <a:rPr lang="pt-PT" dirty="0" err="1"/>
              <a:t>need</a:t>
            </a:r>
            <a:r>
              <a:rPr lang="pt-PT" dirty="0"/>
              <a:t> to </a:t>
            </a:r>
            <a:r>
              <a:rPr lang="pt-PT" dirty="0" err="1"/>
              <a:t>develop</a:t>
            </a:r>
            <a:r>
              <a:rPr lang="pt-PT" dirty="0"/>
              <a:t> a </a:t>
            </a:r>
            <a:r>
              <a:rPr lang="pt-PT" dirty="0" err="1"/>
              <a:t>method</a:t>
            </a:r>
            <a:r>
              <a:rPr lang="pt-PT" dirty="0"/>
              <a:t> </a:t>
            </a:r>
            <a:r>
              <a:rPr lang="pt-PT" dirty="0" err="1"/>
              <a:t>of</a:t>
            </a:r>
            <a:r>
              <a:rPr lang="pt-PT" dirty="0"/>
              <a:t> </a:t>
            </a:r>
            <a:r>
              <a:rPr lang="pt-PT" dirty="0" err="1"/>
              <a:t>organizational</a:t>
            </a:r>
            <a:r>
              <a:rPr lang="pt-PT" dirty="0"/>
              <a:t> </a:t>
            </a:r>
            <a:r>
              <a:rPr lang="pt-PT" dirty="0" err="1"/>
              <a:t>intervention</a:t>
            </a:r>
            <a:r>
              <a:rPr lang="pt-PT" dirty="0"/>
              <a:t> </a:t>
            </a:r>
            <a:r>
              <a:rPr lang="pt-PT" dirty="0" err="1"/>
              <a:t>or</a:t>
            </a:r>
            <a:r>
              <a:rPr lang="pt-PT" dirty="0"/>
              <a:t> </a:t>
            </a:r>
            <a:r>
              <a:rPr lang="pt-PT" dirty="0" err="1"/>
              <a:t>make</a:t>
            </a:r>
            <a:r>
              <a:rPr lang="pt-PT" dirty="0"/>
              <a:t> </a:t>
            </a:r>
            <a:r>
              <a:rPr lang="pt-PT" dirty="0" err="1"/>
              <a:t>an</a:t>
            </a:r>
            <a:r>
              <a:rPr lang="pt-PT" dirty="0"/>
              <a:t> </a:t>
            </a:r>
            <a:r>
              <a:rPr lang="pt-PT" dirty="0" err="1"/>
              <a:t>extension</a:t>
            </a:r>
            <a:r>
              <a:rPr lang="pt-PT" dirty="0"/>
              <a:t> </a:t>
            </a:r>
            <a:r>
              <a:rPr lang="pt-PT" dirty="0" err="1"/>
              <a:t>of</a:t>
            </a:r>
            <a:r>
              <a:rPr lang="pt-PT" dirty="0"/>
              <a:t> </a:t>
            </a:r>
            <a:r>
              <a:rPr lang="pt-PT" dirty="0" err="1"/>
              <a:t>an</a:t>
            </a:r>
            <a:r>
              <a:rPr lang="pt-PT" dirty="0"/>
              <a:t> </a:t>
            </a:r>
            <a:r>
              <a:rPr lang="pt-PT" dirty="0" err="1"/>
              <a:t>existing</a:t>
            </a:r>
            <a:r>
              <a:rPr lang="pt-PT" dirty="0"/>
              <a:t> </a:t>
            </a:r>
            <a:r>
              <a:rPr lang="pt-PT" dirty="0" err="1"/>
              <a:t>one</a:t>
            </a:r>
            <a:r>
              <a:rPr lang="pt-PT" dirty="0"/>
              <a:t> </a:t>
            </a:r>
            <a:r>
              <a:rPr lang="pt-PT" dirty="0" err="1"/>
              <a:t>that</a:t>
            </a:r>
            <a:r>
              <a:rPr lang="pt-PT" dirty="0"/>
              <a:t> combines / </a:t>
            </a:r>
            <a:r>
              <a:rPr lang="pt-PT" dirty="0" err="1"/>
              <a:t>articulates</a:t>
            </a:r>
            <a:r>
              <a:rPr lang="pt-PT" dirty="0"/>
              <a:t> to </a:t>
            </a:r>
            <a:r>
              <a:rPr lang="pt-PT" dirty="0" err="1"/>
              <a:t>improvement</a:t>
            </a:r>
            <a:r>
              <a:rPr lang="pt-PT" dirty="0"/>
              <a:t> </a:t>
            </a:r>
            <a:r>
              <a:rPr lang="pt-PT" dirty="0" err="1"/>
              <a:t>interventions</a:t>
            </a:r>
            <a:r>
              <a:rPr lang="pt-PT" dirty="0"/>
              <a:t> </a:t>
            </a:r>
            <a:r>
              <a:rPr lang="pt-PT" dirty="0" err="1"/>
              <a:t>driven</a:t>
            </a:r>
            <a:r>
              <a:rPr lang="pt-PT" dirty="0"/>
              <a:t> </a:t>
            </a:r>
            <a:r>
              <a:rPr lang="pt-PT" dirty="0" err="1"/>
              <a:t>by</a:t>
            </a:r>
            <a:r>
              <a:rPr lang="pt-PT" dirty="0"/>
              <a:t> </a:t>
            </a:r>
            <a:r>
              <a:rPr lang="pt-PT" dirty="0" smtClean="0"/>
              <a:t>IT/IS </a:t>
            </a:r>
            <a:r>
              <a:rPr lang="pt-PT" dirty="0" err="1" smtClean="0"/>
              <a:t>with</a:t>
            </a:r>
            <a:r>
              <a:rPr lang="pt-PT" dirty="0" smtClean="0"/>
              <a:t> </a:t>
            </a:r>
            <a:r>
              <a:rPr lang="pt-PT" dirty="0" err="1"/>
              <a:t>improvement</a:t>
            </a:r>
            <a:r>
              <a:rPr lang="pt-PT" dirty="0"/>
              <a:t> </a:t>
            </a:r>
            <a:r>
              <a:rPr lang="pt-PT" dirty="0" err="1"/>
              <a:t>interventions</a:t>
            </a:r>
            <a:r>
              <a:rPr lang="pt-PT" dirty="0"/>
              <a:t> </a:t>
            </a:r>
            <a:r>
              <a:rPr lang="pt-PT" dirty="0" err="1"/>
              <a:t>motivated</a:t>
            </a:r>
            <a:r>
              <a:rPr lang="pt-PT" dirty="0"/>
              <a:t> </a:t>
            </a:r>
            <a:r>
              <a:rPr lang="pt-PT" dirty="0" err="1"/>
              <a:t>by</a:t>
            </a:r>
            <a:r>
              <a:rPr lang="pt-PT" dirty="0"/>
              <a:t> </a:t>
            </a:r>
            <a:r>
              <a:rPr lang="pt-PT" dirty="0" err="1"/>
              <a:t>the</a:t>
            </a:r>
            <a:r>
              <a:rPr lang="pt-PT" dirty="0"/>
              <a:t> </a:t>
            </a:r>
            <a:r>
              <a:rPr lang="pt-PT" dirty="0" smtClean="0"/>
              <a:t>QMS. </a:t>
            </a:r>
            <a:endParaRPr lang="pt-PT" dirty="0"/>
          </a:p>
          <a:p>
            <a:pPr algn="just" defTabSz="2952750"/>
            <a:endParaRPr lang="pt-PT" dirty="0"/>
          </a:p>
          <a:p>
            <a:pPr algn="just" defTabSz="2952750">
              <a:spcBef>
                <a:spcPts val="0"/>
              </a:spcBef>
            </a:pPr>
            <a:r>
              <a:rPr lang="pt-PT" sz="3600" b="1" dirty="0" smtClean="0"/>
              <a:t>QMS </a:t>
            </a:r>
            <a:r>
              <a:rPr lang="pt-PT" sz="3600" b="1" dirty="0"/>
              <a:t>AND ORGANIZATIONAL INTERVENTIONS RELATED TO ADOPTION OF</a:t>
            </a:r>
            <a:r>
              <a:rPr lang="pt-PT" sz="3600" dirty="0"/>
              <a:t> </a:t>
            </a:r>
            <a:r>
              <a:rPr lang="pt-PT" sz="3600" b="1" dirty="0" smtClean="0"/>
              <a:t>IT</a:t>
            </a:r>
          </a:p>
          <a:p>
            <a:pPr algn="just" defTabSz="2952750">
              <a:spcBef>
                <a:spcPts val="0"/>
              </a:spcBef>
            </a:pPr>
            <a:endParaRPr lang="pt-PT" dirty="0" smtClean="0"/>
          </a:p>
          <a:p>
            <a:pPr algn="just" defTabSz="2952750">
              <a:spcBef>
                <a:spcPts val="0"/>
              </a:spcBef>
            </a:pPr>
            <a:r>
              <a:rPr lang="pt-PT" dirty="0" smtClean="0"/>
              <a:t>As </a:t>
            </a:r>
            <a:r>
              <a:rPr lang="pt-PT" dirty="0" err="1" smtClean="0"/>
              <a:t>quality</a:t>
            </a:r>
            <a:r>
              <a:rPr lang="pt-PT" dirty="0" smtClean="0"/>
              <a:t> </a:t>
            </a:r>
            <a:r>
              <a:rPr lang="pt-PT" dirty="0" err="1" smtClean="0"/>
              <a:t>management</a:t>
            </a:r>
            <a:r>
              <a:rPr lang="pt-PT" dirty="0" smtClean="0"/>
              <a:t> </a:t>
            </a:r>
            <a:r>
              <a:rPr lang="pt-PT" dirty="0" err="1" smtClean="0"/>
              <a:t>of</a:t>
            </a:r>
            <a:r>
              <a:rPr lang="pt-PT" dirty="0" smtClean="0"/>
              <a:t> </a:t>
            </a:r>
            <a:r>
              <a:rPr lang="pt-PT" dirty="0" err="1" smtClean="0"/>
              <a:t>products</a:t>
            </a:r>
            <a:r>
              <a:rPr lang="pt-PT" dirty="0" smtClean="0"/>
              <a:t>, </a:t>
            </a:r>
            <a:r>
              <a:rPr lang="pt-PT" dirty="0" err="1" smtClean="0"/>
              <a:t>services</a:t>
            </a:r>
            <a:r>
              <a:rPr lang="pt-PT" dirty="0" smtClean="0"/>
              <a:t> </a:t>
            </a:r>
            <a:r>
              <a:rPr lang="pt-PT" dirty="0" err="1" smtClean="0"/>
              <a:t>and</a:t>
            </a:r>
            <a:r>
              <a:rPr lang="pt-PT" dirty="0" smtClean="0"/>
              <a:t> </a:t>
            </a:r>
            <a:r>
              <a:rPr lang="pt-PT" dirty="0" err="1" smtClean="0"/>
              <a:t>business</a:t>
            </a:r>
            <a:r>
              <a:rPr lang="pt-PT" dirty="0" smtClean="0"/>
              <a:t> processes </a:t>
            </a:r>
            <a:r>
              <a:rPr lang="pt-PT" dirty="0" err="1" smtClean="0"/>
              <a:t>is</a:t>
            </a:r>
            <a:r>
              <a:rPr lang="pt-PT" dirty="0" smtClean="0"/>
              <a:t> a </a:t>
            </a:r>
            <a:r>
              <a:rPr lang="pt-PT" dirty="0" err="1" smtClean="0"/>
              <a:t>critical</a:t>
            </a:r>
            <a:r>
              <a:rPr lang="pt-PT" dirty="0" smtClean="0"/>
              <a:t> </a:t>
            </a:r>
            <a:r>
              <a:rPr lang="pt-PT" dirty="0" err="1" smtClean="0"/>
              <a:t>issue</a:t>
            </a:r>
            <a:r>
              <a:rPr lang="pt-PT" dirty="0" smtClean="0"/>
              <a:t> to </a:t>
            </a:r>
            <a:r>
              <a:rPr lang="pt-PT" dirty="0" err="1" smtClean="0"/>
              <a:t>the</a:t>
            </a:r>
            <a:r>
              <a:rPr lang="pt-PT" dirty="0" smtClean="0"/>
              <a:t> </a:t>
            </a:r>
            <a:r>
              <a:rPr lang="pt-PT" dirty="0" err="1" smtClean="0"/>
              <a:t>organization</a:t>
            </a:r>
            <a:r>
              <a:rPr lang="pt-PT" dirty="0" smtClean="0"/>
              <a:t>, IS </a:t>
            </a:r>
            <a:r>
              <a:rPr lang="pt-PT" dirty="0" err="1" smtClean="0"/>
              <a:t>development</a:t>
            </a:r>
            <a:r>
              <a:rPr lang="pt-PT" dirty="0" smtClean="0"/>
              <a:t> </a:t>
            </a:r>
            <a:r>
              <a:rPr lang="pt-PT" dirty="0" err="1" smtClean="0"/>
              <a:t>and</a:t>
            </a:r>
            <a:r>
              <a:rPr lang="pt-PT" dirty="0" smtClean="0"/>
              <a:t> </a:t>
            </a:r>
            <a:r>
              <a:rPr lang="pt-PT" dirty="0" err="1" smtClean="0"/>
              <a:t>implementation</a:t>
            </a:r>
            <a:r>
              <a:rPr lang="pt-PT" dirty="0" smtClean="0"/>
              <a:t> </a:t>
            </a:r>
            <a:r>
              <a:rPr lang="pt-PT" dirty="0" err="1" smtClean="0"/>
              <a:t>it</a:t>
            </a:r>
            <a:r>
              <a:rPr lang="pt-PT" dirty="0" smtClean="0"/>
              <a:t> </a:t>
            </a:r>
            <a:r>
              <a:rPr lang="pt-PT" dirty="0" err="1" smtClean="0"/>
              <a:t>is</a:t>
            </a:r>
            <a:r>
              <a:rPr lang="pt-PT" dirty="0" smtClean="0"/>
              <a:t> </a:t>
            </a:r>
            <a:r>
              <a:rPr lang="pt-PT" dirty="0" err="1" smtClean="0"/>
              <a:t>also</a:t>
            </a:r>
            <a:r>
              <a:rPr lang="pt-PT" dirty="0" smtClean="0"/>
              <a:t>  for </a:t>
            </a:r>
            <a:r>
              <a:rPr lang="pt-PT" dirty="0" err="1" smtClean="0"/>
              <a:t>this</a:t>
            </a:r>
            <a:r>
              <a:rPr lang="pt-PT" dirty="0" smtClean="0"/>
              <a:t> </a:t>
            </a:r>
            <a:r>
              <a:rPr lang="pt-PT" dirty="0" err="1" smtClean="0"/>
              <a:t>reason</a:t>
            </a:r>
            <a:r>
              <a:rPr lang="pt-PT" dirty="0" smtClean="0"/>
              <a:t>: </a:t>
            </a:r>
            <a:r>
              <a:rPr lang="pt-PT" dirty="0" err="1" smtClean="0"/>
              <a:t>it</a:t>
            </a:r>
            <a:r>
              <a:rPr lang="pt-PT" dirty="0" smtClean="0"/>
              <a:t> </a:t>
            </a:r>
            <a:r>
              <a:rPr lang="pt-PT" dirty="0" err="1" smtClean="0"/>
              <a:t>is</a:t>
            </a:r>
            <a:r>
              <a:rPr lang="pt-PT" dirty="0" smtClean="0"/>
              <a:t> </a:t>
            </a:r>
            <a:r>
              <a:rPr lang="pt-PT" dirty="0" err="1" smtClean="0"/>
              <a:t>surprising</a:t>
            </a:r>
            <a:r>
              <a:rPr lang="pt-PT" dirty="0" smtClean="0"/>
              <a:t> </a:t>
            </a:r>
            <a:r>
              <a:rPr lang="pt-PT" dirty="0" err="1" smtClean="0"/>
              <a:t>that</a:t>
            </a:r>
            <a:r>
              <a:rPr lang="pt-PT" dirty="0" smtClean="0"/>
              <a:t>, </a:t>
            </a:r>
            <a:r>
              <a:rPr lang="pt-PT" dirty="0" err="1" smtClean="0"/>
              <a:t>despite</a:t>
            </a:r>
            <a:r>
              <a:rPr lang="pt-PT" dirty="0" smtClean="0"/>
              <a:t> </a:t>
            </a:r>
            <a:r>
              <a:rPr lang="pt-PT" dirty="0" err="1" smtClean="0"/>
              <a:t>the</a:t>
            </a:r>
            <a:r>
              <a:rPr lang="pt-PT" dirty="0" smtClean="0"/>
              <a:t> </a:t>
            </a:r>
            <a:r>
              <a:rPr lang="pt-PT" dirty="0" err="1" smtClean="0"/>
              <a:t>quality</a:t>
            </a:r>
            <a:r>
              <a:rPr lang="pt-PT" dirty="0" smtClean="0"/>
              <a:t> </a:t>
            </a:r>
            <a:r>
              <a:rPr lang="pt-PT" dirty="0" err="1" smtClean="0"/>
              <a:t>management</a:t>
            </a:r>
            <a:r>
              <a:rPr lang="pt-PT" dirty="0" smtClean="0"/>
              <a:t> </a:t>
            </a:r>
            <a:r>
              <a:rPr lang="pt-PT" dirty="0" err="1" smtClean="0"/>
              <a:t>and</a:t>
            </a:r>
            <a:r>
              <a:rPr lang="pt-PT" dirty="0" smtClean="0"/>
              <a:t> IS </a:t>
            </a:r>
            <a:r>
              <a:rPr lang="pt-PT" dirty="0" err="1" smtClean="0"/>
              <a:t>development</a:t>
            </a:r>
            <a:r>
              <a:rPr lang="pt-PT" dirty="0" smtClean="0"/>
              <a:t> </a:t>
            </a:r>
            <a:r>
              <a:rPr lang="pt-PT" dirty="0" err="1" smtClean="0"/>
              <a:t>requiring</a:t>
            </a:r>
            <a:r>
              <a:rPr lang="pt-PT" dirty="0" smtClean="0"/>
              <a:t> </a:t>
            </a:r>
            <a:r>
              <a:rPr lang="pt-PT" dirty="0" err="1" smtClean="0"/>
              <a:t>an</a:t>
            </a:r>
            <a:r>
              <a:rPr lang="pt-PT" dirty="0" smtClean="0"/>
              <a:t> </a:t>
            </a:r>
            <a:r>
              <a:rPr lang="pt-PT" dirty="0" err="1" smtClean="0"/>
              <a:t>intensive</a:t>
            </a:r>
            <a:r>
              <a:rPr lang="pt-PT" dirty="0" smtClean="0"/>
              <a:t> </a:t>
            </a:r>
            <a:r>
              <a:rPr lang="pt-PT" dirty="0" err="1" smtClean="0"/>
              <a:t>strategic</a:t>
            </a:r>
            <a:r>
              <a:rPr lang="pt-PT" dirty="0" smtClean="0"/>
              <a:t> </a:t>
            </a:r>
            <a:r>
              <a:rPr lang="pt-PT" dirty="0" err="1" smtClean="0"/>
              <a:t>analysis</a:t>
            </a:r>
            <a:r>
              <a:rPr lang="pt-PT" dirty="0" smtClean="0"/>
              <a:t> </a:t>
            </a:r>
            <a:r>
              <a:rPr lang="pt-PT" dirty="0" err="1" smtClean="0"/>
              <a:t>and</a:t>
            </a:r>
            <a:r>
              <a:rPr lang="pt-PT" dirty="0" smtClean="0"/>
              <a:t> </a:t>
            </a:r>
            <a:r>
              <a:rPr lang="pt-PT" dirty="0" err="1" smtClean="0"/>
              <a:t>engineering</a:t>
            </a:r>
            <a:r>
              <a:rPr lang="pt-PT" dirty="0" smtClean="0"/>
              <a:t> </a:t>
            </a:r>
            <a:r>
              <a:rPr lang="pt-PT" dirty="0" err="1" smtClean="0"/>
              <a:t>requirements</a:t>
            </a:r>
            <a:r>
              <a:rPr lang="pt-PT" dirty="0" smtClean="0"/>
              <a:t>, </a:t>
            </a:r>
            <a:r>
              <a:rPr lang="pt-PT" dirty="0" err="1" smtClean="0"/>
              <a:t>these</a:t>
            </a:r>
            <a:r>
              <a:rPr lang="pt-PT" dirty="0" smtClean="0"/>
              <a:t> </a:t>
            </a:r>
            <a:r>
              <a:rPr lang="pt-PT" dirty="0" err="1" smtClean="0"/>
              <a:t>two</a:t>
            </a:r>
            <a:r>
              <a:rPr lang="pt-PT" dirty="0" smtClean="0"/>
              <a:t> processes are </a:t>
            </a:r>
            <a:r>
              <a:rPr lang="pt-PT" dirty="0" err="1" smtClean="0"/>
              <a:t>viewed</a:t>
            </a:r>
            <a:r>
              <a:rPr lang="pt-PT" dirty="0" smtClean="0"/>
              <a:t> as </a:t>
            </a:r>
            <a:r>
              <a:rPr lang="pt-PT" dirty="0" err="1" smtClean="0"/>
              <a:t>completely</a:t>
            </a:r>
            <a:r>
              <a:rPr lang="pt-PT" dirty="0" smtClean="0"/>
              <a:t> </a:t>
            </a:r>
            <a:r>
              <a:rPr lang="pt-PT" dirty="0" err="1" smtClean="0"/>
              <a:t>independent</a:t>
            </a:r>
            <a:r>
              <a:rPr lang="pt-PT" dirty="0" smtClean="0"/>
              <a:t> processes </a:t>
            </a:r>
            <a:r>
              <a:rPr lang="pt-PT" dirty="0" err="1" smtClean="0"/>
              <a:t>in</a:t>
            </a:r>
            <a:r>
              <a:rPr lang="pt-PT" dirty="0" smtClean="0"/>
              <a:t> </a:t>
            </a:r>
            <a:r>
              <a:rPr lang="pt-PT" dirty="0" err="1" smtClean="0"/>
              <a:t>organizations</a:t>
            </a:r>
            <a:r>
              <a:rPr lang="pt-PT" dirty="0" smtClean="0"/>
              <a:t> (</a:t>
            </a:r>
            <a:r>
              <a:rPr lang="pt-PT" dirty="0" err="1" smtClean="0"/>
              <a:t>Lari</a:t>
            </a:r>
            <a:r>
              <a:rPr lang="pt-PT" dirty="0" smtClean="0"/>
              <a:t>, 2002). </a:t>
            </a:r>
            <a:r>
              <a:rPr lang="pt-PT" dirty="0" err="1" smtClean="0"/>
              <a:t>According</a:t>
            </a:r>
            <a:r>
              <a:rPr lang="pt-PT" dirty="0" smtClean="0"/>
              <a:t> to </a:t>
            </a:r>
            <a:r>
              <a:rPr lang="pt-PT" dirty="0" err="1" smtClean="0"/>
              <a:t>these</a:t>
            </a:r>
            <a:r>
              <a:rPr lang="pt-PT" dirty="0" smtClean="0"/>
              <a:t> </a:t>
            </a:r>
            <a:r>
              <a:rPr lang="pt-PT" dirty="0" err="1" smtClean="0"/>
              <a:t>authors</a:t>
            </a:r>
            <a:r>
              <a:rPr lang="pt-PT" dirty="0" smtClean="0"/>
              <a:t>, </a:t>
            </a:r>
            <a:r>
              <a:rPr lang="pt-PT" dirty="0" err="1" smtClean="0"/>
              <a:t>the</a:t>
            </a:r>
            <a:r>
              <a:rPr lang="pt-PT" dirty="0" smtClean="0"/>
              <a:t> </a:t>
            </a:r>
            <a:r>
              <a:rPr lang="pt-PT" dirty="0" err="1" smtClean="0"/>
              <a:t>efforts</a:t>
            </a:r>
            <a:r>
              <a:rPr lang="pt-PT" dirty="0" smtClean="0"/>
              <a:t> </a:t>
            </a:r>
            <a:r>
              <a:rPr lang="pt-PT" dirty="0" err="1" smtClean="0"/>
              <a:t>of</a:t>
            </a:r>
            <a:r>
              <a:rPr lang="pt-PT" dirty="0" smtClean="0"/>
              <a:t> </a:t>
            </a:r>
            <a:r>
              <a:rPr lang="pt-PT" dirty="0" err="1" smtClean="0"/>
              <a:t>many</a:t>
            </a:r>
            <a:r>
              <a:rPr lang="pt-PT" dirty="0" smtClean="0"/>
              <a:t> </a:t>
            </a:r>
            <a:r>
              <a:rPr lang="pt-PT" dirty="0" err="1" smtClean="0"/>
              <a:t>organizations</a:t>
            </a:r>
            <a:r>
              <a:rPr lang="pt-PT" dirty="0" smtClean="0"/>
              <a:t> </a:t>
            </a:r>
            <a:r>
              <a:rPr lang="pt-PT" dirty="0" err="1" smtClean="0"/>
              <a:t>in</a:t>
            </a:r>
            <a:r>
              <a:rPr lang="pt-PT" dirty="0" smtClean="0"/>
              <a:t> </a:t>
            </a:r>
            <a:r>
              <a:rPr lang="pt-PT" dirty="0" err="1" smtClean="0"/>
              <a:t>the</a:t>
            </a:r>
            <a:r>
              <a:rPr lang="pt-PT" dirty="0" smtClean="0"/>
              <a:t> </a:t>
            </a:r>
            <a:r>
              <a:rPr lang="pt-PT" dirty="0" err="1" smtClean="0"/>
              <a:t>development</a:t>
            </a:r>
            <a:r>
              <a:rPr lang="pt-PT" dirty="0" smtClean="0"/>
              <a:t> </a:t>
            </a:r>
            <a:r>
              <a:rPr lang="pt-PT" dirty="0" err="1" smtClean="0"/>
              <a:t>of</a:t>
            </a:r>
            <a:r>
              <a:rPr lang="pt-PT" dirty="0" smtClean="0"/>
              <a:t> </a:t>
            </a:r>
            <a:r>
              <a:rPr lang="pt-PT" dirty="0" err="1" smtClean="0"/>
              <a:t>independent</a:t>
            </a:r>
            <a:r>
              <a:rPr lang="pt-PT" dirty="0" smtClean="0"/>
              <a:t> </a:t>
            </a:r>
            <a:r>
              <a:rPr lang="pt-PT" dirty="0" err="1" smtClean="0"/>
              <a:t>projects</a:t>
            </a:r>
            <a:r>
              <a:rPr lang="pt-PT" dirty="0" smtClean="0"/>
              <a:t> for  </a:t>
            </a:r>
            <a:r>
              <a:rPr lang="pt-PT" dirty="0" err="1" smtClean="0"/>
              <a:t>development</a:t>
            </a:r>
            <a:r>
              <a:rPr lang="pt-PT" dirty="0" smtClean="0"/>
              <a:t> </a:t>
            </a:r>
            <a:r>
              <a:rPr lang="pt-PT" dirty="0" err="1" smtClean="0"/>
              <a:t>and</a:t>
            </a:r>
            <a:r>
              <a:rPr lang="pt-PT" dirty="0" smtClean="0"/>
              <a:t> </a:t>
            </a:r>
            <a:r>
              <a:rPr lang="pt-PT" dirty="0" err="1" smtClean="0"/>
              <a:t>implementation</a:t>
            </a:r>
            <a:r>
              <a:rPr lang="pt-PT" dirty="0" smtClean="0"/>
              <a:t> </a:t>
            </a:r>
            <a:r>
              <a:rPr lang="pt-PT" dirty="0" err="1" smtClean="0"/>
              <a:t>of</a:t>
            </a:r>
            <a:r>
              <a:rPr lang="pt-PT" dirty="0" smtClean="0"/>
              <a:t> </a:t>
            </a:r>
            <a:r>
              <a:rPr lang="pt-PT" dirty="0" err="1" smtClean="0"/>
              <a:t>either</a:t>
            </a:r>
            <a:r>
              <a:rPr lang="pt-PT" dirty="0" smtClean="0"/>
              <a:t> </a:t>
            </a:r>
            <a:r>
              <a:rPr lang="pt-PT" dirty="0" err="1" smtClean="0"/>
              <a:t>the</a:t>
            </a:r>
            <a:r>
              <a:rPr lang="pt-PT" dirty="0" smtClean="0"/>
              <a:t> IS </a:t>
            </a:r>
            <a:r>
              <a:rPr lang="pt-PT" dirty="0" err="1" smtClean="0"/>
              <a:t>or</a:t>
            </a:r>
            <a:r>
              <a:rPr lang="pt-PT" dirty="0" smtClean="0"/>
              <a:t> </a:t>
            </a:r>
            <a:r>
              <a:rPr lang="pt-PT" dirty="0" err="1" smtClean="0"/>
              <a:t>the</a:t>
            </a:r>
            <a:r>
              <a:rPr lang="pt-PT" dirty="0" smtClean="0"/>
              <a:t> QMS, </a:t>
            </a:r>
            <a:r>
              <a:rPr lang="pt-PT" dirty="0" err="1" smtClean="0"/>
              <a:t>hiring</a:t>
            </a:r>
            <a:r>
              <a:rPr lang="pt-PT" dirty="0" smtClean="0"/>
              <a:t> </a:t>
            </a:r>
            <a:r>
              <a:rPr lang="pt-PT" dirty="0" err="1" smtClean="0"/>
              <a:t>different</a:t>
            </a:r>
            <a:r>
              <a:rPr lang="pt-PT" dirty="0" smtClean="0"/>
              <a:t> </a:t>
            </a:r>
            <a:r>
              <a:rPr lang="pt-PT" dirty="0" err="1" smtClean="0"/>
              <a:t>teams</a:t>
            </a:r>
            <a:r>
              <a:rPr lang="pt-PT" dirty="0" smtClean="0"/>
              <a:t> </a:t>
            </a:r>
            <a:r>
              <a:rPr lang="pt-PT" dirty="0" err="1" smtClean="0"/>
              <a:t>and</a:t>
            </a:r>
            <a:r>
              <a:rPr lang="pt-PT" dirty="0" smtClean="0"/>
              <a:t> </a:t>
            </a:r>
            <a:r>
              <a:rPr lang="pt-PT" dirty="0" err="1" smtClean="0"/>
              <a:t>using</a:t>
            </a:r>
            <a:r>
              <a:rPr lang="pt-PT" dirty="0" smtClean="0"/>
              <a:t> </a:t>
            </a:r>
            <a:r>
              <a:rPr lang="pt-PT" dirty="0" err="1" smtClean="0"/>
              <a:t>different</a:t>
            </a:r>
            <a:r>
              <a:rPr lang="pt-PT" dirty="0" smtClean="0"/>
              <a:t> </a:t>
            </a:r>
            <a:r>
              <a:rPr lang="pt-PT" dirty="0" err="1" smtClean="0"/>
              <a:t>methodologies</a:t>
            </a:r>
            <a:r>
              <a:rPr lang="pt-PT" dirty="0" smtClean="0"/>
              <a:t>, </a:t>
            </a:r>
            <a:r>
              <a:rPr lang="pt-PT" dirty="0" err="1" smtClean="0"/>
              <a:t>is</a:t>
            </a:r>
            <a:r>
              <a:rPr lang="pt-PT" dirty="0" smtClean="0"/>
              <a:t> </a:t>
            </a:r>
            <a:r>
              <a:rPr lang="pt-PT" dirty="0" err="1" smtClean="0"/>
              <a:t>being</a:t>
            </a:r>
            <a:r>
              <a:rPr lang="pt-PT" dirty="0" smtClean="0"/>
              <a:t> </a:t>
            </a:r>
            <a:r>
              <a:rPr lang="pt-PT" dirty="0" err="1" smtClean="0"/>
              <a:t>replaced</a:t>
            </a:r>
            <a:r>
              <a:rPr lang="pt-PT" dirty="0" smtClean="0"/>
              <a:t> </a:t>
            </a:r>
            <a:r>
              <a:rPr lang="pt-PT" dirty="0" err="1" smtClean="0"/>
              <a:t>by</a:t>
            </a:r>
            <a:r>
              <a:rPr lang="pt-PT" dirty="0" smtClean="0"/>
              <a:t> </a:t>
            </a:r>
            <a:r>
              <a:rPr lang="pt-PT" dirty="0" err="1" smtClean="0"/>
              <a:t>the</a:t>
            </a:r>
            <a:r>
              <a:rPr lang="pt-PT" dirty="0" smtClean="0"/>
              <a:t> </a:t>
            </a:r>
            <a:r>
              <a:rPr lang="pt-PT" dirty="0" err="1" smtClean="0"/>
              <a:t>joint</a:t>
            </a:r>
            <a:r>
              <a:rPr lang="pt-PT" dirty="0" smtClean="0"/>
              <a:t> </a:t>
            </a:r>
            <a:r>
              <a:rPr lang="pt-PT" dirty="0" err="1" smtClean="0"/>
              <a:t>development</a:t>
            </a:r>
            <a:r>
              <a:rPr lang="pt-PT" dirty="0" smtClean="0"/>
              <a:t> </a:t>
            </a:r>
            <a:r>
              <a:rPr lang="pt-PT" dirty="0" err="1" smtClean="0"/>
              <a:t>of</a:t>
            </a:r>
            <a:r>
              <a:rPr lang="pt-PT" dirty="0" smtClean="0"/>
              <a:t> </a:t>
            </a:r>
            <a:r>
              <a:rPr lang="pt-PT" dirty="0" err="1" smtClean="0"/>
              <a:t>these</a:t>
            </a:r>
            <a:r>
              <a:rPr lang="pt-PT" dirty="0" smtClean="0"/>
              <a:t> </a:t>
            </a:r>
            <a:r>
              <a:rPr lang="pt-PT" dirty="0" err="1" smtClean="0"/>
              <a:t>two</a:t>
            </a:r>
            <a:r>
              <a:rPr lang="pt-PT" dirty="0" smtClean="0"/>
              <a:t> </a:t>
            </a:r>
            <a:r>
              <a:rPr lang="pt-PT" dirty="0" err="1" smtClean="0"/>
              <a:t>systems</a:t>
            </a:r>
            <a:r>
              <a:rPr lang="pt-PT" dirty="0" smtClean="0"/>
              <a:t> </a:t>
            </a:r>
          </a:p>
          <a:p>
            <a:pPr algn="just" defTabSz="2952750">
              <a:spcBef>
                <a:spcPts val="0"/>
              </a:spcBef>
            </a:pPr>
            <a:r>
              <a:rPr lang="pt-PT" dirty="0" err="1" smtClean="0"/>
              <a:t>Despite</a:t>
            </a:r>
            <a:r>
              <a:rPr lang="pt-PT" dirty="0" smtClean="0"/>
              <a:t> </a:t>
            </a:r>
            <a:r>
              <a:rPr lang="pt-PT" dirty="0" err="1"/>
              <a:t>the</a:t>
            </a:r>
            <a:r>
              <a:rPr lang="pt-PT" dirty="0"/>
              <a:t> individual </a:t>
            </a:r>
            <a:r>
              <a:rPr lang="pt-PT" dirty="0" err="1"/>
              <a:t>meaning</a:t>
            </a:r>
            <a:r>
              <a:rPr lang="pt-PT" dirty="0"/>
              <a:t> </a:t>
            </a:r>
            <a:r>
              <a:rPr lang="pt-PT" dirty="0" err="1"/>
              <a:t>that</a:t>
            </a:r>
            <a:r>
              <a:rPr lang="pt-PT" dirty="0"/>
              <a:t> </a:t>
            </a:r>
            <a:r>
              <a:rPr lang="pt-PT" dirty="0" err="1"/>
              <a:t>each</a:t>
            </a:r>
            <a:r>
              <a:rPr lang="pt-PT" dirty="0"/>
              <a:t> </a:t>
            </a:r>
            <a:r>
              <a:rPr lang="pt-PT" dirty="0" err="1"/>
              <a:t>system</a:t>
            </a:r>
            <a:r>
              <a:rPr lang="pt-PT" dirty="0"/>
              <a:t> </a:t>
            </a:r>
            <a:r>
              <a:rPr lang="pt-PT" dirty="0" err="1"/>
              <a:t>has</a:t>
            </a:r>
            <a:r>
              <a:rPr lang="pt-PT" dirty="0"/>
              <a:t> </a:t>
            </a:r>
            <a:r>
              <a:rPr lang="pt-PT" dirty="0" err="1"/>
              <a:t>in</a:t>
            </a:r>
            <a:r>
              <a:rPr lang="pt-PT" dirty="0"/>
              <a:t> </a:t>
            </a:r>
            <a:r>
              <a:rPr lang="pt-PT" dirty="0" err="1"/>
              <a:t>the</a:t>
            </a:r>
            <a:r>
              <a:rPr lang="pt-PT" dirty="0"/>
              <a:t> </a:t>
            </a:r>
            <a:r>
              <a:rPr lang="pt-PT" dirty="0" err="1"/>
              <a:t>organization</a:t>
            </a:r>
            <a:r>
              <a:rPr lang="pt-PT" dirty="0"/>
              <a:t>, </a:t>
            </a:r>
            <a:r>
              <a:rPr lang="pt-PT" dirty="0" err="1"/>
              <a:t>both</a:t>
            </a:r>
            <a:r>
              <a:rPr lang="pt-PT" dirty="0"/>
              <a:t> </a:t>
            </a:r>
            <a:r>
              <a:rPr lang="pt-PT" dirty="0" err="1"/>
              <a:t>directly</a:t>
            </a:r>
            <a:r>
              <a:rPr lang="pt-PT" dirty="0"/>
              <a:t> </a:t>
            </a:r>
            <a:r>
              <a:rPr lang="pt-PT" dirty="0" err="1"/>
              <a:t>depend</a:t>
            </a:r>
            <a:r>
              <a:rPr lang="pt-PT" dirty="0"/>
              <a:t> </a:t>
            </a:r>
            <a:r>
              <a:rPr lang="pt-PT" dirty="0" err="1"/>
              <a:t>on</a:t>
            </a:r>
            <a:r>
              <a:rPr lang="pt-PT" dirty="0"/>
              <a:t> </a:t>
            </a:r>
            <a:r>
              <a:rPr lang="pt-PT" dirty="0" err="1"/>
              <a:t>the</a:t>
            </a:r>
            <a:r>
              <a:rPr lang="pt-PT" dirty="0"/>
              <a:t> </a:t>
            </a:r>
            <a:r>
              <a:rPr lang="pt-PT" dirty="0" err="1"/>
              <a:t>mission</a:t>
            </a:r>
            <a:r>
              <a:rPr lang="pt-PT" dirty="0"/>
              <a:t> </a:t>
            </a:r>
            <a:r>
              <a:rPr lang="pt-PT" dirty="0" err="1"/>
              <a:t>and</a:t>
            </a:r>
            <a:r>
              <a:rPr lang="pt-PT" dirty="0"/>
              <a:t> objectives </a:t>
            </a:r>
            <a:r>
              <a:rPr lang="pt-PT" dirty="0" err="1"/>
              <a:t>of</a:t>
            </a:r>
            <a:r>
              <a:rPr lang="pt-PT" dirty="0"/>
              <a:t> </a:t>
            </a:r>
            <a:r>
              <a:rPr lang="pt-PT" dirty="0" err="1"/>
              <a:t>the</a:t>
            </a:r>
            <a:r>
              <a:rPr lang="pt-PT" dirty="0"/>
              <a:t> </a:t>
            </a:r>
            <a:r>
              <a:rPr lang="pt-PT" dirty="0" err="1"/>
              <a:t>organization</a:t>
            </a:r>
            <a:r>
              <a:rPr lang="pt-PT" dirty="0"/>
              <a:t> </a:t>
            </a:r>
            <a:r>
              <a:rPr lang="pt-PT" dirty="0" err="1"/>
              <a:t>and</a:t>
            </a:r>
            <a:r>
              <a:rPr lang="pt-PT" dirty="0"/>
              <a:t> </a:t>
            </a:r>
            <a:r>
              <a:rPr lang="pt-PT" dirty="0" err="1"/>
              <a:t>involve</a:t>
            </a:r>
            <a:r>
              <a:rPr lang="pt-PT" dirty="0"/>
              <a:t> </a:t>
            </a:r>
            <a:r>
              <a:rPr lang="pt-PT" dirty="0" err="1"/>
              <a:t>profound</a:t>
            </a:r>
            <a:r>
              <a:rPr lang="pt-PT" dirty="0"/>
              <a:t> </a:t>
            </a:r>
            <a:r>
              <a:rPr lang="pt-PT" dirty="0" err="1"/>
              <a:t>organizational</a:t>
            </a:r>
            <a:r>
              <a:rPr lang="pt-PT" dirty="0"/>
              <a:t> </a:t>
            </a:r>
            <a:r>
              <a:rPr lang="pt-PT" dirty="0" err="1"/>
              <a:t>changes</a:t>
            </a:r>
            <a:r>
              <a:rPr lang="pt-PT" dirty="0"/>
              <a:t>. </a:t>
            </a:r>
            <a:r>
              <a:rPr lang="pt-PT" dirty="0" err="1"/>
              <a:t>Organizations</a:t>
            </a:r>
            <a:r>
              <a:rPr lang="pt-PT" dirty="0"/>
              <a:t> are </a:t>
            </a:r>
            <a:r>
              <a:rPr lang="pt-PT" dirty="0" err="1"/>
              <a:t>increasingly</a:t>
            </a:r>
            <a:r>
              <a:rPr lang="pt-PT" dirty="0"/>
              <a:t> </a:t>
            </a:r>
            <a:r>
              <a:rPr lang="pt-PT" dirty="0" err="1"/>
              <a:t>looking</a:t>
            </a:r>
            <a:r>
              <a:rPr lang="pt-PT" dirty="0"/>
              <a:t> to </a:t>
            </a:r>
            <a:r>
              <a:rPr lang="pt-PT" dirty="0" err="1"/>
              <a:t>its</a:t>
            </a:r>
            <a:r>
              <a:rPr lang="pt-PT" dirty="0"/>
              <a:t> </a:t>
            </a:r>
            <a:r>
              <a:rPr lang="pt-PT" dirty="0" smtClean="0"/>
              <a:t>IS </a:t>
            </a:r>
            <a:r>
              <a:rPr lang="pt-PT" dirty="0" err="1"/>
              <a:t>have</a:t>
            </a:r>
            <a:r>
              <a:rPr lang="pt-PT" dirty="0"/>
              <a:t> </a:t>
            </a:r>
            <a:r>
              <a:rPr lang="pt-PT" dirty="0" err="1"/>
              <a:t>influence</a:t>
            </a:r>
            <a:r>
              <a:rPr lang="pt-PT" dirty="0"/>
              <a:t> </a:t>
            </a:r>
            <a:r>
              <a:rPr lang="pt-PT" dirty="0" err="1"/>
              <a:t>on</a:t>
            </a:r>
            <a:r>
              <a:rPr lang="pt-PT" dirty="0"/>
              <a:t> processes </a:t>
            </a:r>
            <a:r>
              <a:rPr lang="pt-PT" dirty="0" err="1"/>
              <a:t>associated</a:t>
            </a:r>
            <a:r>
              <a:rPr lang="pt-PT" dirty="0"/>
              <a:t> </a:t>
            </a:r>
            <a:r>
              <a:rPr lang="pt-PT" dirty="0" err="1"/>
              <a:t>with</a:t>
            </a:r>
            <a:r>
              <a:rPr lang="pt-PT" dirty="0"/>
              <a:t> </a:t>
            </a:r>
            <a:r>
              <a:rPr lang="pt-PT" dirty="0" err="1"/>
              <a:t>the</a:t>
            </a:r>
            <a:r>
              <a:rPr lang="pt-PT" dirty="0"/>
              <a:t> </a:t>
            </a:r>
            <a:r>
              <a:rPr lang="pt-PT" dirty="0" smtClean="0"/>
              <a:t>QMS, </a:t>
            </a:r>
            <a:r>
              <a:rPr lang="pt-PT" dirty="0" err="1"/>
              <a:t>that</a:t>
            </a:r>
            <a:r>
              <a:rPr lang="pt-PT" dirty="0"/>
              <a:t> </a:t>
            </a:r>
            <a:r>
              <a:rPr lang="pt-PT" dirty="0" err="1"/>
              <a:t>is</a:t>
            </a:r>
            <a:r>
              <a:rPr lang="pt-PT" dirty="0"/>
              <a:t>, to </a:t>
            </a:r>
            <a:r>
              <a:rPr lang="pt-PT" dirty="0" err="1"/>
              <a:t>actively</a:t>
            </a:r>
            <a:r>
              <a:rPr lang="pt-PT" dirty="0"/>
              <a:t> </a:t>
            </a:r>
            <a:r>
              <a:rPr lang="pt-PT" dirty="0" err="1"/>
              <a:t>participate</a:t>
            </a:r>
            <a:r>
              <a:rPr lang="pt-PT" dirty="0"/>
              <a:t> </a:t>
            </a:r>
            <a:r>
              <a:rPr lang="pt-PT" dirty="0" err="1"/>
              <a:t>in</a:t>
            </a:r>
            <a:r>
              <a:rPr lang="pt-PT" dirty="0"/>
              <a:t> </a:t>
            </a:r>
            <a:r>
              <a:rPr lang="pt-PT" dirty="0" err="1"/>
              <a:t>the</a:t>
            </a:r>
            <a:r>
              <a:rPr lang="pt-PT" dirty="0"/>
              <a:t> </a:t>
            </a:r>
            <a:r>
              <a:rPr lang="pt-PT" dirty="0" smtClean="0"/>
              <a:t>QMS, </a:t>
            </a:r>
            <a:r>
              <a:rPr lang="pt-PT" dirty="0" err="1"/>
              <a:t>through</a:t>
            </a:r>
            <a:r>
              <a:rPr lang="pt-PT" dirty="0"/>
              <a:t> </a:t>
            </a:r>
            <a:r>
              <a:rPr lang="pt-PT" dirty="0" err="1"/>
              <a:t>direct</a:t>
            </a:r>
            <a:r>
              <a:rPr lang="pt-PT" dirty="0"/>
              <a:t> </a:t>
            </a:r>
            <a:r>
              <a:rPr lang="pt-PT" dirty="0" err="1"/>
              <a:t>intervention</a:t>
            </a:r>
            <a:r>
              <a:rPr lang="pt-PT" dirty="0"/>
              <a:t> </a:t>
            </a:r>
            <a:r>
              <a:rPr lang="pt-PT" dirty="0" err="1"/>
              <a:t>in</a:t>
            </a:r>
            <a:r>
              <a:rPr lang="pt-PT" dirty="0"/>
              <a:t> </a:t>
            </a:r>
            <a:r>
              <a:rPr lang="pt-PT" dirty="0" err="1"/>
              <a:t>the</a:t>
            </a:r>
            <a:r>
              <a:rPr lang="pt-PT" dirty="0"/>
              <a:t> processes, to </a:t>
            </a:r>
            <a:r>
              <a:rPr lang="pt-PT" dirty="0" err="1"/>
              <a:t>enable</a:t>
            </a:r>
            <a:r>
              <a:rPr lang="pt-PT" dirty="0"/>
              <a:t> </a:t>
            </a:r>
            <a:r>
              <a:rPr lang="pt-PT" dirty="0" err="1"/>
              <a:t>specific</a:t>
            </a:r>
            <a:r>
              <a:rPr lang="pt-PT" dirty="0"/>
              <a:t> </a:t>
            </a:r>
            <a:r>
              <a:rPr lang="pt-PT" dirty="0" err="1"/>
              <a:t>features</a:t>
            </a:r>
            <a:r>
              <a:rPr lang="pt-PT" dirty="0"/>
              <a:t> </a:t>
            </a:r>
            <a:r>
              <a:rPr lang="pt-PT" dirty="0" err="1"/>
              <a:t>and</a:t>
            </a:r>
            <a:r>
              <a:rPr lang="pt-PT" dirty="0"/>
              <a:t> </a:t>
            </a:r>
            <a:r>
              <a:rPr lang="pt-PT" dirty="0" err="1"/>
              <a:t>concret</a:t>
            </a:r>
            <a:r>
              <a:rPr lang="pt-PT" dirty="0"/>
              <a:t> </a:t>
            </a:r>
            <a:r>
              <a:rPr lang="pt-PT" dirty="0" err="1"/>
              <a:t>applications</a:t>
            </a:r>
            <a:r>
              <a:rPr lang="pt-PT" dirty="0"/>
              <a:t> </a:t>
            </a:r>
            <a:r>
              <a:rPr lang="pt-PT" dirty="0" err="1"/>
              <a:t>that</a:t>
            </a:r>
            <a:r>
              <a:rPr lang="pt-PT" dirty="0"/>
              <a:t> </a:t>
            </a:r>
            <a:r>
              <a:rPr lang="pt-PT" dirty="0" err="1"/>
              <a:t>implement</a:t>
            </a:r>
            <a:r>
              <a:rPr lang="pt-PT" dirty="0"/>
              <a:t> </a:t>
            </a:r>
            <a:r>
              <a:rPr lang="pt-PT" dirty="0" err="1"/>
              <a:t>the</a:t>
            </a:r>
            <a:r>
              <a:rPr lang="pt-PT" dirty="0"/>
              <a:t> ISO 9001, </a:t>
            </a:r>
            <a:r>
              <a:rPr lang="pt-PT" dirty="0" err="1"/>
              <a:t>not</a:t>
            </a:r>
            <a:r>
              <a:rPr lang="pt-PT" dirty="0"/>
              <a:t> </a:t>
            </a:r>
            <a:r>
              <a:rPr lang="pt-PT" dirty="0" err="1"/>
              <a:t>being</a:t>
            </a:r>
            <a:r>
              <a:rPr lang="pt-PT" dirty="0"/>
              <a:t> </a:t>
            </a:r>
            <a:r>
              <a:rPr lang="pt-PT" dirty="0" err="1"/>
              <a:t>restricted</a:t>
            </a:r>
            <a:r>
              <a:rPr lang="pt-PT" dirty="0"/>
              <a:t> to a </a:t>
            </a:r>
            <a:r>
              <a:rPr lang="pt-PT" dirty="0" err="1"/>
              <a:t>relation</a:t>
            </a:r>
            <a:r>
              <a:rPr lang="pt-PT" dirty="0"/>
              <a:t> </a:t>
            </a:r>
            <a:r>
              <a:rPr lang="pt-PT" dirty="0" err="1"/>
              <a:t>of</a:t>
            </a:r>
            <a:r>
              <a:rPr lang="pt-PT" dirty="0"/>
              <a:t> </a:t>
            </a:r>
            <a:r>
              <a:rPr lang="pt-PT" dirty="0" err="1"/>
              <a:t>collection</a:t>
            </a:r>
            <a:r>
              <a:rPr lang="pt-PT" dirty="0"/>
              <a:t> </a:t>
            </a:r>
            <a:r>
              <a:rPr lang="pt-PT" dirty="0" err="1"/>
              <a:t>and</a:t>
            </a:r>
            <a:r>
              <a:rPr lang="pt-PT" dirty="0"/>
              <a:t> </a:t>
            </a:r>
            <a:r>
              <a:rPr lang="pt-PT" dirty="0" err="1"/>
              <a:t>storage</a:t>
            </a:r>
            <a:r>
              <a:rPr lang="pt-PT" dirty="0"/>
              <a:t> </a:t>
            </a:r>
            <a:r>
              <a:rPr lang="pt-PT" dirty="0" err="1"/>
              <a:t>of</a:t>
            </a:r>
            <a:r>
              <a:rPr lang="pt-PT" dirty="0"/>
              <a:t> data </a:t>
            </a:r>
            <a:r>
              <a:rPr lang="pt-PT" dirty="0" err="1"/>
              <a:t>from</a:t>
            </a:r>
            <a:r>
              <a:rPr lang="pt-PT" dirty="0"/>
              <a:t> </a:t>
            </a:r>
            <a:r>
              <a:rPr lang="pt-PT" dirty="0" err="1"/>
              <a:t>operational</a:t>
            </a:r>
            <a:r>
              <a:rPr lang="pt-PT" dirty="0"/>
              <a:t> </a:t>
            </a:r>
            <a:r>
              <a:rPr lang="pt-PT" dirty="0" err="1"/>
              <a:t>systems</a:t>
            </a:r>
            <a:r>
              <a:rPr lang="pt-PT" dirty="0"/>
              <a:t> (Figueiredo </a:t>
            </a:r>
            <a:r>
              <a:rPr lang="pt-PT" dirty="0" smtClean="0"/>
              <a:t>&amp; </a:t>
            </a:r>
            <a:r>
              <a:rPr lang="pt-PT" dirty="0"/>
              <a:t>Cunha, 2008)</a:t>
            </a:r>
            <a:r>
              <a:rPr lang="pt-PT" dirty="0" smtClean="0"/>
              <a:t>.</a:t>
            </a:r>
          </a:p>
          <a:p>
            <a:pPr algn="just" defTabSz="2952750">
              <a:spcBef>
                <a:spcPts val="0"/>
              </a:spcBef>
            </a:pPr>
            <a:endParaRPr lang="pt-PT" dirty="0"/>
          </a:p>
          <a:p>
            <a:pPr algn="just" defTabSz="2952750">
              <a:spcBef>
                <a:spcPts val="0"/>
              </a:spcBef>
            </a:pPr>
            <a:r>
              <a:rPr lang="en-US" sz="3600" b="1" dirty="0"/>
              <a:t>SYMBIOSIS BETWEEN </a:t>
            </a:r>
            <a:r>
              <a:rPr lang="en-US" sz="3600" b="1" dirty="0" smtClean="0"/>
              <a:t>IS </a:t>
            </a:r>
            <a:r>
              <a:rPr lang="en-US" sz="3600" b="1" dirty="0"/>
              <a:t>AND </a:t>
            </a:r>
            <a:r>
              <a:rPr lang="en-US" sz="3600" b="1" dirty="0" smtClean="0"/>
              <a:t>QMS</a:t>
            </a:r>
          </a:p>
          <a:p>
            <a:pPr algn="just" defTabSz="2952750">
              <a:spcBef>
                <a:spcPts val="0"/>
              </a:spcBef>
            </a:pPr>
            <a:endParaRPr lang="en-US" b="1" dirty="0"/>
          </a:p>
          <a:p>
            <a:pPr algn="just" defTabSz="2952750">
              <a:spcBef>
                <a:spcPts val="0"/>
              </a:spcBef>
            </a:pPr>
            <a:r>
              <a:rPr lang="pt-PT" dirty="0" err="1" smtClean="0"/>
              <a:t>The</a:t>
            </a:r>
            <a:r>
              <a:rPr lang="pt-PT" dirty="0" smtClean="0"/>
              <a:t> </a:t>
            </a:r>
            <a:r>
              <a:rPr lang="pt-PT" dirty="0" err="1" smtClean="0"/>
              <a:t>structure</a:t>
            </a:r>
            <a:r>
              <a:rPr lang="pt-PT" dirty="0" smtClean="0"/>
              <a:t> </a:t>
            </a:r>
            <a:r>
              <a:rPr lang="pt-PT" dirty="0" err="1" smtClean="0"/>
              <a:t>of</a:t>
            </a:r>
            <a:r>
              <a:rPr lang="pt-PT" dirty="0" smtClean="0"/>
              <a:t> ISO 9001 standard, </a:t>
            </a:r>
            <a:r>
              <a:rPr lang="pt-PT" dirty="0" err="1" smtClean="0"/>
              <a:t>defends</a:t>
            </a:r>
            <a:r>
              <a:rPr lang="pt-PT" dirty="0" smtClean="0"/>
              <a:t> </a:t>
            </a:r>
            <a:r>
              <a:rPr lang="pt-PT" dirty="0" err="1" smtClean="0"/>
              <a:t>the</a:t>
            </a:r>
            <a:r>
              <a:rPr lang="pt-PT" dirty="0" smtClean="0"/>
              <a:t> </a:t>
            </a:r>
            <a:r>
              <a:rPr lang="pt-PT" dirty="0" err="1" smtClean="0"/>
              <a:t>approach</a:t>
            </a:r>
            <a:r>
              <a:rPr lang="pt-PT" dirty="0" smtClean="0"/>
              <a:t> </a:t>
            </a:r>
            <a:r>
              <a:rPr lang="pt-PT" dirty="0" err="1" smtClean="0"/>
              <a:t>of</a:t>
            </a:r>
            <a:r>
              <a:rPr lang="pt-PT" dirty="0" smtClean="0"/>
              <a:t> </a:t>
            </a:r>
            <a:r>
              <a:rPr lang="pt-PT" dirty="0" err="1" smtClean="0"/>
              <a:t>management</a:t>
            </a:r>
            <a:r>
              <a:rPr lang="pt-PT" dirty="0" smtClean="0"/>
              <a:t> as a </a:t>
            </a:r>
            <a:r>
              <a:rPr lang="pt-PT" dirty="0" err="1" smtClean="0"/>
              <a:t>system</a:t>
            </a:r>
            <a:r>
              <a:rPr lang="pt-PT" dirty="0" smtClean="0"/>
              <a:t>, </a:t>
            </a:r>
            <a:r>
              <a:rPr lang="pt-PT" dirty="0" err="1" smtClean="0"/>
              <a:t>designed</a:t>
            </a:r>
            <a:r>
              <a:rPr lang="pt-PT" dirty="0" smtClean="0"/>
              <a:t> to </a:t>
            </a:r>
            <a:r>
              <a:rPr lang="pt-PT" dirty="0" err="1" smtClean="0"/>
              <a:t>encourage</a:t>
            </a:r>
            <a:r>
              <a:rPr lang="pt-PT" dirty="0" smtClean="0"/>
              <a:t> </a:t>
            </a:r>
            <a:r>
              <a:rPr lang="pt-PT" dirty="0" err="1" smtClean="0"/>
              <a:t>organizations</a:t>
            </a:r>
            <a:r>
              <a:rPr lang="pt-PT" dirty="0" smtClean="0"/>
              <a:t> to </a:t>
            </a:r>
            <a:r>
              <a:rPr lang="pt-PT" dirty="0" err="1" smtClean="0"/>
              <a:t>look</a:t>
            </a:r>
            <a:r>
              <a:rPr lang="pt-PT" dirty="0" smtClean="0"/>
              <a:t> </a:t>
            </a:r>
            <a:r>
              <a:rPr lang="pt-PT" dirty="0" err="1" smtClean="0"/>
              <a:t>at</a:t>
            </a:r>
            <a:r>
              <a:rPr lang="pt-PT" dirty="0" smtClean="0"/>
              <a:t> </a:t>
            </a:r>
            <a:r>
              <a:rPr lang="pt-PT" dirty="0" err="1" smtClean="0"/>
              <a:t>their</a:t>
            </a:r>
            <a:r>
              <a:rPr lang="pt-PT" dirty="0" smtClean="0"/>
              <a:t> </a:t>
            </a:r>
            <a:r>
              <a:rPr lang="pt-PT" dirty="0" err="1" smtClean="0"/>
              <a:t>activities</a:t>
            </a:r>
            <a:r>
              <a:rPr lang="pt-PT" dirty="0" smtClean="0"/>
              <a:t> as a </a:t>
            </a:r>
            <a:r>
              <a:rPr lang="pt-PT" dirty="0" err="1" smtClean="0"/>
              <a:t>process</a:t>
            </a:r>
            <a:r>
              <a:rPr lang="pt-PT" dirty="0" smtClean="0"/>
              <a:t> </a:t>
            </a:r>
            <a:r>
              <a:rPr lang="pt-PT" dirty="0" err="1" smtClean="0"/>
              <a:t>and</a:t>
            </a:r>
            <a:r>
              <a:rPr lang="pt-PT" dirty="0" smtClean="0"/>
              <a:t> </a:t>
            </a:r>
            <a:r>
              <a:rPr lang="pt-PT" dirty="0" err="1" smtClean="0"/>
              <a:t>reach</a:t>
            </a:r>
            <a:r>
              <a:rPr lang="pt-PT" dirty="0" smtClean="0"/>
              <a:t> </a:t>
            </a:r>
            <a:r>
              <a:rPr lang="pt-PT" dirty="0" err="1" smtClean="0"/>
              <a:t>beyond</a:t>
            </a:r>
            <a:r>
              <a:rPr lang="pt-PT" dirty="0" smtClean="0"/>
              <a:t> </a:t>
            </a:r>
            <a:r>
              <a:rPr lang="pt-PT" dirty="0" err="1" smtClean="0"/>
              <a:t>the</a:t>
            </a:r>
            <a:r>
              <a:rPr lang="pt-PT" dirty="0" smtClean="0"/>
              <a:t> </a:t>
            </a:r>
            <a:r>
              <a:rPr lang="pt-PT" dirty="0" err="1" smtClean="0"/>
              <a:t>scope</a:t>
            </a:r>
            <a:r>
              <a:rPr lang="pt-PT" dirty="0" smtClean="0"/>
              <a:t> </a:t>
            </a:r>
            <a:r>
              <a:rPr lang="pt-PT" dirty="0" err="1" smtClean="0"/>
              <a:t>of</a:t>
            </a:r>
            <a:r>
              <a:rPr lang="pt-PT" dirty="0" smtClean="0"/>
              <a:t> </a:t>
            </a:r>
            <a:r>
              <a:rPr lang="pt-PT" dirty="0" err="1" smtClean="0"/>
              <a:t>certification</a:t>
            </a:r>
            <a:r>
              <a:rPr lang="pt-PT" dirty="0"/>
              <a:t>, </a:t>
            </a:r>
            <a:r>
              <a:rPr lang="pt-PT" dirty="0" err="1"/>
              <a:t>the</a:t>
            </a:r>
            <a:r>
              <a:rPr lang="pt-PT" dirty="0"/>
              <a:t> </a:t>
            </a:r>
            <a:r>
              <a:rPr lang="pt-PT" dirty="0" err="1"/>
              <a:t>implementation</a:t>
            </a:r>
            <a:r>
              <a:rPr lang="pt-PT" dirty="0"/>
              <a:t> </a:t>
            </a:r>
            <a:r>
              <a:rPr lang="pt-PT" dirty="0" err="1"/>
              <a:t>of</a:t>
            </a:r>
            <a:r>
              <a:rPr lang="pt-PT" dirty="0"/>
              <a:t> a QMS, </a:t>
            </a:r>
            <a:r>
              <a:rPr lang="pt-PT" dirty="0" err="1"/>
              <a:t>which</a:t>
            </a:r>
            <a:r>
              <a:rPr lang="pt-PT" dirty="0"/>
              <a:t> </a:t>
            </a:r>
            <a:r>
              <a:rPr lang="pt-PT" dirty="0" err="1"/>
              <a:t>will</a:t>
            </a:r>
            <a:r>
              <a:rPr lang="pt-PT" dirty="0"/>
              <a:t> </a:t>
            </a:r>
            <a:r>
              <a:rPr lang="pt-PT" dirty="0" err="1"/>
              <a:t>benefit</a:t>
            </a:r>
            <a:r>
              <a:rPr lang="pt-PT" dirty="0"/>
              <a:t> </a:t>
            </a:r>
            <a:r>
              <a:rPr lang="pt-PT" dirty="0" err="1"/>
              <a:t>the</a:t>
            </a:r>
            <a:r>
              <a:rPr lang="pt-PT" dirty="0"/>
              <a:t> </a:t>
            </a:r>
            <a:r>
              <a:rPr lang="pt-PT" dirty="0" err="1"/>
              <a:t>operational</a:t>
            </a:r>
            <a:r>
              <a:rPr lang="pt-PT" dirty="0"/>
              <a:t> performance </a:t>
            </a:r>
            <a:r>
              <a:rPr lang="pt-PT" dirty="0" err="1"/>
              <a:t>of</a:t>
            </a:r>
            <a:r>
              <a:rPr lang="pt-PT" dirty="0"/>
              <a:t> </a:t>
            </a:r>
            <a:r>
              <a:rPr lang="pt-PT" dirty="0" err="1"/>
              <a:t>all</a:t>
            </a:r>
            <a:r>
              <a:rPr lang="pt-PT" dirty="0"/>
              <a:t> </a:t>
            </a:r>
            <a:r>
              <a:rPr lang="pt-PT" dirty="0" err="1"/>
              <a:t>organization</a:t>
            </a:r>
            <a:r>
              <a:rPr lang="pt-PT" dirty="0"/>
              <a:t>. </a:t>
            </a:r>
          </a:p>
          <a:p>
            <a:pPr algn="just" defTabSz="2952750">
              <a:spcBef>
                <a:spcPct val="50000"/>
              </a:spcBef>
            </a:pPr>
            <a:endParaRPr lang="pt-PT" dirty="0"/>
          </a:p>
        </p:txBody>
      </p:sp>
      <p:sp>
        <p:nvSpPr>
          <p:cNvPr id="1077"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SILVIA GLÓRIA GOMES FERREIRA*</a:t>
            </a:r>
          </a:p>
          <a:p>
            <a:pPr algn="ctr" defTabSz="2952750">
              <a:spcBef>
                <a:spcPct val="20000"/>
              </a:spcBef>
            </a:pPr>
            <a:r>
              <a:rPr lang="en-US" sz="4000" dirty="0"/>
              <a:t> </a:t>
            </a:r>
            <a:r>
              <a:rPr lang="en-US" sz="4000" dirty="0" smtClean="0"/>
              <a:t>Supervisor:  </a:t>
            </a:r>
            <a:r>
              <a:rPr lang="en-US" sz="4000" dirty="0" err="1"/>
              <a:t>João</a:t>
            </a:r>
            <a:r>
              <a:rPr lang="en-US" sz="4000" dirty="0"/>
              <a:t> Álvaro </a:t>
            </a:r>
            <a:r>
              <a:rPr lang="en-US" sz="4000" dirty="0" err="1"/>
              <a:t>Carvalho</a:t>
            </a:r>
            <a:endParaRPr lang="en-US" sz="4000" dirty="0"/>
          </a:p>
          <a:p>
            <a:pPr algn="ctr" defTabSz="2952750">
              <a:spcBef>
                <a:spcPct val="50000"/>
              </a:spcBef>
            </a:pPr>
            <a:r>
              <a:rPr lang="pt-PT" dirty="0"/>
              <a:t>* </a:t>
            </a:r>
            <a:r>
              <a:rPr lang="pt-PT" dirty="0" err="1"/>
              <a:t>silviaggf@gmail.com</a:t>
            </a:r>
            <a:endParaRPr lang="en-US" sz="4000" dirty="0"/>
          </a:p>
        </p:txBody>
      </p:sp>
      <p:sp>
        <p:nvSpPr>
          <p:cNvPr id="1078"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ARTICULATION BETWEEN INFORMATION SYSTEMS AND QUALITY MANAGEMENT SYSTEMS</a:t>
            </a:r>
            <a:endParaRPr lang="en-US" sz="4800" b="1" dirty="0"/>
          </a:p>
        </p:txBody>
      </p:sp>
      <p:sp>
        <p:nvSpPr>
          <p:cNvPr id="1079" name="Text Box 214"/>
          <p:cNvSpPr txBox="1">
            <a:spLocks noChangeArrowheads="1"/>
          </p:cNvSpPr>
          <p:nvPr/>
        </p:nvSpPr>
        <p:spPr bwMode="auto">
          <a:xfrm>
            <a:off x="14851063" y="4826541"/>
            <a:ext cx="12817475" cy="24499022"/>
          </a:xfrm>
          <a:prstGeom prst="rect">
            <a:avLst/>
          </a:prstGeom>
          <a:noFill/>
          <a:ln w="9525">
            <a:noFill/>
            <a:miter lim="800000"/>
            <a:headEnd/>
            <a:tailEnd/>
          </a:ln>
        </p:spPr>
        <p:txBody>
          <a:bodyPr>
            <a:spAutoFit/>
          </a:bodyPr>
          <a:lstStyle/>
          <a:p>
            <a:pPr defTabSz="2952750">
              <a:spcBef>
                <a:spcPct val="50000"/>
              </a:spcBef>
            </a:pPr>
            <a:endParaRPr lang="en-US" sz="4000" b="1" dirty="0"/>
          </a:p>
          <a:p>
            <a:pPr algn="just" defTabSz="2952750"/>
            <a:endParaRPr lang="en-US" sz="3600" b="1" dirty="0"/>
          </a:p>
          <a:p>
            <a:pPr algn="just" defTabSz="2952750"/>
            <a:endParaRPr lang="pt-PT" dirty="0"/>
          </a:p>
          <a:p>
            <a:pPr algn="just" defTabSz="2952750"/>
            <a:endParaRPr lang="pt-PT" dirty="0" smtClean="0"/>
          </a:p>
          <a:p>
            <a:pPr algn="just" defTabSz="2952750"/>
            <a:r>
              <a:rPr lang="pt-PT" dirty="0" err="1" smtClean="0"/>
              <a:t>The</a:t>
            </a:r>
            <a:r>
              <a:rPr lang="pt-PT" dirty="0" smtClean="0"/>
              <a:t> </a:t>
            </a:r>
            <a:r>
              <a:rPr lang="pt-PT" dirty="0" err="1"/>
              <a:t>Model</a:t>
            </a:r>
            <a:r>
              <a:rPr lang="pt-PT" dirty="0"/>
              <a:t> </a:t>
            </a:r>
            <a:r>
              <a:rPr lang="pt-PT" dirty="0" err="1"/>
              <a:t>of</a:t>
            </a:r>
            <a:r>
              <a:rPr lang="pt-PT" dirty="0"/>
              <a:t> </a:t>
            </a:r>
            <a:r>
              <a:rPr lang="pt-PT" dirty="0" err="1"/>
              <a:t>organization</a:t>
            </a:r>
            <a:r>
              <a:rPr lang="pt-PT" dirty="0"/>
              <a:t> </a:t>
            </a:r>
            <a:r>
              <a:rPr lang="pt-PT" dirty="0" err="1"/>
              <a:t>based</a:t>
            </a:r>
            <a:r>
              <a:rPr lang="pt-PT" dirty="0"/>
              <a:t> </a:t>
            </a:r>
            <a:r>
              <a:rPr lang="pt-PT" dirty="0" err="1"/>
              <a:t>on</a:t>
            </a:r>
            <a:r>
              <a:rPr lang="pt-PT" dirty="0"/>
              <a:t> </a:t>
            </a:r>
            <a:r>
              <a:rPr lang="pt-PT" dirty="0" err="1"/>
              <a:t>this</a:t>
            </a:r>
            <a:r>
              <a:rPr lang="pt-PT" dirty="0"/>
              <a:t> </a:t>
            </a:r>
            <a:r>
              <a:rPr lang="pt-PT" dirty="0" err="1"/>
              <a:t>approach</a:t>
            </a:r>
            <a:r>
              <a:rPr lang="pt-PT" dirty="0"/>
              <a:t>, </a:t>
            </a:r>
            <a:r>
              <a:rPr lang="pt-PT" dirty="0" err="1"/>
              <a:t>is</a:t>
            </a:r>
            <a:r>
              <a:rPr lang="pt-PT" dirty="0"/>
              <a:t> </a:t>
            </a:r>
            <a:r>
              <a:rPr lang="pt-PT" dirty="0" err="1"/>
              <a:t>represented</a:t>
            </a:r>
            <a:r>
              <a:rPr lang="pt-PT" dirty="0"/>
              <a:t> </a:t>
            </a:r>
            <a:r>
              <a:rPr lang="pt-PT" dirty="0" err="1"/>
              <a:t>in</a:t>
            </a:r>
            <a:r>
              <a:rPr lang="pt-PT" dirty="0"/>
              <a:t> Figure 1, </a:t>
            </a:r>
            <a:r>
              <a:rPr lang="pt-PT" dirty="0" err="1"/>
              <a:t>which</a:t>
            </a:r>
            <a:r>
              <a:rPr lang="pt-PT" dirty="0"/>
              <a:t> </a:t>
            </a:r>
            <a:r>
              <a:rPr lang="pt-PT" dirty="0" err="1"/>
              <a:t>identifies</a:t>
            </a:r>
            <a:r>
              <a:rPr lang="pt-PT" dirty="0"/>
              <a:t> </a:t>
            </a:r>
            <a:r>
              <a:rPr lang="pt-PT" dirty="0" err="1"/>
              <a:t>the</a:t>
            </a:r>
            <a:r>
              <a:rPr lang="pt-PT" dirty="0"/>
              <a:t> </a:t>
            </a:r>
            <a:r>
              <a:rPr lang="pt-PT" dirty="0" smtClean="0"/>
              <a:t>IS </a:t>
            </a:r>
            <a:r>
              <a:rPr lang="pt-PT" dirty="0"/>
              <a:t>as </a:t>
            </a:r>
            <a:r>
              <a:rPr lang="pt-PT" dirty="0" err="1"/>
              <a:t>an</a:t>
            </a:r>
            <a:r>
              <a:rPr lang="pt-PT" dirty="0"/>
              <a:t> </a:t>
            </a:r>
            <a:r>
              <a:rPr lang="pt-PT" dirty="0" err="1"/>
              <a:t>infrastructure</a:t>
            </a:r>
            <a:r>
              <a:rPr lang="pt-PT" dirty="0"/>
              <a:t> </a:t>
            </a:r>
            <a:r>
              <a:rPr lang="pt-PT" dirty="0" err="1"/>
              <a:t>of</a:t>
            </a:r>
            <a:r>
              <a:rPr lang="pt-PT" dirty="0"/>
              <a:t> </a:t>
            </a:r>
            <a:r>
              <a:rPr lang="pt-PT" dirty="0" err="1"/>
              <a:t>the</a:t>
            </a:r>
            <a:r>
              <a:rPr lang="pt-PT" dirty="0"/>
              <a:t> </a:t>
            </a:r>
            <a:r>
              <a:rPr lang="pt-PT" dirty="0" err="1"/>
              <a:t>organization</a:t>
            </a:r>
            <a:r>
              <a:rPr lang="pt-PT" dirty="0"/>
              <a:t> </a:t>
            </a:r>
            <a:r>
              <a:rPr lang="pt-PT" dirty="0" err="1"/>
              <a:t>and</a:t>
            </a:r>
            <a:r>
              <a:rPr lang="pt-PT" dirty="0"/>
              <a:t> </a:t>
            </a:r>
            <a:r>
              <a:rPr lang="pt-PT" dirty="0" err="1"/>
              <a:t>part</a:t>
            </a:r>
            <a:r>
              <a:rPr lang="pt-PT" dirty="0"/>
              <a:t> </a:t>
            </a:r>
            <a:r>
              <a:rPr lang="pt-PT" dirty="0" err="1"/>
              <a:t>of</a:t>
            </a:r>
            <a:r>
              <a:rPr lang="pt-PT" dirty="0"/>
              <a:t> </a:t>
            </a:r>
            <a:r>
              <a:rPr lang="pt-PT" dirty="0" err="1"/>
              <a:t>the</a:t>
            </a:r>
            <a:r>
              <a:rPr lang="pt-PT" dirty="0"/>
              <a:t> </a:t>
            </a:r>
            <a:r>
              <a:rPr lang="pt-PT" dirty="0" smtClean="0"/>
              <a:t>QMS, </a:t>
            </a:r>
            <a:r>
              <a:rPr lang="pt-PT" dirty="0" err="1"/>
              <a:t>becoming</a:t>
            </a:r>
            <a:r>
              <a:rPr lang="pt-PT" dirty="0"/>
              <a:t> a </a:t>
            </a:r>
            <a:r>
              <a:rPr lang="pt-PT" dirty="0" err="1"/>
              <a:t>main</a:t>
            </a:r>
            <a:r>
              <a:rPr lang="pt-PT" dirty="0"/>
              <a:t> </a:t>
            </a:r>
            <a:r>
              <a:rPr lang="pt-PT" dirty="0" err="1"/>
              <a:t>vehicle</a:t>
            </a:r>
            <a:r>
              <a:rPr lang="pt-PT" dirty="0"/>
              <a:t> for </a:t>
            </a:r>
            <a:r>
              <a:rPr lang="pt-PT" dirty="0" err="1"/>
              <a:t>implementing</a:t>
            </a:r>
            <a:r>
              <a:rPr lang="pt-PT" dirty="0"/>
              <a:t> </a:t>
            </a:r>
            <a:r>
              <a:rPr lang="pt-PT" dirty="0" err="1"/>
              <a:t>the</a:t>
            </a:r>
            <a:r>
              <a:rPr lang="pt-PT" dirty="0"/>
              <a:t> </a:t>
            </a:r>
            <a:r>
              <a:rPr lang="pt-PT" dirty="0" err="1"/>
              <a:t>procedures</a:t>
            </a:r>
            <a:r>
              <a:rPr lang="pt-PT" dirty="0"/>
              <a:t> </a:t>
            </a:r>
            <a:r>
              <a:rPr lang="pt-PT" dirty="0" err="1"/>
              <a:t>of</a:t>
            </a:r>
            <a:r>
              <a:rPr lang="pt-PT" dirty="0"/>
              <a:t> </a:t>
            </a:r>
            <a:r>
              <a:rPr lang="pt-PT" dirty="0" err="1"/>
              <a:t>the</a:t>
            </a:r>
            <a:r>
              <a:rPr lang="pt-PT" dirty="0"/>
              <a:t> </a:t>
            </a:r>
            <a:r>
              <a:rPr lang="pt-PT" dirty="0" err="1"/>
              <a:t>organization</a:t>
            </a:r>
            <a:r>
              <a:rPr lang="pt-PT" dirty="0"/>
              <a:t>. </a:t>
            </a:r>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dirty="0"/>
          </a:p>
          <a:p>
            <a:pPr algn="just" defTabSz="2952750"/>
            <a:endParaRPr lang="pt-PT" b="1" dirty="0"/>
          </a:p>
          <a:p>
            <a:pPr algn="just" defTabSz="2952750"/>
            <a:endParaRPr lang="pt-PT" b="1" dirty="0"/>
          </a:p>
          <a:p>
            <a:pPr algn="just" defTabSz="2952750"/>
            <a:endParaRPr lang="pt-PT" b="1" dirty="0"/>
          </a:p>
          <a:p>
            <a:pPr algn="just" defTabSz="2952750"/>
            <a:endParaRPr lang="pt-PT" b="1" dirty="0"/>
          </a:p>
          <a:p>
            <a:pPr algn="just" defTabSz="2952750"/>
            <a:endParaRPr lang="pt-PT" b="1" dirty="0"/>
          </a:p>
          <a:p>
            <a:pPr algn="just" defTabSz="2952750"/>
            <a:endParaRPr lang="pt-PT" b="1" dirty="0"/>
          </a:p>
          <a:p>
            <a:pPr algn="just" defTabSz="2952750"/>
            <a:endParaRPr lang="pt-PT" b="1" dirty="0"/>
          </a:p>
          <a:p>
            <a:pPr algn="just" defTabSz="2952750"/>
            <a:endParaRPr lang="pt-PT" b="1" dirty="0" smtClean="0"/>
          </a:p>
          <a:p>
            <a:pPr algn="just" defTabSz="2952750"/>
            <a:endParaRPr lang="pt-PT" b="1" dirty="0"/>
          </a:p>
          <a:p>
            <a:pPr algn="just" defTabSz="2952750"/>
            <a:endParaRPr lang="pt-PT" b="1" dirty="0"/>
          </a:p>
          <a:p>
            <a:pPr algn="just" defTabSz="2952750"/>
            <a:r>
              <a:rPr lang="pt-PT" b="1" dirty="0" smtClean="0"/>
              <a:t>Figure </a:t>
            </a:r>
            <a:r>
              <a:rPr lang="pt-PT" b="1" dirty="0"/>
              <a:t>1: </a:t>
            </a:r>
            <a:r>
              <a:rPr lang="pt-PT" dirty="0" err="1"/>
              <a:t>Organization</a:t>
            </a:r>
            <a:r>
              <a:rPr lang="pt-PT" dirty="0"/>
              <a:t> </a:t>
            </a:r>
            <a:r>
              <a:rPr lang="pt-PT" dirty="0" err="1"/>
              <a:t>model</a:t>
            </a:r>
            <a:r>
              <a:rPr lang="pt-PT" dirty="0"/>
              <a:t> </a:t>
            </a:r>
            <a:r>
              <a:rPr lang="pt-PT" dirty="0" err="1"/>
              <a:t>based</a:t>
            </a:r>
            <a:r>
              <a:rPr lang="pt-PT" dirty="0"/>
              <a:t> </a:t>
            </a:r>
            <a:r>
              <a:rPr lang="pt-PT" dirty="0" err="1"/>
              <a:t>approach</a:t>
            </a:r>
            <a:r>
              <a:rPr lang="pt-PT" dirty="0"/>
              <a:t> </a:t>
            </a:r>
            <a:r>
              <a:rPr lang="pt-PT" dirty="0" err="1"/>
              <a:t>by</a:t>
            </a:r>
            <a:r>
              <a:rPr lang="pt-PT" dirty="0"/>
              <a:t> </a:t>
            </a:r>
            <a:r>
              <a:rPr lang="pt-PT" dirty="0" err="1"/>
              <a:t>process</a:t>
            </a:r>
            <a:r>
              <a:rPr lang="pt-PT" dirty="0"/>
              <a:t> to ISO 9000:2000. </a:t>
            </a:r>
          </a:p>
          <a:p>
            <a:pPr algn="just" defTabSz="2952750"/>
            <a:r>
              <a:rPr lang="pt-PT" b="1" dirty="0" err="1"/>
              <a:t>Source</a:t>
            </a:r>
            <a:r>
              <a:rPr lang="pt-PT" b="1" dirty="0"/>
              <a:t>:</a:t>
            </a:r>
            <a:r>
              <a:rPr lang="pt-PT" dirty="0"/>
              <a:t> Figueiredo </a:t>
            </a:r>
            <a:r>
              <a:rPr lang="pt-PT" dirty="0" smtClean="0"/>
              <a:t>&amp; </a:t>
            </a:r>
            <a:r>
              <a:rPr lang="pt-PT" dirty="0"/>
              <a:t>Cunha (2005)</a:t>
            </a:r>
          </a:p>
          <a:p>
            <a:pPr algn="just" defTabSz="2952750"/>
            <a:endParaRPr lang="en-US" dirty="0" smtClean="0"/>
          </a:p>
          <a:p>
            <a:pPr algn="just" defTabSz="2952750"/>
            <a:r>
              <a:rPr lang="en-US" dirty="0" smtClean="0"/>
              <a:t>The </a:t>
            </a:r>
            <a:r>
              <a:rPr lang="en-US" dirty="0"/>
              <a:t>organization, </a:t>
            </a:r>
            <a:r>
              <a:rPr lang="en-US" dirty="0" smtClean="0"/>
              <a:t>IS and QMS pursue </a:t>
            </a:r>
            <a:r>
              <a:rPr lang="en-US" dirty="0"/>
              <a:t>common goals of providing a "product" and "customers" </a:t>
            </a:r>
            <a:r>
              <a:rPr lang="en-US" dirty="0" smtClean="0"/>
              <a:t>satisfaction</a:t>
            </a:r>
            <a:r>
              <a:rPr lang="pt-PT" dirty="0" smtClean="0"/>
              <a:t> </a:t>
            </a:r>
            <a:r>
              <a:rPr lang="en-US" dirty="0" smtClean="0"/>
              <a:t>by </a:t>
            </a:r>
            <a:r>
              <a:rPr lang="en-US" dirty="0"/>
              <a:t>facilitating the association of these two systems on a common list of </a:t>
            </a:r>
            <a:r>
              <a:rPr lang="en-US" dirty="0" smtClean="0"/>
              <a:t>benefits</a:t>
            </a:r>
            <a:r>
              <a:rPr lang="pt-PT" dirty="0" smtClean="0"/>
              <a:t>.</a:t>
            </a:r>
          </a:p>
          <a:p>
            <a:pPr algn="just" defTabSz="2952750"/>
            <a:r>
              <a:rPr lang="en-US" dirty="0"/>
              <a:t>This association must meet the following scenarios of the </a:t>
            </a:r>
            <a:r>
              <a:rPr lang="en-US" dirty="0" smtClean="0"/>
              <a:t>organization </a:t>
            </a:r>
            <a:r>
              <a:rPr lang="pt-PT" dirty="0"/>
              <a:t>(Figueiredo </a:t>
            </a:r>
            <a:r>
              <a:rPr lang="pt-PT" dirty="0" smtClean="0"/>
              <a:t>&amp; </a:t>
            </a:r>
            <a:r>
              <a:rPr lang="pt-PT" dirty="0"/>
              <a:t>Cunha, 2005a) </a:t>
            </a:r>
            <a:r>
              <a:rPr lang="pt-PT" dirty="0" smtClean="0"/>
              <a:t>:</a:t>
            </a:r>
            <a:endParaRPr lang="en-US" dirty="0" smtClean="0"/>
          </a:p>
          <a:p>
            <a:pPr algn="just" defTabSz="2952750"/>
            <a:endParaRPr lang="pt-PT" dirty="0" smtClean="0"/>
          </a:p>
          <a:p>
            <a:pPr algn="just" defTabSz="2952750"/>
            <a:r>
              <a:rPr lang="pt-PT" dirty="0" smtClean="0"/>
              <a:t>  1</a:t>
            </a:r>
            <a:r>
              <a:rPr lang="pt-PT" dirty="0"/>
              <a:t>. </a:t>
            </a:r>
            <a:r>
              <a:rPr lang="pt-PT" dirty="0" smtClean="0"/>
              <a:t>QMS </a:t>
            </a:r>
            <a:r>
              <a:rPr lang="pt-PT" dirty="0" err="1"/>
              <a:t>implementation</a:t>
            </a:r>
            <a:r>
              <a:rPr lang="pt-PT" dirty="0"/>
              <a:t> </a:t>
            </a:r>
            <a:r>
              <a:rPr lang="pt-PT" dirty="0" err="1"/>
              <a:t>existing</a:t>
            </a:r>
            <a:r>
              <a:rPr lang="pt-PT" dirty="0"/>
              <a:t> </a:t>
            </a:r>
            <a:r>
              <a:rPr lang="pt-PT" dirty="0" smtClean="0"/>
              <a:t>IS </a:t>
            </a:r>
            <a:endParaRPr lang="pt-PT" dirty="0"/>
          </a:p>
          <a:p>
            <a:pPr algn="just" defTabSz="2952750"/>
            <a:r>
              <a:rPr lang="pt-PT" dirty="0" smtClean="0"/>
              <a:t>  2</a:t>
            </a:r>
            <a:r>
              <a:rPr lang="pt-PT" dirty="0"/>
              <a:t>. </a:t>
            </a:r>
            <a:r>
              <a:rPr lang="pt-PT" dirty="0" smtClean="0"/>
              <a:t>IS </a:t>
            </a:r>
            <a:r>
              <a:rPr lang="pt-PT" dirty="0" err="1"/>
              <a:t>implementation</a:t>
            </a:r>
            <a:r>
              <a:rPr lang="pt-PT" dirty="0"/>
              <a:t> </a:t>
            </a:r>
            <a:r>
              <a:rPr lang="pt-PT" dirty="0" err="1"/>
              <a:t>existing</a:t>
            </a:r>
            <a:r>
              <a:rPr lang="pt-PT" dirty="0"/>
              <a:t> </a:t>
            </a:r>
            <a:r>
              <a:rPr lang="pt-PT" dirty="0" smtClean="0"/>
              <a:t>QMS</a:t>
            </a:r>
            <a:endParaRPr lang="pt-PT" dirty="0"/>
          </a:p>
          <a:p>
            <a:pPr algn="just" defTabSz="2952750"/>
            <a:r>
              <a:rPr lang="pt-PT" dirty="0" smtClean="0"/>
              <a:t>  3</a:t>
            </a:r>
            <a:r>
              <a:rPr lang="pt-PT" dirty="0"/>
              <a:t>. </a:t>
            </a:r>
            <a:r>
              <a:rPr lang="pt-PT" dirty="0" err="1"/>
              <a:t>Implementation</a:t>
            </a:r>
            <a:r>
              <a:rPr lang="pt-PT" dirty="0"/>
              <a:t> </a:t>
            </a:r>
            <a:r>
              <a:rPr lang="pt-PT" dirty="0" err="1"/>
              <a:t>of</a:t>
            </a:r>
            <a:r>
              <a:rPr lang="pt-PT" dirty="0"/>
              <a:t> QMS </a:t>
            </a:r>
            <a:r>
              <a:rPr lang="pt-PT" dirty="0" err="1"/>
              <a:t>and</a:t>
            </a:r>
            <a:r>
              <a:rPr lang="pt-PT" dirty="0"/>
              <a:t> </a:t>
            </a:r>
            <a:r>
              <a:rPr lang="pt-PT" dirty="0" smtClean="0"/>
              <a:t>IS</a:t>
            </a:r>
            <a:endParaRPr lang="pt-PT" dirty="0"/>
          </a:p>
          <a:p>
            <a:pPr algn="just" defTabSz="2952750"/>
            <a:endParaRPr lang="pt-PT" dirty="0"/>
          </a:p>
          <a:p>
            <a:pPr algn="just" defTabSz="2952750">
              <a:spcBef>
                <a:spcPct val="50000"/>
              </a:spcBef>
            </a:pPr>
            <a:r>
              <a:rPr lang="pt-PT" sz="3600" b="1" dirty="0"/>
              <a:t>PURPOSE AND RESULT </a:t>
            </a:r>
          </a:p>
          <a:p>
            <a:pPr algn="just" defTabSz="2952750">
              <a:spcBef>
                <a:spcPct val="50000"/>
              </a:spcBef>
            </a:pPr>
            <a:r>
              <a:rPr lang="pt-PT" dirty="0" err="1"/>
              <a:t>This</a:t>
            </a:r>
            <a:r>
              <a:rPr lang="pt-PT" dirty="0"/>
              <a:t> </a:t>
            </a:r>
            <a:r>
              <a:rPr lang="pt-PT" dirty="0" err="1"/>
              <a:t>PhD</a:t>
            </a:r>
            <a:r>
              <a:rPr lang="pt-PT" dirty="0"/>
              <a:t> </a:t>
            </a:r>
            <a:r>
              <a:rPr lang="pt-PT" dirty="0" err="1"/>
              <a:t>project</a:t>
            </a:r>
            <a:r>
              <a:rPr lang="pt-PT" dirty="0"/>
              <a:t> </a:t>
            </a:r>
            <a:r>
              <a:rPr lang="pt-PT" dirty="0" err="1"/>
              <a:t>aims</a:t>
            </a:r>
            <a:r>
              <a:rPr lang="pt-PT" dirty="0"/>
              <a:t> to </a:t>
            </a:r>
            <a:r>
              <a:rPr lang="pt-PT" dirty="0" err="1"/>
              <a:t>seek</a:t>
            </a:r>
            <a:r>
              <a:rPr lang="pt-PT" dirty="0"/>
              <a:t> </a:t>
            </a:r>
            <a:r>
              <a:rPr lang="pt-PT" dirty="0" err="1"/>
              <a:t>scientific</a:t>
            </a:r>
            <a:r>
              <a:rPr lang="pt-PT" dirty="0"/>
              <a:t> </a:t>
            </a:r>
            <a:r>
              <a:rPr lang="pt-PT" dirty="0" err="1"/>
              <a:t>contributions</a:t>
            </a:r>
            <a:r>
              <a:rPr lang="pt-PT" dirty="0"/>
              <a:t> </a:t>
            </a:r>
            <a:r>
              <a:rPr lang="pt-PT" dirty="0" err="1"/>
              <a:t>anchored</a:t>
            </a:r>
            <a:r>
              <a:rPr lang="pt-PT" dirty="0"/>
              <a:t> </a:t>
            </a:r>
            <a:r>
              <a:rPr lang="pt-PT" dirty="0" err="1"/>
              <a:t>in</a:t>
            </a:r>
            <a:r>
              <a:rPr lang="pt-PT" dirty="0"/>
              <a:t> </a:t>
            </a:r>
            <a:r>
              <a:rPr lang="pt-PT" dirty="0" err="1"/>
              <a:t>the</a:t>
            </a:r>
            <a:r>
              <a:rPr lang="pt-PT" dirty="0"/>
              <a:t> </a:t>
            </a:r>
            <a:r>
              <a:rPr lang="pt-PT" dirty="0" err="1"/>
              <a:t>following</a:t>
            </a:r>
            <a:r>
              <a:rPr lang="pt-PT" dirty="0"/>
              <a:t> </a:t>
            </a:r>
            <a:r>
              <a:rPr lang="pt-PT" dirty="0" err="1"/>
              <a:t>research</a:t>
            </a:r>
            <a:r>
              <a:rPr lang="pt-PT" dirty="0"/>
              <a:t> </a:t>
            </a:r>
            <a:r>
              <a:rPr lang="pt-PT" dirty="0" err="1"/>
              <a:t>question</a:t>
            </a:r>
            <a:r>
              <a:rPr lang="pt-PT" dirty="0" smtClean="0"/>
              <a:t>: </a:t>
            </a:r>
            <a:r>
              <a:rPr lang="pt-PT" dirty="0" err="1" smtClean="0"/>
              <a:t>How</a:t>
            </a:r>
            <a:r>
              <a:rPr lang="pt-PT" dirty="0" smtClean="0"/>
              <a:t> </a:t>
            </a:r>
            <a:r>
              <a:rPr lang="pt-PT" dirty="0"/>
              <a:t>to </a:t>
            </a:r>
            <a:r>
              <a:rPr lang="pt-PT" dirty="0" err="1"/>
              <a:t>reconcile</a:t>
            </a:r>
            <a:r>
              <a:rPr lang="pt-PT" dirty="0"/>
              <a:t> </a:t>
            </a:r>
            <a:r>
              <a:rPr lang="pt-PT" dirty="0" err="1"/>
              <a:t>the</a:t>
            </a:r>
            <a:r>
              <a:rPr lang="pt-PT" dirty="0"/>
              <a:t> </a:t>
            </a:r>
            <a:r>
              <a:rPr lang="pt-PT" dirty="0" err="1"/>
              <a:t>organizational</a:t>
            </a:r>
            <a:r>
              <a:rPr lang="pt-PT" dirty="0"/>
              <a:t> </a:t>
            </a:r>
            <a:r>
              <a:rPr lang="pt-PT" dirty="0" err="1"/>
              <a:t>improvement</a:t>
            </a:r>
            <a:r>
              <a:rPr lang="pt-PT" dirty="0"/>
              <a:t> </a:t>
            </a:r>
            <a:r>
              <a:rPr lang="pt-PT" dirty="0" err="1"/>
              <a:t>interventions</a:t>
            </a:r>
            <a:r>
              <a:rPr lang="pt-PT" dirty="0"/>
              <a:t> </a:t>
            </a:r>
            <a:r>
              <a:rPr lang="pt-PT" dirty="0" err="1"/>
              <a:t>driven</a:t>
            </a:r>
            <a:r>
              <a:rPr lang="pt-PT" dirty="0"/>
              <a:t> </a:t>
            </a:r>
            <a:r>
              <a:rPr lang="pt-PT" dirty="0" err="1"/>
              <a:t>by</a:t>
            </a:r>
            <a:r>
              <a:rPr lang="pt-PT" dirty="0"/>
              <a:t> </a:t>
            </a:r>
            <a:r>
              <a:rPr lang="pt-PT" dirty="0" err="1"/>
              <a:t>the</a:t>
            </a:r>
            <a:r>
              <a:rPr lang="pt-PT" dirty="0"/>
              <a:t> </a:t>
            </a:r>
            <a:r>
              <a:rPr lang="pt-PT" dirty="0" smtClean="0"/>
              <a:t>IT </a:t>
            </a:r>
            <a:r>
              <a:rPr lang="pt-PT" dirty="0"/>
              <a:t>/ </a:t>
            </a:r>
            <a:r>
              <a:rPr lang="pt-PT" dirty="0" smtClean="0"/>
              <a:t>IS </a:t>
            </a:r>
            <a:r>
              <a:rPr lang="pt-PT" dirty="0" err="1"/>
              <a:t>with</a:t>
            </a:r>
            <a:r>
              <a:rPr lang="pt-PT" dirty="0"/>
              <a:t> </a:t>
            </a:r>
            <a:r>
              <a:rPr lang="pt-PT" dirty="0" err="1"/>
              <a:t>organizational</a:t>
            </a:r>
            <a:r>
              <a:rPr lang="pt-PT" dirty="0"/>
              <a:t> </a:t>
            </a:r>
            <a:r>
              <a:rPr lang="pt-PT" dirty="0" err="1"/>
              <a:t>improvement</a:t>
            </a:r>
            <a:r>
              <a:rPr lang="pt-PT" dirty="0"/>
              <a:t> </a:t>
            </a:r>
            <a:r>
              <a:rPr lang="pt-PT" dirty="0" err="1"/>
              <a:t>interventions</a:t>
            </a:r>
            <a:r>
              <a:rPr lang="pt-PT" dirty="0"/>
              <a:t> </a:t>
            </a:r>
            <a:r>
              <a:rPr lang="pt-PT" dirty="0" err="1"/>
              <a:t>motivated</a:t>
            </a:r>
            <a:r>
              <a:rPr lang="pt-PT" dirty="0"/>
              <a:t> </a:t>
            </a:r>
            <a:r>
              <a:rPr lang="pt-PT" dirty="0" err="1"/>
              <a:t>by</a:t>
            </a:r>
            <a:r>
              <a:rPr lang="pt-PT" dirty="0"/>
              <a:t> </a:t>
            </a:r>
            <a:r>
              <a:rPr lang="pt-PT" dirty="0" err="1"/>
              <a:t>the</a:t>
            </a:r>
            <a:r>
              <a:rPr lang="pt-PT" dirty="0"/>
              <a:t> </a:t>
            </a:r>
            <a:r>
              <a:rPr lang="pt-PT" dirty="0" smtClean="0"/>
              <a:t>QMS?</a:t>
            </a:r>
            <a:endParaRPr lang="pt-PT" dirty="0"/>
          </a:p>
        </p:txBody>
      </p:sp>
      <p:sp>
        <p:nvSpPr>
          <p:cNvPr id="1080" name="Text Box 214"/>
          <p:cNvSpPr txBox="1">
            <a:spLocks noChangeArrowheads="1"/>
          </p:cNvSpPr>
          <p:nvPr/>
        </p:nvSpPr>
        <p:spPr bwMode="auto">
          <a:xfrm>
            <a:off x="28676600" y="5058867"/>
            <a:ext cx="12817475" cy="23821912"/>
          </a:xfrm>
          <a:prstGeom prst="rect">
            <a:avLst/>
          </a:prstGeom>
          <a:noFill/>
          <a:ln w="9525">
            <a:noFill/>
            <a:miter lim="800000"/>
            <a:headEnd/>
            <a:tailEnd/>
          </a:ln>
        </p:spPr>
        <p:txBody>
          <a:bodyPr>
            <a:spAutoFit/>
          </a:bodyPr>
          <a:lstStyle/>
          <a:p>
            <a:pPr algn="just" defTabSz="2952750">
              <a:spcBef>
                <a:spcPct val="50000"/>
              </a:spcBef>
            </a:pPr>
            <a:endParaRPr lang="pt-PT" sz="4000" b="1" dirty="0"/>
          </a:p>
          <a:p>
            <a:pPr algn="just" defTabSz="2952750">
              <a:spcBef>
                <a:spcPts val="600"/>
              </a:spcBef>
            </a:pPr>
            <a:endParaRPr lang="en-GB" dirty="0" smtClean="0"/>
          </a:p>
          <a:p>
            <a:pPr algn="just" defTabSz="2952750">
              <a:spcBef>
                <a:spcPts val="600"/>
              </a:spcBef>
            </a:pPr>
            <a:endParaRPr lang="en-GB" dirty="0" smtClean="0"/>
          </a:p>
          <a:p>
            <a:pPr algn="just" defTabSz="2952750">
              <a:spcBef>
                <a:spcPts val="0"/>
              </a:spcBef>
            </a:pPr>
            <a:r>
              <a:rPr lang="en-GB" dirty="0" smtClean="0"/>
              <a:t>Starting from main question, we have other key issues to manage the research: </a:t>
            </a:r>
            <a:r>
              <a:rPr lang="en-GB" b="1" dirty="0" smtClean="0"/>
              <a:t>(</a:t>
            </a:r>
            <a:r>
              <a:rPr lang="en-GB" b="1" dirty="0" err="1" smtClean="0"/>
              <a:t>i</a:t>
            </a:r>
            <a:r>
              <a:rPr lang="en-GB" b="1" dirty="0" smtClean="0"/>
              <a:t>) </a:t>
            </a:r>
            <a:r>
              <a:rPr lang="en-US" dirty="0" smtClean="0"/>
              <a:t>Identify concerns and organizational improvement initiatives involving the IT / IS; </a:t>
            </a:r>
            <a:r>
              <a:rPr lang="en-US" b="1" dirty="0" smtClean="0"/>
              <a:t>(ii)</a:t>
            </a:r>
            <a:r>
              <a:rPr lang="en-US" dirty="0" smtClean="0"/>
              <a:t> Identify concerns and organizational improvement initiatives involving QMS; </a:t>
            </a:r>
            <a:r>
              <a:rPr lang="en-US" b="1" dirty="0" smtClean="0"/>
              <a:t>(iii)</a:t>
            </a:r>
            <a:r>
              <a:rPr lang="en-US" dirty="0" smtClean="0"/>
              <a:t> Determine the IS methodologies adopted by organizations; </a:t>
            </a:r>
            <a:r>
              <a:rPr lang="en-US" b="1" dirty="0" smtClean="0"/>
              <a:t>(iv)</a:t>
            </a:r>
            <a:r>
              <a:rPr lang="en-US" dirty="0" smtClean="0"/>
              <a:t> Determine which QMS methodologies adopted by organizations and </a:t>
            </a:r>
            <a:r>
              <a:rPr lang="en-US" b="1" dirty="0" smtClean="0"/>
              <a:t>(v)</a:t>
            </a:r>
            <a:r>
              <a:rPr lang="en-US" dirty="0" smtClean="0"/>
              <a:t> Identify new forms of organizational improvement through IT / IS, and it will take to achieve the desired outcome of the investigation: Develop a method or extend an already existing of organizational improvement intervention motivated by the adoption of IT / IS and QMS.</a:t>
            </a:r>
            <a:endParaRPr lang="pt-PT" dirty="0" smtClean="0"/>
          </a:p>
          <a:p>
            <a:pPr algn="just" defTabSz="2952750">
              <a:spcBef>
                <a:spcPts val="0"/>
              </a:spcBef>
            </a:pPr>
            <a:r>
              <a:rPr lang="pt-PT" dirty="0" smtClean="0"/>
              <a:t> </a:t>
            </a:r>
            <a:endParaRPr lang="pt-PT" sz="3600" dirty="0"/>
          </a:p>
          <a:p>
            <a:pPr algn="just" defTabSz="2952750">
              <a:spcBef>
                <a:spcPts val="0"/>
              </a:spcBef>
            </a:pPr>
            <a:r>
              <a:rPr lang="pt-PT" sz="3600" b="1" dirty="0" smtClean="0"/>
              <a:t>CONCLUSION</a:t>
            </a:r>
          </a:p>
          <a:p>
            <a:pPr algn="just" defTabSz="2952750">
              <a:spcBef>
                <a:spcPts val="0"/>
              </a:spcBef>
            </a:pPr>
            <a:endParaRPr lang="pt-PT" sz="3600" b="1" dirty="0"/>
          </a:p>
          <a:p>
            <a:pPr algn="just" defTabSz="2952750">
              <a:spcBef>
                <a:spcPts val="0"/>
              </a:spcBef>
            </a:pPr>
            <a:r>
              <a:rPr lang="en-US" dirty="0" smtClean="0"/>
              <a:t>Given the lack of alignment between IS development and implementation of QMS, the potential organizational benefit for active participation of IS in the processes associated with the QMS, the possible and beneficial combination between organizational improvement interventions related to the QMS and the lack of a joint project between IS and the QMS, is proposed in this research plan, developing a method or extend an existing of organizational intervention that combines / articulate, the improving interventions motivated by IT / IS with improving interventions motivated by the QMS.</a:t>
            </a:r>
            <a:endParaRPr lang="pt-PT" b="1" dirty="0" smtClean="0"/>
          </a:p>
          <a:p>
            <a:pPr algn="just" defTabSz="2952750">
              <a:spcBef>
                <a:spcPts val="0"/>
              </a:spcBef>
            </a:pPr>
            <a:endParaRPr lang="en-US" sz="3600" dirty="0"/>
          </a:p>
          <a:p>
            <a:pPr algn="just" defTabSz="2952750">
              <a:spcBef>
                <a:spcPts val="0"/>
              </a:spcBef>
            </a:pPr>
            <a:r>
              <a:rPr lang="pt-PT" sz="3600" b="1" dirty="0" smtClean="0"/>
              <a:t>REFERENCES</a:t>
            </a:r>
          </a:p>
          <a:p>
            <a:pPr algn="just" defTabSz="2952750">
              <a:spcBef>
                <a:spcPts val="0"/>
              </a:spcBef>
            </a:pPr>
            <a:endParaRPr lang="pt-PT" sz="3600" b="1" dirty="0"/>
          </a:p>
          <a:p>
            <a:pPr algn="just" defTabSz="2952750">
              <a:spcBef>
                <a:spcPts val="0"/>
              </a:spcBef>
            </a:pPr>
            <a:r>
              <a:rPr lang="en-GB" dirty="0" err="1"/>
              <a:t>Lari</a:t>
            </a:r>
            <a:r>
              <a:rPr lang="en-GB" dirty="0"/>
              <a:t>, A. (2002). </a:t>
            </a:r>
            <a:r>
              <a:rPr lang="en-GB" i="1" dirty="0"/>
              <a:t>An integrated information system for quality management</a:t>
            </a:r>
            <a:r>
              <a:rPr lang="en-GB" dirty="0"/>
              <a:t>. Business Process Management Journal. Vol. 8, N.º 2.</a:t>
            </a:r>
          </a:p>
          <a:p>
            <a:pPr algn="just" defTabSz="2952750">
              <a:spcBef>
                <a:spcPts val="0"/>
              </a:spcBef>
            </a:pPr>
            <a:endParaRPr lang="pt-PT" dirty="0"/>
          </a:p>
          <a:p>
            <a:pPr algn="just" defTabSz="2952750">
              <a:spcBef>
                <a:spcPts val="0"/>
              </a:spcBef>
            </a:pPr>
            <a:r>
              <a:rPr lang="pt-PT" dirty="0"/>
              <a:t>Figueiredo, S. </a:t>
            </a:r>
            <a:r>
              <a:rPr lang="pt-PT" dirty="0" smtClean="0"/>
              <a:t>&amp; </a:t>
            </a:r>
            <a:r>
              <a:rPr lang="pt-PT" dirty="0"/>
              <a:t>Cunha, P. (2005). </a:t>
            </a:r>
            <a:r>
              <a:rPr lang="en-GB" i="1" dirty="0"/>
              <a:t>Quality Management Systems and Information Systems: Getting More than the Sum of the Parts. </a:t>
            </a:r>
            <a:r>
              <a:rPr lang="en-GB" dirty="0"/>
              <a:t>Proceedings of the Eleventh Americas Conference on Information Systems, Omaha, NE, USA August 11th-14th.</a:t>
            </a:r>
            <a:endParaRPr lang="pt-PT" dirty="0"/>
          </a:p>
          <a:p>
            <a:pPr algn="just" defTabSz="2952750">
              <a:spcBef>
                <a:spcPts val="0"/>
              </a:spcBef>
            </a:pPr>
            <a:endParaRPr lang="pt-PT" dirty="0" smtClean="0"/>
          </a:p>
          <a:p>
            <a:pPr algn="just" defTabSz="2952750">
              <a:spcBef>
                <a:spcPts val="0"/>
              </a:spcBef>
            </a:pPr>
            <a:r>
              <a:rPr lang="pt-PT" dirty="0" smtClean="0"/>
              <a:t>Figueiredo</a:t>
            </a:r>
            <a:r>
              <a:rPr lang="pt-PT" dirty="0"/>
              <a:t>, S. </a:t>
            </a:r>
            <a:r>
              <a:rPr lang="pt-PT" dirty="0" smtClean="0"/>
              <a:t>&amp; </a:t>
            </a:r>
            <a:r>
              <a:rPr lang="pt-PT" dirty="0"/>
              <a:t>Cunha, P. (2005a). </a:t>
            </a:r>
            <a:r>
              <a:rPr lang="en-US" i="1" dirty="0"/>
              <a:t>Symbiosis </a:t>
            </a:r>
            <a:r>
              <a:rPr lang="en-US" i="1" dirty="0" smtClean="0"/>
              <a:t>of Information Systems and Quality </a:t>
            </a:r>
            <a:r>
              <a:rPr lang="en-US" i="1" dirty="0"/>
              <a:t>Management </a:t>
            </a:r>
            <a:r>
              <a:rPr lang="en-US" i="1" dirty="0" smtClean="0"/>
              <a:t>System in </a:t>
            </a:r>
            <a:r>
              <a:rPr lang="en-US" i="1" dirty="0"/>
              <a:t>the </a:t>
            </a:r>
            <a:r>
              <a:rPr lang="en-US" i="1" dirty="0" smtClean="0"/>
              <a:t>Organization: application to a case</a:t>
            </a:r>
            <a:r>
              <a:rPr lang="en-US" dirty="0" smtClean="0"/>
              <a:t>. VI </a:t>
            </a:r>
            <a:r>
              <a:rPr lang="en-US" dirty="0"/>
              <a:t>Conference of the Portuguese Association of Information Systems</a:t>
            </a:r>
            <a:r>
              <a:rPr lang="pt-PT" dirty="0" smtClean="0"/>
              <a:t>. </a:t>
            </a:r>
            <a:r>
              <a:rPr lang="pt-PT" dirty="0"/>
              <a:t>Bragança. 26, 27 </a:t>
            </a:r>
            <a:r>
              <a:rPr lang="pt-PT" dirty="0" err="1" smtClean="0"/>
              <a:t>and</a:t>
            </a:r>
            <a:r>
              <a:rPr lang="pt-PT" dirty="0" smtClean="0"/>
              <a:t> </a:t>
            </a:r>
            <a:r>
              <a:rPr lang="pt-PT" dirty="0"/>
              <a:t>28 </a:t>
            </a:r>
            <a:r>
              <a:rPr lang="pt-PT" dirty="0" err="1" smtClean="0"/>
              <a:t>October</a:t>
            </a:r>
            <a:r>
              <a:rPr lang="pt-PT" dirty="0" smtClean="0"/>
              <a:t>. </a:t>
            </a:r>
            <a:endParaRPr lang="pt-PT" dirty="0"/>
          </a:p>
          <a:p>
            <a:pPr algn="just" defTabSz="2952750"/>
            <a:endParaRPr lang="pt-PT" dirty="0"/>
          </a:p>
          <a:p>
            <a:pPr algn="just" defTabSz="2952750"/>
            <a:r>
              <a:rPr lang="en-GB" dirty="0" err="1" smtClean="0"/>
              <a:t>Figueiredo</a:t>
            </a:r>
            <a:r>
              <a:rPr lang="en-GB" dirty="0"/>
              <a:t>, S. </a:t>
            </a:r>
            <a:r>
              <a:rPr lang="en-GB" dirty="0" smtClean="0"/>
              <a:t>&amp; </a:t>
            </a:r>
            <a:r>
              <a:rPr lang="en-GB" dirty="0"/>
              <a:t>Cunha, P. R. (2008). </a:t>
            </a:r>
            <a:r>
              <a:rPr lang="en-GB" i="1" dirty="0"/>
              <a:t>Joint Design of the Information System and Quality Management System in an Organization: Theory and Illustration with a Field Case</a:t>
            </a:r>
            <a:r>
              <a:rPr lang="en-GB" dirty="0"/>
              <a:t>. Proceedings of </a:t>
            </a:r>
            <a:r>
              <a:rPr lang="en-GB" dirty="0" err="1"/>
              <a:t>ISOneWorld</a:t>
            </a:r>
            <a:r>
              <a:rPr lang="en-GB" dirty="0"/>
              <a:t> Conference.</a:t>
            </a:r>
            <a:endParaRPr lang="pt-PT" dirty="0"/>
          </a:p>
        </p:txBody>
      </p:sp>
      <p:pic>
        <p:nvPicPr>
          <p:cNvPr id="1081" name="Picture 1"/>
          <p:cNvPicPr>
            <a:picLocks noChangeAspect="1"/>
          </p:cNvPicPr>
          <p:nvPr/>
        </p:nvPicPr>
        <p:blipFill>
          <a:blip r:embed="rId4" cstate="print"/>
          <a:srcRect/>
          <a:stretch>
            <a:fillRect/>
          </a:stretch>
        </p:blipFill>
        <p:spPr bwMode="auto">
          <a:xfrm>
            <a:off x="15139566" y="9667379"/>
            <a:ext cx="12313368" cy="81774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1722</TotalTime>
  <Words>1010</Words>
  <Application>Microsoft Office PowerPoint</Application>
  <PresentationFormat>Custom</PresentationFormat>
  <Paragraphs>77</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101</cp:revision>
  <dcterms:created xsi:type="dcterms:W3CDTF">2005-08-05T10:55:41Z</dcterms:created>
  <dcterms:modified xsi:type="dcterms:W3CDTF">2011-10-07T00:59:12Z</dcterms:modified>
</cp:coreProperties>
</file>