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808525" cy="30279975"/>
  <p:notesSz cx="6797675" cy="9926638"/>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D1F9"/>
    <a:srgbClr val="FFD5AB"/>
    <a:srgbClr val="FFF2B9"/>
    <a:srgbClr val="FFD215"/>
    <a:srgbClr val="FAD57A"/>
    <a:srgbClr val="FFC775"/>
    <a:srgbClr val="FFCC00"/>
    <a:srgbClr val="800000"/>
    <a:srgbClr val="9363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6" d="100"/>
          <a:sy n="26" d="100"/>
        </p:scale>
        <p:origin x="-168" y="-144"/>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9" name="Group 211"/>
          <p:cNvGraphicFramePr>
            <a:graphicFrameLocks noGrp="1"/>
          </p:cNvGraphicFramePr>
          <p:nvPr>
            <p:extLst>
              <p:ext uri="{D42A27DB-BD31-4B8C-83A1-F6EECF244321}">
                <p14:modId xmlns:p14="http://schemas.microsoft.com/office/powerpoint/2010/main" xmlns="" val="4022191297"/>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bg1"/>
                          </a:solidFill>
                          <a:effectLst/>
                          <a:latin typeface="Arial" charset="0"/>
                        </a:rPr>
                        <a:t> </a:t>
                      </a:r>
                      <a:r>
                        <a:rPr kumimoji="0" lang="pt-PT" sz="2400" b="0" i="0" u="none" strike="noStrike" cap="none" normalizeH="0" baseline="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School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smtClean="0">
                          <a:ln>
                            <a:noFill/>
                          </a:ln>
                          <a:solidFill>
                            <a:schemeClr val="tx1"/>
                          </a:solidFill>
                          <a:effectLst/>
                          <a:latin typeface="Arial" charset="0"/>
                        </a:rPr>
                        <a:t>CITEPE</a:t>
                      </a: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nvGraphicFramePr>
        <p:xfrm>
          <a:off x="593725" y="593725"/>
          <a:ext cx="4013200" cy="1990725"/>
        </p:xfrm>
        <a:graphic>
          <a:graphicData uri="http://schemas.openxmlformats.org/presentationml/2006/ole">
            <p:oleObj spid="_x0000_s1085" name="Photo Editor Photo" r:id="rId3" imgW="4009524" imgH="1991003" progId="">
              <p:embed/>
            </p:oleObj>
          </a:graphicData>
        </a:graphic>
      </p:graphicFrame>
      <p:graphicFrame>
        <p:nvGraphicFramePr>
          <p:cNvPr id="2260" name="Group 212"/>
          <p:cNvGraphicFramePr>
            <a:graphicFrameLocks noGrp="1"/>
          </p:cNvGraphicFramePr>
          <p:nvPr>
            <p:extLst>
              <p:ext uri="{D42A27DB-BD31-4B8C-83A1-F6EECF244321}">
                <p14:modId xmlns:p14="http://schemas.microsoft.com/office/powerpoint/2010/main" xmlns="" val="2224916600"/>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a:t>
                      </a:r>
                      <a:r>
                        <a:rPr kumimoji="0" lang="pt-PT" sz="4000" b="0" i="0" u="none" strike="noStrike" cap="none" normalizeH="0" baseline="0" dirty="0" smtClean="0">
                          <a:ln>
                            <a:noFill/>
                          </a:ln>
                          <a:solidFill>
                            <a:schemeClr val="tx1"/>
                          </a:solidFill>
                          <a:effectLst/>
                          <a:latin typeface="Arial" charset="0"/>
                        </a:rPr>
                        <a:t>24 </a:t>
                      </a:r>
                      <a:r>
                        <a:rPr kumimoji="0" lang="pt-PT" sz="4000" b="0" i="0" u="none" strike="noStrike" cap="none" normalizeH="0" baseline="0" dirty="0" smtClean="0">
                          <a:ln>
                            <a:noFill/>
                          </a:ln>
                          <a:solidFill>
                            <a:schemeClr val="tx1"/>
                          </a:solidFill>
                          <a:effectLst/>
                          <a:latin typeface="Arial" charset="0"/>
                        </a:rPr>
                        <a:t>a </a:t>
                      </a:r>
                      <a:r>
                        <a:rPr kumimoji="0" lang="pt-PT" sz="4000" b="0" i="0" u="none" strike="noStrike" cap="none" normalizeH="0" baseline="0" dirty="0" smtClean="0">
                          <a:ln>
                            <a:noFill/>
                          </a:ln>
                          <a:solidFill>
                            <a:schemeClr val="tx1"/>
                          </a:solidFill>
                          <a:effectLst/>
                          <a:latin typeface="Arial" charset="0"/>
                        </a:rPr>
                        <a:t>27 </a:t>
                      </a:r>
                      <a:r>
                        <a:rPr kumimoji="0" lang="pt-PT" sz="4000" b="0" i="0" u="none" strike="noStrike" cap="none" normalizeH="0" baseline="0" dirty="0" smtClean="0">
                          <a:ln>
                            <a:noFill/>
                          </a:ln>
                          <a:solidFill>
                            <a:schemeClr val="tx1"/>
                          </a:solidFill>
                          <a:effectLst/>
                          <a:latin typeface="Arial" charset="0"/>
                        </a:rPr>
                        <a:t>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34" name="Text Box 214"/>
          <p:cNvSpPr txBox="1">
            <a:spLocks noChangeArrowheads="1"/>
          </p:cNvSpPr>
          <p:nvPr/>
        </p:nvSpPr>
        <p:spPr bwMode="auto">
          <a:xfrm>
            <a:off x="954088" y="5635625"/>
            <a:ext cx="12817475" cy="15624218"/>
          </a:xfrm>
          <a:prstGeom prst="roundRect">
            <a:avLst/>
          </a:prstGeom>
          <a:noFill/>
          <a:ln w="9525">
            <a:noFill/>
            <a:miter lim="800000"/>
            <a:headEnd/>
            <a:tailEnd/>
          </a:ln>
        </p:spPr>
        <p:txBody>
          <a:bodyPr>
            <a:spAutoFit/>
          </a:bodyPr>
          <a:lstStyle/>
          <a:p>
            <a:pPr algn="just" defTabSz="2952750">
              <a:spcBef>
                <a:spcPct val="50000"/>
              </a:spcBef>
            </a:pPr>
            <a:r>
              <a:rPr lang="en-US" sz="3600" b="1" dirty="0" smtClean="0"/>
              <a:t>INTRODUCTION</a:t>
            </a:r>
            <a:endParaRPr lang="en-US" sz="3600" b="1" dirty="0"/>
          </a:p>
          <a:p>
            <a:pPr algn="just" defTabSz="2952750">
              <a:spcBef>
                <a:spcPct val="50000"/>
              </a:spcBef>
            </a:pPr>
            <a:r>
              <a:rPr lang="en-US" dirty="0" smtClean="0"/>
              <a:t>The furniture sector is one of </a:t>
            </a:r>
            <a:r>
              <a:rPr lang="en-US" dirty="0"/>
              <a:t>the biggest economic sector of the Portuguese </a:t>
            </a:r>
            <a:r>
              <a:rPr lang="en-US" dirty="0" smtClean="0"/>
              <a:t>economy. In these industries, the </a:t>
            </a:r>
            <a:r>
              <a:rPr lang="en-US" dirty="0"/>
              <a:t>number of work accidents </a:t>
            </a:r>
            <a:r>
              <a:rPr lang="en-US" dirty="0" smtClean="0"/>
              <a:t>is </a:t>
            </a:r>
            <a:r>
              <a:rPr lang="en-US" dirty="0"/>
              <a:t>high (GEP, 2010). </a:t>
            </a:r>
            <a:r>
              <a:rPr lang="en-US" dirty="0" smtClean="0"/>
              <a:t>So, </a:t>
            </a:r>
            <a:r>
              <a:rPr lang="en-US" dirty="0"/>
              <a:t>it is important </a:t>
            </a:r>
            <a:r>
              <a:rPr lang="en-US" dirty="0" smtClean="0"/>
              <a:t>to reduce </a:t>
            </a:r>
            <a:r>
              <a:rPr lang="en-US" dirty="0"/>
              <a:t>the risks, being the correct formulation of an acceptance </a:t>
            </a:r>
            <a:r>
              <a:rPr lang="en-US" dirty="0" smtClean="0"/>
              <a:t>criteria</a:t>
            </a:r>
            <a:r>
              <a:rPr lang="en-US" dirty="0"/>
              <a:t> </a:t>
            </a:r>
            <a:r>
              <a:rPr lang="en-US" dirty="0" smtClean="0"/>
              <a:t>essential. </a:t>
            </a:r>
            <a:r>
              <a:rPr lang="en-US" dirty="0"/>
              <a:t>For </a:t>
            </a:r>
            <a:r>
              <a:rPr lang="en-US" dirty="0" smtClean="0"/>
              <a:t>its formulation </a:t>
            </a:r>
            <a:r>
              <a:rPr lang="en-US" dirty="0"/>
              <a:t>it is important to consider the type of risk, the safety goals and the available accidents data (</a:t>
            </a:r>
            <a:r>
              <a:rPr lang="en-US" dirty="0" err="1"/>
              <a:t>Kjellén</a:t>
            </a:r>
            <a:r>
              <a:rPr lang="en-US" dirty="0"/>
              <a:t> &amp; </a:t>
            </a:r>
            <a:r>
              <a:rPr lang="en-US" dirty="0" err="1"/>
              <a:t>Sklet</a:t>
            </a:r>
            <a:r>
              <a:rPr lang="en-US" dirty="0"/>
              <a:t>, 1995; ISO 31000:2009). Thus, one of the main important </a:t>
            </a:r>
            <a:r>
              <a:rPr lang="en-US" dirty="0" smtClean="0"/>
              <a:t>aspects </a:t>
            </a:r>
            <a:r>
              <a:rPr lang="en-US" dirty="0"/>
              <a:t>is to know the main risks and its </a:t>
            </a:r>
            <a:r>
              <a:rPr lang="en-US" dirty="0" smtClean="0"/>
              <a:t>characteristics. According </a:t>
            </a:r>
            <a:r>
              <a:rPr lang="en-US" dirty="0"/>
              <a:t>to Miguel </a:t>
            </a:r>
            <a:r>
              <a:rPr lang="en-US" i="1" dirty="0"/>
              <a:t>et al. </a:t>
            </a:r>
            <a:r>
              <a:rPr lang="en-US" dirty="0"/>
              <a:t>(2005) it is possible to find in this sector a great diversity of risks, as </a:t>
            </a:r>
            <a:r>
              <a:rPr lang="en-US" dirty="0" smtClean="0"/>
              <a:t>contact with </a:t>
            </a:r>
            <a:r>
              <a:rPr lang="en-US" dirty="0"/>
              <a:t>saws, pinch, </a:t>
            </a:r>
            <a:r>
              <a:rPr lang="en-US" dirty="0" smtClean="0"/>
              <a:t>projections, excessive </a:t>
            </a:r>
            <a:r>
              <a:rPr lang="en-US" dirty="0"/>
              <a:t>noise, excessive effort, chemical agents exposure, </a:t>
            </a:r>
            <a:r>
              <a:rPr lang="en-US" dirty="0" smtClean="0"/>
              <a:t>falls, collisions and </a:t>
            </a:r>
            <a:r>
              <a:rPr lang="en-US" dirty="0"/>
              <a:t>contact with hot surfaces. These risks can lead to different damages, such as injuries, fatalities and illness</a:t>
            </a:r>
            <a:r>
              <a:rPr lang="en-US" dirty="0" smtClean="0"/>
              <a:t>.</a:t>
            </a:r>
          </a:p>
          <a:p>
            <a:pPr algn="just" defTabSz="2952750">
              <a:spcBef>
                <a:spcPct val="50000"/>
              </a:spcBef>
            </a:pPr>
            <a:endParaRPr lang="en-US" sz="2400" dirty="0" smtClean="0"/>
          </a:p>
          <a:p>
            <a:pPr algn="just" defTabSz="2952750">
              <a:spcBef>
                <a:spcPct val="50000"/>
              </a:spcBef>
            </a:pPr>
            <a:r>
              <a:rPr lang="en-US" sz="3600" b="1" dirty="0" smtClean="0"/>
              <a:t>OBJECTIVE</a:t>
            </a:r>
          </a:p>
          <a:p>
            <a:pPr algn="just" defTabSz="2952750">
              <a:spcBef>
                <a:spcPct val="50000"/>
              </a:spcBef>
            </a:pPr>
            <a:r>
              <a:rPr lang="en-US" dirty="0" smtClean="0"/>
              <a:t>To </a:t>
            </a:r>
            <a:r>
              <a:rPr lang="en-US" dirty="0"/>
              <a:t>identify the hazards </a:t>
            </a:r>
            <a:r>
              <a:rPr lang="en-US" dirty="0" smtClean="0"/>
              <a:t>and to characterize </a:t>
            </a:r>
            <a:r>
              <a:rPr lang="en-US" dirty="0"/>
              <a:t>the main risks in furniture and pallets industries, in order to help in the process of formulation of the acceptance criteria for </a:t>
            </a:r>
            <a:r>
              <a:rPr lang="en-US" dirty="0" smtClean="0"/>
              <a:t>the furniture sector.</a:t>
            </a:r>
          </a:p>
          <a:p>
            <a:pPr algn="just" defTabSz="2952750">
              <a:spcBef>
                <a:spcPct val="50000"/>
              </a:spcBef>
            </a:pPr>
            <a:endParaRPr lang="en-US" sz="2400" dirty="0" smtClean="0"/>
          </a:p>
          <a:p>
            <a:pPr algn="just" defTabSz="2952750">
              <a:spcBef>
                <a:spcPct val="50000"/>
              </a:spcBef>
            </a:pPr>
            <a:r>
              <a:rPr lang="en-US" sz="3600" b="1" dirty="0" smtClean="0"/>
              <a:t>METHODOLOGY</a:t>
            </a:r>
            <a:endParaRPr lang="en-US" sz="3600" b="1" dirty="0"/>
          </a:p>
          <a:p>
            <a:pPr algn="just" defTabSz="2952750">
              <a:spcBef>
                <a:spcPct val="50000"/>
              </a:spcBef>
            </a:pPr>
            <a:r>
              <a:rPr lang="en-US" dirty="0"/>
              <a:t>This study was developed in five wood companies: one </a:t>
            </a:r>
            <a:r>
              <a:rPr lang="en-US" dirty="0" smtClean="0"/>
              <a:t>pallets </a:t>
            </a:r>
            <a:r>
              <a:rPr lang="en-US" dirty="0"/>
              <a:t>and four furniture companies, all located in the region North of Portugal</a:t>
            </a:r>
            <a:r>
              <a:rPr lang="en-US" dirty="0" smtClean="0"/>
              <a:t>. Three steps were applied (Figure 1).</a:t>
            </a:r>
            <a:endParaRPr lang="en-US" dirty="0"/>
          </a:p>
        </p:txBody>
      </p:sp>
      <p:sp>
        <p:nvSpPr>
          <p:cNvPr id="1035" name="Rectangle 215"/>
          <p:cNvSpPr>
            <a:spLocks noChangeArrowheads="1"/>
          </p:cNvSpPr>
          <p:nvPr/>
        </p:nvSpPr>
        <p:spPr bwMode="auto">
          <a:xfrm>
            <a:off x="8874125" y="2322513"/>
            <a:ext cx="23350538" cy="2879725"/>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000" dirty="0"/>
              <a:t>MATILDE A. </a:t>
            </a:r>
            <a:r>
              <a:rPr lang="en-US" sz="4000" dirty="0" smtClean="0"/>
              <a:t>RODRIGUES*</a:t>
            </a:r>
          </a:p>
          <a:p>
            <a:pPr algn="ctr" defTabSz="2952750">
              <a:spcBef>
                <a:spcPct val="20000"/>
              </a:spcBef>
            </a:pPr>
            <a:r>
              <a:rPr lang="en-US" sz="4000" dirty="0" smtClean="0"/>
              <a:t>Supervisors: Pedro M. </a:t>
            </a:r>
            <a:r>
              <a:rPr lang="en-US" sz="4000" dirty="0" err="1" smtClean="0"/>
              <a:t>Arezes</a:t>
            </a:r>
            <a:r>
              <a:rPr lang="en-US" sz="4000" dirty="0" smtClean="0"/>
              <a:t>, Celina P. </a:t>
            </a:r>
            <a:r>
              <a:rPr lang="en-US" sz="4000" dirty="0" err="1" smtClean="0"/>
              <a:t>Leão</a:t>
            </a:r>
            <a:endParaRPr lang="en-US" sz="4000" dirty="0"/>
          </a:p>
          <a:p>
            <a:pPr algn="ctr" defTabSz="2952750">
              <a:spcBef>
                <a:spcPct val="50000"/>
              </a:spcBef>
            </a:pPr>
            <a:r>
              <a:rPr lang="pt-PT" dirty="0"/>
              <a:t>* </a:t>
            </a:r>
            <a:r>
              <a:rPr lang="pt-PT" dirty="0" err="1" smtClean="0"/>
              <a:t>matilde.rodrigues@eu.ipp.pt</a:t>
            </a:r>
            <a:endParaRPr lang="en-US" sz="4000" dirty="0"/>
          </a:p>
        </p:txBody>
      </p:sp>
      <p:sp>
        <p:nvSpPr>
          <p:cNvPr id="1036" name="Rectangle 216"/>
          <p:cNvSpPr>
            <a:spLocks noChangeArrowheads="1"/>
          </p:cNvSpPr>
          <p:nvPr/>
        </p:nvSpPr>
        <p:spPr bwMode="auto">
          <a:xfrm>
            <a:off x="8802688" y="0"/>
            <a:ext cx="24842787" cy="2322513"/>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800" b="1" dirty="0" smtClean="0"/>
              <a:t>RISK </a:t>
            </a:r>
            <a:r>
              <a:rPr lang="en-US" sz="4800" b="1" dirty="0"/>
              <a:t>CHARACTERIZATION IN WOOD COMPANIES</a:t>
            </a:r>
          </a:p>
        </p:txBody>
      </p:sp>
      <p:sp>
        <p:nvSpPr>
          <p:cNvPr id="1038" name="Text Box 214"/>
          <p:cNvSpPr txBox="1">
            <a:spLocks noChangeArrowheads="1"/>
          </p:cNvSpPr>
          <p:nvPr/>
        </p:nvSpPr>
        <p:spPr bwMode="auto">
          <a:xfrm>
            <a:off x="14851063" y="5491163"/>
            <a:ext cx="12817475" cy="5909310"/>
          </a:xfrm>
          <a:prstGeom prst="rect">
            <a:avLst/>
          </a:prstGeom>
          <a:noFill/>
          <a:ln w="9525">
            <a:noFill/>
            <a:miter lim="800000"/>
            <a:headEnd/>
            <a:tailEnd/>
          </a:ln>
        </p:spPr>
        <p:txBody>
          <a:bodyPr>
            <a:spAutoFit/>
          </a:bodyPr>
          <a:lstStyle/>
          <a:p>
            <a:pPr algn="just" defTabSz="2952750">
              <a:spcBef>
                <a:spcPct val="50000"/>
              </a:spcBef>
            </a:pPr>
            <a:endParaRPr lang="en-US" sz="3600" b="1" dirty="0"/>
          </a:p>
          <a:p>
            <a:pPr algn="just" defTabSz="2952750">
              <a:spcBef>
                <a:spcPts val="2160"/>
              </a:spcBef>
            </a:pPr>
            <a:r>
              <a:rPr lang="en-US" sz="3600" b="1" dirty="0"/>
              <a:t>RESULTS AND INTERPRETATION</a:t>
            </a:r>
          </a:p>
          <a:p>
            <a:pPr algn="just" defTabSz="2952750">
              <a:spcBef>
                <a:spcPct val="50000"/>
              </a:spcBef>
            </a:pPr>
            <a:r>
              <a:rPr lang="en-US" dirty="0"/>
              <a:t>For each of the identified hazard, the corresponding risk </a:t>
            </a:r>
            <a:r>
              <a:rPr lang="en-US" dirty="0" smtClean="0"/>
              <a:t>was characterized</a:t>
            </a:r>
            <a:r>
              <a:rPr lang="en-US" dirty="0"/>
              <a:t>. </a:t>
            </a:r>
            <a:r>
              <a:rPr lang="en-US" dirty="0" smtClean="0"/>
              <a:t>Table </a:t>
            </a:r>
            <a:r>
              <a:rPr lang="en-US" dirty="0"/>
              <a:t>1 shows the main risks that were identified and the number of hazards related to the respective risk. </a:t>
            </a:r>
          </a:p>
          <a:p>
            <a:pPr algn="just" defTabSz="2952750">
              <a:spcBef>
                <a:spcPct val="50000"/>
              </a:spcBef>
            </a:pPr>
            <a:endParaRPr lang="en-US" sz="2400" dirty="0" smtClean="0"/>
          </a:p>
          <a:p>
            <a:pPr algn="just" defTabSz="2952750">
              <a:spcBef>
                <a:spcPct val="50000"/>
              </a:spcBef>
            </a:pPr>
            <a:r>
              <a:rPr lang="en-US" dirty="0" smtClean="0"/>
              <a:t>Table 1: </a:t>
            </a:r>
            <a:r>
              <a:rPr lang="en-GB" dirty="0"/>
              <a:t>Risks and number of hazards by company</a:t>
            </a:r>
            <a:r>
              <a:rPr lang="pt-PT" dirty="0"/>
              <a:t> </a:t>
            </a:r>
            <a:r>
              <a:rPr lang="pt-PT" dirty="0" smtClean="0"/>
              <a:t>(A: </a:t>
            </a:r>
            <a:r>
              <a:rPr lang="en-US" dirty="0" smtClean="0"/>
              <a:t>pallets company; B, C, D and E the four furniture companies).</a:t>
            </a:r>
          </a:p>
          <a:p>
            <a:pPr algn="just" defTabSz="2952750">
              <a:spcBef>
                <a:spcPct val="50000"/>
              </a:spcBef>
            </a:pPr>
            <a:endParaRPr lang="en-GB" dirty="0"/>
          </a:p>
        </p:txBody>
      </p:sp>
      <p:sp>
        <p:nvSpPr>
          <p:cNvPr id="1041" name="Text Box 214"/>
          <p:cNvSpPr txBox="1">
            <a:spLocks noChangeArrowheads="1"/>
          </p:cNvSpPr>
          <p:nvPr/>
        </p:nvSpPr>
        <p:spPr bwMode="auto">
          <a:xfrm>
            <a:off x="28676600" y="5491163"/>
            <a:ext cx="12817475" cy="23267912"/>
          </a:xfrm>
          <a:prstGeom prst="rect">
            <a:avLst/>
          </a:prstGeom>
          <a:noFill/>
          <a:ln w="9525">
            <a:noFill/>
            <a:miter lim="800000"/>
            <a:headEnd/>
            <a:tailEnd/>
          </a:ln>
        </p:spPr>
        <p:txBody>
          <a:bodyPr>
            <a:spAutoFit/>
          </a:bodyPr>
          <a:lstStyle/>
          <a:p>
            <a:pPr algn="just" defTabSz="2952750">
              <a:spcBef>
                <a:spcPct val="50000"/>
              </a:spcBef>
            </a:pPr>
            <a:endParaRPr lang="en-US" sz="3600" dirty="0"/>
          </a:p>
          <a:p>
            <a:pPr algn="just" defTabSz="2952750">
              <a:spcBef>
                <a:spcPct val="50000"/>
              </a:spcBef>
            </a:pPr>
            <a:r>
              <a:rPr lang="en-US" dirty="0" smtClean="0"/>
              <a:t>In </a:t>
            </a:r>
            <a:r>
              <a:rPr lang="en-US" dirty="0"/>
              <a:t>furniture industries the main risks are related to contacts with saws, blame, drill, and milling cutter. Generically, this risk was related with: saws, drill and milling cutter without </a:t>
            </a:r>
            <a:r>
              <a:rPr lang="en-US" dirty="0" smtClean="0"/>
              <a:t>protector </a:t>
            </a:r>
            <a:r>
              <a:rPr lang="en-US" dirty="0"/>
              <a:t>protection </a:t>
            </a:r>
            <a:r>
              <a:rPr lang="en-US" dirty="0" smtClean="0"/>
              <a:t>raised (Figure 2); </a:t>
            </a:r>
            <a:r>
              <a:rPr lang="en-US" dirty="0"/>
              <a:t>non-use of the driving-bar for cutting small pieces; pieces blocked in machines removed with the hands</a:t>
            </a:r>
            <a:r>
              <a:rPr lang="en-US" b="1" dirty="0"/>
              <a:t>. </a:t>
            </a:r>
            <a:endParaRPr lang="en-US" b="1" dirty="0" smtClean="0"/>
          </a:p>
          <a:p>
            <a:pPr algn="just" defTabSz="2952750">
              <a:spcBef>
                <a:spcPct val="50000"/>
              </a:spcBef>
            </a:pPr>
            <a:endParaRPr lang="en-US" sz="3600" b="1" dirty="0"/>
          </a:p>
          <a:p>
            <a:pPr algn="just" defTabSz="2952750">
              <a:spcBef>
                <a:spcPct val="50000"/>
              </a:spcBef>
            </a:pPr>
            <a:endParaRPr lang="en-US" sz="3600" b="1" dirty="0" smtClean="0"/>
          </a:p>
          <a:p>
            <a:pPr algn="just" defTabSz="2952750">
              <a:spcBef>
                <a:spcPct val="50000"/>
              </a:spcBef>
            </a:pPr>
            <a:endParaRPr lang="en-US" sz="3600" b="1" dirty="0"/>
          </a:p>
          <a:p>
            <a:pPr algn="just" defTabSz="2952750">
              <a:spcBef>
                <a:spcPct val="50000"/>
              </a:spcBef>
            </a:pPr>
            <a:endParaRPr lang="en-US" sz="3600" b="1" dirty="0"/>
          </a:p>
          <a:p>
            <a:pPr algn="just" defTabSz="2952750">
              <a:spcBef>
                <a:spcPct val="50000"/>
              </a:spcBef>
            </a:pPr>
            <a:endParaRPr lang="en-US" sz="3600" b="1" dirty="0"/>
          </a:p>
          <a:p>
            <a:pPr algn="just" defTabSz="2952750">
              <a:spcBef>
                <a:spcPct val="50000"/>
              </a:spcBef>
            </a:pPr>
            <a:endParaRPr lang="en-US" sz="2800" b="1" dirty="0" smtClean="0"/>
          </a:p>
          <a:p>
            <a:pPr algn="just" defTabSz="2952750">
              <a:spcBef>
                <a:spcPct val="50000"/>
              </a:spcBef>
            </a:pPr>
            <a:endParaRPr lang="en-US" sz="2400" b="1" dirty="0" smtClean="0"/>
          </a:p>
          <a:p>
            <a:pPr algn="just" defTabSz="2952750">
              <a:spcBef>
                <a:spcPct val="50000"/>
              </a:spcBef>
            </a:pPr>
            <a:r>
              <a:rPr lang="en-US" sz="3600" b="1" dirty="0" smtClean="0"/>
              <a:t>CONCLUSIONS</a:t>
            </a:r>
          </a:p>
          <a:p>
            <a:pPr algn="just" defTabSz="2952750">
              <a:spcBef>
                <a:spcPct val="50000"/>
              </a:spcBef>
            </a:pPr>
            <a:r>
              <a:rPr lang="en-US" dirty="0"/>
              <a:t>This study highlighted that in the wood sector the risks are diverse, however, it is essential to include all these risks in the formulation of the acceptance criteria. Given these </a:t>
            </a:r>
            <a:r>
              <a:rPr lang="en-US" dirty="0" smtClean="0"/>
              <a:t>results, </a:t>
            </a:r>
            <a:r>
              <a:rPr lang="en-US" dirty="0"/>
              <a:t>it is important that the criteria allows to decide the acceptability of risks with different types of gravity and probability, in an easy and clear way. Include the criterion in a risk matrix seems to be the best approach for this sector. However, it is still important that in the future, based on the probability and severity of these risks, organizations can be able to define the limits of their acceptability</a:t>
            </a:r>
            <a:r>
              <a:rPr lang="en-US" dirty="0" smtClean="0"/>
              <a:t>.</a:t>
            </a:r>
          </a:p>
          <a:p>
            <a:pPr algn="just" defTabSz="2952750">
              <a:spcBef>
                <a:spcPct val="50000"/>
              </a:spcBef>
            </a:pPr>
            <a:endParaRPr lang="en-US" sz="2400" dirty="0"/>
          </a:p>
          <a:p>
            <a:pPr algn="just" defTabSz="2952750">
              <a:spcBef>
                <a:spcPct val="50000"/>
              </a:spcBef>
            </a:pPr>
            <a:r>
              <a:rPr lang="en-US" sz="3600" b="1" dirty="0" smtClean="0"/>
              <a:t>REFERENCES</a:t>
            </a:r>
          </a:p>
          <a:p>
            <a:pPr algn="just" defTabSz="2952750">
              <a:spcBef>
                <a:spcPct val="50000"/>
              </a:spcBef>
            </a:pPr>
            <a:r>
              <a:rPr lang="pt-BR" dirty="0"/>
              <a:t>Gabinete de Estratégia e Planeamento (GEP). (2010). </a:t>
            </a:r>
            <a:r>
              <a:rPr lang="pt-BR" i="1" dirty="0" err="1"/>
              <a:t>Séries</a:t>
            </a:r>
            <a:r>
              <a:rPr lang="pt-BR" i="1" dirty="0"/>
              <a:t> </a:t>
            </a:r>
            <a:r>
              <a:rPr lang="pt-BR" i="1" dirty="0" err="1"/>
              <a:t>Cronológicas</a:t>
            </a:r>
            <a:r>
              <a:rPr lang="pt-BR" i="1" dirty="0"/>
              <a:t> acidentes de trabalho 2000 - 2007</a:t>
            </a:r>
            <a:r>
              <a:rPr lang="pt-BR" dirty="0"/>
              <a:t>. Portugal: </a:t>
            </a:r>
            <a:r>
              <a:rPr lang="pt-BR" dirty="0" err="1"/>
              <a:t>Ministério</a:t>
            </a:r>
            <a:r>
              <a:rPr lang="pt-BR" dirty="0"/>
              <a:t> do Trabalho e da Solidariedade Social. (in </a:t>
            </a:r>
            <a:r>
              <a:rPr lang="pt-BR" dirty="0" err="1"/>
              <a:t>Portuguese</a:t>
            </a:r>
            <a:r>
              <a:rPr lang="pt-BR" dirty="0"/>
              <a:t>).</a:t>
            </a:r>
          </a:p>
          <a:p>
            <a:pPr algn="just" defTabSz="2952750">
              <a:spcBef>
                <a:spcPct val="50000"/>
              </a:spcBef>
            </a:pPr>
            <a:r>
              <a:rPr lang="pt-BR" dirty="0"/>
              <a:t>ISO 31000:2009. </a:t>
            </a:r>
            <a:r>
              <a:rPr lang="pt-BR" i="1" dirty="0" err="1"/>
              <a:t>Risk</a:t>
            </a:r>
            <a:r>
              <a:rPr lang="pt-BR" i="1" dirty="0"/>
              <a:t> management - </a:t>
            </a:r>
            <a:r>
              <a:rPr lang="pt-BR" i="1" dirty="0" err="1"/>
              <a:t>Principles</a:t>
            </a:r>
            <a:r>
              <a:rPr lang="pt-BR" i="1" dirty="0"/>
              <a:t> </a:t>
            </a:r>
            <a:r>
              <a:rPr lang="pt-BR" i="1" dirty="0" err="1"/>
              <a:t>and</a:t>
            </a:r>
            <a:r>
              <a:rPr lang="pt-BR" i="1" dirty="0"/>
              <a:t> </a:t>
            </a:r>
            <a:r>
              <a:rPr lang="pt-BR" i="1" dirty="0" err="1"/>
              <a:t>guidelines</a:t>
            </a:r>
            <a:r>
              <a:rPr lang="pt-BR" dirty="0"/>
              <a:t>. </a:t>
            </a:r>
            <a:r>
              <a:rPr lang="pt-BR" dirty="0" err="1"/>
              <a:t>International</a:t>
            </a:r>
            <a:r>
              <a:rPr lang="pt-BR" dirty="0"/>
              <a:t> </a:t>
            </a:r>
            <a:r>
              <a:rPr lang="pt-BR" dirty="0" err="1"/>
              <a:t>Organization</a:t>
            </a:r>
            <a:r>
              <a:rPr lang="pt-BR" dirty="0"/>
              <a:t> for </a:t>
            </a:r>
            <a:r>
              <a:rPr lang="pt-BR" dirty="0" err="1"/>
              <a:t>Standardization</a:t>
            </a:r>
            <a:r>
              <a:rPr lang="pt-BR" dirty="0"/>
              <a:t>.</a:t>
            </a:r>
          </a:p>
          <a:p>
            <a:pPr algn="just" defTabSz="2952750">
              <a:spcBef>
                <a:spcPct val="50000"/>
              </a:spcBef>
            </a:pPr>
            <a:r>
              <a:rPr lang="pt-BR" dirty="0" err="1"/>
              <a:t>Kjellén</a:t>
            </a:r>
            <a:r>
              <a:rPr lang="pt-BR" dirty="0"/>
              <a:t>, U. &amp; </a:t>
            </a:r>
            <a:r>
              <a:rPr lang="pt-BR" dirty="0" err="1"/>
              <a:t>Sklet</a:t>
            </a:r>
            <a:r>
              <a:rPr lang="pt-BR" dirty="0"/>
              <a:t>, S. (1995). </a:t>
            </a:r>
            <a:r>
              <a:rPr lang="pt-BR" dirty="0" err="1"/>
              <a:t>Integrating</a:t>
            </a:r>
            <a:r>
              <a:rPr lang="pt-BR" dirty="0"/>
              <a:t> </a:t>
            </a:r>
            <a:r>
              <a:rPr lang="pt-BR" dirty="0" err="1"/>
              <a:t>analyses</a:t>
            </a:r>
            <a:r>
              <a:rPr lang="pt-BR" dirty="0"/>
              <a:t> </a:t>
            </a:r>
            <a:r>
              <a:rPr lang="pt-BR" dirty="0" err="1"/>
              <a:t>of</a:t>
            </a:r>
            <a:r>
              <a:rPr lang="pt-BR" dirty="0"/>
              <a:t> </a:t>
            </a:r>
            <a:r>
              <a:rPr lang="pt-BR" dirty="0" err="1"/>
              <a:t>the</a:t>
            </a:r>
            <a:r>
              <a:rPr lang="pt-BR" dirty="0"/>
              <a:t> </a:t>
            </a:r>
            <a:r>
              <a:rPr lang="pt-BR" dirty="0" err="1"/>
              <a:t>risk</a:t>
            </a:r>
            <a:r>
              <a:rPr lang="pt-BR" dirty="0"/>
              <a:t> </a:t>
            </a:r>
            <a:r>
              <a:rPr lang="pt-BR" dirty="0" err="1"/>
              <a:t>of</a:t>
            </a:r>
            <a:r>
              <a:rPr lang="pt-BR" dirty="0"/>
              <a:t> </a:t>
            </a:r>
            <a:r>
              <a:rPr lang="pt-BR" dirty="0" err="1"/>
              <a:t>occupational</a:t>
            </a:r>
            <a:r>
              <a:rPr lang="pt-BR" dirty="0"/>
              <a:t> </a:t>
            </a:r>
            <a:r>
              <a:rPr lang="pt-BR" dirty="0" err="1"/>
              <a:t>accidents</a:t>
            </a:r>
            <a:r>
              <a:rPr lang="pt-BR" dirty="0"/>
              <a:t> </a:t>
            </a:r>
            <a:r>
              <a:rPr lang="pt-BR" dirty="0" err="1"/>
              <a:t>into</a:t>
            </a:r>
            <a:r>
              <a:rPr lang="pt-BR" dirty="0"/>
              <a:t> </a:t>
            </a:r>
            <a:r>
              <a:rPr lang="pt-BR" dirty="0" err="1"/>
              <a:t>the</a:t>
            </a:r>
            <a:r>
              <a:rPr lang="pt-BR" dirty="0"/>
              <a:t> design </a:t>
            </a:r>
            <a:r>
              <a:rPr lang="pt-BR" dirty="0" err="1"/>
              <a:t>process</a:t>
            </a:r>
            <a:r>
              <a:rPr lang="pt-BR" dirty="0"/>
              <a:t>. </a:t>
            </a:r>
            <a:r>
              <a:rPr lang="pt-BR" dirty="0" err="1"/>
              <a:t>Part</a:t>
            </a:r>
            <a:r>
              <a:rPr lang="pt-BR" dirty="0"/>
              <a:t> </a:t>
            </a:r>
            <a:r>
              <a:rPr lang="pt-BR" dirty="0" err="1"/>
              <a:t>I</a:t>
            </a:r>
            <a:r>
              <a:rPr lang="pt-BR" dirty="0"/>
              <a:t>: A </a:t>
            </a:r>
            <a:r>
              <a:rPr lang="pt-BR" dirty="0" err="1"/>
              <a:t>review</a:t>
            </a:r>
            <a:r>
              <a:rPr lang="pt-BR" dirty="0"/>
              <a:t> </a:t>
            </a:r>
            <a:r>
              <a:rPr lang="pt-BR" dirty="0" err="1"/>
              <a:t>of</a:t>
            </a:r>
            <a:r>
              <a:rPr lang="pt-BR" dirty="0"/>
              <a:t> </a:t>
            </a:r>
            <a:r>
              <a:rPr lang="pt-BR" dirty="0" err="1"/>
              <a:t>types</a:t>
            </a:r>
            <a:r>
              <a:rPr lang="pt-BR" dirty="0"/>
              <a:t> </a:t>
            </a:r>
            <a:r>
              <a:rPr lang="pt-BR" dirty="0" err="1"/>
              <a:t>of</a:t>
            </a:r>
            <a:r>
              <a:rPr lang="pt-BR" dirty="0"/>
              <a:t> </a:t>
            </a:r>
            <a:r>
              <a:rPr lang="pt-BR" dirty="0" err="1"/>
              <a:t>acceptance</a:t>
            </a:r>
            <a:r>
              <a:rPr lang="pt-BR" dirty="0"/>
              <a:t> </a:t>
            </a:r>
            <a:r>
              <a:rPr lang="pt-BR" dirty="0" err="1"/>
              <a:t>criteria</a:t>
            </a:r>
            <a:r>
              <a:rPr lang="pt-BR" dirty="0"/>
              <a:t> </a:t>
            </a:r>
            <a:r>
              <a:rPr lang="pt-BR" dirty="0" err="1"/>
              <a:t>and</a:t>
            </a:r>
            <a:r>
              <a:rPr lang="pt-BR" dirty="0"/>
              <a:t> </a:t>
            </a:r>
            <a:r>
              <a:rPr lang="pt-BR" dirty="0" err="1"/>
              <a:t>risk</a:t>
            </a:r>
            <a:r>
              <a:rPr lang="pt-BR" dirty="0"/>
              <a:t> </a:t>
            </a:r>
            <a:r>
              <a:rPr lang="pt-BR" dirty="0" err="1"/>
              <a:t>analysis</a:t>
            </a:r>
            <a:r>
              <a:rPr lang="pt-BR" dirty="0"/>
              <a:t> </a:t>
            </a:r>
            <a:r>
              <a:rPr lang="pt-BR" dirty="0" err="1"/>
              <a:t>methods</a:t>
            </a:r>
            <a:r>
              <a:rPr lang="pt-BR" dirty="0"/>
              <a:t>. </a:t>
            </a:r>
            <a:r>
              <a:rPr lang="pt-BR" i="1" dirty="0" err="1"/>
              <a:t>Safety</a:t>
            </a:r>
            <a:r>
              <a:rPr lang="pt-BR" i="1" dirty="0"/>
              <a:t> Science, 18</a:t>
            </a:r>
            <a:r>
              <a:rPr lang="pt-BR" dirty="0"/>
              <a:t>, pp. 215-227.</a:t>
            </a:r>
          </a:p>
          <a:p>
            <a:pPr algn="just" defTabSz="2952750">
              <a:spcBef>
                <a:spcPct val="50000"/>
              </a:spcBef>
            </a:pPr>
            <a:r>
              <a:rPr lang="pt-BR" dirty="0"/>
              <a:t>Miguel, A.S., Perestrelo, G., Machado, J.M., Freitas, M., Campelo, F. et al. (2005). </a:t>
            </a:r>
            <a:r>
              <a:rPr lang="pt-BR" i="1" dirty="0"/>
              <a:t>Manual de segurança higiene e saúde no trabalho para as industrias da fileira da madeira</a:t>
            </a:r>
            <a:r>
              <a:rPr lang="pt-BR" dirty="0"/>
              <a:t>. Associação das Indústrias de Madeira e Mobiliário de Portugal (AIMMP). Porto. (in </a:t>
            </a:r>
            <a:r>
              <a:rPr lang="pt-BR" dirty="0" err="1"/>
              <a:t>Portuguese</a:t>
            </a:r>
            <a:r>
              <a:rPr lang="pt-BR" dirty="0"/>
              <a:t>). </a:t>
            </a:r>
            <a:endParaRPr lang="en-US" dirty="0"/>
          </a:p>
        </p:txBody>
      </p:sp>
      <p:grpSp>
        <p:nvGrpSpPr>
          <p:cNvPr id="34" name="Group 33"/>
          <p:cNvGrpSpPr/>
          <p:nvPr/>
        </p:nvGrpSpPr>
        <p:grpSpPr>
          <a:xfrm>
            <a:off x="1602062" y="20684603"/>
            <a:ext cx="11521280" cy="6480719"/>
            <a:chOff x="14995549" y="6319149"/>
            <a:chExt cx="11521280" cy="6480719"/>
          </a:xfrm>
        </p:grpSpPr>
        <p:grpSp>
          <p:nvGrpSpPr>
            <p:cNvPr id="35" name="Group 34"/>
            <p:cNvGrpSpPr/>
            <p:nvPr/>
          </p:nvGrpSpPr>
          <p:grpSpPr>
            <a:xfrm>
              <a:off x="14995549" y="6319149"/>
              <a:ext cx="6605315" cy="6480719"/>
              <a:chOff x="31053333" y="20720749"/>
              <a:chExt cx="6605315" cy="6480719"/>
            </a:xfrm>
          </p:grpSpPr>
          <p:grpSp>
            <p:nvGrpSpPr>
              <p:cNvPr id="38" name="Group 37"/>
              <p:cNvGrpSpPr/>
              <p:nvPr/>
            </p:nvGrpSpPr>
            <p:grpSpPr>
              <a:xfrm>
                <a:off x="31125345" y="23313198"/>
                <a:ext cx="6354479" cy="1439999"/>
                <a:chOff x="1466711" y="3934371"/>
                <a:chExt cx="6178104" cy="1512028"/>
              </a:xfrm>
            </p:grpSpPr>
            <p:sp>
              <p:nvSpPr>
                <p:cNvPr id="51" name="Rounded Rectangle 50"/>
                <p:cNvSpPr/>
                <p:nvPr/>
              </p:nvSpPr>
              <p:spPr>
                <a:xfrm>
                  <a:off x="1466711" y="3972162"/>
                  <a:ext cx="6125132" cy="1398628"/>
                </a:xfrm>
                <a:prstGeom prst="roundRect">
                  <a:avLst>
                    <a:gd name="adj" fmla="val 10000"/>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52" name="Rounded Rectangle 4"/>
                <p:cNvSpPr/>
                <p:nvPr/>
              </p:nvSpPr>
              <p:spPr>
                <a:xfrm>
                  <a:off x="1518746" y="3934371"/>
                  <a:ext cx="6126069" cy="151202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pt-PT" sz="3200" kern="1200" dirty="0" err="1" smtClean="0"/>
                    <a:t>Characterization</a:t>
                  </a:r>
                  <a:r>
                    <a:rPr lang="pt-PT" sz="3200" kern="1200" dirty="0" smtClean="0"/>
                    <a:t> </a:t>
                  </a:r>
                  <a:r>
                    <a:rPr lang="pt-PT" sz="3200" kern="1200" dirty="0" err="1" smtClean="0"/>
                    <a:t>of</a:t>
                  </a:r>
                  <a:r>
                    <a:rPr lang="pt-PT" sz="3200" kern="1200" dirty="0" smtClean="0"/>
                    <a:t> </a:t>
                  </a:r>
                  <a:r>
                    <a:rPr lang="pt-PT" sz="3200" kern="1200" dirty="0" err="1" smtClean="0"/>
                    <a:t>the</a:t>
                  </a:r>
                  <a:r>
                    <a:rPr lang="pt-PT" sz="3200" kern="1200" dirty="0" smtClean="0"/>
                    <a:t> </a:t>
                  </a:r>
                  <a:r>
                    <a:rPr lang="en-US" sz="3200" kern="1200" dirty="0" smtClean="0"/>
                    <a:t>level of deficiency of each hazard</a:t>
                  </a:r>
                  <a:endParaRPr lang="pt-PT" sz="3200" kern="1200" dirty="0"/>
                </a:p>
              </p:txBody>
            </p:sp>
          </p:grpSp>
          <p:grpSp>
            <p:nvGrpSpPr>
              <p:cNvPr id="39" name="Group 38"/>
              <p:cNvGrpSpPr/>
              <p:nvPr/>
            </p:nvGrpSpPr>
            <p:grpSpPr>
              <a:xfrm>
                <a:off x="31053333" y="20720749"/>
                <a:ext cx="6605315" cy="1473071"/>
                <a:chOff x="563602" y="990160"/>
                <a:chExt cx="1854030" cy="1473071"/>
              </a:xfrm>
            </p:grpSpPr>
            <p:sp>
              <p:nvSpPr>
                <p:cNvPr id="49" name="Rounded Rectangle 48"/>
                <p:cNvSpPr/>
                <p:nvPr/>
              </p:nvSpPr>
              <p:spPr>
                <a:xfrm>
                  <a:off x="583814" y="1026021"/>
                  <a:ext cx="1768543" cy="1437210"/>
                </a:xfrm>
                <a:prstGeom prst="roundRect">
                  <a:avLst>
                    <a:gd name="adj" fmla="val 10000"/>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50" name="Rounded Rectangle 4"/>
                <p:cNvSpPr/>
                <p:nvPr/>
              </p:nvSpPr>
              <p:spPr>
                <a:xfrm>
                  <a:off x="563602" y="990160"/>
                  <a:ext cx="1854030" cy="125999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PT" sz="3200" b="0" i="0" kern="1200" dirty="0" err="1" smtClean="0"/>
                    <a:t>Hazards</a:t>
                  </a:r>
                  <a:r>
                    <a:rPr lang="pt-PT" sz="3200" b="0" i="0" kern="1200" dirty="0" smtClean="0"/>
                    <a:t> </a:t>
                  </a:r>
                  <a:r>
                    <a:rPr lang="pt-PT" sz="3200" b="0" i="0" kern="1200" dirty="0" err="1" smtClean="0"/>
                    <a:t>identification</a:t>
                  </a:r>
                  <a:endParaRPr lang="pt-PT" sz="3200" b="0" i="0" kern="1200" dirty="0" smtClean="0"/>
                </a:p>
              </p:txBody>
            </p:sp>
          </p:grpSp>
          <p:grpSp>
            <p:nvGrpSpPr>
              <p:cNvPr id="40" name="Group 39"/>
              <p:cNvGrpSpPr/>
              <p:nvPr/>
            </p:nvGrpSpPr>
            <p:grpSpPr>
              <a:xfrm>
                <a:off x="31125318" y="25653450"/>
                <a:ext cx="6399345" cy="1548018"/>
                <a:chOff x="6790314" y="5882269"/>
                <a:chExt cx="3848189" cy="1771162"/>
              </a:xfrm>
            </p:grpSpPr>
            <p:sp>
              <p:nvSpPr>
                <p:cNvPr id="47" name="Rounded Rectangle 46"/>
                <p:cNvSpPr/>
                <p:nvPr/>
              </p:nvSpPr>
              <p:spPr>
                <a:xfrm>
                  <a:off x="6790314" y="6003662"/>
                  <a:ext cx="3788917" cy="1649769"/>
                </a:xfrm>
                <a:prstGeom prst="roundRect">
                  <a:avLst>
                    <a:gd name="adj" fmla="val 10000"/>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48" name="Rounded Rectangle 4"/>
                <p:cNvSpPr/>
                <p:nvPr/>
              </p:nvSpPr>
              <p:spPr>
                <a:xfrm>
                  <a:off x="6848284" y="5882269"/>
                  <a:ext cx="3790219" cy="152399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Characterization of the risks related with hazards</a:t>
                  </a:r>
                  <a:endParaRPr lang="pt-PT" sz="3200" kern="1200" dirty="0"/>
                </a:p>
              </p:txBody>
            </p:sp>
          </p:grpSp>
          <p:grpSp>
            <p:nvGrpSpPr>
              <p:cNvPr id="41" name="Group 40"/>
              <p:cNvGrpSpPr/>
              <p:nvPr/>
            </p:nvGrpSpPr>
            <p:grpSpPr>
              <a:xfrm rot="2767992">
                <a:off x="33888212" y="21912086"/>
                <a:ext cx="957450" cy="1561963"/>
                <a:chOff x="2322968" y="3181608"/>
                <a:chExt cx="1222641" cy="122282"/>
              </a:xfrm>
            </p:grpSpPr>
            <p:sp>
              <p:nvSpPr>
                <p:cNvPr id="45" name="Right Arrow 44"/>
                <p:cNvSpPr/>
                <p:nvPr/>
              </p:nvSpPr>
              <p:spPr>
                <a:xfrm rot="2632008">
                  <a:off x="2322968" y="3196285"/>
                  <a:ext cx="1105910" cy="107605"/>
                </a:xfrm>
                <a:prstGeom prst="rightArrow">
                  <a:avLst>
                    <a:gd name="adj1" fmla="val 60000"/>
                    <a:gd name="adj2" fmla="val 50000"/>
                  </a:avLst>
                </a:prstGeom>
              </p:spPr>
              <p:style>
                <a:lnRef idx="0">
                  <a:schemeClr val="dk2">
                    <a:tint val="60000"/>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dk2">
                    <a:hueOff val="0"/>
                    <a:satOff val="0"/>
                    <a:lumOff val="0"/>
                    <a:alphaOff val="0"/>
                  </a:schemeClr>
                </a:fontRef>
              </p:style>
            </p:sp>
            <p:sp>
              <p:nvSpPr>
                <p:cNvPr id="46" name="Right Arrow 4"/>
                <p:cNvSpPr/>
                <p:nvPr/>
              </p:nvSpPr>
              <p:spPr>
                <a:xfrm rot="2632008">
                  <a:off x="2471982" y="3181608"/>
                  <a:ext cx="1073627" cy="6456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t-PT" sz="500" kern="1200"/>
                </a:p>
              </p:txBody>
            </p:sp>
          </p:grpSp>
          <p:sp>
            <p:nvSpPr>
              <p:cNvPr id="44" name="Right Arrow 4"/>
              <p:cNvSpPr/>
              <p:nvPr/>
            </p:nvSpPr>
            <p:spPr>
              <a:xfrm rot="5371167">
                <a:off x="34091284" y="24932804"/>
                <a:ext cx="840760" cy="82469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t-PT" sz="500" kern="1200"/>
              </a:p>
            </p:txBody>
          </p:sp>
        </p:grpSp>
        <p:sp>
          <p:nvSpPr>
            <p:cNvPr id="36" name="Right Arrow 35"/>
            <p:cNvSpPr/>
            <p:nvPr/>
          </p:nvSpPr>
          <p:spPr>
            <a:xfrm>
              <a:off x="21474327" y="6427019"/>
              <a:ext cx="866038" cy="1374487"/>
            </a:xfrm>
            <a:prstGeom prst="rightArrow">
              <a:avLst>
                <a:gd name="adj1" fmla="val 60000"/>
                <a:gd name="adj2" fmla="val 50000"/>
              </a:avLst>
            </a:prstGeom>
          </p:spPr>
          <p:style>
            <a:lnRef idx="0">
              <a:schemeClr val="dk2">
                <a:tint val="60000"/>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dk2">
                <a:hueOff val="0"/>
                <a:satOff val="0"/>
                <a:lumOff val="0"/>
                <a:alphaOff val="0"/>
              </a:schemeClr>
            </a:fontRef>
          </p:style>
        </p:sp>
        <p:sp>
          <p:nvSpPr>
            <p:cNvPr id="37" name="Rounded Rectangle 36"/>
            <p:cNvSpPr/>
            <p:nvPr/>
          </p:nvSpPr>
          <p:spPr>
            <a:xfrm>
              <a:off x="22484382" y="6427019"/>
              <a:ext cx="4032447" cy="4284618"/>
            </a:xfrm>
            <a:prstGeom prst="roundRect">
              <a:avLst>
                <a:gd name="adj" fmla="val 10000"/>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txBody>
            <a:bodyPr/>
            <a:lstStyle/>
            <a:p>
              <a:pPr>
                <a:lnSpc>
                  <a:spcPct val="120000"/>
                </a:lnSpc>
              </a:pPr>
              <a:r>
                <a:rPr lang="en-US" dirty="0" err="1" smtClean="0"/>
                <a:t>Cheklist</a:t>
              </a:r>
              <a:r>
                <a:rPr lang="en-US" dirty="0" smtClean="0"/>
                <a:t> application:</a:t>
              </a:r>
            </a:p>
            <a:p>
              <a:pPr>
                <a:lnSpc>
                  <a:spcPct val="120000"/>
                </a:lnSpc>
              </a:pPr>
              <a:endParaRPr lang="en-US" sz="1050" dirty="0" smtClean="0"/>
            </a:p>
            <a:p>
              <a:pPr marL="457200" indent="-457200">
                <a:lnSpc>
                  <a:spcPct val="120000"/>
                </a:lnSpc>
                <a:buFont typeface="Arial"/>
                <a:buChar char="•"/>
              </a:pPr>
              <a:r>
                <a:rPr lang="en-US" dirty="0"/>
                <a:t>S</a:t>
              </a:r>
              <a:r>
                <a:rPr lang="en-US" dirty="0" smtClean="0"/>
                <a:t>pace structure;</a:t>
              </a:r>
            </a:p>
            <a:p>
              <a:pPr marL="457200" indent="-457200">
                <a:lnSpc>
                  <a:spcPct val="120000"/>
                </a:lnSpc>
                <a:buFont typeface="Arial"/>
                <a:buChar char="•"/>
              </a:pPr>
              <a:r>
                <a:rPr lang="en-US" dirty="0"/>
                <a:t>O</a:t>
              </a:r>
              <a:r>
                <a:rPr lang="en-US" dirty="0" smtClean="0"/>
                <a:t>rganization;</a:t>
              </a:r>
            </a:p>
            <a:p>
              <a:pPr marL="457200" indent="-457200">
                <a:lnSpc>
                  <a:spcPct val="120000"/>
                </a:lnSpc>
                <a:buFont typeface="Arial"/>
                <a:buChar char="•"/>
              </a:pPr>
              <a:r>
                <a:rPr lang="en-US" dirty="0"/>
                <a:t>E</a:t>
              </a:r>
              <a:r>
                <a:rPr lang="en-US" dirty="0" smtClean="0"/>
                <a:t>nvironmental factors;</a:t>
              </a:r>
            </a:p>
            <a:p>
              <a:pPr marL="457200" indent="-457200">
                <a:lnSpc>
                  <a:spcPct val="120000"/>
                </a:lnSpc>
                <a:buFont typeface="Arial"/>
                <a:buChar char="•"/>
              </a:pPr>
              <a:r>
                <a:rPr lang="en-US" dirty="0"/>
                <a:t>M</a:t>
              </a:r>
              <a:r>
                <a:rPr lang="en-US" dirty="0" smtClean="0"/>
                <a:t>achines</a:t>
              </a:r>
              <a:endParaRPr lang="en-US" dirty="0"/>
            </a:p>
          </p:txBody>
        </p:sp>
      </p:grpSp>
      <p:sp>
        <p:nvSpPr>
          <p:cNvPr id="4" name="TextBox 3"/>
          <p:cNvSpPr txBox="1"/>
          <p:nvPr/>
        </p:nvSpPr>
        <p:spPr>
          <a:xfrm>
            <a:off x="1602062" y="27876691"/>
            <a:ext cx="7056784" cy="584776"/>
          </a:xfrm>
          <a:prstGeom prst="rect">
            <a:avLst/>
          </a:prstGeom>
          <a:noFill/>
        </p:spPr>
        <p:txBody>
          <a:bodyPr wrap="square" rtlCol="0">
            <a:spAutoFit/>
          </a:bodyPr>
          <a:lstStyle/>
          <a:p>
            <a:pPr algn="just" defTabSz="2952750">
              <a:spcBef>
                <a:spcPct val="50000"/>
              </a:spcBef>
            </a:pPr>
            <a:r>
              <a:rPr lang="en-US" dirty="0"/>
              <a:t>Figure 1: Steps applied</a:t>
            </a:r>
          </a:p>
        </p:txBody>
      </p:sp>
      <p:graphicFrame>
        <p:nvGraphicFramePr>
          <p:cNvPr id="7" name="Table 6"/>
          <p:cNvGraphicFramePr>
            <a:graphicFrameLocks noGrp="1"/>
          </p:cNvGraphicFramePr>
          <p:nvPr>
            <p:extLst>
              <p:ext uri="{D42A27DB-BD31-4B8C-83A1-F6EECF244321}">
                <p14:modId xmlns:p14="http://schemas.microsoft.com/office/powerpoint/2010/main" xmlns="" val="878067776"/>
              </p:ext>
            </p:extLst>
          </p:nvPr>
        </p:nvGraphicFramePr>
        <p:xfrm>
          <a:off x="14995551" y="10819507"/>
          <a:ext cx="12529391" cy="13440864"/>
        </p:xfrm>
        <a:graphic>
          <a:graphicData uri="http://schemas.openxmlformats.org/drawingml/2006/table">
            <a:tbl>
              <a:tblPr firstRow="1" bandRow="1">
                <a:tableStyleId>{5C22544A-7EE6-4342-B048-85BDC9FD1C3A}</a:tableStyleId>
              </a:tblPr>
              <a:tblGrid>
                <a:gridCol w="7776864"/>
                <a:gridCol w="1008111"/>
                <a:gridCol w="936104"/>
                <a:gridCol w="936104"/>
                <a:gridCol w="864096"/>
                <a:gridCol w="1008112"/>
              </a:tblGrid>
              <a:tr h="720080">
                <a:tc rowSpan="2">
                  <a:txBody>
                    <a:bodyPr/>
                    <a:lstStyle/>
                    <a:p>
                      <a:pPr algn="ctr">
                        <a:lnSpc>
                          <a:spcPct val="100000"/>
                        </a:lnSpc>
                      </a:pPr>
                      <a:endParaRPr lang="en-GB" sz="2000" b="1" kern="1200" dirty="0" smtClean="0">
                        <a:solidFill>
                          <a:schemeClr val="tx1"/>
                        </a:solidFill>
                        <a:effectLst/>
                        <a:latin typeface="+mn-lt"/>
                        <a:ea typeface="+mn-ea"/>
                        <a:cs typeface="+mn-cs"/>
                      </a:endParaRPr>
                    </a:p>
                    <a:p>
                      <a:pPr algn="ctr">
                        <a:lnSpc>
                          <a:spcPct val="100000"/>
                        </a:lnSpc>
                      </a:pPr>
                      <a:r>
                        <a:rPr lang="en-GB" sz="3600" b="1" kern="1200" dirty="0" smtClean="0">
                          <a:solidFill>
                            <a:schemeClr val="tx1"/>
                          </a:solidFill>
                          <a:effectLst/>
                          <a:latin typeface="+mn-lt"/>
                          <a:ea typeface="+mn-ea"/>
                          <a:cs typeface="+mn-cs"/>
                        </a:rPr>
                        <a:t>Risk</a:t>
                      </a:r>
                      <a:r>
                        <a:rPr lang="pt-PT" sz="3600" dirty="0" smtClean="0">
                          <a:solidFill>
                            <a:schemeClr val="tx1"/>
                          </a:solidFill>
                          <a:effectLst/>
                        </a:rPr>
                        <a:t> </a:t>
                      </a:r>
                      <a:endParaRPr lang="en-US" sz="36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gridSpan="5">
                  <a:txBody>
                    <a:bodyPr/>
                    <a:lstStyle/>
                    <a:p>
                      <a:pPr>
                        <a:lnSpc>
                          <a:spcPct val="100000"/>
                        </a:lnSpc>
                      </a:pPr>
                      <a:r>
                        <a:rPr lang="en-GB" sz="3600" b="1" kern="1200" dirty="0" smtClean="0">
                          <a:solidFill>
                            <a:srgbClr val="000000"/>
                          </a:solidFill>
                          <a:effectLst/>
                          <a:latin typeface="+mn-lt"/>
                          <a:ea typeface="+mn-ea"/>
                          <a:cs typeface="+mn-cs"/>
                        </a:rPr>
                        <a:t>Number of hazards</a:t>
                      </a:r>
                      <a:r>
                        <a:rPr lang="pt-PT" sz="3600" dirty="0" smtClean="0">
                          <a:solidFill>
                            <a:srgbClr val="000000"/>
                          </a:solidFill>
                          <a:effectLst/>
                        </a:rPr>
                        <a:t> </a:t>
                      </a:r>
                      <a:endParaRPr lang="en-US" sz="36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hMerge="1">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4056">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lnSpc>
                          <a:spcPct val="100000"/>
                        </a:lnSpc>
                      </a:pPr>
                      <a:r>
                        <a:rPr lang="en-US" sz="3200" dirty="0" smtClean="0"/>
                        <a:t>A</a:t>
                      </a:r>
                      <a:endParaRPr lang="en-US" sz="3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pPr>
                      <a:r>
                        <a:rPr lang="en-US" sz="3200" dirty="0" smtClean="0"/>
                        <a:t>B</a:t>
                      </a:r>
                      <a:endParaRPr lang="en-US" sz="3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pPr>
                      <a:r>
                        <a:rPr lang="en-US" sz="3200" dirty="0" smtClean="0"/>
                        <a:t>C</a:t>
                      </a:r>
                      <a:endParaRPr lang="en-US" sz="3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pPr>
                      <a:r>
                        <a:rPr lang="en-US" sz="3200" dirty="0" smtClean="0"/>
                        <a:t>D</a:t>
                      </a:r>
                      <a:endParaRPr lang="en-US" sz="3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pPr>
                      <a:r>
                        <a:rPr lang="en-US" sz="3200" dirty="0" smtClean="0"/>
                        <a:t>E</a:t>
                      </a:r>
                      <a:endParaRPr lang="en-US" sz="3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593105">
                <a:tc>
                  <a:txBody>
                    <a:bodyPr/>
                    <a:lstStyle/>
                    <a:p>
                      <a:pPr algn="just">
                        <a:lnSpc>
                          <a:spcPct val="100000"/>
                        </a:lnSpc>
                        <a:spcAft>
                          <a:spcPts val="0"/>
                        </a:spcAft>
                      </a:pPr>
                      <a:r>
                        <a:rPr lang="en-GB" sz="3200" dirty="0">
                          <a:effectLst/>
                          <a:latin typeface="Arial"/>
                          <a:ea typeface="Times New Roman"/>
                          <a:cs typeface="Times New Roman"/>
                        </a:rPr>
                        <a:t>Falls at the same level</a:t>
                      </a:r>
                      <a:endParaRPr lang="pt-PT" sz="3200" dirty="0">
                        <a:effectLst/>
                        <a:latin typeface="CG 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1</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2</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1</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4</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4</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105">
                <a:tc>
                  <a:txBody>
                    <a:bodyPr/>
                    <a:lstStyle/>
                    <a:p>
                      <a:pPr algn="just">
                        <a:lnSpc>
                          <a:spcPct val="100000"/>
                        </a:lnSpc>
                        <a:spcAft>
                          <a:spcPts val="0"/>
                        </a:spcAft>
                      </a:pPr>
                      <a:r>
                        <a:rPr lang="en-GB" sz="3200" dirty="0">
                          <a:effectLst/>
                          <a:latin typeface="Arial"/>
                          <a:ea typeface="Times New Roman"/>
                          <a:cs typeface="Times New Roman"/>
                        </a:rPr>
                        <a:t>Falls from height</a:t>
                      </a:r>
                      <a:endParaRPr lang="pt-PT" sz="3200" dirty="0">
                        <a:effectLst/>
                        <a:latin typeface="CG 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1</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0</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0</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0</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0</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105">
                <a:tc>
                  <a:txBody>
                    <a:bodyPr/>
                    <a:lstStyle/>
                    <a:p>
                      <a:pPr algn="just">
                        <a:lnSpc>
                          <a:spcPct val="100000"/>
                        </a:lnSpc>
                        <a:spcAft>
                          <a:spcPts val="0"/>
                        </a:spcAft>
                      </a:pPr>
                      <a:r>
                        <a:rPr lang="en-GB" sz="3200" dirty="0">
                          <a:effectLst/>
                          <a:latin typeface="Arial"/>
                          <a:ea typeface="Times New Roman"/>
                          <a:cs typeface="Times New Roman"/>
                        </a:rPr>
                        <a:t>Collision with fixed objects</a:t>
                      </a:r>
                      <a:endParaRPr lang="pt-PT" sz="3200" dirty="0">
                        <a:effectLst/>
                        <a:latin typeface="CG 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2</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1</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1</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1</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0</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105">
                <a:tc>
                  <a:txBody>
                    <a:bodyPr/>
                    <a:lstStyle/>
                    <a:p>
                      <a:pPr algn="just">
                        <a:lnSpc>
                          <a:spcPct val="100000"/>
                        </a:lnSpc>
                        <a:spcAft>
                          <a:spcPts val="0"/>
                        </a:spcAft>
                      </a:pPr>
                      <a:r>
                        <a:rPr lang="en-GB" sz="3200" dirty="0">
                          <a:effectLst/>
                          <a:latin typeface="Arial"/>
                          <a:ea typeface="Times New Roman"/>
                          <a:cs typeface="Times New Roman"/>
                        </a:rPr>
                        <a:t>Collision with mobile objects</a:t>
                      </a:r>
                      <a:endParaRPr lang="pt-PT" sz="3200" dirty="0">
                        <a:effectLst/>
                        <a:latin typeface="CG 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3</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0</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0</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0</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1</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105">
                <a:tc>
                  <a:txBody>
                    <a:bodyPr/>
                    <a:lstStyle/>
                    <a:p>
                      <a:pPr algn="just">
                        <a:lnSpc>
                          <a:spcPct val="100000"/>
                        </a:lnSpc>
                        <a:spcAft>
                          <a:spcPts val="0"/>
                        </a:spcAft>
                      </a:pPr>
                      <a:r>
                        <a:rPr lang="en-GB" sz="3200">
                          <a:effectLst/>
                          <a:latin typeface="Arial"/>
                          <a:ea typeface="Times New Roman"/>
                          <a:cs typeface="Times New Roman"/>
                        </a:rPr>
                        <a:t>Falls of equipment and tolls</a:t>
                      </a:r>
                      <a:endParaRPr lang="pt-PT" sz="3200">
                        <a:effectLst/>
                        <a:latin typeface="CG 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0</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1</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2</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1</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1</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105">
                <a:tc>
                  <a:txBody>
                    <a:bodyPr/>
                    <a:lstStyle/>
                    <a:p>
                      <a:pPr algn="just">
                        <a:lnSpc>
                          <a:spcPct val="100000"/>
                        </a:lnSpc>
                        <a:spcAft>
                          <a:spcPts val="0"/>
                        </a:spcAft>
                      </a:pPr>
                      <a:r>
                        <a:rPr lang="en-GB" sz="3200">
                          <a:effectLst/>
                          <a:latin typeface="Arial"/>
                          <a:ea typeface="Times New Roman"/>
                          <a:cs typeface="Times New Roman"/>
                        </a:rPr>
                        <a:t>Falls of the forklift loads</a:t>
                      </a:r>
                      <a:endParaRPr lang="pt-PT" sz="3200">
                        <a:effectLst/>
                        <a:latin typeface="CG 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0</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0</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0</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0</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1</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105">
                <a:tc>
                  <a:txBody>
                    <a:bodyPr/>
                    <a:lstStyle/>
                    <a:p>
                      <a:pPr algn="just">
                        <a:lnSpc>
                          <a:spcPct val="100000"/>
                        </a:lnSpc>
                        <a:spcAft>
                          <a:spcPts val="0"/>
                        </a:spcAft>
                      </a:pPr>
                      <a:r>
                        <a:rPr lang="en-GB" sz="3200">
                          <a:effectLst/>
                          <a:latin typeface="Arial"/>
                          <a:ea typeface="Times New Roman"/>
                          <a:cs typeface="Times New Roman"/>
                        </a:rPr>
                        <a:t>Lack of access to the means of firefighting</a:t>
                      </a:r>
                      <a:endParaRPr lang="pt-PT" sz="3200">
                        <a:effectLst/>
                        <a:latin typeface="CG 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1</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1</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1</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1</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 </a:t>
                      </a:r>
                      <a:r>
                        <a:rPr lang="en-GB" sz="3200" dirty="0" smtClean="0">
                          <a:effectLst/>
                          <a:latin typeface="Arial"/>
                          <a:ea typeface="Times New Roman"/>
                          <a:cs typeface="Times New Roman"/>
                        </a:rPr>
                        <a:t>1</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105">
                <a:tc>
                  <a:txBody>
                    <a:bodyPr/>
                    <a:lstStyle/>
                    <a:p>
                      <a:pPr algn="just">
                        <a:lnSpc>
                          <a:spcPct val="100000"/>
                        </a:lnSpc>
                        <a:spcAft>
                          <a:spcPts val="0"/>
                        </a:spcAft>
                      </a:pPr>
                      <a:r>
                        <a:rPr lang="en-GB" sz="3200">
                          <a:effectLst/>
                          <a:latin typeface="Arial"/>
                          <a:ea typeface="Times New Roman"/>
                          <a:cs typeface="Times New Roman"/>
                        </a:rPr>
                        <a:t>Fire/explosion</a:t>
                      </a:r>
                      <a:endParaRPr lang="pt-PT" sz="3200">
                        <a:effectLst/>
                        <a:latin typeface="CG 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7</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2</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2</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3</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1</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105">
                <a:tc>
                  <a:txBody>
                    <a:bodyPr/>
                    <a:lstStyle/>
                    <a:p>
                      <a:pPr algn="just">
                        <a:lnSpc>
                          <a:spcPct val="100000"/>
                        </a:lnSpc>
                        <a:spcAft>
                          <a:spcPts val="0"/>
                        </a:spcAft>
                      </a:pPr>
                      <a:r>
                        <a:rPr lang="en-GB" sz="3200">
                          <a:effectLst/>
                          <a:latin typeface="Arial"/>
                          <a:ea typeface="Times New Roman"/>
                          <a:cs typeface="Times New Roman"/>
                        </a:rPr>
                        <a:t>Noise exposition</a:t>
                      </a:r>
                      <a:endParaRPr lang="pt-PT" sz="3200">
                        <a:effectLst/>
                        <a:latin typeface="CG 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3</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3</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3</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3</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3</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105">
                <a:tc>
                  <a:txBody>
                    <a:bodyPr/>
                    <a:lstStyle/>
                    <a:p>
                      <a:pPr algn="just">
                        <a:lnSpc>
                          <a:spcPct val="100000"/>
                        </a:lnSpc>
                        <a:spcAft>
                          <a:spcPts val="0"/>
                        </a:spcAft>
                      </a:pPr>
                      <a:r>
                        <a:rPr lang="en-GB" sz="3200">
                          <a:effectLst/>
                          <a:latin typeface="Arial"/>
                          <a:ea typeface="Times New Roman"/>
                          <a:cs typeface="Times New Roman"/>
                        </a:rPr>
                        <a:t>Excessive effort</a:t>
                      </a:r>
                      <a:endParaRPr lang="pt-PT" sz="3200">
                        <a:effectLst/>
                        <a:latin typeface="CG 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1</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4</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3</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3</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4</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105">
                <a:tc>
                  <a:txBody>
                    <a:bodyPr/>
                    <a:lstStyle/>
                    <a:p>
                      <a:pPr algn="just">
                        <a:lnSpc>
                          <a:spcPct val="100000"/>
                        </a:lnSpc>
                        <a:spcAft>
                          <a:spcPts val="0"/>
                        </a:spcAft>
                      </a:pPr>
                      <a:r>
                        <a:rPr lang="en-GB" sz="3200">
                          <a:effectLst/>
                          <a:latin typeface="Arial"/>
                          <a:ea typeface="Times New Roman"/>
                          <a:cs typeface="Times New Roman"/>
                        </a:rPr>
                        <a:t>Hand contact with cutting surfaces</a:t>
                      </a:r>
                      <a:endParaRPr lang="pt-PT" sz="3200">
                        <a:effectLst/>
                        <a:latin typeface="CG 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1</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0</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1</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0</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0</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7517">
                <a:tc>
                  <a:txBody>
                    <a:bodyPr/>
                    <a:lstStyle/>
                    <a:p>
                      <a:pPr algn="just">
                        <a:lnSpc>
                          <a:spcPct val="100000"/>
                        </a:lnSpc>
                        <a:spcAft>
                          <a:spcPts val="0"/>
                        </a:spcAft>
                      </a:pPr>
                      <a:r>
                        <a:rPr lang="en-GB" sz="3200">
                          <a:effectLst/>
                          <a:latin typeface="Arial"/>
                          <a:ea typeface="Times New Roman"/>
                          <a:cs typeface="Times New Roman"/>
                        </a:rPr>
                        <a:t>Hand contact with saws, blades, drill and milling cutter</a:t>
                      </a:r>
                      <a:endParaRPr lang="pt-PT" sz="3200">
                        <a:effectLst/>
                        <a:latin typeface="CG 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0</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7</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4</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7</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7</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105">
                <a:tc>
                  <a:txBody>
                    <a:bodyPr/>
                    <a:lstStyle/>
                    <a:p>
                      <a:pPr algn="just">
                        <a:lnSpc>
                          <a:spcPct val="100000"/>
                        </a:lnSpc>
                        <a:spcAft>
                          <a:spcPts val="0"/>
                        </a:spcAft>
                      </a:pPr>
                      <a:r>
                        <a:rPr lang="en-GB" sz="3200">
                          <a:effectLst/>
                          <a:latin typeface="Arial"/>
                          <a:ea typeface="Times New Roman"/>
                          <a:cs typeface="Times New Roman"/>
                        </a:rPr>
                        <a:t>Hand contact with manual tools</a:t>
                      </a:r>
                      <a:endParaRPr lang="pt-PT" sz="3200">
                        <a:effectLst/>
                        <a:latin typeface="CG 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0</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1</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1</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1</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1</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105">
                <a:tc>
                  <a:txBody>
                    <a:bodyPr/>
                    <a:lstStyle/>
                    <a:p>
                      <a:pPr algn="just">
                        <a:lnSpc>
                          <a:spcPct val="100000"/>
                        </a:lnSpc>
                        <a:spcAft>
                          <a:spcPts val="0"/>
                        </a:spcAft>
                      </a:pPr>
                      <a:r>
                        <a:rPr lang="en-GB" sz="3200">
                          <a:effectLst/>
                          <a:latin typeface="Arial"/>
                          <a:ea typeface="Times New Roman"/>
                          <a:cs typeface="Times New Roman"/>
                        </a:rPr>
                        <a:t>Hand contact with machine moving parts</a:t>
                      </a:r>
                      <a:endParaRPr lang="pt-PT" sz="3200">
                        <a:effectLst/>
                        <a:latin typeface="CG 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0</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1</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3</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2</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1</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1362">
                <a:tc>
                  <a:txBody>
                    <a:bodyPr/>
                    <a:lstStyle/>
                    <a:p>
                      <a:pPr algn="just">
                        <a:lnSpc>
                          <a:spcPct val="100000"/>
                        </a:lnSpc>
                        <a:spcAft>
                          <a:spcPts val="0"/>
                        </a:spcAft>
                      </a:pPr>
                      <a:r>
                        <a:rPr lang="en-GB" sz="3200">
                          <a:effectLst/>
                          <a:latin typeface="Arial"/>
                          <a:ea typeface="Times New Roman"/>
                          <a:cs typeface="Times New Roman"/>
                        </a:rPr>
                        <a:t>Components projection (saws, milling cutter, objects and other components)</a:t>
                      </a:r>
                      <a:endParaRPr lang="pt-PT" sz="3200">
                        <a:effectLst/>
                        <a:latin typeface="CG 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0</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4</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9</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6</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5</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105">
                <a:tc>
                  <a:txBody>
                    <a:bodyPr/>
                    <a:lstStyle/>
                    <a:p>
                      <a:pPr algn="just">
                        <a:lnSpc>
                          <a:spcPct val="100000"/>
                        </a:lnSpc>
                        <a:spcAft>
                          <a:spcPts val="0"/>
                        </a:spcAft>
                      </a:pPr>
                      <a:r>
                        <a:rPr lang="en-GB" sz="3200">
                          <a:effectLst/>
                          <a:latin typeface="Arial"/>
                          <a:ea typeface="Times New Roman"/>
                          <a:cs typeface="Times New Roman"/>
                        </a:rPr>
                        <a:t>Squeeze</a:t>
                      </a:r>
                      <a:endParaRPr lang="pt-PT" sz="3200">
                        <a:effectLst/>
                        <a:latin typeface="CG 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0</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3</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2</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2</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1</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105">
                <a:tc>
                  <a:txBody>
                    <a:bodyPr/>
                    <a:lstStyle/>
                    <a:p>
                      <a:pPr algn="just">
                        <a:lnSpc>
                          <a:spcPct val="100000"/>
                        </a:lnSpc>
                        <a:spcAft>
                          <a:spcPts val="0"/>
                        </a:spcAft>
                      </a:pPr>
                      <a:r>
                        <a:rPr lang="en-GB" sz="3200">
                          <a:effectLst/>
                          <a:latin typeface="Arial"/>
                          <a:ea typeface="Times New Roman"/>
                          <a:cs typeface="Times New Roman"/>
                        </a:rPr>
                        <a:t>Particles projection</a:t>
                      </a:r>
                      <a:endParaRPr lang="pt-PT" sz="3200">
                        <a:effectLst/>
                        <a:latin typeface="CG 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2</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3</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4</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4</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4</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105">
                <a:tc>
                  <a:txBody>
                    <a:bodyPr/>
                    <a:lstStyle/>
                    <a:p>
                      <a:pPr algn="just">
                        <a:lnSpc>
                          <a:spcPct val="100000"/>
                        </a:lnSpc>
                        <a:spcAft>
                          <a:spcPts val="0"/>
                        </a:spcAft>
                      </a:pPr>
                      <a:r>
                        <a:rPr lang="en-GB" sz="3200" dirty="0">
                          <a:effectLst/>
                          <a:latin typeface="Arial"/>
                          <a:ea typeface="Times New Roman"/>
                          <a:cs typeface="Times New Roman"/>
                        </a:rPr>
                        <a:t>Particles inhalation</a:t>
                      </a:r>
                      <a:endParaRPr lang="pt-PT" sz="3200" dirty="0">
                        <a:effectLst/>
                        <a:latin typeface="CG 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3</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3</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4</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4</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4</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105">
                <a:tc>
                  <a:txBody>
                    <a:bodyPr/>
                    <a:lstStyle/>
                    <a:p>
                      <a:pPr algn="just">
                        <a:lnSpc>
                          <a:spcPct val="100000"/>
                        </a:lnSpc>
                        <a:spcAft>
                          <a:spcPts val="0"/>
                        </a:spcAft>
                      </a:pPr>
                      <a:r>
                        <a:rPr lang="en-GB" sz="3200" dirty="0">
                          <a:effectLst/>
                          <a:latin typeface="Arial"/>
                          <a:ea typeface="Times New Roman"/>
                          <a:cs typeface="Times New Roman"/>
                        </a:rPr>
                        <a:t>Chemical inhalation</a:t>
                      </a:r>
                      <a:endParaRPr lang="pt-PT" sz="3200" dirty="0">
                        <a:effectLst/>
                        <a:latin typeface="CG 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0</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1</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a:effectLst/>
                          <a:latin typeface="Arial"/>
                          <a:ea typeface="Times New Roman"/>
                          <a:cs typeface="Times New Roman"/>
                        </a:rPr>
                        <a:t>0</a:t>
                      </a:r>
                      <a:endParaRPr lang="pt-PT" sz="320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1</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3200" dirty="0">
                          <a:effectLst/>
                          <a:latin typeface="Arial"/>
                          <a:ea typeface="Times New Roman"/>
                          <a:cs typeface="Times New Roman"/>
                        </a:rPr>
                        <a:t>1</a:t>
                      </a:r>
                      <a:endParaRPr lang="pt-PT" sz="3200" dirty="0">
                        <a:effectLst/>
                        <a:latin typeface="CG Times"/>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 name="Text Box 214"/>
          <p:cNvSpPr txBox="1">
            <a:spLocks noChangeArrowheads="1"/>
          </p:cNvSpPr>
          <p:nvPr/>
        </p:nvSpPr>
        <p:spPr bwMode="auto">
          <a:xfrm>
            <a:off x="14851534" y="24717051"/>
            <a:ext cx="12817475" cy="3785651"/>
          </a:xfrm>
          <a:prstGeom prst="rect">
            <a:avLst/>
          </a:prstGeom>
          <a:noFill/>
          <a:ln w="9525">
            <a:noFill/>
            <a:miter lim="800000"/>
            <a:headEnd/>
            <a:tailEnd/>
          </a:ln>
        </p:spPr>
        <p:txBody>
          <a:bodyPr>
            <a:spAutoFit/>
          </a:bodyPr>
          <a:lstStyle/>
          <a:p>
            <a:pPr algn="just" defTabSz="2952750">
              <a:spcBef>
                <a:spcPct val="50000"/>
              </a:spcBef>
            </a:pPr>
            <a:r>
              <a:rPr lang="en-US" dirty="0"/>
              <a:t>Some differences in the identified risks between the pallets and furniture companies were found</a:t>
            </a:r>
            <a:r>
              <a:rPr lang="en-US" dirty="0" smtClean="0"/>
              <a:t>.</a:t>
            </a:r>
          </a:p>
          <a:p>
            <a:pPr algn="just" defTabSz="2952750">
              <a:spcBef>
                <a:spcPct val="50000"/>
              </a:spcBef>
            </a:pPr>
            <a:r>
              <a:rPr lang="en-US" dirty="0" smtClean="0"/>
              <a:t>In pallets companies, the main identified risks were related with fire and explosion. This was related with the process, the raw material (wood particles) and a great quantity was stored in </a:t>
            </a:r>
            <a:r>
              <a:rPr lang="en-US" dirty="0"/>
              <a:t>the production area, where existed some ignition sources, in particular a forklift without any flameproof protection. </a:t>
            </a:r>
          </a:p>
        </p:txBody>
      </p:sp>
      <p:grpSp>
        <p:nvGrpSpPr>
          <p:cNvPr id="2" name="Group 1"/>
          <p:cNvGrpSpPr>
            <a:grpSpLocks noChangeAspect="1"/>
          </p:cNvGrpSpPr>
          <p:nvPr/>
        </p:nvGrpSpPr>
        <p:grpSpPr>
          <a:xfrm>
            <a:off x="28743181" y="9298628"/>
            <a:ext cx="12749535" cy="3492335"/>
            <a:chOff x="28743181" y="11323562"/>
            <a:chExt cx="12355257" cy="3060337"/>
          </a:xfrm>
        </p:grpSpPr>
        <p:pic>
          <p:nvPicPr>
            <p:cNvPr id="53" name="Picture 52"/>
            <p:cNvPicPr>
              <a:picLocks noChangeAspect="1"/>
            </p:cNvPicPr>
            <p:nvPr/>
          </p:nvPicPr>
          <p:blipFill rotWithShape="1">
            <a:blip r:embed="rId4" cstate="print"/>
            <a:srcRect l="17390"/>
            <a:stretch/>
          </p:blipFill>
          <p:spPr>
            <a:xfrm>
              <a:off x="31850117" y="11323562"/>
              <a:ext cx="3379681" cy="3060000"/>
            </a:xfrm>
            <a:prstGeom prst="rect">
              <a:avLst/>
            </a:prstGeom>
          </p:spPr>
        </p:pic>
        <p:pic>
          <p:nvPicPr>
            <p:cNvPr id="54" name="Picture 53"/>
            <p:cNvPicPr>
              <a:picLocks noChangeAspect="1"/>
            </p:cNvPicPr>
            <p:nvPr/>
          </p:nvPicPr>
          <p:blipFill rotWithShape="1">
            <a:blip r:embed="rId5" cstate="print"/>
            <a:srcRect l="2495" r="5321"/>
            <a:stretch/>
          </p:blipFill>
          <p:spPr>
            <a:xfrm>
              <a:off x="37390038" y="11323563"/>
              <a:ext cx="3708400" cy="3060336"/>
            </a:xfrm>
            <a:prstGeom prst="rect">
              <a:avLst/>
            </a:prstGeom>
          </p:spPr>
        </p:pic>
        <p:pic>
          <p:nvPicPr>
            <p:cNvPr id="57" name="Picture 56"/>
            <p:cNvPicPr>
              <a:picLocks noChangeAspect="1"/>
            </p:cNvPicPr>
            <p:nvPr/>
          </p:nvPicPr>
          <p:blipFill rotWithShape="1">
            <a:blip r:embed="rId6" cstate="print"/>
            <a:srcRect l="17791"/>
            <a:stretch/>
          </p:blipFill>
          <p:spPr>
            <a:xfrm>
              <a:off x="28743181" y="11323563"/>
              <a:ext cx="3115566" cy="3059996"/>
            </a:xfrm>
            <a:prstGeom prst="rect">
              <a:avLst/>
            </a:prstGeom>
          </p:spPr>
        </p:pic>
        <p:pic>
          <p:nvPicPr>
            <p:cNvPr id="58" name="Picture 57"/>
            <p:cNvPicPr>
              <a:picLocks noChangeAspect="1"/>
            </p:cNvPicPr>
            <p:nvPr/>
          </p:nvPicPr>
          <p:blipFill>
            <a:blip r:embed="rId7" cstate="print"/>
            <a:stretch>
              <a:fillRect/>
            </a:stretch>
          </p:blipFill>
          <p:spPr>
            <a:xfrm>
              <a:off x="35229798" y="11323563"/>
              <a:ext cx="2199650" cy="3059968"/>
            </a:xfrm>
            <a:prstGeom prst="rect">
              <a:avLst/>
            </a:prstGeom>
          </p:spPr>
        </p:pic>
      </p:grpSp>
      <p:sp>
        <p:nvSpPr>
          <p:cNvPr id="59" name="TextBox 58"/>
          <p:cNvSpPr txBox="1"/>
          <p:nvPr/>
        </p:nvSpPr>
        <p:spPr>
          <a:xfrm>
            <a:off x="28677070" y="13043043"/>
            <a:ext cx="7056784" cy="584776"/>
          </a:xfrm>
          <a:prstGeom prst="rect">
            <a:avLst/>
          </a:prstGeom>
          <a:noFill/>
        </p:spPr>
        <p:txBody>
          <a:bodyPr wrap="square" rtlCol="0">
            <a:spAutoFit/>
          </a:bodyPr>
          <a:lstStyle/>
          <a:p>
            <a:pPr algn="just" defTabSz="2952750">
              <a:spcBef>
                <a:spcPct val="50000"/>
              </a:spcBef>
            </a:pPr>
            <a:r>
              <a:rPr lang="en-US" dirty="0"/>
              <a:t>Figure </a:t>
            </a:r>
            <a:r>
              <a:rPr lang="en-US" dirty="0" smtClean="0"/>
              <a:t>2: Machines without protection</a:t>
            </a:r>
            <a:endParaRPr lang="en-US" dirty="0"/>
          </a:p>
        </p:txBody>
      </p:sp>
      <p:sp>
        <p:nvSpPr>
          <p:cNvPr id="60" name="Right Arrow 59"/>
          <p:cNvSpPr/>
          <p:nvPr/>
        </p:nvSpPr>
        <p:spPr>
          <a:xfrm rot="5400000">
            <a:off x="4376567" y="24462827"/>
            <a:ext cx="866038" cy="1374487"/>
          </a:xfrm>
          <a:prstGeom prst="rightArrow">
            <a:avLst>
              <a:gd name="adj1" fmla="val 60000"/>
              <a:gd name="adj2" fmla="val 50000"/>
            </a:avLst>
          </a:prstGeom>
        </p:spPr>
        <p:style>
          <a:lnRef idx="0">
            <a:schemeClr val="dk2">
              <a:tint val="60000"/>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dk2">
              <a:hueOff val="0"/>
              <a:satOff val="0"/>
              <a:lumOff val="0"/>
              <a:alphaOff val="0"/>
            </a:schemeClr>
          </a:fontRef>
        </p:style>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1605</TotalTime>
  <Words>988</Words>
  <Application>Microsoft Office PowerPoint</Application>
  <PresentationFormat>Custom</PresentationFormat>
  <Paragraphs>173</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Photo Editor Photo</vt:lpstr>
      <vt:lpstr>Slide 1</vt:lpstr>
    </vt:vector>
  </TitlesOfParts>
  <Company>Universidade do Minho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Pedro Pimenta</cp:lastModifiedBy>
  <cp:revision>111</cp:revision>
  <dcterms:created xsi:type="dcterms:W3CDTF">2005-08-05T10:55:41Z</dcterms:created>
  <dcterms:modified xsi:type="dcterms:W3CDTF">2011-09-23T09:13:41Z</dcterms:modified>
</cp:coreProperties>
</file>