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2808525" cy="30279975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D1F9"/>
    <a:srgbClr val="FFD5AB"/>
    <a:srgbClr val="FFF2B9"/>
    <a:srgbClr val="FFD215"/>
    <a:srgbClr val="FAD57A"/>
    <a:srgbClr val="FFC775"/>
    <a:srgbClr val="FFCC00"/>
    <a:srgbClr val="800000"/>
    <a:srgbClr val="93636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3" d="100"/>
          <a:sy n="33" d="100"/>
        </p:scale>
        <p:origin x="-72" y="3228"/>
      </p:cViewPr>
      <p:guideLst>
        <p:guide orient="horz" pos="9537"/>
        <p:guide pos="134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9369" y="9405939"/>
            <a:ext cx="36389788" cy="6491287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1917" y="17159289"/>
            <a:ext cx="29964696" cy="7737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12FAB-FDCB-4207-9EB5-7C4254C75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71158-5AED-4140-84FF-2351DE637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1035546" y="1212851"/>
            <a:ext cx="9631282" cy="2583656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141697" y="1212851"/>
            <a:ext cx="28588800" cy="2583656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1B07F-4A93-419D-87AC-EBF105AE0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8131A-9BE1-4D12-A34E-D84518A3A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80959" y="19457988"/>
            <a:ext cx="36386612" cy="60134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380959" y="12833350"/>
            <a:ext cx="36386612" cy="6624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32C5C-1102-485E-939F-3A5B5A39E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141698" y="7065963"/>
            <a:ext cx="19110041" cy="1998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1556788" y="7065963"/>
            <a:ext cx="19110041" cy="1998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B3842-9728-4FBB-8923-CD5B390BD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141697" y="6778626"/>
            <a:ext cx="18913030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141697" y="9602789"/>
            <a:ext cx="18913030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21747444" y="6778626"/>
            <a:ext cx="18919385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21747444" y="9602789"/>
            <a:ext cx="18919385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FB641-0E0B-43AB-8709-769999003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C6F3-B373-4C58-B364-03C397BEB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3AB5E-15E9-477B-B9CE-FDDAE8267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1697" y="1204913"/>
            <a:ext cx="14083090" cy="5130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6736380" y="1204913"/>
            <a:ext cx="23930447" cy="25844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2141697" y="6335713"/>
            <a:ext cx="14083090" cy="20713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7DDBB-10C4-491C-8878-6698F3259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2023" y="21196300"/>
            <a:ext cx="25684478" cy="2501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8392023" y="2705100"/>
            <a:ext cx="25684478" cy="181689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2023" y="23698201"/>
            <a:ext cx="25684478" cy="3554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96722-211F-4B95-B00C-794E801BF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1538" y="1212850"/>
            <a:ext cx="38525450" cy="504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1538" y="7065963"/>
            <a:ext cx="38525450" cy="1998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1538" y="27574875"/>
            <a:ext cx="998696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>
              <a:defRPr sz="45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627225" y="27574875"/>
            <a:ext cx="13554075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ctr">
              <a:defRPr sz="45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680025" y="27574875"/>
            <a:ext cx="9986963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r">
              <a:defRPr sz="4500"/>
            </a:lvl1pPr>
          </a:lstStyle>
          <a:p>
            <a:pPr>
              <a:defRPr/>
            </a:pPr>
            <a:fld id="{FC7A8EC3-4143-4760-A800-8927191076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2pPr>
      <a:lvl3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3pPr>
      <a:lvl4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4pPr>
      <a:lvl5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5pPr>
      <a:lvl6pPr marL="4572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6pPr>
      <a:lvl7pPr marL="9144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7pPr>
      <a:lvl8pPr marL="13716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8pPr>
      <a:lvl9pPr marL="18288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9pPr>
    </p:titleStyle>
    <p:bodyStyle>
      <a:lvl1pPr marL="1106488" indent="-11064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+mn-ea"/>
          <a:cs typeface="+mn-cs"/>
        </a:defRPr>
      </a:lvl1pPr>
      <a:lvl2pPr marL="2398713" indent="-92233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2pPr>
      <a:lvl3pPr marL="3690938" indent="-7381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7700">
          <a:solidFill>
            <a:schemeClr val="tx1"/>
          </a:solidFill>
          <a:latin typeface="+mn-lt"/>
        </a:defRPr>
      </a:lvl3pPr>
      <a:lvl4pPr marL="5167313" indent="-73818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642100" indent="-738188" algn="l" defTabSz="2952750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70993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75565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80137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84709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9" name="Group 2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24526163"/>
              </p:ext>
            </p:extLst>
          </p:nvPr>
        </p:nvGraphicFramePr>
        <p:xfrm>
          <a:off x="0" y="-1"/>
          <a:ext cx="42808525" cy="5635626"/>
        </p:xfrm>
        <a:graphic>
          <a:graphicData uri="http://schemas.openxmlformats.org/drawingml/2006/table">
            <a:tbl>
              <a:tblPr/>
              <a:tblGrid>
                <a:gridCol w="19243675"/>
                <a:gridCol w="23564850"/>
              </a:tblGrid>
              <a:tr h="2911517">
                <a:tc>
                  <a:txBody>
                    <a:bodyPr/>
                    <a:lstStyle/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9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3029" marR="183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  <a:tr h="2724109">
                <a:tc>
                  <a:txBody>
                    <a:bodyPr/>
                    <a:lstStyle/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University of Minho</a:t>
                      </a:r>
                    </a:p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School of Engineering</a:t>
                      </a:r>
                    </a:p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&lt;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Center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Algoritmi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04412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26" name="Object 27"/>
          <p:cNvGraphicFramePr>
            <a:graphicFrameLocks/>
          </p:cNvGraphicFramePr>
          <p:nvPr/>
        </p:nvGraphicFramePr>
        <p:xfrm>
          <a:off x="593725" y="593725"/>
          <a:ext cx="4013200" cy="1990725"/>
        </p:xfrm>
        <a:graphic>
          <a:graphicData uri="http://schemas.openxmlformats.org/presentationml/2006/ole">
            <p:oleObj spid="_x0000_s1040" name="Photo Editor Photo" r:id="rId3" imgW="4009524" imgH="1991003" progId="">
              <p:embed/>
            </p:oleObj>
          </a:graphicData>
        </a:graphic>
      </p:graphicFrame>
      <p:graphicFrame>
        <p:nvGraphicFramePr>
          <p:cNvPr id="2260" name="Group 2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39813423"/>
              </p:ext>
            </p:extLst>
          </p:nvPr>
        </p:nvGraphicFramePr>
        <p:xfrm>
          <a:off x="-18699" y="29037531"/>
          <a:ext cx="42827224" cy="1242444"/>
        </p:xfrm>
        <a:graphic>
          <a:graphicData uri="http://schemas.openxmlformats.org/drawingml/2006/table">
            <a:tbl>
              <a:tblPr/>
              <a:tblGrid>
                <a:gridCol w="42827224"/>
              </a:tblGrid>
              <a:tr h="1242444"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Uma Escola a Reinventar o Futuro – Semana da Escola de Engenharia - </a:t>
                      </a: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 </a:t>
                      </a: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 </a:t>
                      </a: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 Outubro de 2011</a:t>
                      </a: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</a:tbl>
          </a:graphicData>
        </a:graphic>
      </p:graphicFrame>
      <p:sp>
        <p:nvSpPr>
          <p:cNvPr id="1035" name="Rectangle 215"/>
          <p:cNvSpPr>
            <a:spLocks noChangeArrowheads="1"/>
          </p:cNvSpPr>
          <p:nvPr/>
        </p:nvSpPr>
        <p:spPr bwMode="auto">
          <a:xfrm>
            <a:off x="8874125" y="2322513"/>
            <a:ext cx="23350538" cy="2879725"/>
          </a:xfrm>
          <a:prstGeom prst="rect">
            <a:avLst/>
          </a:prstGeom>
          <a:solidFill>
            <a:srgbClr val="A5D1F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2952750">
              <a:spcBef>
                <a:spcPct val="20000"/>
              </a:spcBef>
            </a:pPr>
            <a:r>
              <a:rPr lang="en-US" sz="4000" dirty="0"/>
              <a:t>Author*   </a:t>
            </a:r>
            <a:r>
              <a:rPr lang="en-US" sz="4000" dirty="0" smtClean="0"/>
              <a:t>Roman Denysiuk</a:t>
            </a:r>
            <a:endParaRPr lang="en-US" sz="4000" dirty="0"/>
          </a:p>
          <a:p>
            <a:pPr algn="ctr" defTabSz="2952750">
              <a:spcBef>
                <a:spcPct val="20000"/>
              </a:spcBef>
            </a:pPr>
            <a:r>
              <a:rPr lang="en-US" sz="4000" dirty="0"/>
              <a:t> Supervisors:  </a:t>
            </a:r>
            <a:r>
              <a:rPr lang="en-US" sz="4000" dirty="0" err="1" smtClean="0"/>
              <a:t>Lino</a:t>
            </a:r>
            <a:r>
              <a:rPr lang="en-US" sz="4000" dirty="0" smtClean="0"/>
              <a:t> Costa</a:t>
            </a:r>
            <a:r>
              <a:rPr lang="en-US" sz="4000" dirty="0"/>
              <a:t>, </a:t>
            </a:r>
            <a:r>
              <a:rPr lang="en-US" sz="4000" dirty="0" smtClean="0"/>
              <a:t> Isabel </a:t>
            </a:r>
            <a:r>
              <a:rPr lang="en-US" sz="4000" dirty="0" err="1"/>
              <a:t>Espírito</a:t>
            </a:r>
            <a:r>
              <a:rPr lang="en-US" sz="4000" dirty="0"/>
              <a:t> Santo</a:t>
            </a:r>
            <a:endParaRPr lang="en-US" sz="4000" dirty="0" smtClean="0"/>
          </a:p>
          <a:p>
            <a:pPr algn="ctr" defTabSz="2952750">
              <a:spcBef>
                <a:spcPct val="50000"/>
              </a:spcBef>
            </a:pPr>
            <a:r>
              <a:rPr lang="pt-PT" dirty="0" smtClean="0"/>
              <a:t>* denysiukr@gmail.com</a:t>
            </a:r>
            <a:endParaRPr lang="en-US" sz="4000" dirty="0"/>
          </a:p>
        </p:txBody>
      </p:sp>
      <p:sp>
        <p:nvSpPr>
          <p:cNvPr id="1036" name="Rectangle 216"/>
          <p:cNvSpPr>
            <a:spLocks noChangeArrowheads="1"/>
          </p:cNvSpPr>
          <p:nvPr/>
        </p:nvSpPr>
        <p:spPr bwMode="auto">
          <a:xfrm>
            <a:off x="8802688" y="0"/>
            <a:ext cx="24842787" cy="2322513"/>
          </a:xfrm>
          <a:prstGeom prst="rect">
            <a:avLst/>
          </a:prstGeom>
          <a:solidFill>
            <a:srgbClr val="A5D1F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2952750">
              <a:spcBef>
                <a:spcPct val="20000"/>
              </a:spcBef>
            </a:pPr>
            <a:endParaRPr lang="pt-PT" sz="4800" b="1" dirty="0" smtClean="0"/>
          </a:p>
          <a:p>
            <a:pPr algn="ctr" defTabSz="2952750">
              <a:spcBef>
                <a:spcPct val="20000"/>
              </a:spcBef>
            </a:pPr>
            <a:r>
              <a:rPr lang="en-US" sz="4800" b="1" dirty="0"/>
              <a:t>Hybridization of a Genetic Algorithm with a Pattern Search Augmented</a:t>
            </a:r>
          </a:p>
          <a:p>
            <a:pPr algn="ctr" defTabSz="2952750">
              <a:spcBef>
                <a:spcPct val="20000"/>
              </a:spcBef>
            </a:pPr>
            <a:r>
              <a:rPr lang="en-US" sz="4800" b="1" dirty="0" err="1"/>
              <a:t>Lagrangian</a:t>
            </a:r>
            <a:r>
              <a:rPr lang="en-US" sz="4800" b="1" dirty="0"/>
              <a:t> Method</a:t>
            </a:r>
          </a:p>
        </p:txBody>
      </p:sp>
      <p:pic>
        <p:nvPicPr>
          <p:cNvPr id="1037" name="Picture 2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93625" y="2754313"/>
            <a:ext cx="4289425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1" name="Text Box 214"/>
          <p:cNvSpPr txBox="1">
            <a:spLocks noChangeArrowheads="1"/>
          </p:cNvSpPr>
          <p:nvPr/>
        </p:nvSpPr>
        <p:spPr bwMode="auto">
          <a:xfrm>
            <a:off x="29109118" y="6319167"/>
            <a:ext cx="128174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2952750">
              <a:spcBef>
                <a:spcPct val="50000"/>
              </a:spcBef>
            </a:pPr>
            <a:endParaRPr lang="en-US" dirty="0"/>
          </a:p>
          <a:p>
            <a:pPr algn="just" defTabSz="2952750">
              <a:spcBef>
                <a:spcPct val="50000"/>
              </a:spcBef>
            </a:pPr>
            <a:endParaRPr lang="en-US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057275" y="6500813"/>
            <a:ext cx="13074179" cy="7023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8001" tIns="64001" rIns="128001" bIns="64001"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3200" dirty="0">
                <a:latin typeface="Arial" pitchFamily="34" charset="0"/>
                <a:cs typeface="Arial" pitchFamily="34" charset="0"/>
              </a:rPr>
              <a:t>Genetic algorithms as most population based algorithms are good at identifying promising areas of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the search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space (exploration), but less good at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fine-tuning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the approximation to the minimum (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exploitation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). Conversely, local search algorithms like pattern search are good at improving the accuracy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of that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approximation. Thus, a promising idea is combining local and global optimization techniques.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We propose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a new hybrid genetic algorithm based on a local pattern search that relies on an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augmented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Lagrangian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function for constraint-handling. In this study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we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test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different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hybridization schemes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concerning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population-handling, as well as local search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refinements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for a better point. We use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performance profiles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as proposed by Dolan and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Moré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2002 and a benchmark set of global problems to evaluate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the effect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of the proposed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hybrid algorithms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 Population size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effect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on the algorithm is also assessed.</a:t>
            </a:r>
            <a:endParaRPr lang="pt-PT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386038" y="13555811"/>
            <a:ext cx="12457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15" name="Text Box 2341"/>
          <p:cNvSpPr txBox="1">
            <a:spLocks noChangeArrowheads="1"/>
          </p:cNvSpPr>
          <p:nvPr/>
        </p:nvSpPr>
        <p:spPr bwMode="auto">
          <a:xfrm>
            <a:off x="1057272" y="13848198"/>
            <a:ext cx="13074180" cy="68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8001" tIns="64001" rIns="128001" bIns="64001">
            <a:spAutoFit/>
          </a:bodyPr>
          <a:lstStyle>
            <a:lvl1pPr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sz="3600" b="1" dirty="0" err="1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Algorithm</a:t>
            </a:r>
            <a:r>
              <a:rPr lang="pt-PT" sz="3600" b="1" dirty="0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pt-PT" sz="3600" b="1" dirty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- HGPSAL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114230" y="16332200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  <p:pic>
        <p:nvPicPr>
          <p:cNvPr id="17" name="Picture 349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9696" y="15211995"/>
            <a:ext cx="13074179" cy="8458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49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9880" y="25704251"/>
            <a:ext cx="13074180" cy="2303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 Box 2341"/>
          <p:cNvSpPr txBox="1">
            <a:spLocks noChangeArrowheads="1"/>
          </p:cNvSpPr>
          <p:nvPr/>
        </p:nvSpPr>
        <p:spPr bwMode="auto">
          <a:xfrm>
            <a:off x="1089696" y="24157581"/>
            <a:ext cx="13074179" cy="1237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8001" tIns="64001" rIns="128001" bIns="64001">
            <a:spAutoFit/>
          </a:bodyPr>
          <a:lstStyle>
            <a:lvl1pPr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sz="3600" b="1" dirty="0" err="1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Algorithm</a:t>
            </a:r>
            <a:r>
              <a:rPr lang="pt-PT" sz="3600" b="1" dirty="0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 2 - </a:t>
            </a:r>
            <a:r>
              <a:rPr lang="en-US" sz="3600" b="1" dirty="0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Hybrid </a:t>
            </a:r>
            <a:r>
              <a:rPr lang="en-US" sz="3600" b="1" dirty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Genetic Pattern Search Bound Constrained Algorithm</a:t>
            </a:r>
            <a:endParaRPr lang="pt-PT" sz="3600" b="1" dirty="0">
              <a:solidFill>
                <a:srgbClr val="CC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2341"/>
          <p:cNvSpPr txBox="1">
            <a:spLocks noChangeArrowheads="1"/>
          </p:cNvSpPr>
          <p:nvPr/>
        </p:nvSpPr>
        <p:spPr bwMode="auto">
          <a:xfrm>
            <a:off x="14995550" y="6500813"/>
            <a:ext cx="12529392" cy="68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8001" tIns="64001" rIns="128001" bIns="64001">
            <a:spAutoFit/>
          </a:bodyPr>
          <a:lstStyle>
            <a:lvl1pPr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sz="3600" b="1" dirty="0" err="1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Algorithm</a:t>
            </a:r>
            <a:r>
              <a:rPr lang="pt-PT" sz="3600" b="1" dirty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 3 </a:t>
            </a:r>
            <a:r>
              <a:rPr lang="pt-PT" sz="3600" b="1" dirty="0" err="1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Genetic</a:t>
            </a:r>
            <a:r>
              <a:rPr lang="pt-PT" sz="3600" b="1" dirty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3600" b="1" dirty="0" err="1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Algorithm</a:t>
            </a:r>
            <a:endParaRPr lang="pt-PT" sz="3600" b="1" dirty="0">
              <a:solidFill>
                <a:srgbClr val="CC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3472"/>
          <p:cNvSpPr>
            <a:spLocks noChangeArrowheads="1"/>
          </p:cNvSpPr>
          <p:nvPr/>
        </p:nvSpPr>
        <p:spPr bwMode="auto">
          <a:xfrm>
            <a:off x="14995550" y="7795171"/>
            <a:ext cx="11377264" cy="2184984"/>
          </a:xfrm>
          <a:prstGeom prst="rect">
            <a:avLst/>
          </a:prstGeom>
          <a:noFill/>
          <a:ln w="9525">
            <a:solidFill>
              <a:srgbClr val="821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defTabSz="4321175"/>
            <a:endParaRPr lang="pt-PT">
              <a:solidFill>
                <a:srgbClr val="821F00"/>
              </a:solidFill>
            </a:endParaRPr>
          </a:p>
        </p:txBody>
      </p:sp>
      <p:sp>
        <p:nvSpPr>
          <p:cNvPr id="22" name="TextBox 204"/>
          <p:cNvSpPr txBox="1">
            <a:spLocks noChangeArrowheads="1"/>
          </p:cNvSpPr>
          <p:nvPr/>
        </p:nvSpPr>
        <p:spPr bwMode="auto">
          <a:xfrm>
            <a:off x="15062700" y="7827552"/>
            <a:ext cx="11197405" cy="218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pt-PT" sz="4000" dirty="0">
                <a:latin typeface="Century Gothic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Tournament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selection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;</a:t>
            </a:r>
            <a:endParaRPr lang="pt-PT" sz="32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pt-PT" sz="3200" dirty="0">
                <a:latin typeface="Arial" pitchFamily="34" charset="0"/>
                <a:cs typeface="Arial" pitchFamily="34" charset="0"/>
              </a:rPr>
              <a:t> SBX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crossover</a:t>
            </a:r>
            <a:r>
              <a:rPr lang="pt-PT" sz="3200" i="1" dirty="0" smtClean="0">
                <a:latin typeface="Arial" pitchFamily="34" charset="0"/>
                <a:cs typeface="Arial" pitchFamily="34" charset="0"/>
              </a:rPr>
              <a:t>;</a:t>
            </a:r>
            <a:endParaRPr lang="pt-PT" sz="3200" i="1" dirty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pt-PT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Polynomial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mutation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eaLnBrk="1" hangingPunct="1">
              <a:buFont typeface="Arial" charset="0"/>
              <a:buChar char="•"/>
            </a:pP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Elitism</a:t>
            </a:r>
            <a:r>
              <a:rPr lang="pt-PT" sz="32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3" name="Text Box 2341"/>
          <p:cNvSpPr txBox="1">
            <a:spLocks noChangeArrowheads="1"/>
          </p:cNvSpPr>
          <p:nvPr/>
        </p:nvSpPr>
        <p:spPr bwMode="auto">
          <a:xfrm>
            <a:off x="14995550" y="10009747"/>
            <a:ext cx="12529392" cy="68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8001" tIns="64001" rIns="128001" bIns="64001">
            <a:spAutoFit/>
          </a:bodyPr>
          <a:lstStyle>
            <a:lvl1pPr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sz="3600" b="1" dirty="0" err="1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Results</a:t>
            </a:r>
            <a:endParaRPr lang="pt-PT" sz="3600" b="1" dirty="0">
              <a:solidFill>
                <a:srgbClr val="CC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23"/>
          <p:cNvSpPr txBox="1">
            <a:spLocks noChangeArrowheads="1"/>
          </p:cNvSpPr>
          <p:nvPr/>
        </p:nvSpPr>
        <p:spPr bwMode="auto">
          <a:xfrm>
            <a:off x="14995550" y="11035531"/>
            <a:ext cx="1164004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742950" indent="-742950" eaLnBrk="0" hangingPunct="0">
              <a:defRPr sz="85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pt-PT" sz="3200" dirty="0"/>
              <a:t>24 </a:t>
            </a:r>
            <a:r>
              <a:rPr lang="pt-PT" sz="3200" dirty="0" err="1"/>
              <a:t>benchmark</a:t>
            </a:r>
            <a:r>
              <a:rPr lang="pt-PT" sz="3200" dirty="0"/>
              <a:t> </a:t>
            </a:r>
            <a:r>
              <a:rPr lang="pt-PT" sz="3200" dirty="0" err="1" smtClean="0"/>
              <a:t>problems</a:t>
            </a:r>
            <a:r>
              <a:rPr lang="pt-PT" sz="3200" dirty="0" smtClean="0"/>
              <a:t> </a:t>
            </a:r>
            <a:r>
              <a:rPr lang="pt-PT" sz="3200" dirty="0" err="1"/>
              <a:t>were</a:t>
            </a:r>
            <a:r>
              <a:rPr lang="pt-PT" sz="3200" dirty="0"/>
              <a:t> </a:t>
            </a:r>
            <a:r>
              <a:rPr lang="pt-PT" sz="3200" dirty="0" err="1" smtClean="0"/>
              <a:t>considered</a:t>
            </a:r>
            <a:r>
              <a:rPr lang="pt-PT" sz="3200" dirty="0" smtClean="0"/>
              <a:t>;</a:t>
            </a:r>
            <a:endParaRPr lang="pt-PT" sz="32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problems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were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coded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MatLab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eaLnBrk="1" hangingPunct="1">
              <a:buFont typeface="Arial" charset="0"/>
              <a:buChar char="•"/>
            </a:pP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There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were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performed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10 runs for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each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err="1" smtClean="0">
                <a:latin typeface="Arial" pitchFamily="34" charset="0"/>
                <a:cs typeface="Arial" pitchFamily="34" charset="0"/>
              </a:rPr>
              <a:t>problem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pt-PT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7" name="Picture 349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484129" y="12979747"/>
            <a:ext cx="8760146" cy="4929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12"/>
          <p:cNvSpPr txBox="1">
            <a:spLocks noChangeArrowheads="1"/>
          </p:cNvSpPr>
          <p:nvPr/>
        </p:nvSpPr>
        <p:spPr bwMode="auto">
          <a:xfrm>
            <a:off x="15310033" y="18517835"/>
            <a:ext cx="10702741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pt-PT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/>
              <a:t>Version 1 that </a:t>
            </a:r>
            <a:r>
              <a:rPr lang="en-US" sz="3200" dirty="0"/>
              <a:t>improves the best population point found by GA with HJ</a:t>
            </a:r>
            <a:r>
              <a:rPr lang="en-US" sz="3200" dirty="0" smtClean="0"/>
              <a:t>;</a:t>
            </a:r>
          </a:p>
          <a:p>
            <a:pPr eaLnBrk="1" hangingPunct="1">
              <a:buFont typeface="Arial" charset="0"/>
              <a:buChar char="•"/>
            </a:pP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/>
              <a:t>Version </a:t>
            </a:r>
            <a:r>
              <a:rPr lang="en-US" sz="3200" dirty="0"/>
              <a:t>2 that improves the best 10% population points found by GA with HJ</a:t>
            </a:r>
            <a:r>
              <a:rPr lang="en-US" sz="3200" dirty="0" smtClean="0"/>
              <a:t>;</a:t>
            </a:r>
          </a:p>
          <a:p>
            <a:pPr eaLnBrk="1" hangingPunct="1">
              <a:buFont typeface="Arial" charset="0"/>
              <a:buChar char="•"/>
            </a:pP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/>
              <a:t>Version </a:t>
            </a:r>
            <a:r>
              <a:rPr lang="en-US" sz="3200" dirty="0"/>
              <a:t>3 that improves the best 25% population points found by GA with HJ</a:t>
            </a:r>
            <a:r>
              <a:rPr lang="en-US" sz="3200" dirty="0" smtClean="0"/>
              <a:t>;</a:t>
            </a:r>
          </a:p>
          <a:p>
            <a:pPr eaLnBrk="1" hangingPunct="1">
              <a:buFont typeface="Arial" charset="0"/>
              <a:buChar char="•"/>
            </a:pP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/>
              <a:t>Version </a:t>
            </a:r>
            <a:r>
              <a:rPr lang="en-US" sz="3200" dirty="0"/>
              <a:t>4 that improves the best 50% population points found by GA with HJ.</a:t>
            </a:r>
            <a:endParaRPr lang="pt-PT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Picture 349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484129" y="23229615"/>
            <a:ext cx="8534108" cy="4991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231"/>
          <p:cNvSpPr txBox="1">
            <a:spLocks noChangeArrowheads="1"/>
          </p:cNvSpPr>
          <p:nvPr/>
        </p:nvSpPr>
        <p:spPr bwMode="auto">
          <a:xfrm>
            <a:off x="30549302" y="6103723"/>
            <a:ext cx="107291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PT" sz="3200" dirty="0" err="1" smtClean="0">
                <a:solidFill>
                  <a:srgbClr val="8A2100"/>
                </a:solidFill>
                <a:latin typeface="Arial" pitchFamily="34" charset="0"/>
                <a:cs typeface="Arial" pitchFamily="34" charset="0"/>
              </a:rPr>
              <a:t>Problem</a:t>
            </a:r>
            <a:r>
              <a:rPr lang="pt-PT" sz="3200" dirty="0" smtClean="0">
                <a:solidFill>
                  <a:srgbClr val="8A21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>
                <a:solidFill>
                  <a:srgbClr val="8A2100"/>
                </a:solidFill>
                <a:latin typeface="Arial" pitchFamily="34" charset="0"/>
                <a:cs typeface="Arial" pitchFamily="34" charset="0"/>
              </a:rPr>
              <a:t>g02</a:t>
            </a:r>
          </a:p>
        </p:txBody>
      </p:sp>
      <p:pic>
        <p:nvPicPr>
          <p:cNvPr id="31" name="Picture 350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79091" y="7197188"/>
            <a:ext cx="7200800" cy="4445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350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44886" y="7197188"/>
            <a:ext cx="6912760" cy="446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504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79092" y="13586276"/>
            <a:ext cx="7200800" cy="4423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350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44886" y="13541371"/>
            <a:ext cx="6912760" cy="4468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 Box 2341"/>
          <p:cNvSpPr txBox="1">
            <a:spLocks noChangeArrowheads="1"/>
          </p:cNvSpPr>
          <p:nvPr/>
        </p:nvSpPr>
        <p:spPr bwMode="auto">
          <a:xfrm>
            <a:off x="28581089" y="19441380"/>
            <a:ext cx="11737304" cy="68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8001" tIns="64001" rIns="128001" bIns="64001">
            <a:spAutoFit/>
          </a:bodyPr>
          <a:lstStyle>
            <a:lvl1pPr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21175" eaLnBrk="0" hangingPunct="0">
              <a:defRPr sz="85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PT" sz="3600" b="1" dirty="0" err="1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Conclusions</a:t>
            </a:r>
            <a:endParaRPr lang="pt-PT" sz="3600" b="1" dirty="0">
              <a:solidFill>
                <a:srgbClr val="CC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233"/>
          <p:cNvSpPr txBox="1">
            <a:spLocks noChangeArrowheads="1"/>
          </p:cNvSpPr>
          <p:nvPr/>
        </p:nvSpPr>
        <p:spPr bwMode="auto">
          <a:xfrm>
            <a:off x="27230940" y="20910538"/>
            <a:ext cx="14731516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/>
              <a:t>In this paper, we proposed four hybridization schemes for constrained global optimization that </a:t>
            </a:r>
            <a:r>
              <a:rPr lang="en-US" sz="3200" dirty="0" smtClean="0"/>
              <a:t>combines </a:t>
            </a:r>
            <a:r>
              <a:rPr lang="en-US" sz="3200" dirty="0"/>
              <a:t>the augmented </a:t>
            </a:r>
            <a:r>
              <a:rPr lang="en-US" sz="3200" dirty="0" err="1"/>
              <a:t>Lagrangian</a:t>
            </a:r>
            <a:r>
              <a:rPr lang="en-US" sz="3200" dirty="0"/>
              <a:t> technique for handling constraints with a genetic algorithm as </a:t>
            </a:r>
            <a:r>
              <a:rPr lang="en-US" sz="3200" dirty="0" smtClean="0"/>
              <a:t>global optimizer </a:t>
            </a:r>
            <a:r>
              <a:rPr lang="en-US" sz="3200" dirty="0"/>
              <a:t>and a pattern search as local optimizer. We performed a comparative analysis on the </a:t>
            </a:r>
            <a:r>
              <a:rPr lang="en-US" sz="3200" dirty="0" smtClean="0"/>
              <a:t>population size effect</a:t>
            </a:r>
            <a:r>
              <a:rPr lang="en-US" sz="3200" dirty="0"/>
              <a:t>, as well as on the population-handling on the hybridization schemes.</a:t>
            </a:r>
          </a:p>
          <a:p>
            <a:r>
              <a:rPr lang="en-US" sz="3200" dirty="0"/>
              <a:t>We show that a population size of s = min(200; 10n) seems to be the more appropriate for </a:t>
            </a:r>
            <a:r>
              <a:rPr lang="en-US" sz="3200" dirty="0" smtClean="0"/>
              <a:t>the </a:t>
            </a:r>
            <a:r>
              <a:rPr lang="pt-PT" sz="3200" dirty="0" err="1" smtClean="0"/>
              <a:t>generality</a:t>
            </a:r>
            <a:r>
              <a:rPr lang="pt-PT" sz="3200" dirty="0" smtClean="0"/>
              <a:t> </a:t>
            </a:r>
            <a:r>
              <a:rPr lang="pt-PT" sz="3200" dirty="0" err="1"/>
              <a:t>of</a:t>
            </a:r>
            <a:r>
              <a:rPr lang="pt-PT" sz="3200" dirty="0"/>
              <a:t> </a:t>
            </a:r>
            <a:r>
              <a:rPr lang="pt-PT" sz="3200" dirty="0" err="1"/>
              <a:t>the</a:t>
            </a:r>
            <a:r>
              <a:rPr lang="pt-PT" sz="3200" dirty="0"/>
              <a:t> </a:t>
            </a:r>
            <a:r>
              <a:rPr lang="pt-PT" sz="3200" dirty="0" err="1"/>
              <a:t>problems</a:t>
            </a:r>
            <a:r>
              <a:rPr lang="pt-PT" sz="3200" dirty="0" smtClean="0"/>
              <a:t>. </a:t>
            </a:r>
            <a:r>
              <a:rPr lang="en-US" sz="3200" dirty="0" smtClean="0"/>
              <a:t>In </a:t>
            </a:r>
            <a:r>
              <a:rPr lang="en-US" sz="3200" dirty="0"/>
              <a:t>general, using an excessive number of points of the population to improve by HJ leads to </a:t>
            </a:r>
            <a:r>
              <a:rPr lang="en-US" sz="3200" dirty="0" smtClean="0"/>
              <a:t>poor </a:t>
            </a:r>
            <a:r>
              <a:rPr lang="pt-PT" sz="3200" dirty="0" err="1" smtClean="0"/>
              <a:t>results</a:t>
            </a:r>
            <a:r>
              <a:rPr lang="pt-PT" sz="3200" dirty="0" smtClean="0"/>
              <a:t>.</a:t>
            </a:r>
          </a:p>
          <a:p>
            <a:r>
              <a:rPr lang="en-US" sz="3200" dirty="0"/>
              <a:t>As future work, we intend to perform comparisons with other stochastic approaches and solve </a:t>
            </a:r>
            <a:r>
              <a:rPr lang="en-US" sz="3200" dirty="0" smtClean="0"/>
              <a:t>other benchmark </a:t>
            </a:r>
            <a:r>
              <a:rPr lang="en-US" sz="3200" dirty="0"/>
              <a:t>problems, to improve the integration of global and local search, as well as tuning the </a:t>
            </a:r>
            <a:r>
              <a:rPr lang="en-US" sz="3200" dirty="0" smtClean="0"/>
              <a:t>parameters </a:t>
            </a:r>
            <a:r>
              <a:rPr lang="en-US" sz="3200" dirty="0"/>
              <a:t>of the algorithm. We also intend to test other global and local strategies.</a:t>
            </a:r>
            <a:endParaRPr lang="pt-PT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114230" y="5749779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600" b="1" dirty="0" err="1" smtClean="0">
                <a:solidFill>
                  <a:srgbClr val="C00000"/>
                </a:solidFill>
              </a:rPr>
              <a:t>Abstract</a:t>
            </a:r>
            <a:endParaRPr lang="pt-PT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1352</TotalTime>
  <Words>491</Words>
  <Application>Microsoft Office PowerPoint</Application>
  <PresentationFormat>Custom</PresentationFormat>
  <Paragraphs>32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Default Design</vt:lpstr>
      <vt:lpstr>Photo Editor Photo</vt:lpstr>
      <vt:lpstr>Slide 1</vt:lpstr>
    </vt:vector>
  </TitlesOfParts>
  <Company>Universidade do Minho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Júlia Lourenço</dc:creator>
  <cp:lastModifiedBy>Pedro Pimenta</cp:lastModifiedBy>
  <cp:revision>72</cp:revision>
  <dcterms:created xsi:type="dcterms:W3CDTF">2005-08-05T10:55:41Z</dcterms:created>
  <dcterms:modified xsi:type="dcterms:W3CDTF">2011-09-22T19:14:59Z</dcterms:modified>
</cp:coreProperties>
</file>