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72" y="3228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4526163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&lt;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Center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Algoritmi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p:oleObj spid="_x0000_s1040" name="Photo Editor Photo" r:id="rId3" imgW="4009524" imgH="1991003" progId="">
              <p:embed/>
            </p:oleObj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9813423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/>
              <a:t>Author*   </a:t>
            </a:r>
            <a:r>
              <a:rPr lang="en-US" sz="4000" dirty="0" smtClean="0"/>
              <a:t>Roman Denysiuk</a:t>
            </a:r>
            <a:endParaRPr lang="en-US" sz="4000" dirty="0"/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 Supervisors:  </a:t>
            </a:r>
            <a:r>
              <a:rPr lang="en-US" sz="4000" dirty="0" err="1" smtClean="0"/>
              <a:t>Lino</a:t>
            </a:r>
            <a:r>
              <a:rPr lang="en-US" sz="4000" dirty="0" smtClean="0"/>
              <a:t> Costa</a:t>
            </a:r>
            <a:r>
              <a:rPr lang="en-US" sz="4000" dirty="0"/>
              <a:t>, </a:t>
            </a:r>
            <a:r>
              <a:rPr lang="en-US" sz="4000" dirty="0" smtClean="0"/>
              <a:t> Isabel </a:t>
            </a:r>
            <a:r>
              <a:rPr lang="en-US" sz="4000" dirty="0" err="1"/>
              <a:t>Espírito</a:t>
            </a:r>
            <a:r>
              <a:rPr lang="en-US" sz="4000" dirty="0"/>
              <a:t> Santo</a:t>
            </a:r>
            <a:endParaRPr lang="en-US" sz="4000" dirty="0" smtClean="0"/>
          </a:p>
          <a:p>
            <a:pPr algn="ctr" defTabSz="2952750">
              <a:spcBef>
                <a:spcPct val="50000"/>
              </a:spcBef>
            </a:pPr>
            <a:r>
              <a:rPr lang="pt-PT" dirty="0" smtClean="0"/>
              <a:t>* denysiukr@gmail.com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endParaRPr lang="pt-PT" sz="4800" b="1" dirty="0" smtClean="0"/>
          </a:p>
          <a:p>
            <a:pPr algn="ctr" defTabSz="2952750">
              <a:spcBef>
                <a:spcPct val="20000"/>
              </a:spcBef>
            </a:pPr>
            <a:r>
              <a:rPr lang="en-US" sz="4800" b="1" dirty="0"/>
              <a:t>Hybridization of a Genetic Algorithm with a Pattern Search Augmented</a:t>
            </a:r>
          </a:p>
          <a:p>
            <a:pPr algn="ctr" defTabSz="2952750">
              <a:spcBef>
                <a:spcPct val="20000"/>
              </a:spcBef>
            </a:pPr>
            <a:r>
              <a:rPr lang="en-US" sz="4800" b="1" dirty="0" err="1"/>
              <a:t>Lagrangian</a:t>
            </a:r>
            <a:r>
              <a:rPr lang="en-US" sz="4800" b="1" dirty="0"/>
              <a:t> Method</a:t>
            </a:r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Text Box 214"/>
          <p:cNvSpPr txBox="1">
            <a:spLocks noChangeArrowheads="1"/>
          </p:cNvSpPr>
          <p:nvPr/>
        </p:nvSpPr>
        <p:spPr bwMode="auto">
          <a:xfrm>
            <a:off x="29109118" y="6319167"/>
            <a:ext cx="12817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57275" y="6500813"/>
            <a:ext cx="13074179" cy="702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01" tIns="64001" rIns="128001" bIns="64001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Arial" pitchFamily="34" charset="0"/>
                <a:cs typeface="Arial" pitchFamily="34" charset="0"/>
              </a:rPr>
              <a:t>Genetic algorithms as most population based algorithms are good at identifying promising areas 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the search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space (exploration), but less good at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fine-tuning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approximation to the minimum 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exploitation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). Conversely, local search algorithms like pattern search are good at improving the accuracy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of that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approximation. Thus, a promising idea is combining local and global optimization techniques.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We propose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 new hybrid genetic algorithm based on a local pattern search that relies on an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augmented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Lagrangian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function for constraint-handling. In this study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we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test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different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hybridization schemes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concerning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population-handling, as well as local search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refinements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for a better point. We use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performance profiles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as proposed by Dolan and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Moré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2002 and a benchmark set of global problems to evaluate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the effect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the proposed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hybrid algorithms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Population size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effect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on the algorithm is also assessed.</a:t>
            </a: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386038" y="13555811"/>
            <a:ext cx="1245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5" name="Text Box 2341"/>
          <p:cNvSpPr txBox="1">
            <a:spLocks noChangeArrowheads="1"/>
          </p:cNvSpPr>
          <p:nvPr/>
        </p:nvSpPr>
        <p:spPr bwMode="auto">
          <a:xfrm>
            <a:off x="1057272" y="13848198"/>
            <a:ext cx="13074180" cy="6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01" tIns="64001" rIns="128001" bIns="64001">
            <a:spAutoFit/>
          </a:bodyPr>
          <a:lstStyle>
            <a:lvl1pPr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3600" b="1" dirty="0" err="1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Algorithm</a:t>
            </a:r>
            <a:r>
              <a:rPr lang="pt-PT" sz="36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pt-PT" sz="36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- HGPSAL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114230" y="163322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pic>
        <p:nvPicPr>
          <p:cNvPr id="17" name="Picture 349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9696" y="15211995"/>
            <a:ext cx="13074179" cy="8458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49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9880" y="25704251"/>
            <a:ext cx="13074180" cy="230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2341"/>
          <p:cNvSpPr txBox="1">
            <a:spLocks noChangeArrowheads="1"/>
          </p:cNvSpPr>
          <p:nvPr/>
        </p:nvSpPr>
        <p:spPr bwMode="auto">
          <a:xfrm>
            <a:off x="1089696" y="24157581"/>
            <a:ext cx="13074179" cy="123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01" tIns="64001" rIns="128001" bIns="64001">
            <a:spAutoFit/>
          </a:bodyPr>
          <a:lstStyle>
            <a:lvl1pPr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3600" b="1" dirty="0" err="1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Algorithm</a:t>
            </a:r>
            <a:r>
              <a:rPr lang="pt-PT" sz="36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2 - </a:t>
            </a:r>
            <a:r>
              <a:rPr lang="en-US" sz="36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Hybrid </a:t>
            </a:r>
            <a:r>
              <a:rPr lang="en-US" sz="36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Genetic Pattern Search Bound Constrained Algorithm</a:t>
            </a:r>
            <a:endParaRPr lang="pt-PT" sz="36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341"/>
          <p:cNvSpPr txBox="1">
            <a:spLocks noChangeArrowheads="1"/>
          </p:cNvSpPr>
          <p:nvPr/>
        </p:nvSpPr>
        <p:spPr bwMode="auto">
          <a:xfrm>
            <a:off x="14995550" y="6500813"/>
            <a:ext cx="12529392" cy="6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01" tIns="64001" rIns="128001" bIns="64001">
            <a:spAutoFit/>
          </a:bodyPr>
          <a:lstStyle>
            <a:lvl1pPr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3600" b="1" dirty="0" err="1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Algorithm</a:t>
            </a:r>
            <a:r>
              <a:rPr lang="pt-PT" sz="36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pt-PT" sz="3600" b="1" dirty="0" err="1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Genetic</a:t>
            </a:r>
            <a:r>
              <a:rPr lang="pt-PT" sz="36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err="1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Algorithm</a:t>
            </a:r>
            <a:endParaRPr lang="pt-PT" sz="36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3472"/>
          <p:cNvSpPr>
            <a:spLocks noChangeArrowheads="1"/>
          </p:cNvSpPr>
          <p:nvPr/>
        </p:nvSpPr>
        <p:spPr bwMode="auto">
          <a:xfrm>
            <a:off x="14995550" y="7795171"/>
            <a:ext cx="11377264" cy="2184984"/>
          </a:xfrm>
          <a:prstGeom prst="rect">
            <a:avLst/>
          </a:prstGeom>
          <a:noFill/>
          <a:ln w="9525">
            <a:solidFill>
              <a:srgbClr val="821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4321175"/>
            <a:endParaRPr lang="pt-PT">
              <a:solidFill>
                <a:srgbClr val="821F00"/>
              </a:solidFill>
            </a:endParaRPr>
          </a:p>
        </p:txBody>
      </p:sp>
      <p:sp>
        <p:nvSpPr>
          <p:cNvPr id="22" name="TextBox 204"/>
          <p:cNvSpPr txBox="1">
            <a:spLocks noChangeArrowheads="1"/>
          </p:cNvSpPr>
          <p:nvPr/>
        </p:nvSpPr>
        <p:spPr bwMode="auto">
          <a:xfrm>
            <a:off x="15062700" y="7827552"/>
            <a:ext cx="11197405" cy="21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pt-PT" sz="4000" dirty="0">
                <a:latin typeface="Century Gothic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Tournament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selection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;</a:t>
            </a: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 SBX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crossover</a:t>
            </a:r>
            <a:r>
              <a:rPr lang="pt-PT" sz="3200" i="1" dirty="0" smtClean="0">
                <a:latin typeface="Arial" pitchFamily="34" charset="0"/>
                <a:cs typeface="Arial" pitchFamily="34" charset="0"/>
              </a:rPr>
              <a:t>;</a:t>
            </a:r>
            <a:endParaRPr lang="pt-PT" sz="32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Polynomial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mutation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Elitism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3" name="Text Box 2341"/>
          <p:cNvSpPr txBox="1">
            <a:spLocks noChangeArrowheads="1"/>
          </p:cNvSpPr>
          <p:nvPr/>
        </p:nvSpPr>
        <p:spPr bwMode="auto">
          <a:xfrm>
            <a:off x="14995550" y="10009747"/>
            <a:ext cx="12529392" cy="6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01" tIns="64001" rIns="128001" bIns="64001">
            <a:spAutoFit/>
          </a:bodyPr>
          <a:lstStyle>
            <a:lvl1pPr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3600" b="1" dirty="0" err="1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pt-PT" sz="36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23"/>
          <p:cNvSpPr txBox="1">
            <a:spLocks noChangeArrowheads="1"/>
          </p:cNvSpPr>
          <p:nvPr/>
        </p:nvSpPr>
        <p:spPr bwMode="auto">
          <a:xfrm>
            <a:off x="14995550" y="11035531"/>
            <a:ext cx="116400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pt-PT" sz="3200" dirty="0"/>
              <a:t>24 </a:t>
            </a:r>
            <a:r>
              <a:rPr lang="pt-PT" sz="3200" dirty="0" err="1"/>
              <a:t>benchmark</a:t>
            </a:r>
            <a:r>
              <a:rPr lang="pt-PT" sz="3200" dirty="0"/>
              <a:t> </a:t>
            </a:r>
            <a:r>
              <a:rPr lang="pt-PT" sz="3200" dirty="0" err="1" smtClean="0"/>
              <a:t>problems</a:t>
            </a:r>
            <a:r>
              <a:rPr lang="pt-PT" sz="3200" dirty="0" smtClean="0"/>
              <a:t> </a:t>
            </a:r>
            <a:r>
              <a:rPr lang="pt-PT" sz="3200" dirty="0" err="1"/>
              <a:t>were</a:t>
            </a:r>
            <a:r>
              <a:rPr lang="pt-PT" sz="3200" dirty="0"/>
              <a:t> </a:t>
            </a:r>
            <a:r>
              <a:rPr lang="pt-PT" sz="3200" dirty="0" err="1" smtClean="0"/>
              <a:t>considered</a:t>
            </a:r>
            <a:r>
              <a:rPr lang="pt-PT" sz="3200" dirty="0" smtClean="0"/>
              <a:t>;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problems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coded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MatLab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performed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10 runs for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problem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349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4129" y="12979747"/>
            <a:ext cx="8760146" cy="492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12"/>
          <p:cNvSpPr txBox="1">
            <a:spLocks noChangeArrowheads="1"/>
          </p:cNvSpPr>
          <p:nvPr/>
        </p:nvSpPr>
        <p:spPr bwMode="auto">
          <a:xfrm>
            <a:off x="15310033" y="18517835"/>
            <a:ext cx="1070274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/>
              <a:t>Version 1 that </a:t>
            </a:r>
            <a:r>
              <a:rPr lang="en-US" sz="3200" dirty="0"/>
              <a:t>improves the best population point found by GA with HJ</a:t>
            </a:r>
            <a:r>
              <a:rPr lang="en-US" sz="3200" dirty="0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/>
              <a:t>Version </a:t>
            </a:r>
            <a:r>
              <a:rPr lang="en-US" sz="3200" dirty="0"/>
              <a:t>2 that improves the best 10% population points found by GA with HJ</a:t>
            </a:r>
            <a:r>
              <a:rPr lang="en-US" sz="3200" dirty="0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/>
              <a:t>Version </a:t>
            </a:r>
            <a:r>
              <a:rPr lang="en-US" sz="3200" dirty="0"/>
              <a:t>3 that improves the best 25% population points found by GA with HJ</a:t>
            </a:r>
            <a:r>
              <a:rPr lang="en-US" sz="3200" dirty="0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/>
              <a:t>Version </a:t>
            </a:r>
            <a:r>
              <a:rPr lang="en-US" sz="3200" dirty="0"/>
              <a:t>4 that improves the best 50% population points found by GA with HJ.</a:t>
            </a: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349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4129" y="23229615"/>
            <a:ext cx="8534108" cy="499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31"/>
          <p:cNvSpPr txBox="1">
            <a:spLocks noChangeArrowheads="1"/>
          </p:cNvSpPr>
          <p:nvPr/>
        </p:nvSpPr>
        <p:spPr bwMode="auto">
          <a:xfrm>
            <a:off x="30549302" y="6103723"/>
            <a:ext cx="107291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PT" sz="3200" dirty="0" err="1" smtClean="0">
                <a:solidFill>
                  <a:srgbClr val="8A2100"/>
                </a:solidFill>
                <a:latin typeface="Arial" pitchFamily="34" charset="0"/>
                <a:cs typeface="Arial" pitchFamily="34" charset="0"/>
              </a:rPr>
              <a:t>Problem</a:t>
            </a:r>
            <a:r>
              <a:rPr lang="pt-PT" sz="3200" dirty="0" smtClean="0">
                <a:solidFill>
                  <a:srgbClr val="8A21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>
                <a:solidFill>
                  <a:srgbClr val="8A2100"/>
                </a:solidFill>
                <a:latin typeface="Arial" pitchFamily="34" charset="0"/>
                <a:cs typeface="Arial" pitchFamily="34" charset="0"/>
              </a:rPr>
              <a:t>g02</a:t>
            </a:r>
          </a:p>
        </p:txBody>
      </p:sp>
      <p:pic>
        <p:nvPicPr>
          <p:cNvPr id="31" name="Picture 350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9091" y="7197188"/>
            <a:ext cx="7200800" cy="444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50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44886" y="7197188"/>
            <a:ext cx="6912760" cy="446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5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9092" y="13586276"/>
            <a:ext cx="7200800" cy="442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50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44886" y="13541371"/>
            <a:ext cx="6912760" cy="446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341"/>
          <p:cNvSpPr txBox="1">
            <a:spLocks noChangeArrowheads="1"/>
          </p:cNvSpPr>
          <p:nvPr/>
        </p:nvSpPr>
        <p:spPr bwMode="auto">
          <a:xfrm>
            <a:off x="28581089" y="19441380"/>
            <a:ext cx="11737304" cy="6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01" tIns="64001" rIns="128001" bIns="64001">
            <a:spAutoFit/>
          </a:bodyPr>
          <a:lstStyle>
            <a:lvl1pPr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3600" b="1" dirty="0" err="1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pt-PT" sz="36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233"/>
          <p:cNvSpPr txBox="1">
            <a:spLocks noChangeArrowheads="1"/>
          </p:cNvSpPr>
          <p:nvPr/>
        </p:nvSpPr>
        <p:spPr bwMode="auto">
          <a:xfrm>
            <a:off x="27230940" y="20910538"/>
            <a:ext cx="1473151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/>
              <a:t>In this paper, we proposed four hybridization schemes for constrained global optimization that </a:t>
            </a:r>
            <a:r>
              <a:rPr lang="en-US" sz="3200" dirty="0" smtClean="0"/>
              <a:t>combines </a:t>
            </a:r>
            <a:r>
              <a:rPr lang="en-US" sz="3200" dirty="0"/>
              <a:t>the augmented </a:t>
            </a:r>
            <a:r>
              <a:rPr lang="en-US" sz="3200" dirty="0" err="1"/>
              <a:t>Lagrangian</a:t>
            </a:r>
            <a:r>
              <a:rPr lang="en-US" sz="3200" dirty="0"/>
              <a:t> technique for handling constraints with a genetic algorithm as </a:t>
            </a:r>
            <a:r>
              <a:rPr lang="en-US" sz="3200" dirty="0" smtClean="0"/>
              <a:t>global optimizer </a:t>
            </a:r>
            <a:r>
              <a:rPr lang="en-US" sz="3200" dirty="0"/>
              <a:t>and a pattern search as local optimizer. We performed a comparative analysis on the </a:t>
            </a:r>
            <a:r>
              <a:rPr lang="en-US" sz="3200" dirty="0" smtClean="0"/>
              <a:t>population size effect</a:t>
            </a:r>
            <a:r>
              <a:rPr lang="en-US" sz="3200" dirty="0"/>
              <a:t>, as well as on the population-handling on the hybridization schemes.</a:t>
            </a:r>
          </a:p>
          <a:p>
            <a:r>
              <a:rPr lang="en-US" sz="3200" dirty="0"/>
              <a:t>We show that a population size of s = min(200; 10n) seems to be the more appropriate for </a:t>
            </a:r>
            <a:r>
              <a:rPr lang="en-US" sz="3200" dirty="0" smtClean="0"/>
              <a:t>the </a:t>
            </a:r>
            <a:r>
              <a:rPr lang="pt-PT" sz="3200" dirty="0" err="1" smtClean="0"/>
              <a:t>generality</a:t>
            </a:r>
            <a:r>
              <a:rPr lang="pt-PT" sz="3200" dirty="0" smtClean="0"/>
              <a:t> </a:t>
            </a:r>
            <a:r>
              <a:rPr lang="pt-PT" sz="3200" dirty="0" err="1"/>
              <a:t>of</a:t>
            </a:r>
            <a:r>
              <a:rPr lang="pt-PT" sz="3200" dirty="0"/>
              <a:t> </a:t>
            </a:r>
            <a:r>
              <a:rPr lang="pt-PT" sz="3200" dirty="0" err="1"/>
              <a:t>the</a:t>
            </a:r>
            <a:r>
              <a:rPr lang="pt-PT" sz="3200" dirty="0"/>
              <a:t> </a:t>
            </a:r>
            <a:r>
              <a:rPr lang="pt-PT" sz="3200" dirty="0" err="1"/>
              <a:t>problems</a:t>
            </a:r>
            <a:r>
              <a:rPr lang="pt-PT" sz="3200" dirty="0" smtClean="0"/>
              <a:t>. </a:t>
            </a:r>
            <a:r>
              <a:rPr lang="en-US" sz="3200" dirty="0" smtClean="0"/>
              <a:t>In </a:t>
            </a:r>
            <a:r>
              <a:rPr lang="en-US" sz="3200" dirty="0"/>
              <a:t>general, using an excessive number of points of the population to improve by HJ leads to </a:t>
            </a:r>
            <a:r>
              <a:rPr lang="en-US" sz="3200" dirty="0" smtClean="0"/>
              <a:t>poor </a:t>
            </a:r>
            <a:r>
              <a:rPr lang="pt-PT" sz="3200" dirty="0" err="1" smtClean="0"/>
              <a:t>results</a:t>
            </a:r>
            <a:r>
              <a:rPr lang="pt-PT" sz="3200" dirty="0" smtClean="0"/>
              <a:t>.</a:t>
            </a:r>
          </a:p>
          <a:p>
            <a:r>
              <a:rPr lang="en-US" sz="3200" dirty="0"/>
              <a:t>As future work, we intend to perform comparisons with other stochastic approaches and solve </a:t>
            </a:r>
            <a:r>
              <a:rPr lang="en-US" sz="3200" dirty="0" smtClean="0"/>
              <a:t>other benchmark </a:t>
            </a:r>
            <a:r>
              <a:rPr lang="en-US" sz="3200" dirty="0"/>
              <a:t>problems, to improve the integration of global and local search, as well as tuning the </a:t>
            </a:r>
            <a:r>
              <a:rPr lang="en-US" sz="3200" dirty="0" smtClean="0"/>
              <a:t>parameters </a:t>
            </a:r>
            <a:r>
              <a:rPr lang="en-US" sz="3200" dirty="0"/>
              <a:t>of the algorithm. We also intend to test other global and local strategies.</a:t>
            </a: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114230" y="574977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err="1" smtClean="0">
                <a:solidFill>
                  <a:srgbClr val="C00000"/>
                </a:solidFill>
              </a:rPr>
              <a:t>Abstract</a:t>
            </a:r>
            <a:endParaRPr lang="pt-PT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491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Slide 1</vt:lpstr>
    </vt:vector>
  </TitlesOfParts>
  <Company>Universidade do Minho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Pedro Pimenta</cp:lastModifiedBy>
  <cp:revision>72</cp:revision>
  <dcterms:created xsi:type="dcterms:W3CDTF">2005-08-05T10:55:41Z</dcterms:created>
  <dcterms:modified xsi:type="dcterms:W3CDTF">2011-09-22T19:14:59Z</dcterms:modified>
</cp:coreProperties>
</file>