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2808525" cy="30279975"/>
  <p:notesSz cx="7099300" cy="10234613"/>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D1F9"/>
    <a:srgbClr val="FFD5AB"/>
    <a:srgbClr val="FFF2B9"/>
    <a:srgbClr val="FFD215"/>
    <a:srgbClr val="FAD57A"/>
    <a:srgbClr val="FFC775"/>
    <a:srgbClr val="FFCC00"/>
    <a:srgbClr val="800000"/>
    <a:srgbClr val="93636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6" d="100"/>
          <a:sy n="16" d="100"/>
        </p:scale>
        <p:origin x="-1620" y="-198"/>
      </p:cViewPr>
      <p:guideLst>
        <p:guide orient="horz" pos="9537"/>
        <p:guide pos="13483"/>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209369" y="9405939"/>
            <a:ext cx="36389788" cy="6491287"/>
          </a:xfrm>
        </p:spPr>
        <p:txBody>
          <a:bodyPr/>
          <a:lstStyle/>
          <a:p>
            <a:r>
              <a:rPr lang="pt-PT" smtClean="0"/>
              <a:t>Clique para editar o estilo</a:t>
            </a:r>
            <a:endParaRPr lang="pt-PT"/>
          </a:p>
        </p:txBody>
      </p:sp>
      <p:sp>
        <p:nvSpPr>
          <p:cNvPr id="3" name="Subtítulo 2"/>
          <p:cNvSpPr>
            <a:spLocks noGrp="1"/>
          </p:cNvSpPr>
          <p:nvPr>
            <p:ph type="subTitle" idx="1"/>
          </p:nvPr>
        </p:nvSpPr>
        <p:spPr>
          <a:xfrm>
            <a:off x="6421917" y="17159289"/>
            <a:ext cx="29964696" cy="77374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24112FAB-FDCB-4207-9EB5-7C4254C7589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07F71158-5AED-4140-84FF-2351DE637DF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1035546" y="1212851"/>
            <a:ext cx="9631282" cy="25836563"/>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2141697" y="1212851"/>
            <a:ext cx="28588800" cy="25836563"/>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F631B07F-4A93-419D-87AC-EBF105AE0E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9E38131A-9BE1-4D12-A34E-D84518A3A0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3380959" y="19457988"/>
            <a:ext cx="36386612" cy="6013450"/>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3380959" y="12833350"/>
            <a:ext cx="36386612" cy="6624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50732C5C-1102-485E-939F-3A5B5A39E9F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214169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2155678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890B3842-9728-4FBB-8923-CD5B390BDD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2141697" y="6778626"/>
            <a:ext cx="18913030"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2141697" y="9602789"/>
            <a:ext cx="18913030"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21747444" y="6778626"/>
            <a:ext cx="18919385"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21747444" y="9602789"/>
            <a:ext cx="18919385"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Rectangle 4"/>
          <p:cNvSpPr>
            <a:spLocks noGrp="1" noChangeArrowheads="1"/>
          </p:cNvSpPr>
          <p:nvPr>
            <p:ph type="dt" sz="half" idx="10"/>
          </p:nvPr>
        </p:nvSpPr>
        <p:spPr>
          <a:ln/>
        </p:spPr>
        <p:txBody>
          <a:bodyPr/>
          <a:lstStyle>
            <a:lvl1pPr>
              <a:defRPr/>
            </a:lvl1pPr>
          </a:lstStyle>
          <a:p>
            <a:pPr>
              <a:defRPr/>
            </a:pPr>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ln/>
        </p:spPr>
        <p:txBody>
          <a:bodyPr/>
          <a:lstStyle>
            <a:lvl1pPr>
              <a:defRPr/>
            </a:lvl1pPr>
          </a:lstStyle>
          <a:p>
            <a:pPr>
              <a:defRPr/>
            </a:pPr>
            <a:fld id="{E6DFB641-0E0B-43AB-8709-769999003D0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Rectangle 4"/>
          <p:cNvSpPr>
            <a:spLocks noGrp="1" noChangeArrowheads="1"/>
          </p:cNvSpPr>
          <p:nvPr>
            <p:ph type="dt" sz="half" idx="10"/>
          </p:nvPr>
        </p:nvSpPr>
        <p:spPr>
          <a:ln/>
        </p:spPr>
        <p:txBody>
          <a:bodyPr/>
          <a:lstStyle>
            <a:lvl1pPr>
              <a:defRPr/>
            </a:lvl1pPr>
          </a:lstStyle>
          <a:p>
            <a:pPr>
              <a:defRPr/>
            </a:pPr>
            <a:endParaRPr lang="pt-PT"/>
          </a:p>
        </p:txBody>
      </p:sp>
      <p:sp>
        <p:nvSpPr>
          <p:cNvPr id="4" name="Rectangle 5"/>
          <p:cNvSpPr>
            <a:spLocks noGrp="1" noChangeArrowheads="1"/>
          </p:cNvSpPr>
          <p:nvPr>
            <p:ph type="ftr" sz="quarter" idx="11"/>
          </p:nvPr>
        </p:nvSpPr>
        <p:spPr>
          <a:ln/>
        </p:spPr>
        <p:txBody>
          <a:bodyPr/>
          <a:lstStyle>
            <a:lvl1pPr>
              <a:defRPr/>
            </a:lvl1pPr>
          </a:lstStyle>
          <a:p>
            <a:pPr>
              <a:defRPr/>
            </a:pPr>
            <a:endParaRPr lang="pt-PT"/>
          </a:p>
        </p:txBody>
      </p:sp>
      <p:sp>
        <p:nvSpPr>
          <p:cNvPr id="5" name="Rectangle 6"/>
          <p:cNvSpPr>
            <a:spLocks noGrp="1" noChangeArrowheads="1"/>
          </p:cNvSpPr>
          <p:nvPr>
            <p:ph type="sldNum" sz="quarter" idx="12"/>
          </p:nvPr>
        </p:nvSpPr>
        <p:spPr>
          <a:ln/>
        </p:spPr>
        <p:txBody>
          <a:bodyPr/>
          <a:lstStyle>
            <a:lvl1pPr>
              <a:defRPr/>
            </a:lvl1pPr>
          </a:lstStyle>
          <a:p>
            <a:pPr>
              <a:defRPr/>
            </a:pPr>
            <a:fld id="{0C29C6F3-B373-4C58-B364-03C397BEBAA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p>
        </p:txBody>
      </p:sp>
      <p:sp>
        <p:nvSpPr>
          <p:cNvPr id="3" name="Rectangle 5"/>
          <p:cNvSpPr>
            <a:spLocks noGrp="1" noChangeArrowheads="1"/>
          </p:cNvSpPr>
          <p:nvPr>
            <p:ph type="ftr" sz="quarter" idx="11"/>
          </p:nvPr>
        </p:nvSpPr>
        <p:spPr>
          <a:ln/>
        </p:spPr>
        <p:txBody>
          <a:bodyPr/>
          <a:lstStyle>
            <a:lvl1pPr>
              <a:defRPr/>
            </a:lvl1pPr>
          </a:lstStyle>
          <a:p>
            <a:pPr>
              <a:defRPr/>
            </a:pPr>
            <a:endParaRPr lang="pt-PT"/>
          </a:p>
        </p:txBody>
      </p:sp>
      <p:sp>
        <p:nvSpPr>
          <p:cNvPr id="4" name="Rectangle 6"/>
          <p:cNvSpPr>
            <a:spLocks noGrp="1" noChangeArrowheads="1"/>
          </p:cNvSpPr>
          <p:nvPr>
            <p:ph type="sldNum" sz="quarter" idx="12"/>
          </p:nvPr>
        </p:nvSpPr>
        <p:spPr>
          <a:ln/>
        </p:spPr>
        <p:txBody>
          <a:bodyPr/>
          <a:lstStyle>
            <a:lvl1pPr>
              <a:defRPr/>
            </a:lvl1pPr>
          </a:lstStyle>
          <a:p>
            <a:pPr>
              <a:defRPr/>
            </a:pPr>
            <a:fld id="{8D13AB5E-15E9-477B-B9CE-FDDAE8267C8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141697" y="1204913"/>
            <a:ext cx="14083090" cy="513080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16736380" y="1204913"/>
            <a:ext cx="23930447" cy="25844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2141697" y="6335713"/>
            <a:ext cx="14083090" cy="20713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B127DDBB-10C4-491C-8878-6698F32594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2023" y="21196300"/>
            <a:ext cx="25684478" cy="2501900"/>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8392023" y="2705100"/>
            <a:ext cx="25684478" cy="181689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Marcador de Posição do Texto 3"/>
          <p:cNvSpPr>
            <a:spLocks noGrp="1"/>
          </p:cNvSpPr>
          <p:nvPr>
            <p:ph type="body" sz="half" idx="2"/>
          </p:nvPr>
        </p:nvSpPr>
        <p:spPr>
          <a:xfrm>
            <a:off x="8392023" y="23698201"/>
            <a:ext cx="25684478" cy="3554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DB096722-211F-4B95-B00C-794E801BFD5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2141538" y="1212850"/>
            <a:ext cx="38525450" cy="5046663"/>
          </a:xfrm>
          <a:prstGeom prst="rect">
            <a:avLst/>
          </a:prstGeom>
          <a:noFill/>
          <a:ln w="9525">
            <a:noFill/>
            <a:miter lim="800000"/>
            <a:headEnd/>
            <a:tailEnd/>
          </a:ln>
        </p:spPr>
        <p:txBody>
          <a:bodyPr vert="horz" wrap="square" lIns="295232" tIns="147616" rIns="295232" bIns="147616"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2141538" y="7065963"/>
            <a:ext cx="38525450" cy="19983450"/>
          </a:xfrm>
          <a:prstGeom prst="rect">
            <a:avLst/>
          </a:prstGeom>
          <a:noFill/>
          <a:ln w="9525">
            <a:noFill/>
            <a:miter lim="800000"/>
            <a:headEnd/>
            <a:tailEnd/>
          </a:ln>
        </p:spPr>
        <p:txBody>
          <a:bodyPr vert="horz" wrap="square" lIns="295232" tIns="147616" rIns="295232" bIns="1476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41538" y="27574875"/>
            <a:ext cx="9986962"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defRPr sz="4500"/>
            </a:lvl1pPr>
          </a:lstStyle>
          <a:p>
            <a:pPr>
              <a:defRPr/>
            </a:pPr>
            <a:endParaRPr lang="pt-PT"/>
          </a:p>
        </p:txBody>
      </p:sp>
      <p:sp>
        <p:nvSpPr>
          <p:cNvPr id="1029" name="Rectangle 5"/>
          <p:cNvSpPr>
            <a:spLocks noGrp="1" noChangeArrowheads="1"/>
          </p:cNvSpPr>
          <p:nvPr>
            <p:ph type="ftr" sz="quarter" idx="3"/>
          </p:nvPr>
        </p:nvSpPr>
        <p:spPr bwMode="auto">
          <a:xfrm>
            <a:off x="14627225" y="27574875"/>
            <a:ext cx="13554075"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ctr">
              <a:defRPr sz="4500"/>
            </a:lvl1pPr>
          </a:lstStyle>
          <a:p>
            <a:pPr>
              <a:defRPr/>
            </a:pPr>
            <a:endParaRPr lang="pt-PT"/>
          </a:p>
        </p:txBody>
      </p:sp>
      <p:sp>
        <p:nvSpPr>
          <p:cNvPr id="1030" name="Rectangle 6"/>
          <p:cNvSpPr>
            <a:spLocks noGrp="1" noChangeArrowheads="1"/>
          </p:cNvSpPr>
          <p:nvPr>
            <p:ph type="sldNum" sz="quarter" idx="4"/>
          </p:nvPr>
        </p:nvSpPr>
        <p:spPr bwMode="auto">
          <a:xfrm>
            <a:off x="30680025" y="27574875"/>
            <a:ext cx="9986963"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r">
              <a:defRPr sz="4500"/>
            </a:lvl1pPr>
          </a:lstStyle>
          <a:p>
            <a:pPr>
              <a:defRPr/>
            </a:pPr>
            <a:fld id="{FC7A8EC3-4143-4760-A800-8927191076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2952750" rtl="0" eaLnBrk="0" fontAlgn="base" hangingPunct="0">
        <a:spcBef>
          <a:spcPct val="0"/>
        </a:spcBef>
        <a:spcAft>
          <a:spcPct val="0"/>
        </a:spcAft>
        <a:defRPr sz="14200">
          <a:solidFill>
            <a:schemeClr val="tx2"/>
          </a:solidFill>
          <a:latin typeface="+mj-lt"/>
          <a:ea typeface="+mj-ea"/>
          <a:cs typeface="+mj-cs"/>
        </a:defRPr>
      </a:lvl1pPr>
      <a:lvl2pPr algn="ctr" defTabSz="2952750" rtl="0" eaLnBrk="0" fontAlgn="base" hangingPunct="0">
        <a:spcBef>
          <a:spcPct val="0"/>
        </a:spcBef>
        <a:spcAft>
          <a:spcPct val="0"/>
        </a:spcAft>
        <a:defRPr sz="14200">
          <a:solidFill>
            <a:schemeClr val="tx2"/>
          </a:solidFill>
          <a:latin typeface="Arial" charset="0"/>
        </a:defRPr>
      </a:lvl2pPr>
      <a:lvl3pPr algn="ctr" defTabSz="2952750" rtl="0" eaLnBrk="0" fontAlgn="base" hangingPunct="0">
        <a:spcBef>
          <a:spcPct val="0"/>
        </a:spcBef>
        <a:spcAft>
          <a:spcPct val="0"/>
        </a:spcAft>
        <a:defRPr sz="14200">
          <a:solidFill>
            <a:schemeClr val="tx2"/>
          </a:solidFill>
          <a:latin typeface="Arial" charset="0"/>
        </a:defRPr>
      </a:lvl3pPr>
      <a:lvl4pPr algn="ctr" defTabSz="2952750" rtl="0" eaLnBrk="0" fontAlgn="base" hangingPunct="0">
        <a:spcBef>
          <a:spcPct val="0"/>
        </a:spcBef>
        <a:spcAft>
          <a:spcPct val="0"/>
        </a:spcAft>
        <a:defRPr sz="14200">
          <a:solidFill>
            <a:schemeClr val="tx2"/>
          </a:solidFill>
          <a:latin typeface="Arial" charset="0"/>
        </a:defRPr>
      </a:lvl4pPr>
      <a:lvl5pPr algn="ctr" defTabSz="2952750" rtl="0" eaLnBrk="0" fontAlgn="base" hangingPunct="0">
        <a:spcBef>
          <a:spcPct val="0"/>
        </a:spcBef>
        <a:spcAft>
          <a:spcPct val="0"/>
        </a:spcAft>
        <a:defRPr sz="14200">
          <a:solidFill>
            <a:schemeClr val="tx2"/>
          </a:solidFill>
          <a:latin typeface="Arial" charset="0"/>
        </a:defRPr>
      </a:lvl5pPr>
      <a:lvl6pPr marL="457200" algn="ctr" defTabSz="2952750" rtl="0" fontAlgn="base">
        <a:spcBef>
          <a:spcPct val="0"/>
        </a:spcBef>
        <a:spcAft>
          <a:spcPct val="0"/>
        </a:spcAft>
        <a:defRPr sz="14200">
          <a:solidFill>
            <a:schemeClr val="tx2"/>
          </a:solidFill>
          <a:latin typeface="Arial" charset="0"/>
        </a:defRPr>
      </a:lvl6pPr>
      <a:lvl7pPr marL="914400" algn="ctr" defTabSz="2952750" rtl="0" fontAlgn="base">
        <a:spcBef>
          <a:spcPct val="0"/>
        </a:spcBef>
        <a:spcAft>
          <a:spcPct val="0"/>
        </a:spcAft>
        <a:defRPr sz="14200">
          <a:solidFill>
            <a:schemeClr val="tx2"/>
          </a:solidFill>
          <a:latin typeface="Arial" charset="0"/>
        </a:defRPr>
      </a:lvl7pPr>
      <a:lvl8pPr marL="1371600" algn="ctr" defTabSz="2952750" rtl="0" fontAlgn="base">
        <a:spcBef>
          <a:spcPct val="0"/>
        </a:spcBef>
        <a:spcAft>
          <a:spcPct val="0"/>
        </a:spcAft>
        <a:defRPr sz="14200">
          <a:solidFill>
            <a:schemeClr val="tx2"/>
          </a:solidFill>
          <a:latin typeface="Arial" charset="0"/>
        </a:defRPr>
      </a:lvl8pPr>
      <a:lvl9pPr marL="1828800" algn="ctr" defTabSz="2952750" rtl="0" fontAlgn="base">
        <a:spcBef>
          <a:spcPct val="0"/>
        </a:spcBef>
        <a:spcAft>
          <a:spcPct val="0"/>
        </a:spcAft>
        <a:defRPr sz="14200">
          <a:solidFill>
            <a:schemeClr val="tx2"/>
          </a:solidFill>
          <a:latin typeface="Arial" charset="0"/>
        </a:defRPr>
      </a:lvl9pPr>
    </p:titleStyle>
    <p:bodyStyle>
      <a:lvl1pPr marL="1106488" indent="-1106488" algn="l" defTabSz="2952750" rtl="0" eaLnBrk="0" fontAlgn="base" hangingPunct="0">
        <a:spcBef>
          <a:spcPct val="20000"/>
        </a:spcBef>
        <a:spcAft>
          <a:spcPct val="0"/>
        </a:spcAft>
        <a:buChar char="•"/>
        <a:defRPr sz="10300">
          <a:solidFill>
            <a:schemeClr val="tx1"/>
          </a:solidFill>
          <a:latin typeface="+mn-lt"/>
          <a:ea typeface="+mn-ea"/>
          <a:cs typeface="+mn-cs"/>
        </a:defRPr>
      </a:lvl1pPr>
      <a:lvl2pPr marL="2398713" indent="-922338" algn="l" defTabSz="2952750" rtl="0" eaLnBrk="0" fontAlgn="base" hangingPunct="0">
        <a:spcBef>
          <a:spcPct val="20000"/>
        </a:spcBef>
        <a:spcAft>
          <a:spcPct val="0"/>
        </a:spcAft>
        <a:buChar char="–"/>
        <a:defRPr sz="9000">
          <a:solidFill>
            <a:schemeClr val="tx1"/>
          </a:solidFill>
          <a:latin typeface="+mn-lt"/>
        </a:defRPr>
      </a:lvl2pPr>
      <a:lvl3pPr marL="3690938" indent="-738188" algn="l" defTabSz="2952750" rtl="0" eaLnBrk="0" fontAlgn="base" hangingPunct="0">
        <a:spcBef>
          <a:spcPct val="20000"/>
        </a:spcBef>
        <a:spcAft>
          <a:spcPct val="0"/>
        </a:spcAft>
        <a:buChar char="•"/>
        <a:defRPr sz="7700">
          <a:solidFill>
            <a:schemeClr val="tx1"/>
          </a:solidFill>
          <a:latin typeface="+mn-lt"/>
        </a:defRPr>
      </a:lvl3pPr>
      <a:lvl4pPr marL="5167313" indent="-738188" algn="l" defTabSz="2952750" rtl="0" eaLnBrk="0" fontAlgn="base" hangingPunct="0">
        <a:spcBef>
          <a:spcPct val="20000"/>
        </a:spcBef>
        <a:spcAft>
          <a:spcPct val="0"/>
        </a:spcAft>
        <a:buChar char="–"/>
        <a:defRPr sz="6500">
          <a:solidFill>
            <a:schemeClr val="tx1"/>
          </a:solidFill>
          <a:latin typeface="+mn-lt"/>
        </a:defRPr>
      </a:lvl4pPr>
      <a:lvl5pPr marL="6642100" indent="-738188" algn="l" defTabSz="2952750" rtl="0" eaLnBrk="0" fontAlgn="base" hangingPunct="0">
        <a:spcBef>
          <a:spcPct val="20000"/>
        </a:spcBef>
        <a:spcAft>
          <a:spcPct val="0"/>
        </a:spcAft>
        <a:buChar char="»"/>
        <a:defRPr sz="6500">
          <a:solidFill>
            <a:schemeClr val="tx1"/>
          </a:solidFill>
          <a:latin typeface="+mn-lt"/>
        </a:defRPr>
      </a:lvl5pPr>
      <a:lvl6pPr marL="7099300" indent="-738188" algn="l" defTabSz="2952750" rtl="0" fontAlgn="base">
        <a:spcBef>
          <a:spcPct val="20000"/>
        </a:spcBef>
        <a:spcAft>
          <a:spcPct val="0"/>
        </a:spcAft>
        <a:buChar char="»"/>
        <a:defRPr sz="6500">
          <a:solidFill>
            <a:schemeClr val="tx1"/>
          </a:solidFill>
          <a:latin typeface="+mn-lt"/>
        </a:defRPr>
      </a:lvl6pPr>
      <a:lvl7pPr marL="7556500" indent="-738188" algn="l" defTabSz="2952750" rtl="0" fontAlgn="base">
        <a:spcBef>
          <a:spcPct val="20000"/>
        </a:spcBef>
        <a:spcAft>
          <a:spcPct val="0"/>
        </a:spcAft>
        <a:buChar char="»"/>
        <a:defRPr sz="6500">
          <a:solidFill>
            <a:schemeClr val="tx1"/>
          </a:solidFill>
          <a:latin typeface="+mn-lt"/>
        </a:defRPr>
      </a:lvl7pPr>
      <a:lvl8pPr marL="8013700" indent="-738188" algn="l" defTabSz="2952750" rtl="0" fontAlgn="base">
        <a:spcBef>
          <a:spcPct val="20000"/>
        </a:spcBef>
        <a:spcAft>
          <a:spcPct val="0"/>
        </a:spcAft>
        <a:buChar char="»"/>
        <a:defRPr sz="6500">
          <a:solidFill>
            <a:schemeClr val="tx1"/>
          </a:solidFill>
          <a:latin typeface="+mn-lt"/>
        </a:defRPr>
      </a:lvl8pPr>
      <a:lvl9pPr marL="8470900" indent="-738188" algn="l" defTabSz="2952750" rtl="0" fontAlgn="base">
        <a:spcBef>
          <a:spcPct val="20000"/>
        </a:spcBef>
        <a:spcAft>
          <a:spcPct val="0"/>
        </a:spcAft>
        <a:buChar char="»"/>
        <a:defRPr sz="65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59" name="Group 211"/>
          <p:cNvGraphicFramePr>
            <a:graphicFrameLocks noGrp="1"/>
          </p:cNvGraphicFramePr>
          <p:nvPr>
            <p:extLst>
              <p:ext uri="{D42A27DB-BD31-4B8C-83A1-F6EECF244321}">
                <p14:modId xmlns:p14="http://schemas.microsoft.com/office/powerpoint/2010/main" xmlns="" val="3873619770"/>
              </p:ext>
            </p:extLst>
          </p:nvPr>
        </p:nvGraphicFramePr>
        <p:xfrm>
          <a:off x="0" y="-1"/>
          <a:ext cx="42808525" cy="5635626"/>
        </p:xfrm>
        <a:graphic>
          <a:graphicData uri="http://schemas.openxmlformats.org/drawingml/2006/table">
            <a:tbl>
              <a:tblPr/>
              <a:tblGrid>
                <a:gridCol w="19243675"/>
                <a:gridCol w="23564850"/>
              </a:tblGrid>
              <a:tr h="2911517">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endParaRPr kumimoji="0" lang="pt-PT" sz="9400" b="0" i="0" u="none" strike="noStrike" cap="none" normalizeH="0" baseline="0" dirty="0" smtClean="0">
                        <a:ln>
                          <a:noFill/>
                        </a:ln>
                        <a:solidFill>
                          <a:schemeClr val="tx1"/>
                        </a:solidFill>
                        <a:effectLst/>
                        <a:latin typeface="Arial" charset="0"/>
                      </a:endParaRPr>
                    </a:p>
                  </a:txBody>
                  <a:tcPr marL="183029" marR="183029"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1"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r h="2724109">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bg1"/>
                          </a:solidFill>
                          <a:effectLst/>
                          <a:latin typeface="Arial" charset="0"/>
                        </a:rPr>
                        <a:t> </a:t>
                      </a:r>
                      <a:r>
                        <a:rPr kumimoji="0" lang="pt-PT" sz="2400" b="0" i="0" u="none" strike="noStrike" cap="none" normalizeH="0" baseline="0" dirty="0" smtClean="0">
                          <a:ln>
                            <a:noFill/>
                          </a:ln>
                          <a:solidFill>
                            <a:schemeClr val="tx1"/>
                          </a:solidFill>
                          <a:effectLst/>
                          <a:latin typeface="Arial" charset="0"/>
                        </a:rPr>
                        <a:t>University of Minho</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tx1"/>
                          </a:solidFill>
                          <a:effectLst/>
                          <a:latin typeface="Arial" charset="0"/>
                        </a:rPr>
                        <a:t> School of Engineering</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tx1"/>
                          </a:solidFill>
                          <a:effectLst/>
                          <a:latin typeface="Arial" charset="0"/>
                        </a:rPr>
                        <a:t> </a:t>
                      </a:r>
                      <a:r>
                        <a:rPr kumimoji="0" lang="pt-PT" sz="2400" b="0" i="0" u="none" strike="noStrike" cap="none" normalizeH="0" baseline="0" dirty="0" err="1" smtClean="0">
                          <a:ln>
                            <a:noFill/>
                          </a:ln>
                          <a:solidFill>
                            <a:schemeClr val="tx1"/>
                          </a:solidFill>
                          <a:effectLst/>
                          <a:latin typeface="Arial" charset="0"/>
                        </a:rPr>
                        <a:t>Algoritmi</a:t>
                      </a:r>
                      <a:r>
                        <a:rPr kumimoji="0" lang="pt-PT" sz="2400" b="0" i="0" u="none" strike="noStrike" cap="none" normalizeH="0" baseline="0" dirty="0" smtClean="0">
                          <a:ln>
                            <a:noFill/>
                          </a:ln>
                          <a:solidFill>
                            <a:schemeClr val="tx1"/>
                          </a:solidFill>
                          <a:effectLst/>
                          <a:latin typeface="Arial" charset="0"/>
                        </a:rPr>
                        <a:t> Centre</a:t>
                      </a:r>
                      <a:endParaRPr kumimoji="0" lang="en-US" sz="2400" b="0" i="0" u="none" strike="noStrike" cap="none" normalizeH="0" baseline="0" dirty="0" smtClean="0">
                        <a:ln>
                          <a:noFill/>
                        </a:ln>
                        <a:solidFill>
                          <a:schemeClr val="tx1"/>
                        </a:solidFill>
                        <a:effectLst/>
                        <a:latin typeface="Arial" charset="0"/>
                      </a:endParaRPr>
                    </a:p>
                  </a:txBody>
                  <a:tcPr marL="504412" marR="180147" marT="46800" marB="46800" anchor="ctr"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0"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graphicFrame>
        <p:nvGraphicFramePr>
          <p:cNvPr id="1026" name="Object 27"/>
          <p:cNvGraphicFramePr>
            <a:graphicFrameLocks/>
          </p:cNvGraphicFramePr>
          <p:nvPr/>
        </p:nvGraphicFramePr>
        <p:xfrm>
          <a:off x="593725" y="593725"/>
          <a:ext cx="4013200" cy="1990725"/>
        </p:xfrm>
        <a:graphic>
          <a:graphicData uri="http://schemas.openxmlformats.org/presentationml/2006/ole">
            <p:oleObj spid="_x0000_s1054" name="Photo Editor Photo" r:id="rId3" imgW="4009524" imgH="1991003" progId="">
              <p:embed/>
            </p:oleObj>
          </a:graphicData>
        </a:graphic>
      </p:graphicFrame>
      <p:graphicFrame>
        <p:nvGraphicFramePr>
          <p:cNvPr id="2260" name="Group 212"/>
          <p:cNvGraphicFramePr>
            <a:graphicFrameLocks noGrp="1"/>
          </p:cNvGraphicFramePr>
          <p:nvPr>
            <p:extLst>
              <p:ext uri="{D42A27DB-BD31-4B8C-83A1-F6EECF244321}">
                <p14:modId xmlns:p14="http://schemas.microsoft.com/office/powerpoint/2010/main" xmlns="" val="31159863"/>
              </p:ext>
            </p:extLst>
          </p:nvPr>
        </p:nvGraphicFramePr>
        <p:xfrm>
          <a:off x="-18699" y="29037531"/>
          <a:ext cx="42827224" cy="1242444"/>
        </p:xfrm>
        <a:graphic>
          <a:graphicData uri="http://schemas.openxmlformats.org/drawingml/2006/table">
            <a:tbl>
              <a:tblPr/>
              <a:tblGrid>
                <a:gridCol w="42827224"/>
              </a:tblGrid>
              <a:tr h="1242444">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r>
                        <a:rPr kumimoji="0" lang="pt-PT" sz="4000" b="0" i="0" u="none" strike="noStrike" cap="none" normalizeH="0" baseline="0" dirty="0" smtClean="0">
                          <a:ln>
                            <a:noFill/>
                          </a:ln>
                          <a:solidFill>
                            <a:schemeClr val="tx1"/>
                          </a:solidFill>
                          <a:effectLst/>
                          <a:latin typeface="Arial" charset="0"/>
                        </a:rPr>
                        <a:t>Uma Escola a Reinventar o Futuro – Semana da Escola de Engenharia - </a:t>
                      </a:r>
                      <a:r>
                        <a:rPr kumimoji="0" lang="pt-PT" sz="4000" b="0" i="0" u="none" strike="noStrike" cap="none" normalizeH="0" baseline="0" dirty="0" smtClean="0">
                          <a:ln>
                            <a:noFill/>
                          </a:ln>
                          <a:solidFill>
                            <a:schemeClr val="tx1"/>
                          </a:solidFill>
                          <a:effectLst/>
                          <a:latin typeface="Arial" charset="0"/>
                        </a:rPr>
                        <a:t>24 </a:t>
                      </a:r>
                      <a:r>
                        <a:rPr kumimoji="0" lang="pt-PT" sz="4000" b="0" i="0" u="none" strike="noStrike" cap="none" normalizeH="0" baseline="0" dirty="0" smtClean="0">
                          <a:ln>
                            <a:noFill/>
                          </a:ln>
                          <a:solidFill>
                            <a:schemeClr val="tx1"/>
                          </a:solidFill>
                          <a:effectLst/>
                          <a:latin typeface="Arial" charset="0"/>
                        </a:rPr>
                        <a:t>a </a:t>
                      </a:r>
                      <a:r>
                        <a:rPr kumimoji="0" lang="pt-PT" sz="4000" b="0" i="0" u="none" strike="noStrike" cap="none" normalizeH="0" baseline="0" dirty="0" smtClean="0">
                          <a:ln>
                            <a:noFill/>
                          </a:ln>
                          <a:solidFill>
                            <a:schemeClr val="tx1"/>
                          </a:solidFill>
                          <a:effectLst/>
                          <a:latin typeface="Arial" charset="0"/>
                        </a:rPr>
                        <a:t>27 </a:t>
                      </a:r>
                      <a:r>
                        <a:rPr kumimoji="0" lang="pt-PT" sz="4000" b="0" i="0" u="none" strike="noStrike" cap="none" normalizeH="0" baseline="0" dirty="0" smtClean="0">
                          <a:ln>
                            <a:noFill/>
                          </a:ln>
                          <a:solidFill>
                            <a:schemeClr val="tx1"/>
                          </a:solidFill>
                          <a:effectLst/>
                          <a:latin typeface="Arial" charset="0"/>
                        </a:rPr>
                        <a:t>de Outubro de 2011</a:t>
                      </a: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sp>
        <p:nvSpPr>
          <p:cNvPr id="1034" name="Text Box 214"/>
          <p:cNvSpPr txBox="1">
            <a:spLocks noChangeArrowheads="1"/>
          </p:cNvSpPr>
          <p:nvPr/>
        </p:nvSpPr>
        <p:spPr bwMode="auto">
          <a:xfrm>
            <a:off x="954088" y="6115798"/>
            <a:ext cx="12817475" cy="22498467"/>
          </a:xfrm>
          <a:prstGeom prst="rect">
            <a:avLst/>
          </a:prstGeom>
          <a:noFill/>
          <a:ln w="9525">
            <a:noFill/>
            <a:miter lim="800000"/>
            <a:headEnd/>
            <a:tailEnd/>
          </a:ln>
        </p:spPr>
        <p:txBody>
          <a:bodyPr>
            <a:spAutoFit/>
          </a:bodyPr>
          <a:lstStyle/>
          <a:p>
            <a:pPr algn="just" defTabSz="2952750">
              <a:lnSpc>
                <a:spcPct val="150000"/>
              </a:lnSpc>
              <a:spcBef>
                <a:spcPts val="0"/>
              </a:spcBef>
              <a:spcAft>
                <a:spcPts val="1200"/>
              </a:spcAft>
            </a:pPr>
            <a:r>
              <a:rPr lang="en-US" sz="3600" b="1" dirty="0" smtClean="0"/>
              <a:t>INTRODUCTION</a:t>
            </a:r>
            <a:endParaRPr lang="en-US" sz="3600" b="1" dirty="0"/>
          </a:p>
          <a:p>
            <a:pPr algn="just" defTabSz="2952750">
              <a:lnSpc>
                <a:spcPct val="150000"/>
              </a:lnSpc>
              <a:spcBef>
                <a:spcPts val="0"/>
              </a:spcBef>
            </a:pPr>
            <a:r>
              <a:rPr lang="en-US" dirty="0"/>
              <a:t>Humans display a lot of non-verbal behavioral language when interacting with each other. Body postures, gestures and facial expressions, all these are social </a:t>
            </a:r>
            <a:r>
              <a:rPr lang="en-US" dirty="0" smtClean="0"/>
              <a:t>signals.</a:t>
            </a:r>
          </a:p>
          <a:p>
            <a:pPr algn="just" defTabSz="2952750">
              <a:lnSpc>
                <a:spcPct val="150000"/>
              </a:lnSpc>
              <a:spcBef>
                <a:spcPts val="0"/>
              </a:spcBef>
            </a:pPr>
            <a:endParaRPr lang="en-US" dirty="0"/>
          </a:p>
          <a:p>
            <a:pPr algn="just" defTabSz="2952750">
              <a:lnSpc>
                <a:spcPct val="150000"/>
              </a:lnSpc>
              <a:spcBef>
                <a:spcPts val="0"/>
              </a:spcBef>
            </a:pPr>
            <a:endParaRPr lang="en-US" dirty="0" smtClean="0"/>
          </a:p>
          <a:p>
            <a:pPr algn="just" defTabSz="2952750">
              <a:lnSpc>
                <a:spcPct val="150000"/>
              </a:lnSpc>
              <a:spcBef>
                <a:spcPts val="0"/>
              </a:spcBef>
            </a:pPr>
            <a:endParaRPr lang="en-US" dirty="0"/>
          </a:p>
          <a:p>
            <a:pPr algn="just" defTabSz="2952750">
              <a:lnSpc>
                <a:spcPct val="150000"/>
              </a:lnSpc>
              <a:spcBef>
                <a:spcPts val="0"/>
              </a:spcBef>
            </a:pPr>
            <a:endParaRPr lang="en-US" dirty="0" smtClean="0"/>
          </a:p>
          <a:p>
            <a:pPr algn="just" defTabSz="2952750">
              <a:lnSpc>
                <a:spcPct val="150000"/>
              </a:lnSpc>
              <a:spcBef>
                <a:spcPts val="0"/>
              </a:spcBef>
            </a:pPr>
            <a:endParaRPr lang="en-US" dirty="0" smtClean="0"/>
          </a:p>
          <a:p>
            <a:pPr algn="just" defTabSz="2952750">
              <a:lnSpc>
                <a:spcPct val="150000"/>
              </a:lnSpc>
              <a:spcBef>
                <a:spcPts val="0"/>
              </a:spcBef>
            </a:pPr>
            <a:endParaRPr lang="en-US" dirty="0"/>
          </a:p>
          <a:p>
            <a:pPr algn="just" defTabSz="2952750">
              <a:lnSpc>
                <a:spcPct val="150000"/>
              </a:lnSpc>
              <a:spcBef>
                <a:spcPts val="0"/>
              </a:spcBef>
            </a:pPr>
            <a:endParaRPr lang="en-US" dirty="0" smtClean="0"/>
          </a:p>
          <a:p>
            <a:pPr algn="just" defTabSz="2952750">
              <a:lnSpc>
                <a:spcPct val="150000"/>
              </a:lnSpc>
              <a:spcBef>
                <a:spcPts val="0"/>
              </a:spcBef>
            </a:pPr>
            <a:endParaRPr lang="en-US" dirty="0"/>
          </a:p>
          <a:p>
            <a:pPr algn="just" defTabSz="2952750">
              <a:lnSpc>
                <a:spcPct val="150000"/>
              </a:lnSpc>
              <a:spcBef>
                <a:spcPts val="0"/>
              </a:spcBef>
            </a:pPr>
            <a:endParaRPr lang="en-US" dirty="0" smtClean="0"/>
          </a:p>
          <a:p>
            <a:pPr algn="just" defTabSz="2952750">
              <a:lnSpc>
                <a:spcPct val="150000"/>
              </a:lnSpc>
              <a:spcBef>
                <a:spcPts val="0"/>
              </a:spcBef>
            </a:pPr>
            <a:endParaRPr lang="en-US" dirty="0"/>
          </a:p>
          <a:p>
            <a:pPr algn="just" defTabSz="2952750">
              <a:lnSpc>
                <a:spcPct val="150000"/>
              </a:lnSpc>
              <a:spcBef>
                <a:spcPts val="0"/>
              </a:spcBef>
            </a:pPr>
            <a:endParaRPr lang="en-US" dirty="0" smtClean="0"/>
          </a:p>
          <a:p>
            <a:pPr algn="just" defTabSz="2952750">
              <a:lnSpc>
                <a:spcPct val="150000"/>
              </a:lnSpc>
              <a:spcBef>
                <a:spcPts val="0"/>
              </a:spcBef>
            </a:pPr>
            <a:endParaRPr lang="en-US" dirty="0"/>
          </a:p>
          <a:p>
            <a:pPr algn="just" defTabSz="2952750">
              <a:lnSpc>
                <a:spcPct val="150000"/>
              </a:lnSpc>
              <a:spcBef>
                <a:spcPts val="0"/>
              </a:spcBef>
            </a:pPr>
            <a:endParaRPr lang="en-US" dirty="0" smtClean="0"/>
          </a:p>
          <a:p>
            <a:pPr algn="just" defTabSz="2952750">
              <a:lnSpc>
                <a:spcPct val="150000"/>
              </a:lnSpc>
              <a:spcBef>
                <a:spcPts val="0"/>
              </a:spcBef>
            </a:pPr>
            <a:r>
              <a:rPr lang="en-US" dirty="0" smtClean="0"/>
              <a:t>Humans </a:t>
            </a:r>
            <a:r>
              <a:rPr lang="en-US" dirty="0"/>
              <a:t>are good at reading those signals and rely on that ability. Computers however are completely clueless about those signals, missing what may be very relevant information on the user state, attitude and perception of a system. What if the computer could recognize those </a:t>
            </a:r>
            <a:r>
              <a:rPr lang="en-US" dirty="0" smtClean="0"/>
              <a:t>signals?</a:t>
            </a:r>
          </a:p>
          <a:p>
            <a:pPr algn="just" defTabSz="2952750">
              <a:lnSpc>
                <a:spcPct val="150000"/>
              </a:lnSpc>
              <a:spcBef>
                <a:spcPts val="0"/>
              </a:spcBef>
            </a:pPr>
            <a:r>
              <a:rPr lang="en-US" dirty="0" smtClean="0"/>
              <a:t>Social Signals Processing </a:t>
            </a:r>
            <a:r>
              <a:rPr lang="en-US" dirty="0"/>
              <a:t>(SSP) is an innovative and multidisciplinary field of research that has the goal of providing computers with the ability to sense and reason about human social signals, in a similar way to the one a human does in appraising another’s </a:t>
            </a:r>
            <a:r>
              <a:rPr lang="en-US" dirty="0" smtClean="0"/>
              <a:t>emotions. SSP </a:t>
            </a:r>
            <a:r>
              <a:rPr lang="en-US" dirty="0"/>
              <a:t>has therefore the potential to change the way we interact with </a:t>
            </a:r>
            <a:r>
              <a:rPr lang="en-US" dirty="0" smtClean="0"/>
              <a:t>computers, allowing for better</a:t>
            </a:r>
            <a:r>
              <a:rPr lang="en-US" dirty="0"/>
              <a:t>, more effective and efficient Human-Computer Interaction </a:t>
            </a:r>
            <a:r>
              <a:rPr lang="en-US" dirty="0" smtClean="0"/>
              <a:t>(HCI).</a:t>
            </a:r>
          </a:p>
        </p:txBody>
      </p:sp>
      <p:sp>
        <p:nvSpPr>
          <p:cNvPr id="1035" name="Rectangle 215"/>
          <p:cNvSpPr>
            <a:spLocks noChangeArrowheads="1"/>
          </p:cNvSpPr>
          <p:nvPr/>
        </p:nvSpPr>
        <p:spPr bwMode="auto">
          <a:xfrm>
            <a:off x="8874125" y="2322513"/>
            <a:ext cx="23350538" cy="2879725"/>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en-US" sz="4000" dirty="0" smtClean="0"/>
              <a:t>NUNO BRANCO*</a:t>
            </a:r>
          </a:p>
          <a:p>
            <a:pPr algn="ctr" defTabSz="2952750">
              <a:spcBef>
                <a:spcPct val="20000"/>
              </a:spcBef>
            </a:pPr>
            <a:r>
              <a:rPr lang="en-US" sz="4000" dirty="0" smtClean="0"/>
              <a:t>Supervisor: Pedro Branco</a:t>
            </a:r>
          </a:p>
          <a:p>
            <a:pPr algn="ctr" defTabSz="2952750">
              <a:spcBef>
                <a:spcPct val="20000"/>
              </a:spcBef>
            </a:pPr>
            <a:r>
              <a:rPr lang="pt-PT" dirty="0" smtClean="0"/>
              <a:t>* nuno_br@hotmail.com</a:t>
            </a:r>
            <a:endParaRPr lang="en-US" sz="4000" dirty="0"/>
          </a:p>
        </p:txBody>
      </p:sp>
      <p:sp>
        <p:nvSpPr>
          <p:cNvPr id="1036" name="Rectangle 216"/>
          <p:cNvSpPr>
            <a:spLocks noChangeArrowheads="1"/>
          </p:cNvSpPr>
          <p:nvPr/>
        </p:nvSpPr>
        <p:spPr bwMode="auto">
          <a:xfrm>
            <a:off x="8802688" y="0"/>
            <a:ext cx="24842787" cy="2322513"/>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en-US" sz="4800" b="1" dirty="0" smtClean="0">
                <a:latin typeface="+mj-lt"/>
              </a:rPr>
              <a:t>SOCIAL SIGNALS PROCESSING IN HUMAN-COMPUTER INTERACTION</a:t>
            </a:r>
          </a:p>
        </p:txBody>
      </p:sp>
      <p:sp>
        <p:nvSpPr>
          <p:cNvPr id="1038" name="Text Box 214"/>
          <p:cNvSpPr txBox="1">
            <a:spLocks noChangeArrowheads="1"/>
          </p:cNvSpPr>
          <p:nvPr/>
        </p:nvSpPr>
        <p:spPr bwMode="auto">
          <a:xfrm>
            <a:off x="14851063" y="6115798"/>
            <a:ext cx="12817475" cy="9941183"/>
          </a:xfrm>
          <a:prstGeom prst="rect">
            <a:avLst/>
          </a:prstGeom>
          <a:noFill/>
          <a:ln w="9525">
            <a:noFill/>
            <a:miter lim="800000"/>
            <a:headEnd/>
            <a:tailEnd/>
          </a:ln>
        </p:spPr>
        <p:txBody>
          <a:bodyPr>
            <a:spAutoFit/>
          </a:bodyPr>
          <a:lstStyle/>
          <a:p>
            <a:pPr algn="just" defTabSz="2952750">
              <a:lnSpc>
                <a:spcPct val="150000"/>
              </a:lnSpc>
              <a:spcBef>
                <a:spcPts val="0"/>
              </a:spcBef>
              <a:spcAft>
                <a:spcPts val="1200"/>
              </a:spcAft>
            </a:pPr>
            <a:r>
              <a:rPr lang="en-US" sz="3600" b="1" dirty="0" smtClean="0"/>
              <a:t>RESEARCH </a:t>
            </a:r>
            <a:r>
              <a:rPr lang="en-US" sz="3600" b="1" dirty="0"/>
              <a:t>PROBLEM</a:t>
            </a:r>
          </a:p>
          <a:p>
            <a:pPr algn="just" defTabSz="2952750">
              <a:lnSpc>
                <a:spcPct val="150000"/>
              </a:lnSpc>
              <a:spcBef>
                <a:spcPts val="0"/>
              </a:spcBef>
            </a:pPr>
            <a:r>
              <a:rPr lang="en-US" dirty="0"/>
              <a:t>Recent work in the integration of a variety of sensing modalities in HCI opens an opportunity for the interface to step up and become more aware of the user, his/hers emotions, difficulties and needs. This approach relies on the user’s natural communication channels that, despite research in recent years, are still underexplored in HCI. We seek to observe behavioral patterns of nonverbal language that are tellers about the user and the user’s reactions. In short, the main question driving this research effort is:</a:t>
            </a:r>
          </a:p>
          <a:p>
            <a:pPr algn="just" defTabSz="2952750">
              <a:lnSpc>
                <a:spcPct val="150000"/>
              </a:lnSpc>
              <a:spcBef>
                <a:spcPts val="0"/>
              </a:spcBef>
            </a:pPr>
            <a:r>
              <a:rPr lang="en-US" i="1" dirty="0"/>
              <a:t>What is the relevance of social signals in human-computer interaction contexts, and what is the set of social signals that are most relevant in predicting a user’s level of experience, the quality of an interaction, and the outcome (positive or negative) of that interaction</a:t>
            </a:r>
            <a:r>
              <a:rPr lang="en-US" i="1" dirty="0" smtClean="0"/>
              <a:t>?</a:t>
            </a:r>
          </a:p>
        </p:txBody>
      </p:sp>
      <p:sp>
        <p:nvSpPr>
          <p:cNvPr id="1041" name="Text Box 214"/>
          <p:cNvSpPr txBox="1">
            <a:spLocks noChangeArrowheads="1"/>
          </p:cNvSpPr>
          <p:nvPr/>
        </p:nvSpPr>
        <p:spPr bwMode="auto">
          <a:xfrm>
            <a:off x="28676600" y="6115798"/>
            <a:ext cx="12817475" cy="7571303"/>
          </a:xfrm>
          <a:prstGeom prst="rect">
            <a:avLst/>
          </a:prstGeom>
          <a:noFill/>
          <a:ln w="9525">
            <a:noFill/>
            <a:miter lim="800000"/>
            <a:headEnd/>
            <a:tailEnd/>
          </a:ln>
        </p:spPr>
        <p:txBody>
          <a:bodyPr>
            <a:spAutoFit/>
          </a:bodyPr>
          <a:lstStyle/>
          <a:p>
            <a:pPr algn="just" defTabSz="2952750">
              <a:lnSpc>
                <a:spcPct val="150000"/>
              </a:lnSpc>
              <a:spcBef>
                <a:spcPts val="0"/>
              </a:spcBef>
            </a:pPr>
            <a:r>
              <a:rPr lang="en-US" sz="3600" b="1" dirty="0" smtClean="0"/>
              <a:t>PRELIMINARY RESULTS</a:t>
            </a:r>
          </a:p>
          <a:p>
            <a:pPr algn="just" defTabSz="2952750">
              <a:lnSpc>
                <a:spcPct val="150000"/>
              </a:lnSpc>
              <a:spcBef>
                <a:spcPts val="0"/>
              </a:spcBef>
            </a:pPr>
            <a:r>
              <a:rPr lang="en-US" dirty="0" smtClean="0"/>
              <a:t>In </a:t>
            </a:r>
            <a:r>
              <a:rPr lang="en-US" dirty="0"/>
              <a:t>a first study, people acting as evaluators determined users’ expectations based on non-linguistic social signals in </a:t>
            </a:r>
            <a:r>
              <a:rPr lang="en-US" dirty="0" smtClean="0"/>
              <a:t>short </a:t>
            </a:r>
            <a:r>
              <a:rPr lang="en-US" dirty="0"/>
              <a:t>video </a:t>
            </a:r>
            <a:r>
              <a:rPr lang="en-US" dirty="0" smtClean="0"/>
              <a:t>clips </a:t>
            </a:r>
            <a:r>
              <a:rPr lang="en-US" dirty="0"/>
              <a:t>of volunteers using a </a:t>
            </a:r>
            <a:r>
              <a:rPr lang="en-US" dirty="0" smtClean="0"/>
              <a:t>photocopier. </a:t>
            </a:r>
            <a:r>
              <a:rPr lang="en-US" dirty="0"/>
              <a:t>Early results suggest that those short seconds of video were enough for most evaluators to make fairly accurate predictions about the level of difficulty the volunteers expected to have </a:t>
            </a:r>
            <a:r>
              <a:rPr lang="en-US" dirty="0" smtClean="0"/>
              <a:t>performing a task</a:t>
            </a:r>
            <a:r>
              <a:rPr lang="en-US" dirty="0"/>
              <a:t>. This study, performed in collaboration with other colleagues was submitted and accepted as a “Work-In-Progress” paper at the 2011 Conference on Human Factors in Computing Systems (CHI 2011</a:t>
            </a:r>
            <a:r>
              <a:rPr lang="en-US" dirty="0" smtClean="0"/>
              <a:t>).</a:t>
            </a:r>
          </a:p>
        </p:txBody>
      </p:sp>
      <p:pic>
        <p:nvPicPr>
          <p:cNvPr id="113" name="Picture 121" descr="D:\engage\chi2011\poster\FCT_logo2.tif"/>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xmlns="" val="0"/>
              </a:ext>
            </a:extLst>
          </a:blip>
          <a:srcRect/>
          <a:stretch>
            <a:fillRect/>
          </a:stretch>
        </p:blipFill>
        <p:spPr bwMode="auto">
          <a:xfrm>
            <a:off x="30135513" y="2754313"/>
            <a:ext cx="12001500" cy="106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4" name="CaixaDeTexto 267"/>
          <p:cNvSpPr txBox="1">
            <a:spLocks noChangeArrowheads="1"/>
          </p:cNvSpPr>
          <p:nvPr/>
        </p:nvSpPr>
        <p:spPr bwMode="auto">
          <a:xfrm>
            <a:off x="31125342" y="3760852"/>
            <a:ext cx="11305256" cy="15860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7550" tIns="208774" rIns="417550" bIns="208774">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just" defTabSz="4168253">
              <a:spcAft>
                <a:spcPts val="1369"/>
              </a:spcAft>
              <a:defRPr/>
            </a:pPr>
            <a:r>
              <a:rPr lang="en-US" dirty="0" smtClean="0">
                <a:latin typeface="Arial" pitchFamily="34" charset="0"/>
                <a:ea typeface="Verdana" pitchFamily="34" charset="0"/>
                <a:cs typeface="Arial" pitchFamily="34" charset="0"/>
              </a:rPr>
              <a:t>Processing </a:t>
            </a:r>
            <a:r>
              <a:rPr lang="en-US" dirty="0">
                <a:latin typeface="Arial" pitchFamily="34" charset="0"/>
                <a:ea typeface="Verdana" pitchFamily="34" charset="0"/>
                <a:cs typeface="Arial" pitchFamily="34" charset="0"/>
              </a:rPr>
              <a:t>Social Signals in Human-Computer </a:t>
            </a:r>
            <a:r>
              <a:rPr lang="en-US" dirty="0" smtClean="0">
                <a:latin typeface="Arial" pitchFamily="34" charset="0"/>
                <a:ea typeface="Verdana" pitchFamily="34" charset="0"/>
                <a:cs typeface="Arial" pitchFamily="34" charset="0"/>
              </a:rPr>
              <a:t>Interaction</a:t>
            </a:r>
          </a:p>
          <a:p>
            <a:pPr algn="just" defTabSz="4168253">
              <a:spcAft>
                <a:spcPts val="1369"/>
              </a:spcAft>
              <a:defRPr/>
            </a:pPr>
            <a:r>
              <a:rPr lang="en-US" dirty="0" smtClean="0">
                <a:latin typeface="Arial" pitchFamily="34" charset="0"/>
                <a:ea typeface="Verdana" pitchFamily="34" charset="0"/>
                <a:cs typeface="Arial" pitchFamily="34" charset="0"/>
              </a:rPr>
              <a:t>PTDC/EIA-EIA/098634/2008</a:t>
            </a:r>
            <a:endParaRPr lang="en-US" dirty="0">
              <a:latin typeface="Arial" pitchFamily="34" charset="0"/>
              <a:ea typeface="Verdana" pitchFamily="34" charset="0"/>
              <a:cs typeface="Arial" pitchFamily="34" charset="0"/>
            </a:endParaRPr>
          </a:p>
        </p:txBody>
      </p:sp>
      <p:sp>
        <p:nvSpPr>
          <p:cNvPr id="116" name="Text Box 214"/>
          <p:cNvSpPr txBox="1">
            <a:spLocks noChangeArrowheads="1"/>
          </p:cNvSpPr>
          <p:nvPr/>
        </p:nvSpPr>
        <p:spPr bwMode="auto">
          <a:xfrm>
            <a:off x="28676600" y="20304298"/>
            <a:ext cx="12817475" cy="8309967"/>
          </a:xfrm>
          <a:prstGeom prst="rect">
            <a:avLst/>
          </a:prstGeom>
          <a:noFill/>
          <a:ln w="9525">
            <a:noFill/>
            <a:miter lim="800000"/>
            <a:headEnd/>
            <a:tailEnd/>
          </a:ln>
        </p:spPr>
        <p:txBody>
          <a:bodyPr>
            <a:spAutoFit/>
          </a:bodyPr>
          <a:lstStyle/>
          <a:p>
            <a:pPr algn="just" defTabSz="2952750">
              <a:lnSpc>
                <a:spcPct val="150000"/>
              </a:lnSpc>
              <a:spcBef>
                <a:spcPts val="0"/>
              </a:spcBef>
            </a:pPr>
            <a:r>
              <a:rPr lang="en-US" sz="3600" b="1" dirty="0" smtClean="0"/>
              <a:t>FINAL CONSIDERATIONS</a:t>
            </a:r>
          </a:p>
          <a:p>
            <a:pPr algn="just" defTabSz="2952750">
              <a:lnSpc>
                <a:spcPct val="150000"/>
              </a:lnSpc>
              <a:spcBef>
                <a:spcPts val="0"/>
              </a:spcBef>
            </a:pPr>
            <a:r>
              <a:rPr lang="en-US" dirty="0" smtClean="0"/>
              <a:t>SSP </a:t>
            </a:r>
            <a:r>
              <a:rPr lang="en-US" dirty="0"/>
              <a:t>has the potential to change the way we interact with computers by making it possible for the computer to observe a user’s social signals during an interaction, and reason about them, such as a human would do</a:t>
            </a:r>
            <a:r>
              <a:rPr lang="en-US" dirty="0" smtClean="0"/>
              <a:t>. It is the goal of this research to develop a system capable of detecting or predicting a user’s problematic interactions and determine the quality of an interaction just by “watching” the user’s reactions. </a:t>
            </a:r>
            <a:r>
              <a:rPr lang="en-US" dirty="0"/>
              <a:t>There is a strong belief that this will provide the ground to allow the computer to deliver better responses, thus providing better interaction quality and becoming more effective and more efficient, important factors for user engagement</a:t>
            </a:r>
            <a:r>
              <a:rPr lang="en-US" dirty="0" smtClean="0"/>
              <a:t>.</a:t>
            </a:r>
            <a:endParaRPr lang="en-US" dirty="0"/>
          </a:p>
        </p:txBody>
      </p:sp>
      <p:pic>
        <p:nvPicPr>
          <p:cNvPr id="117" name="Picture 2" descr="http://cdn.sheknows.com/articles/2011/01/Couple_disagreeing.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06190" y="9901449"/>
            <a:ext cx="12313269" cy="8195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9" name="Picture 2" descr="https://869789182725854870-a-engagelab-org-s-sites.googlegroups.com/a/engagelab.org/www/Home/research/research-2/pss/exemplo_maquina_fotocopiadora.png?attachauth=ANoY7cr0dYEACWqy2DdrjhVYaP3AMeE8ISndEGBOl9Ypq-7kB0P1O96aNSyLCd0ilEoEG4lb6Fb9K98-p9vAU1f2nmuw3Msy93Z1Z-g6IBoYqT6lP89gdlE9aigPmwBBELf3ofy3Ym_Ag3oe_41Rwgja1vBiazrLtm5LpcPbVcRJJmpy2SUB-z0PXk8iypCDGBzjl64WTsj8U6O2dx1rzhKintlxMaghzI9cL6e99Q3Vscr8YUgasI5db74pWbIFJfYzzeqfEfeM&amp;attredirects=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0005006" y="13771835"/>
            <a:ext cx="10160661" cy="6429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 name="Text Box 214"/>
          <p:cNvSpPr txBox="1">
            <a:spLocks noChangeArrowheads="1"/>
          </p:cNvSpPr>
          <p:nvPr/>
        </p:nvSpPr>
        <p:spPr bwMode="auto">
          <a:xfrm>
            <a:off x="14851063" y="16457091"/>
            <a:ext cx="12817475" cy="12157174"/>
          </a:xfrm>
          <a:prstGeom prst="rect">
            <a:avLst/>
          </a:prstGeom>
          <a:noFill/>
          <a:ln w="9525">
            <a:noFill/>
            <a:miter lim="800000"/>
            <a:headEnd/>
            <a:tailEnd/>
          </a:ln>
        </p:spPr>
        <p:txBody>
          <a:bodyPr>
            <a:spAutoFit/>
          </a:bodyPr>
          <a:lstStyle/>
          <a:p>
            <a:pPr algn="just" defTabSz="2952750">
              <a:lnSpc>
                <a:spcPct val="150000"/>
              </a:lnSpc>
              <a:spcBef>
                <a:spcPts val="0"/>
              </a:spcBef>
              <a:spcAft>
                <a:spcPts val="1200"/>
              </a:spcAft>
            </a:pPr>
            <a:r>
              <a:rPr lang="en-US" sz="3600" b="1" dirty="0" smtClean="0"/>
              <a:t>EXPECTED RESULTS</a:t>
            </a:r>
          </a:p>
          <a:p>
            <a:pPr algn="just" defTabSz="2952750">
              <a:lnSpc>
                <a:spcPct val="150000"/>
              </a:lnSpc>
              <a:spcBef>
                <a:spcPts val="0"/>
              </a:spcBef>
            </a:pPr>
            <a:r>
              <a:rPr lang="en-US" dirty="0" smtClean="0"/>
              <a:t>A </a:t>
            </a:r>
            <a:r>
              <a:rPr lang="en-US" dirty="0"/>
              <a:t>system with built-in heuristics has the potential to be able to detect or predict a user’s problematic interactions and determine the quality of an interaction just by “watching” the user’s reactions. </a:t>
            </a:r>
            <a:r>
              <a:rPr lang="en-US" dirty="0" smtClean="0"/>
              <a:t>This </a:t>
            </a:r>
            <a:r>
              <a:rPr lang="en-US" dirty="0"/>
              <a:t>ability </a:t>
            </a:r>
            <a:r>
              <a:rPr lang="en-US" dirty="0" smtClean="0"/>
              <a:t>could </a:t>
            </a:r>
            <a:r>
              <a:rPr lang="en-US" dirty="0"/>
              <a:t>provide a mechanism that would allow for the detection of adverse events, a necessary first step to solving them.</a:t>
            </a:r>
          </a:p>
          <a:p>
            <a:pPr algn="just" defTabSz="2952750">
              <a:lnSpc>
                <a:spcPct val="150000"/>
              </a:lnSpc>
              <a:spcBef>
                <a:spcPts val="0"/>
              </a:spcBef>
            </a:pPr>
            <a:r>
              <a:rPr lang="en-US" dirty="0" smtClean="0"/>
              <a:t>Studying </a:t>
            </a:r>
            <a:r>
              <a:rPr lang="en-US" dirty="0"/>
              <a:t>if, and how, others can assess or predict about the quality of human-computer interaction from the observation of users’ behavior dynamics would allow for the development of systems oriented towards those behavioral features that are most relevant. Summarizing, the contribution of the proposed work is expected to be:</a:t>
            </a:r>
          </a:p>
          <a:p>
            <a:pPr marL="457200" indent="-457200" algn="just" defTabSz="2952750">
              <a:lnSpc>
                <a:spcPct val="150000"/>
              </a:lnSpc>
              <a:spcBef>
                <a:spcPts val="0"/>
              </a:spcBef>
              <a:buFont typeface="Arial" pitchFamily="34" charset="0"/>
              <a:buChar char="•"/>
            </a:pPr>
            <a:r>
              <a:rPr lang="en-US" dirty="0" smtClean="0"/>
              <a:t>Identification </a:t>
            </a:r>
            <a:r>
              <a:rPr lang="en-US" dirty="0"/>
              <a:t>of the existing social signals in a HCI </a:t>
            </a:r>
            <a:r>
              <a:rPr lang="en-US" dirty="0" smtClean="0"/>
              <a:t>context;</a:t>
            </a:r>
          </a:p>
          <a:p>
            <a:pPr marL="457200" indent="-457200" algn="just" defTabSz="2952750">
              <a:lnSpc>
                <a:spcPct val="150000"/>
              </a:lnSpc>
              <a:spcBef>
                <a:spcPts val="0"/>
              </a:spcBef>
              <a:buFont typeface="Arial" pitchFamily="34" charset="0"/>
              <a:buChar char="•"/>
            </a:pPr>
            <a:r>
              <a:rPr lang="en-US" dirty="0" smtClean="0"/>
              <a:t>Development </a:t>
            </a:r>
            <a:r>
              <a:rPr lang="en-US" dirty="0"/>
              <a:t>of a model </a:t>
            </a:r>
            <a:r>
              <a:rPr lang="en-US" dirty="0" smtClean="0"/>
              <a:t>to assess </a:t>
            </a:r>
            <a:r>
              <a:rPr lang="en-US" dirty="0"/>
              <a:t>a user’s experience level, quality of interaction and occurrence of critical </a:t>
            </a:r>
            <a:r>
              <a:rPr lang="en-US" dirty="0" smtClean="0"/>
              <a:t>incidents;</a:t>
            </a:r>
          </a:p>
          <a:p>
            <a:pPr marL="457200" indent="-457200" algn="just" defTabSz="2952750">
              <a:lnSpc>
                <a:spcPct val="150000"/>
              </a:lnSpc>
              <a:spcBef>
                <a:spcPts val="0"/>
              </a:spcBef>
              <a:buFont typeface="Arial" pitchFamily="34" charset="0"/>
              <a:buChar char="•"/>
            </a:pPr>
            <a:r>
              <a:rPr lang="en-US" dirty="0" smtClean="0"/>
              <a:t>Implementation </a:t>
            </a:r>
            <a:r>
              <a:rPr lang="en-US" dirty="0"/>
              <a:t>of this model into a </a:t>
            </a:r>
            <a:r>
              <a:rPr lang="en-US" dirty="0" smtClean="0"/>
              <a:t>device;</a:t>
            </a:r>
          </a:p>
          <a:p>
            <a:pPr marL="457200" indent="-457200" algn="just" defTabSz="2952750">
              <a:lnSpc>
                <a:spcPct val="150000"/>
              </a:lnSpc>
              <a:spcBef>
                <a:spcPts val="0"/>
              </a:spcBef>
              <a:buFont typeface="Arial" pitchFamily="34" charset="0"/>
              <a:buChar char="•"/>
            </a:pPr>
            <a:r>
              <a:rPr lang="en-US" dirty="0" smtClean="0"/>
              <a:t>Deployment </a:t>
            </a:r>
            <a:r>
              <a:rPr lang="en-US" dirty="0"/>
              <a:t>of this device for testing and evaluation</a:t>
            </a:r>
            <a:r>
              <a:rPr lang="en-US" dirty="0" smtClean="0"/>
              <a: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1491</TotalTime>
  <Words>729</Words>
  <Application>Microsoft Office PowerPoint</Application>
  <PresentationFormat>Custom</PresentationFormat>
  <Paragraphs>41</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Default Design</vt:lpstr>
      <vt:lpstr>Photo Editor Photo</vt:lpstr>
      <vt:lpstr>Slide 1</vt:lpstr>
    </vt:vector>
  </TitlesOfParts>
  <Company>Universidade do Minho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Júlia Lourenço</dc:creator>
  <cp:lastModifiedBy>Pedro Pimenta</cp:lastModifiedBy>
  <cp:revision>85</cp:revision>
  <dcterms:created xsi:type="dcterms:W3CDTF">2005-08-05T10:55:41Z</dcterms:created>
  <dcterms:modified xsi:type="dcterms:W3CDTF">2011-09-28T16:33:04Z</dcterms:modified>
</cp:coreProperties>
</file>